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65"/>
  </p:notesMasterIdLst>
  <p:handoutMasterIdLst>
    <p:handoutMasterId r:id="rId66"/>
  </p:handoutMasterIdLst>
  <p:sldIdLst>
    <p:sldId id="354" r:id="rId2"/>
    <p:sldId id="433" r:id="rId3"/>
    <p:sldId id="434" r:id="rId4"/>
    <p:sldId id="361" r:id="rId5"/>
    <p:sldId id="362" r:id="rId6"/>
    <p:sldId id="436" r:id="rId7"/>
    <p:sldId id="437" r:id="rId8"/>
    <p:sldId id="438" r:id="rId9"/>
    <p:sldId id="435" r:id="rId10"/>
    <p:sldId id="439" r:id="rId11"/>
    <p:sldId id="444" r:id="rId12"/>
    <p:sldId id="440" r:id="rId13"/>
    <p:sldId id="441" r:id="rId14"/>
    <p:sldId id="442" r:id="rId15"/>
    <p:sldId id="443" r:id="rId16"/>
    <p:sldId id="445" r:id="rId17"/>
    <p:sldId id="446" r:id="rId18"/>
    <p:sldId id="410" r:id="rId19"/>
    <p:sldId id="460" r:id="rId20"/>
    <p:sldId id="403" r:id="rId21"/>
    <p:sldId id="365" r:id="rId22"/>
    <p:sldId id="447" r:id="rId23"/>
    <p:sldId id="448" r:id="rId24"/>
    <p:sldId id="449" r:id="rId25"/>
    <p:sldId id="450" r:id="rId26"/>
    <p:sldId id="451" r:id="rId27"/>
    <p:sldId id="452" r:id="rId28"/>
    <p:sldId id="453" r:id="rId29"/>
    <p:sldId id="454" r:id="rId30"/>
    <p:sldId id="415" r:id="rId31"/>
    <p:sldId id="461" r:id="rId32"/>
    <p:sldId id="462" r:id="rId33"/>
    <p:sldId id="463" r:id="rId34"/>
    <p:sldId id="455" r:id="rId35"/>
    <p:sldId id="411" r:id="rId36"/>
    <p:sldId id="413" r:id="rId37"/>
    <p:sldId id="416" r:id="rId38"/>
    <p:sldId id="417" r:id="rId39"/>
    <p:sldId id="418" r:id="rId40"/>
    <p:sldId id="419" r:id="rId41"/>
    <p:sldId id="431" r:id="rId42"/>
    <p:sldId id="432" r:id="rId43"/>
    <p:sldId id="406" r:id="rId44"/>
    <p:sldId id="407" r:id="rId45"/>
    <p:sldId id="420" r:id="rId46"/>
    <p:sldId id="464" r:id="rId47"/>
    <p:sldId id="465" r:id="rId48"/>
    <p:sldId id="424" r:id="rId49"/>
    <p:sldId id="466" r:id="rId50"/>
    <p:sldId id="467" r:id="rId51"/>
    <p:sldId id="468" r:id="rId52"/>
    <p:sldId id="469" r:id="rId53"/>
    <p:sldId id="470" r:id="rId54"/>
    <p:sldId id="471" r:id="rId55"/>
    <p:sldId id="472" r:id="rId56"/>
    <p:sldId id="422" r:id="rId57"/>
    <p:sldId id="423" r:id="rId58"/>
    <p:sldId id="430" r:id="rId59"/>
    <p:sldId id="425" r:id="rId60"/>
    <p:sldId id="426" r:id="rId61"/>
    <p:sldId id="427" r:id="rId62"/>
    <p:sldId id="428" r:id="rId63"/>
    <p:sldId id="35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-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2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emplates-cp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language-2-gq/macro-preprocessor-g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rrors-in-cc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25D-0294-4D4D-B871-B3F4C74E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algn="l">
              <a:buNone/>
            </a:pPr>
            <a:endParaRPr lang="en-US" sz="2000" b="1" i="0" u="none" strike="noStrike" baseline="0" dirty="0">
              <a:solidFill>
                <a:srgbClr val="FF0000"/>
              </a:solidFill>
              <a:latin typeface="Verdana,Bold"/>
            </a:endParaRPr>
          </a:p>
          <a:p>
            <a:pPr marL="0" indent="0" algn="l">
              <a:buNone/>
            </a:pPr>
            <a:endParaRPr lang="en-US" sz="2000" b="1" dirty="0">
              <a:solidFill>
                <a:srgbClr val="FF0000"/>
              </a:solidFill>
              <a:latin typeface="Verdana,Bold"/>
            </a:endParaRPr>
          </a:p>
          <a:p>
            <a:pPr marL="0" indent="0" algn="l">
              <a:buNone/>
            </a:pPr>
            <a:endParaRPr lang="en-US" sz="2000" b="1" i="0" u="none" strike="noStrike" baseline="0" dirty="0">
              <a:solidFill>
                <a:srgbClr val="FF0000"/>
              </a:solidFill>
              <a:latin typeface="Verdana,Bold"/>
            </a:endParaRPr>
          </a:p>
          <a:p>
            <a:pPr marL="0" indent="0" algn="ctr">
              <a:buNone/>
            </a:pPr>
            <a:r>
              <a:rPr lang="en-US" sz="4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5</a:t>
            </a:r>
          </a:p>
          <a:p>
            <a:pPr marL="0" indent="0" algn="ctr">
              <a:buNone/>
            </a:pPr>
            <a:r>
              <a:rPr lang="en-US" sz="4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programming </a:t>
            </a:r>
          </a:p>
          <a:p>
            <a:pPr marL="0" indent="0" algn="l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985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4F6F-0ADA-3191-7859-E4B0490C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1"/>
            <a:ext cx="50292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#include &lt;iostream&gt;</a:t>
            </a:r>
          </a:p>
          <a:p>
            <a:pPr marL="0" indent="0">
              <a:buNone/>
            </a:pPr>
            <a:r>
              <a:rPr lang="en-IN" sz="2000" dirty="0"/>
              <a:t>using namespace std;</a:t>
            </a:r>
          </a:p>
          <a:p>
            <a:pPr marL="0" indent="0">
              <a:buNone/>
            </a:pPr>
            <a:r>
              <a:rPr lang="en-IN" sz="2000" dirty="0"/>
              <a:t>  </a:t>
            </a:r>
          </a:p>
          <a:p>
            <a:pPr marL="0" indent="0">
              <a:buNone/>
            </a:pPr>
            <a:r>
              <a:rPr lang="en-IN" sz="2000" dirty="0"/>
              <a:t>template &lt;class T&gt; void </a:t>
            </a:r>
            <a:r>
              <a:rPr lang="en-IN" sz="2000" dirty="0" err="1"/>
              <a:t>bubbleSort</a:t>
            </a:r>
            <a:r>
              <a:rPr lang="en-IN" sz="2000" dirty="0"/>
              <a:t>(T a[], int n)</a:t>
            </a:r>
          </a:p>
          <a:p>
            <a:pPr marL="0" indent="0">
              <a:buNone/>
            </a:pP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IN" sz="2000" dirty="0"/>
              <a:t>    for (int </a:t>
            </a:r>
            <a:r>
              <a:rPr lang="en-IN" sz="2000" dirty="0" err="1"/>
              <a:t>i</a:t>
            </a:r>
            <a:r>
              <a:rPr lang="en-IN" sz="2000" dirty="0"/>
              <a:t> = 0; </a:t>
            </a:r>
            <a:r>
              <a:rPr lang="en-IN" sz="2000" dirty="0" err="1"/>
              <a:t>i</a:t>
            </a:r>
            <a:r>
              <a:rPr lang="en-IN" sz="2000" dirty="0"/>
              <a:t> &lt; n - 1; </a:t>
            </a:r>
            <a:r>
              <a:rPr lang="en-IN" sz="2000" dirty="0" err="1"/>
              <a:t>i</a:t>
            </a:r>
            <a:r>
              <a:rPr lang="en-IN" sz="2000" dirty="0"/>
              <a:t>++)</a:t>
            </a:r>
          </a:p>
          <a:p>
            <a:pPr marL="0" indent="0">
              <a:buNone/>
            </a:pPr>
            <a:r>
              <a:rPr lang="en-IN" sz="2000" dirty="0"/>
              <a:t>        for (int j = n - 1; </a:t>
            </a:r>
            <a:r>
              <a:rPr lang="en-IN" sz="2000" dirty="0" err="1"/>
              <a:t>i</a:t>
            </a:r>
            <a:r>
              <a:rPr lang="en-IN" sz="2000" dirty="0"/>
              <a:t> &lt; j; j--)</a:t>
            </a:r>
          </a:p>
          <a:p>
            <a:pPr marL="0" indent="0">
              <a:buNone/>
            </a:pPr>
            <a:r>
              <a:rPr lang="en-IN" sz="2000" dirty="0"/>
              <a:t>            if (a[j] &lt; a[j - 1])</a:t>
            </a:r>
          </a:p>
          <a:p>
            <a:pPr marL="0" indent="0">
              <a:buNone/>
            </a:pPr>
            <a:r>
              <a:rPr lang="en-IN" sz="2000" dirty="0"/>
              <a:t>                swap(a[j], a[j - 1]);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F5CBA-0C98-97AB-9C77-AF49781544D2}"/>
              </a:ext>
            </a:extLst>
          </p:cNvPr>
          <p:cNvSpPr txBox="1"/>
          <p:nvPr/>
        </p:nvSpPr>
        <p:spPr>
          <a:xfrm>
            <a:off x="5459361" y="2444546"/>
            <a:ext cx="480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int a[5] = { 10, 50, 30, 40, 20 };</a:t>
            </a:r>
          </a:p>
          <a:p>
            <a:r>
              <a:rPr lang="en-US" dirty="0"/>
              <a:t>    int n = </a:t>
            </a:r>
            <a:r>
              <a:rPr lang="en-US" dirty="0" err="1"/>
              <a:t>sizeof</a:t>
            </a:r>
            <a:r>
              <a:rPr lang="en-US" dirty="0"/>
              <a:t>(a) / </a:t>
            </a:r>
            <a:r>
              <a:rPr lang="en-US" dirty="0" err="1"/>
              <a:t>sizeof</a:t>
            </a:r>
            <a:r>
              <a:rPr lang="en-US" dirty="0"/>
              <a:t>(a[0]);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 // calls template function</a:t>
            </a:r>
          </a:p>
          <a:p>
            <a:r>
              <a:rPr lang="en-US" dirty="0"/>
              <a:t>    </a:t>
            </a:r>
            <a:r>
              <a:rPr lang="en-US" dirty="0" err="1"/>
              <a:t>bubbleSort</a:t>
            </a:r>
            <a:r>
              <a:rPr lang="en-US" dirty="0"/>
              <a:t>&lt;int&gt;(a, n);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 </a:t>
            </a:r>
            <a:r>
              <a:rPr lang="en-US" dirty="0" err="1"/>
              <a:t>cout</a:t>
            </a:r>
            <a:r>
              <a:rPr lang="en-US" dirty="0"/>
              <a:t> &lt;&lt; " Sorted array : ";</a:t>
            </a:r>
          </a:p>
          <a:p>
            <a:r>
              <a:rPr lang="en-US" dirty="0"/>
              <a:t>    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        </a:t>
            </a:r>
            <a:r>
              <a:rPr lang="en-US" dirty="0" err="1"/>
              <a:t>cout</a:t>
            </a:r>
            <a:r>
              <a:rPr lang="en-US" dirty="0"/>
              <a:t> &lt;&lt; a[</a:t>
            </a:r>
            <a:r>
              <a:rPr lang="en-US" dirty="0" err="1"/>
              <a:t>i</a:t>
            </a:r>
            <a:r>
              <a:rPr lang="en-US" dirty="0"/>
              <a:t>] &lt;&lt; " ";</a:t>
            </a:r>
          </a:p>
          <a:p>
            <a:r>
              <a:rPr lang="en-US" dirty="0"/>
              <a:t>    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   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77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A8A3-29BB-027E-8E9D-FAC578B5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 overloading v/s function template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92E3C-D7FE-3F23-F12A-B0BE2552C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81200"/>
            <a:ext cx="8285236" cy="3738067"/>
          </a:xfrm>
        </p:spPr>
      </p:pic>
    </p:spTree>
    <p:extLst>
      <p:ext uri="{BB962C8B-B14F-4D97-AF65-F5344CB8AC3E}">
        <p14:creationId xmlns:p14="http://schemas.microsoft.com/office/powerpoint/2010/main" val="303929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5B38-4C0B-2D38-0B83-191649D4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Function overloading v/s function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252F-A7B4-62A0-5E6B-FA865067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overloading is used when we have various functions , doing SIMILAR operations .</a:t>
            </a:r>
          </a:p>
          <a:p>
            <a:endParaRPr lang="en-US" dirty="0"/>
          </a:p>
          <a:p>
            <a:r>
              <a:rPr lang="en-US" dirty="0"/>
              <a:t>template is used when we have various functions , doing IDENTICAL operations .</a:t>
            </a:r>
          </a:p>
          <a:p>
            <a:endParaRPr lang="en-US" dirty="0"/>
          </a:p>
          <a:p>
            <a:r>
              <a:rPr lang="en-US" dirty="0"/>
              <a:t>There is very big </a:t>
            </a:r>
            <a:r>
              <a:rPr lang="en-US" dirty="0" err="1"/>
              <a:t>differnce</a:t>
            </a:r>
            <a:r>
              <a:rPr lang="en-US" dirty="0"/>
              <a:t> between "SIMILAR" and "IDENTICAL".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3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E7B2-D787-5647-FDD6-11E8A354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FD4-D830-5146-2B87-3C8E23DF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B9678-7BDD-D3AF-65D3-D2DDCACC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1" y="1434844"/>
            <a:ext cx="8606728" cy="29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1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2918-60E7-9EC3-CFED-A7991857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815B12-E6F8-204E-29D0-BAB01F041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3269" y="609600"/>
            <a:ext cx="3112970" cy="52872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52ABE-DD24-605F-8220-1288F94C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56" y="609600"/>
            <a:ext cx="4578951" cy="5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97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EC9A-0198-41D2-FDC0-ADF59F0B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350838"/>
          </a:xfrm>
        </p:spPr>
        <p:txBody>
          <a:bodyPr>
            <a:normAutofit fontScale="90000"/>
          </a:bodyPr>
          <a:lstStyle/>
          <a:p>
            <a:r>
              <a:rPr lang="en-US" sz="33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Templates with Multiple Parameters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AAD538-5E9E-EA30-4EFE-8EA373378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2506" y="1828800"/>
            <a:ext cx="5718988" cy="2970492"/>
          </a:xfrm>
        </p:spPr>
      </p:pic>
    </p:spTree>
    <p:extLst>
      <p:ext uri="{BB962C8B-B14F-4D97-AF65-F5344CB8AC3E}">
        <p14:creationId xmlns:p14="http://schemas.microsoft.com/office/powerpoint/2010/main" val="387545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9992-AC4C-7CD7-572C-0AEDB92B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A376-1956-CA65-E31D-D0532898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34681-5114-7FBF-A0CA-288A851E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0057"/>
            <a:ext cx="4286410" cy="621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F080-9DE8-3FBB-E5F4-3E2AB053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Overloading a Function Template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9269F1-6BF2-733A-582C-DCC282D76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682276"/>
            <a:ext cx="3124200" cy="214130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CAADF6-B6C0-F9AF-C771-A943A785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8781"/>
            <a:ext cx="4572000" cy="56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1046-6B0E-40D1-A680-D40242B3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r>
              <a:rPr lang="en-US" sz="36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recursion with template function</a:t>
            </a:r>
            <a:br>
              <a:rPr lang="en-US" sz="3600" b="0" i="0" u="none" strike="noStrike" baseline="0" dirty="0">
                <a:latin typeface="Verdana" panose="020B0604030504040204" pitchFamily="34" charset="0"/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2E8F-DAF2-4A6E-8C1D-A0FC8DFD2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  <a:latin typeface="urw-din"/>
              </a:rPr>
              <a:t>The process in which a function call by itself is called recursion and the corresponding function is called as recursive function.</a:t>
            </a:r>
          </a:p>
          <a:p>
            <a:pPr algn="just"/>
            <a:r>
              <a:rPr lang="en-US" dirty="0">
                <a:latin typeface="urw-din"/>
              </a:rPr>
              <a:t>We can create recursive </a:t>
            </a:r>
            <a:r>
              <a:rPr lang="en-US" sz="3200" b="0" i="0" u="none" strike="noStrike" baseline="0" dirty="0">
                <a:latin typeface="Verdana" panose="020B0604030504040204" pitchFamily="34" charset="0"/>
              </a:rPr>
              <a:t>template function</a:t>
            </a:r>
          </a:p>
          <a:p>
            <a:pPr marL="0" indent="0" algn="just">
              <a:buNone/>
            </a:pPr>
            <a:r>
              <a:rPr lang="en-US" dirty="0">
                <a:latin typeface="Verdana" panose="020B0604030504040204" pitchFamily="34" charset="0"/>
              </a:rPr>
              <a:t>Example: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7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FCB6-1AE9-F597-B3F5-6B0EF0D0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7C77-6E84-FE65-DF36-E93400F56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iostream.h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using namespace std;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template&lt;class T&gt;</a:t>
            </a:r>
          </a:p>
          <a:p>
            <a:pPr marL="0" indent="0">
              <a:buNone/>
            </a:pPr>
            <a:r>
              <a:rPr lang="en-IN" dirty="0"/>
              <a:t>T sum(T </a:t>
            </a:r>
            <a:r>
              <a:rPr lang="en-IN" dirty="0" err="1"/>
              <a:t>arr</a:t>
            </a:r>
            <a:r>
              <a:rPr lang="en-IN" dirty="0"/>
              <a:t>[], int start, int </a:t>
            </a:r>
            <a:r>
              <a:rPr lang="en-IN" dirty="0" err="1"/>
              <a:t>len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if(start &gt;= </a:t>
            </a:r>
            <a:r>
              <a:rPr lang="en-IN" dirty="0" err="1"/>
              <a:t>len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(</a:t>
            </a:r>
            <a:r>
              <a:rPr lang="en-IN" dirty="0" err="1"/>
              <a:t>arr</a:t>
            </a:r>
            <a:r>
              <a:rPr lang="en-IN" dirty="0"/>
              <a:t>[start] + </a:t>
            </a:r>
          </a:p>
          <a:p>
            <a:pPr marL="0" indent="0">
              <a:buNone/>
            </a:pPr>
            <a:r>
              <a:rPr lang="en-IN" dirty="0"/>
              <a:t>                         sum(</a:t>
            </a:r>
            <a:r>
              <a:rPr lang="en-IN" dirty="0" err="1"/>
              <a:t>arr</a:t>
            </a:r>
            <a:r>
              <a:rPr lang="en-IN" dirty="0"/>
              <a:t>, start + 1, </a:t>
            </a:r>
            <a:r>
              <a:rPr lang="en-IN" dirty="0" err="1"/>
              <a:t>len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E72D1-6D36-E918-49BC-6A39F8566FFE}"/>
              </a:ext>
            </a:extLst>
          </p:cNvPr>
          <p:cNvSpPr txBox="1"/>
          <p:nvPr/>
        </p:nvSpPr>
        <p:spPr>
          <a:xfrm>
            <a:off x="5105400" y="1676400"/>
            <a:ext cx="358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arr1[] = {11,22,32,42,52};</a:t>
            </a:r>
          </a:p>
          <a:p>
            <a:r>
              <a:rPr lang="en-IN" dirty="0"/>
              <a:t>double arr2[] = {1.1,1.2,1.3,1.4,1.5};</a:t>
            </a:r>
          </a:p>
          <a:p>
            <a:r>
              <a:rPr lang="en-IN" dirty="0"/>
              <a:t>float arr3[]={12.3f,11.1f,11.3f,12.2f,13.1f};</a:t>
            </a:r>
          </a:p>
          <a:p>
            <a:r>
              <a:rPr lang="en-IN" dirty="0" err="1"/>
              <a:t>cout</a:t>
            </a:r>
            <a:r>
              <a:rPr lang="en-IN" dirty="0"/>
              <a:t>&lt;&lt;sum(arr1,4,0)&lt;&lt;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 err="1"/>
              <a:t>cout</a:t>
            </a:r>
            <a:r>
              <a:rPr lang="en-IN" dirty="0"/>
              <a:t>&lt;&lt;sum(arr2,0,3)&lt;&lt;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 err="1"/>
              <a:t>cout</a:t>
            </a:r>
            <a:r>
              <a:rPr lang="en-IN" dirty="0"/>
              <a:t>&lt;&lt;sum(arr3,0,2)&lt;&lt;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63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3CA2-7C12-D028-0E5B-78639A0B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6733-C664-F43C-F214-FE30D6428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08525"/>
          </a:xfrm>
        </p:spPr>
        <p:txBody>
          <a:bodyPr>
            <a:normAutofit fontScale="25000" lnSpcReduction="20000"/>
          </a:bodyPr>
          <a:lstStyle/>
          <a:p>
            <a:pPr algn="just">
              <a:spcAft>
                <a:spcPts val="600"/>
              </a:spcAft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Generics is the idea to allow type (Integer, String, …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user-defined types) to be a parameter to methods, classes and interfaces.</a:t>
            </a:r>
          </a:p>
          <a:p>
            <a:pPr algn="just">
              <a:spcAft>
                <a:spcPts val="600"/>
              </a:spcAft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classes like an array, map,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used using generics very efficiently. We can use them for any type.</a:t>
            </a:r>
          </a:p>
          <a:p>
            <a:pPr algn="just">
              <a:spcAft>
                <a:spcPts val="600"/>
              </a:spcAft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Generic Programming is implemented to increase the efficiency of the code. </a:t>
            </a:r>
          </a:p>
          <a:p>
            <a:pPr algn="just">
              <a:spcAft>
                <a:spcPts val="600"/>
              </a:spcAft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Programming enables the programmer to write a general algorithm which will work with all data types. </a:t>
            </a:r>
          </a:p>
          <a:p>
            <a:pPr algn="just">
              <a:spcAft>
                <a:spcPts val="600"/>
              </a:spcAft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eliminates the need to create different algorithms if the data type is an integer, string or a character.</a:t>
            </a:r>
          </a:p>
          <a:p>
            <a:pPr algn="just">
              <a:spcAft>
                <a:spcPts val="600"/>
              </a:spcAft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Generic Programming are</a:t>
            </a:r>
          </a:p>
          <a:p>
            <a:pPr lvl="1" algn="just">
              <a:spcAft>
                <a:spcPts val="600"/>
              </a:spcAft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</a:p>
          <a:p>
            <a:pPr lvl="1" algn="just">
              <a:spcAft>
                <a:spcPts val="600"/>
              </a:spcAft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Function Overloading</a:t>
            </a:r>
          </a:p>
          <a:p>
            <a:pPr lvl="1" algn="just">
              <a:spcAft>
                <a:spcPts val="600"/>
              </a:spcAft>
              <a:buFont typeface="+mj-lt"/>
              <a:buAutoNum type="arabicPeriod"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written it can be used for multiple times and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974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273D-67F8-4A33-AAE9-E4452791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Restrictions of Generic Functions</a:t>
            </a:r>
          </a:p>
          <a:p>
            <a:pPr marL="0" indent="0" algn="just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Generic functions perform the same operation for all the different data type.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For example If function is performing addition then it will perform addition only it will not perform subtraction, multiplication etc.…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There is the difference between function overloading and function template.</a:t>
            </a:r>
          </a:p>
        </p:txBody>
      </p:sp>
    </p:spTree>
    <p:extLst>
      <p:ext uri="{BB962C8B-B14F-4D97-AF65-F5344CB8AC3E}">
        <p14:creationId xmlns:p14="http://schemas.microsoft.com/office/powerpoint/2010/main" val="284587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3758-C38B-4642-8E44-ED398B88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CC07-158C-46DD-90CC-F2A38B96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Which keyword can be used in template?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a) class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b)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typename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c) both class &amp;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Open Sans"/>
              </a:rPr>
              <a:t>typename</a:t>
            </a:r>
            <a:br>
              <a:rPr lang="en-US" dirty="0"/>
            </a:br>
            <a:r>
              <a:rPr lang="en-US" b="0" i="0" dirty="0">
                <a:solidFill>
                  <a:srgbClr val="3A3A3A"/>
                </a:solidFill>
                <a:effectLst/>
                <a:latin typeface="Open Sans"/>
              </a:rPr>
              <a:t>d)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9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1AB9-6092-D541-90FB-79A27AC1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0"/>
            <a:ext cx="8229600" cy="1143000"/>
          </a:xfrm>
        </p:spPr>
        <p:txBody>
          <a:bodyPr/>
          <a:lstStyle/>
          <a:p>
            <a:r>
              <a:rPr lang="en-IN" dirty="0"/>
              <a:t>Class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0AA4-1333-3113-20B6-D7091D01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099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8CEE-BC79-1C1A-CF13-CCCF2C5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E814D-C4ED-7E63-F368-DFE5785B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Class Template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can also be defined similarly to the Function Template. When a class uses the concept of Template, then the class is known as generic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2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F5ED-0853-ED3C-D134-804F5065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A1F451-2D13-07B9-9A3A-D71A2A4A4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653" y="2362200"/>
            <a:ext cx="5006728" cy="191910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8B2E5-77C1-45D4-A356-E9DD56B3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23" y="1565787"/>
            <a:ext cx="2568677" cy="311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FFA4-A965-7A4E-4722-3169753C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072B-5F9C-B9F4-F9AB-991010D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87D3C-5F08-5BF9-302E-3C67164A6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137" y="267871"/>
            <a:ext cx="5624047" cy="576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109668-C4E7-84E8-981E-B1AF3063F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22" y="3148480"/>
            <a:ext cx="2979678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62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3229-90EC-8C9F-56D2-BCC5005C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TEMPLATE WITH MULTIPLE PARAMETERS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B1BE-4FEF-7B58-9AF3-2DDE6653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E418B-5755-6C1C-B007-5B653CDB0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" y="1470490"/>
            <a:ext cx="3429000" cy="251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5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C31E-7B1A-1F8E-B837-FBB5CD81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872819-3FE7-6AA3-F61E-64FB17E1F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200" y="5330061"/>
            <a:ext cx="3139712" cy="111261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4D9F39-98BF-8630-DAB1-D9CA0928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03980" cy="5128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94741-C027-3B7D-DC0E-144FDF0D1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28704"/>
            <a:ext cx="2324301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AF95-E44F-4A15-8CDB-D1845A1B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 err="1">
                <a:solidFill>
                  <a:srgbClr val="610B4B"/>
                </a:solidFill>
                <a:effectLst/>
                <a:latin typeface="erdana"/>
              </a:rPr>
              <a:t>Nontype</a:t>
            </a:r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 Template Arguments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66BFA3-5F05-53FD-65CC-6C61703BF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3962400"/>
            <a:ext cx="4549534" cy="12421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657B0-8EBA-DE9F-8465-F0742A8CB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524000"/>
            <a:ext cx="4906039" cy="20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5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2E70-5EFC-C204-EA1A-1CC5A248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F147AF-CD92-D432-7185-996D1A6CB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0"/>
            <a:ext cx="3711526" cy="571473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97934-10B2-CC63-D7DF-19BFB1C1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954"/>
            <a:ext cx="4572000" cy="6299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84077-26B7-090E-E612-DC77E8DC7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5781101"/>
            <a:ext cx="2217612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7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EFB2-DB3E-8065-88F5-F0DE9ECF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2B4D-21B7-9449-7D4A-76121217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Generics can be implemented in C++ using </a:t>
            </a:r>
            <a:r>
              <a:rPr lang="en-US" sz="2400" dirty="0">
                <a:hlinkClick r:id="rId2"/>
              </a:rPr>
              <a:t>Templates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Template is a simple and yet very powerful tool in C++. </a:t>
            </a:r>
          </a:p>
          <a:p>
            <a:pPr algn="just"/>
            <a:r>
              <a:rPr lang="en-US" sz="2400" dirty="0"/>
              <a:t>The simple idea is to pass data type as a parameter so that we don’t need to write the same code for different data types. </a:t>
            </a:r>
          </a:p>
          <a:p>
            <a:pPr algn="just"/>
            <a:r>
              <a:rPr lang="en-US" sz="2400" dirty="0"/>
              <a:t>For example, a software company may need sort() for different data types. Rather than writing and maintaining the multiple codes, we can write one sort() and pass data type as a parameter.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0821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C08A-E7AF-4E29-9B6E-FB59D771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0" i="0" u="none" strike="noStrike" baseline="0" dirty="0">
                <a:latin typeface="Verdana" panose="020B0604030504040204" pitchFamily="34" charset="0"/>
              </a:rPr>
              <a:t>class template and inheritance:</a:t>
            </a:r>
          </a:p>
          <a:p>
            <a:pPr marL="514350" indent="-514350">
              <a:buAutoNum type="alphaUcPeriod"/>
            </a:pP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template to template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B</a:t>
            </a:r>
            <a:r>
              <a:rPr lang="en-US" sz="32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. </a:t>
            </a:r>
            <a:r>
              <a:rPr lang="en-US" sz="3200" b="1" u="none" strike="noStrike" baseline="0" dirty="0">
                <a:solidFill>
                  <a:srgbClr val="FF0000"/>
                </a:solidFill>
                <a:latin typeface="-apple-system"/>
              </a:rPr>
              <a:t>templ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ate</a:t>
            </a:r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 to class</a:t>
            </a:r>
          </a:p>
          <a:p>
            <a:pPr marL="0" indent="0">
              <a:buNone/>
            </a:pPr>
            <a:endParaRPr lang="en-US" sz="3200" b="0" i="0" u="none" strike="noStrike" baseline="0" dirty="0"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4400" b="0" i="0" u="none" strike="noStrike" baseline="0" dirty="0"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0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9234E724-DCC7-A19B-28B7-BF80984661B8}"/>
              </a:ext>
            </a:extLst>
          </p:cNvPr>
          <p:cNvSpPr txBox="1"/>
          <p:nvPr/>
        </p:nvSpPr>
        <p:spPr>
          <a:xfrm>
            <a:off x="76200" y="381000"/>
            <a:ext cx="4586748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template&lt;class </a:t>
            </a:r>
            <a:r>
              <a:rPr lang="en-IN" dirty="0" err="1"/>
              <a:t>T,int</a:t>
            </a:r>
            <a:r>
              <a:rPr lang="en-IN" dirty="0"/>
              <a:t> </a:t>
            </a:r>
            <a:r>
              <a:rPr lang="en-IN" dirty="0" err="1"/>
              <a:t>arraySize</a:t>
            </a:r>
            <a:r>
              <a:rPr lang="en-IN" dirty="0"/>
              <a:t>&gt;</a:t>
            </a:r>
          </a:p>
          <a:p>
            <a:r>
              <a:rPr lang="en-IN" dirty="0"/>
              <a:t>class </a:t>
            </a:r>
            <a:r>
              <a:rPr lang="en-IN" dirty="0" err="1"/>
              <a:t>arrayList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protected:</a:t>
            </a:r>
          </a:p>
          <a:p>
            <a:r>
              <a:rPr lang="en-IN" dirty="0"/>
              <a:t>    T 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arraySize</a:t>
            </a:r>
            <a:r>
              <a:rPr lang="en-IN" dirty="0"/>
              <a:t>];</a:t>
            </a:r>
          </a:p>
          <a:p>
            <a:r>
              <a:rPr lang="en-IN" dirty="0"/>
              <a:t>    T sum;</a:t>
            </a:r>
          </a:p>
          <a:p>
            <a:r>
              <a:rPr lang="en-IN" dirty="0"/>
              <a:t>    void add(T n[])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sum=0;</a:t>
            </a:r>
          </a:p>
          <a:p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arraySize;i</a:t>
            </a:r>
            <a:r>
              <a:rPr lang="en-IN" dirty="0"/>
              <a:t>++)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]=n[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        sum=</a:t>
            </a:r>
            <a:r>
              <a:rPr lang="en-IN" dirty="0" err="1"/>
              <a:t>sum+num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 </a:t>
            </a:r>
            <a:r>
              <a:rPr lang="en-IN" dirty="0" err="1"/>
              <a:t>cout</a:t>
            </a:r>
            <a:r>
              <a:rPr lang="en-IN" dirty="0"/>
              <a:t>&lt;&lt;"Sum of array elements are:"&lt;&lt;sum&lt;&lt;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void </a:t>
            </a:r>
            <a:r>
              <a:rPr lang="en-IN" dirty="0" err="1"/>
              <a:t>disp</a:t>
            </a:r>
            <a:r>
              <a:rPr lang="en-IN" dirty="0"/>
              <a:t>()</a:t>
            </a:r>
          </a:p>
          <a:p>
            <a:r>
              <a:rPr lang="en-IN" dirty="0"/>
              <a:t>    {   </a:t>
            </a:r>
            <a:r>
              <a:rPr lang="en-IN" dirty="0" err="1"/>
              <a:t>cout</a:t>
            </a:r>
            <a:r>
              <a:rPr lang="en-IN" dirty="0"/>
              <a:t>&lt;&lt;"Array Elements are:"&lt;&lt;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arraySize;i</a:t>
            </a:r>
            <a:r>
              <a:rPr lang="en-IN" dirty="0"/>
              <a:t>++)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41B64C-C5BE-DF1C-DF53-9638BD98CD4E}"/>
              </a:ext>
            </a:extLst>
          </p:cNvPr>
          <p:cNvSpPr txBox="1"/>
          <p:nvPr/>
        </p:nvSpPr>
        <p:spPr>
          <a:xfrm>
            <a:off x="4953000" y="1295400"/>
            <a:ext cx="365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 derive: public </a:t>
            </a:r>
            <a:r>
              <a:rPr lang="en-IN" dirty="0" err="1"/>
              <a:t>arrayList</a:t>
            </a:r>
            <a:r>
              <a:rPr lang="en-IN" dirty="0"/>
              <a:t>&lt;float,5&gt;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    void </a:t>
            </a:r>
            <a:r>
              <a:rPr lang="en-IN" dirty="0" err="1"/>
              <a:t>MyParentFunction</a:t>
            </a:r>
            <a:r>
              <a:rPr lang="en-IN" dirty="0"/>
              <a:t>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float </a:t>
            </a:r>
            <a:r>
              <a:rPr lang="en-IN" dirty="0" err="1"/>
              <a:t>num</a:t>
            </a:r>
            <a:r>
              <a:rPr lang="en-IN" dirty="0"/>
              <a:t>[]={11.1,2.1,1.1,4.1,6.1};</a:t>
            </a:r>
          </a:p>
          <a:p>
            <a:r>
              <a:rPr lang="en-IN" dirty="0"/>
              <a:t>        add(</a:t>
            </a:r>
            <a:r>
              <a:rPr lang="en-IN" dirty="0" err="1"/>
              <a:t>num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disp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derive d1;</a:t>
            </a:r>
          </a:p>
          <a:p>
            <a:r>
              <a:rPr lang="en-IN" dirty="0"/>
              <a:t>    d1.MyParentFunction();</a:t>
            </a:r>
          </a:p>
          <a:p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38610B-3738-96B3-C290-4B30C489B6E3}"/>
              </a:ext>
            </a:extLst>
          </p:cNvPr>
          <p:cNvSpPr txBox="1"/>
          <p:nvPr/>
        </p:nvSpPr>
        <p:spPr>
          <a:xfrm>
            <a:off x="1905000" y="76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Template Class to derived class</a:t>
            </a:r>
          </a:p>
        </p:txBody>
      </p:sp>
    </p:spTree>
    <p:extLst>
      <p:ext uri="{BB962C8B-B14F-4D97-AF65-F5344CB8AC3E}">
        <p14:creationId xmlns:p14="http://schemas.microsoft.com/office/powerpoint/2010/main" val="2693380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A6F7BDAD-E76A-00DB-A3FD-3B4D56E3F744}"/>
              </a:ext>
            </a:extLst>
          </p:cNvPr>
          <p:cNvSpPr txBox="1"/>
          <p:nvPr/>
        </p:nvSpPr>
        <p:spPr>
          <a:xfrm>
            <a:off x="152400" y="394692"/>
            <a:ext cx="458674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template&lt;class </a:t>
            </a:r>
            <a:r>
              <a:rPr lang="en-IN" dirty="0" err="1"/>
              <a:t>T,int</a:t>
            </a:r>
            <a:r>
              <a:rPr lang="en-IN" dirty="0"/>
              <a:t> </a:t>
            </a:r>
            <a:r>
              <a:rPr lang="en-IN" dirty="0" err="1"/>
              <a:t>arraySize</a:t>
            </a:r>
            <a:r>
              <a:rPr lang="en-IN" dirty="0"/>
              <a:t>&gt;</a:t>
            </a:r>
          </a:p>
          <a:p>
            <a:r>
              <a:rPr lang="en-IN" dirty="0"/>
              <a:t>class </a:t>
            </a:r>
            <a:r>
              <a:rPr lang="en-IN" dirty="0" err="1"/>
              <a:t>arrayList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    T 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arraySize</a:t>
            </a:r>
            <a:r>
              <a:rPr lang="en-IN" dirty="0"/>
              <a:t>];</a:t>
            </a:r>
          </a:p>
          <a:p>
            <a:endParaRPr lang="en-IN" dirty="0"/>
          </a:p>
          <a:p>
            <a:r>
              <a:rPr lang="en-IN" dirty="0"/>
              <a:t>    void add(T n[])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arraySize;i</a:t>
            </a:r>
            <a:r>
              <a:rPr lang="en-IN" dirty="0"/>
              <a:t>++)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]=n[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void </a:t>
            </a:r>
            <a:r>
              <a:rPr lang="en-IN" dirty="0" err="1"/>
              <a:t>disp</a:t>
            </a:r>
            <a:r>
              <a:rPr lang="en-IN" dirty="0"/>
              <a:t>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 </a:t>
            </a:r>
            <a:r>
              <a:rPr lang="en-IN" dirty="0" err="1"/>
              <a:t>cout</a:t>
            </a:r>
            <a:r>
              <a:rPr lang="en-IN" dirty="0"/>
              <a:t>&lt;&lt;"Array Elements are:"&lt;&lt;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arraySize;i</a:t>
            </a:r>
            <a:r>
              <a:rPr lang="en-IN" dirty="0"/>
              <a:t>++)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999B1F-6EE6-B1CD-2E9D-BD9EF7B3DE25}"/>
              </a:ext>
            </a:extLst>
          </p:cNvPr>
          <p:cNvSpPr txBox="1"/>
          <p:nvPr/>
        </p:nvSpPr>
        <p:spPr>
          <a:xfrm>
            <a:off x="4441723" y="379944"/>
            <a:ext cx="45867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template&lt;class T&gt;</a:t>
            </a:r>
          </a:p>
          <a:p>
            <a:r>
              <a:rPr lang="en-IN" dirty="0"/>
              <a:t>class </a:t>
            </a:r>
            <a:r>
              <a:rPr lang="en-IN" dirty="0" err="1"/>
              <a:t>sortedArray:public</a:t>
            </a:r>
            <a:r>
              <a:rPr lang="en-IN" dirty="0"/>
              <a:t> </a:t>
            </a:r>
            <a:r>
              <a:rPr lang="en-IN" dirty="0" err="1"/>
              <a:t>arrayList</a:t>
            </a:r>
            <a:r>
              <a:rPr lang="en-IN" dirty="0"/>
              <a:t>&lt;int,5&gt;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public:</a:t>
            </a:r>
          </a:p>
          <a:p>
            <a:r>
              <a:rPr lang="en-IN" dirty="0"/>
              <a:t>    void sorting(T n1[])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int temp;</a:t>
            </a:r>
          </a:p>
          <a:p>
            <a:r>
              <a:rPr lang="en-IN" dirty="0"/>
              <a:t>        int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r>
              <a:rPr lang="en-IN" dirty="0"/>
              <a:t>        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r>
              <a:rPr lang="en-IN" dirty="0"/>
              <a:t>        {   for(j=i+1;j&lt;5;j++)</a:t>
            </a:r>
          </a:p>
          <a:p>
            <a:r>
              <a:rPr lang="en-IN" dirty="0"/>
              <a:t>            {  if(n1[</a:t>
            </a:r>
            <a:r>
              <a:rPr lang="en-IN" dirty="0" err="1"/>
              <a:t>i</a:t>
            </a:r>
            <a:r>
              <a:rPr lang="en-IN" dirty="0"/>
              <a:t>]&gt;n1[j])</a:t>
            </a:r>
          </a:p>
          <a:p>
            <a:r>
              <a:rPr lang="en-IN" dirty="0"/>
              <a:t>                {</a:t>
            </a:r>
          </a:p>
          <a:p>
            <a:r>
              <a:rPr lang="en-IN" dirty="0"/>
              <a:t>                    temp=n1[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r>
              <a:rPr lang="en-IN" dirty="0"/>
              <a:t>                    n1[</a:t>
            </a:r>
            <a:r>
              <a:rPr lang="en-IN" dirty="0" err="1"/>
              <a:t>i</a:t>
            </a:r>
            <a:r>
              <a:rPr lang="en-IN" dirty="0"/>
              <a:t>]=n1[j];</a:t>
            </a:r>
          </a:p>
          <a:p>
            <a:r>
              <a:rPr lang="en-IN" dirty="0"/>
              <a:t>                    n1[j]=temp;</a:t>
            </a:r>
          </a:p>
          <a:p>
            <a:r>
              <a:rPr lang="en-IN" dirty="0"/>
              <a:t>                }  }  }</a:t>
            </a:r>
          </a:p>
          <a:p>
            <a:r>
              <a:rPr lang="en-IN" dirty="0"/>
              <a:t>        </a:t>
            </a:r>
            <a:r>
              <a:rPr lang="en-IN" dirty="0" err="1"/>
              <a:t>cout</a:t>
            </a:r>
            <a:r>
              <a:rPr lang="en-IN" dirty="0"/>
              <a:t>&lt;&lt;"Sorted Elements are:"&lt;&lt;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for(int 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cout</a:t>
            </a:r>
            <a:r>
              <a:rPr lang="en-IN" dirty="0"/>
              <a:t>&lt;&lt;n1[</a:t>
            </a:r>
            <a:r>
              <a:rPr lang="en-IN" dirty="0" err="1"/>
              <a:t>i</a:t>
            </a:r>
            <a:r>
              <a:rPr lang="en-IN" dirty="0"/>
              <a:t>]&lt;&lt;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6096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4AD8-95AE-2392-CF47-E44FE579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DE260-5129-846B-C8A1-41D153DE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0CEC1-4CFB-DF61-AD2C-7F0967ED5117}"/>
              </a:ext>
            </a:extLst>
          </p:cNvPr>
          <p:cNvSpPr txBox="1"/>
          <p:nvPr/>
        </p:nvSpPr>
        <p:spPr>
          <a:xfrm>
            <a:off x="2283542" y="2173210"/>
            <a:ext cx="45867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[5]={11,2,1,4,6};</a:t>
            </a:r>
          </a:p>
          <a:p>
            <a:r>
              <a:rPr lang="en-US" dirty="0" err="1"/>
              <a:t>sortedArray</a:t>
            </a:r>
            <a:r>
              <a:rPr lang="en-US" dirty="0"/>
              <a:t>&lt;int&gt; s1;</a:t>
            </a:r>
          </a:p>
          <a:p>
            <a:r>
              <a:rPr lang="en-US" dirty="0"/>
              <a:t>s1.add(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s1.disp();</a:t>
            </a:r>
          </a:p>
          <a:p>
            <a:r>
              <a:rPr lang="en-US" dirty="0"/>
              <a:t>s1.sorting(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926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F240-C149-214A-27EA-AE6D0156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Points to Remember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DAD9-A950-F756-930A-032C86CC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C++ supports a powerful feature known as a template to implement the concept of generic programming.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A template allows us to create a family of classes or family of functions to handle different data 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Template classes and functions eliminate the code duplication of different data types and thus makes the development easier and faster.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Multiple parameters can be used in both class and function template.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Template functions can also be overloaded.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We can also use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nontype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 arguments such as built-in or derived data types as template arguments.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891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FC95-3613-4407-B57A-0140AFAD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statement is correct about function template?</a:t>
            </a:r>
          </a:p>
          <a:p>
            <a:pPr marL="0" indent="0">
              <a:buNone/>
            </a:pPr>
            <a:r>
              <a:rPr lang="en-US" dirty="0"/>
              <a:t>Statement1:Function template also can be overload</a:t>
            </a:r>
          </a:p>
          <a:p>
            <a:pPr marL="0" indent="0">
              <a:buNone/>
            </a:pPr>
            <a:r>
              <a:rPr lang="en-US" dirty="0"/>
              <a:t>Statement2:We can create recursive template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F6771-B5BC-4599-8995-09CB3060F4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778510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C102-87C8-4DD6-BCB9-438A9C1CC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the output of this program?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template&lt;class T&gt;</a:t>
            </a:r>
          </a:p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func</a:t>
            </a:r>
            <a:r>
              <a:rPr lang="en-US" dirty="0"/>
              <a:t>(T </a:t>
            </a:r>
            <a:r>
              <a:rPr lang="en-US" dirty="0" err="1"/>
              <a:t>a,T</a:t>
            </a:r>
            <a:r>
              <a:rPr lang="en-US" dirty="0"/>
              <a:t> b){return </a:t>
            </a:r>
            <a:r>
              <a:rPr lang="en-US" dirty="0" err="1"/>
              <a:t>a+b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A &lt;int&gt;a1;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&lt;&lt;a1.func(3,2);</a:t>
            </a:r>
          </a:p>
          <a:p>
            <a:pPr marL="0" indent="0">
              <a:buNone/>
            </a:pPr>
            <a:r>
              <a:rPr lang="en-US" dirty="0"/>
              <a:t>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32935-939B-4F7F-868F-B73970B5C0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Compilation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will print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620728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72984-0726-4A32-A570-08F1FB58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7063F-DCB0-417F-9819-53561A41BB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statement is correct about template class?</a:t>
            </a:r>
          </a:p>
          <a:p>
            <a:pPr marL="0" indent="0">
              <a:buNone/>
            </a:pPr>
            <a:r>
              <a:rPr lang="en-US" dirty="0"/>
              <a:t>Statement1:One normal class inheriting template class</a:t>
            </a:r>
          </a:p>
          <a:p>
            <a:pPr marL="0" indent="0">
              <a:buNone/>
            </a:pPr>
            <a:r>
              <a:rPr lang="en-US" dirty="0"/>
              <a:t>Statement2:One template class inheriting other template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D6F52-BA16-4AA1-9F57-6511DF1D15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Statement1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Statement2 is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both Statements are correct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828717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type Funct2(type Var2)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Var2;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 dirty="0"/>
              <a:t>        Test&lt;double&gt; Var2;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cout</a:t>
            </a:r>
            <a:r>
              <a:rPr lang="en-US" sz="2000" dirty="0"/>
              <a:t> &lt;&lt; Var2.Funct2(3.123);</a:t>
            </a:r>
          </a:p>
          <a:p>
            <a:pPr marL="0" indent="0">
              <a:buNone/>
            </a:pPr>
            <a:r>
              <a:rPr lang="en-US" sz="2000" dirty="0"/>
              <a:t>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0736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58E2-73F3-4C59-9121-9046540F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What will be the output of the following C++ code?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#include &lt;iostream&gt;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using namespace std;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template &lt;class type&gt;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class Test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public: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Test()       {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~Test()        {  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type Funct1(type Var1)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    return Var1;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        }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};</a:t>
            </a:r>
            <a:endParaRPr lang="en-US" sz="1600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4F58F-D21D-49BB-9433-E9B625B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    {</a:t>
            </a:r>
          </a:p>
          <a:p>
            <a:pPr marL="0" indent="0">
              <a:buNone/>
            </a:pPr>
            <a:r>
              <a:rPr lang="en-US" sz="2000" dirty="0"/>
              <a:t>        Test&lt;int&gt; Var1;</a:t>
            </a:r>
          </a:p>
          <a:p>
            <a:pPr marL="0" indent="0">
              <a:buNone/>
            </a:pPr>
            <a:r>
              <a:rPr lang="en-US" sz="2000"/>
              <a:t>         cout</a:t>
            </a:r>
            <a:r>
              <a:rPr lang="en-US" sz="2000" dirty="0"/>
              <a:t> &lt;&lt; Var1.Funct1(200);</a:t>
            </a:r>
          </a:p>
          <a:p>
            <a:pPr marL="0" indent="0">
              <a:buNone/>
            </a:pPr>
            <a:r>
              <a:rPr lang="en-US" sz="2000" dirty="0"/>
              <a:t>          return 0;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  <a:p>
            <a:pPr marL="0" indent="0">
              <a:buNone/>
            </a:pPr>
            <a:r>
              <a:rPr lang="pt-BR" sz="2000" dirty="0"/>
              <a:t>a) 100</a:t>
            </a:r>
          </a:p>
          <a:p>
            <a:pPr marL="0" indent="0">
              <a:buNone/>
            </a:pPr>
            <a:r>
              <a:rPr lang="pt-BR" sz="2000" dirty="0"/>
              <a:t>b) 200</a:t>
            </a:r>
          </a:p>
          <a:p>
            <a:pPr marL="0" indent="0">
              <a:buNone/>
            </a:pPr>
            <a:r>
              <a:rPr lang="pt-BR" sz="2000" dirty="0"/>
              <a:t>c) 3.123</a:t>
            </a:r>
          </a:p>
          <a:p>
            <a:pPr marL="0" indent="0">
              <a:buNone/>
            </a:pPr>
            <a:r>
              <a:rPr lang="pt-BR" sz="2000" dirty="0"/>
              <a:t>d) 2003.123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13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DA0B-69F8-45DD-9AA0-A122915D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Template in C++: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26AD-8397-4769-A7CB-09F982C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features which provide us a generic function and generic class</a:t>
            </a:r>
          </a:p>
          <a:p>
            <a:r>
              <a:rPr lang="en-US" dirty="0"/>
              <a:t>It represents in two ways:</a:t>
            </a:r>
          </a:p>
          <a:p>
            <a:pPr lvl="1"/>
            <a:r>
              <a:rPr lang="en-US" dirty="0"/>
              <a:t>Function template</a:t>
            </a:r>
          </a:p>
          <a:p>
            <a:pPr lvl="1"/>
            <a:r>
              <a:rPr lang="en-US" dirty="0"/>
              <a:t>Class template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2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41413-2366-43B7-85F5-C60A7C64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&lt;iostream&gt;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using namespace std;</a:t>
            </a:r>
          </a:p>
          <a:p>
            <a:pPr marL="0" indent="0">
              <a:buNone/>
            </a:pPr>
            <a:r>
              <a:rPr lang="en-US" sz="1600" dirty="0"/>
              <a:t>template&lt;class T&gt;</a:t>
            </a:r>
          </a:p>
          <a:p>
            <a:pPr marL="0" indent="0">
              <a:buNone/>
            </a:pPr>
            <a:r>
              <a:rPr lang="en-US" sz="1600" dirty="0"/>
              <a:t>class A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public:</a:t>
            </a:r>
          </a:p>
          <a:p>
            <a:pPr marL="0" indent="0">
              <a:buNone/>
            </a:pPr>
            <a:r>
              <a:rPr lang="en-US" sz="1600" dirty="0"/>
              <a:t>	T </a:t>
            </a:r>
            <a:r>
              <a:rPr lang="en-US" sz="1600" dirty="0" err="1"/>
              <a:t>func</a:t>
            </a:r>
            <a:r>
              <a:rPr lang="en-US" sz="1600" dirty="0"/>
              <a:t>(T a, T b){</a:t>
            </a:r>
          </a:p>
          <a:p>
            <a:pPr marL="0" indent="0">
              <a:buNone/>
            </a:pPr>
            <a:r>
              <a:rPr lang="en-US" sz="1600" dirty="0"/>
              <a:t>		return a/b;</a:t>
            </a:r>
          </a:p>
          <a:p>
            <a:pPr marL="0" indent="0">
              <a:buNone/>
            </a:pPr>
            <a:r>
              <a:rPr lang="en-US" sz="1600" dirty="0"/>
              <a:t>	}</a:t>
            </a:r>
          </a:p>
          <a:p>
            <a:pPr marL="0" indent="0"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int main()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A &lt;int&gt;a1;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&lt;&lt;a1.func(3,2);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cout</a:t>
            </a:r>
            <a:r>
              <a:rPr lang="en-US" sz="1600" dirty="0"/>
              <a:t>&lt;&lt;a1.func(3.0,2.0);</a:t>
            </a:r>
          </a:p>
          <a:p>
            <a:pPr marL="0" indent="0">
              <a:buNone/>
            </a:pPr>
            <a:r>
              <a:rPr lang="en-US" sz="1600" dirty="0"/>
              <a:t>	return 0;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F9A85-942B-41A1-BADA-67263DD1D3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US" sz="2000" dirty="0">
                <a:solidFill>
                  <a:srgbClr val="FF0000"/>
                </a:solidFill>
              </a:rPr>
              <a:t>11</a:t>
            </a:r>
          </a:p>
          <a:p>
            <a:pPr marL="514350" indent="-514350">
              <a:buAutoNum type="alphaUcPeriod"/>
            </a:pPr>
            <a:r>
              <a:rPr lang="en-US" sz="2000" dirty="0">
                <a:solidFill>
                  <a:srgbClr val="FF0000"/>
                </a:solidFill>
              </a:rPr>
              <a:t>12</a:t>
            </a:r>
          </a:p>
          <a:p>
            <a:pPr marL="514350" indent="-514350">
              <a:buAutoNum type="alphaUcPeriod"/>
            </a:pPr>
            <a:r>
              <a:rPr lang="en-US" sz="2000" dirty="0">
                <a:solidFill>
                  <a:srgbClr val="FF0000"/>
                </a:solidFill>
              </a:rPr>
              <a:t>10</a:t>
            </a:r>
          </a:p>
          <a:p>
            <a:pPr marL="514350" indent="-514350">
              <a:buAutoNum type="alphaUcPeriod"/>
            </a:pPr>
            <a:r>
              <a:rPr lang="en-US" sz="20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4A464-8509-469B-87DB-7AD148F69744}"/>
              </a:ext>
            </a:extLst>
          </p:cNvPr>
          <p:cNvSpPr txBox="1"/>
          <p:nvPr/>
        </p:nvSpPr>
        <p:spPr>
          <a:xfrm>
            <a:off x="304800" y="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will be output?</a:t>
            </a:r>
          </a:p>
        </p:txBody>
      </p:sp>
    </p:spTree>
    <p:extLst>
      <p:ext uri="{BB962C8B-B14F-4D97-AF65-F5344CB8AC3E}">
        <p14:creationId xmlns:p14="http://schemas.microsoft.com/office/powerpoint/2010/main" val="2969728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EA81-556B-4862-9C6D-59F6EE9C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A522-5C08-488D-9173-32D0AF77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Can we specify default value for template arguments?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Yes, like normal parameters, we can specify default arguments to templates.</a:t>
            </a:r>
          </a:p>
        </p:txBody>
      </p:sp>
    </p:spTree>
    <p:extLst>
      <p:ext uri="{BB962C8B-B14F-4D97-AF65-F5344CB8AC3E}">
        <p14:creationId xmlns:p14="http://schemas.microsoft.com/office/powerpoint/2010/main" val="1736037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09C1-E470-43D6-8D1C-08DA9491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BB4D-81E4-42B6-B563-AB4EF583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template&lt;class T1, class T2 = char&gt;</a:t>
            </a:r>
          </a:p>
          <a:p>
            <a:pPr marL="0" indent="0">
              <a:buNone/>
            </a:pPr>
            <a:r>
              <a:rPr lang="en-US" dirty="0"/>
              <a:t>class A 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    T1 x;</a:t>
            </a:r>
          </a:p>
          <a:p>
            <a:pPr marL="0" indent="0">
              <a:buNone/>
            </a:pPr>
            <a:r>
              <a:rPr lang="en-US" dirty="0"/>
              <a:t>    T2 y;</a:t>
            </a:r>
          </a:p>
          <a:p>
            <a:pPr marL="0" indent="0">
              <a:buNone/>
            </a:pPr>
            <a:r>
              <a:rPr lang="en-US" dirty="0"/>
              <a:t>    A() {   </a:t>
            </a:r>
            <a:r>
              <a:rPr lang="en-US" dirty="0" err="1"/>
              <a:t>cout</a:t>
            </a:r>
            <a:r>
              <a:rPr lang="en-US" dirty="0"/>
              <a:t>&lt;&lt;"Constructor Called"&lt;&lt;</a:t>
            </a:r>
            <a:r>
              <a:rPr lang="en-US" dirty="0" err="1"/>
              <a:t>endl</a:t>
            </a:r>
            <a:r>
              <a:rPr lang="en-US" dirty="0"/>
              <a:t>;  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472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38428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683602-B2AE-4267-A950-FC25B230C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will be out put?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template&lt;class T&gt;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class A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&lt;&lt;"Created";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~A(){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&lt;&lt;"Destroyed";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A &lt;int&gt;a;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	return 0;</a:t>
            </a:r>
          </a:p>
          <a:p>
            <a:pPr marL="0" indent="0"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9815C-0CDA-4467-9E57-2C6F73003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Created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Destroyed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CreatedDestroyed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D.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1187693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C013-BFE0-4F4F-81B0-C10202D0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B222-A123-4F4D-8110-2253EAC7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is a preprocessor statement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Preprocessors are programs that process our source code before compilation.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macro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piece of code in a program that is replaced by the value of the macro.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is defined by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Whenever a macro name is encountered by the compiler, it replaces the name with the definition of the macro.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Macro definitions need not be terminated by a semi-colon(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preprocessors statements means a instructions to the compiler to preprocess the information before actual compilation starts.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preprocessor statement begin with #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number of preprocessor statements like #include, #define, #if, #else, #line,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The #define preprocessor statement creates symbolic constants. The symbolic constant is called a macro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#define macro-name replacement-text </a:t>
            </a:r>
          </a:p>
        </p:txBody>
      </p:sp>
    </p:spTree>
    <p:extLst>
      <p:ext uri="{BB962C8B-B14F-4D97-AF65-F5344CB8AC3E}">
        <p14:creationId xmlns:p14="http://schemas.microsoft.com/office/powerpoint/2010/main" val="377275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E37E-13E6-BCCC-7163-70A99D98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0BC820-FD59-2998-9C35-CC9C5E7F9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62579"/>
            <a:ext cx="491852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 program to illustrate macros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Macro 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 LIMIT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Driver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// Print the value of macro defined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LIMIT is “&lt;&lt;LIMIT);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8E256-D04F-4944-E659-6B029134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745573"/>
            <a:ext cx="4709568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34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C89FDEE-AF8E-D0DC-CB99-46A80447E1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381000"/>
            <a:ext cx="67818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C program to illustrate macros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iostream.h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Macro definition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#define AREA(l, b) (l * b)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Driver Code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// Given lengths l1 and l2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l1 = 10, l2 = 5, area;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// Find the area using macros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area = AREA(l1, l2);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// Print the area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lang="en-US" altLang="en-US" sz="2000" dirty="0" err="1">
                <a:solidFill>
                  <a:schemeClr val="tx1"/>
                </a:solidFill>
                <a:latin typeface="Arial Unicode MS"/>
              </a:rPr>
              <a:t>cout</a:t>
            </a:r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"Area of rectangle is”&lt;&lt; area);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31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7F4A-3B29-4D64-9C70-E1C4C9E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7551-7925-4375-9BB4-339A407B4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longer</a:t>
            </a:r>
          </a:p>
          <a:p>
            <a:r>
              <a:rPr lang="en-US" dirty="0"/>
              <a:t>No repetition</a:t>
            </a:r>
          </a:p>
          <a:p>
            <a:r>
              <a:rPr lang="en-US" dirty="0"/>
              <a:t>Define in short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5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2462-9DA9-A163-7607-A19A9135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Types Of Macros</a:t>
            </a:r>
            <a:r>
              <a:rPr lang="en-IN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8EC8-0FB8-C988-B267-29E5FBC0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Object-like Macros</a:t>
            </a:r>
          </a:p>
          <a:p>
            <a:r>
              <a:rPr lang="en-IN" b="1" dirty="0"/>
              <a:t>Chain Macros</a:t>
            </a:r>
          </a:p>
          <a:p>
            <a:r>
              <a:rPr lang="en-IN" b="1" dirty="0"/>
              <a:t>Multi-line Macros</a:t>
            </a:r>
          </a:p>
          <a:p>
            <a:r>
              <a:rPr lang="en-IN" b="1" dirty="0"/>
              <a:t>Function-like Macro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6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06F6-C14A-40E9-AC4C-4D69B740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Function template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FA4D-60A0-4664-ADE0-895E9B4D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We can define a template for a function.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Generic functions use the concept of a function template.</a:t>
            </a:r>
          </a:p>
          <a:p>
            <a:pPr algn="just"/>
            <a:r>
              <a:rPr lang="en-US" sz="2400" b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The type of the data that the function will define it depends up on the type of the data passed as a parameter.</a:t>
            </a:r>
          </a:p>
          <a:p>
            <a:pPr algn="just"/>
            <a:r>
              <a:rPr lang="en-US" sz="2400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It is created by using the keyword template</a:t>
            </a:r>
          </a:p>
          <a:p>
            <a:pPr marL="0" indent="0">
              <a:buNone/>
            </a:pPr>
            <a:r>
              <a:rPr lang="en-US" sz="3000" dirty="0"/>
              <a:t>Syntax: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800CEF-8E63-48B8-AE9B-C1928E521135}"/>
              </a:ext>
            </a:extLst>
          </p:cNvPr>
          <p:cNvCxnSpPr/>
          <p:nvPr/>
        </p:nvCxnSpPr>
        <p:spPr>
          <a:xfrm flipV="1">
            <a:off x="2209800" y="3962400"/>
            <a:ext cx="3657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57DA40-3A2D-41E4-9D41-5D31369E094F}"/>
              </a:ext>
            </a:extLst>
          </p:cNvPr>
          <p:cNvSpPr txBox="1"/>
          <p:nvPr/>
        </p:nvSpPr>
        <p:spPr>
          <a:xfrm>
            <a:off x="6096000" y="3777734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or </a:t>
            </a:r>
            <a:r>
              <a:rPr lang="en-US" dirty="0" err="1"/>
              <a:t>typename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028DC-2A4A-8A64-F328-D7C00D040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724696"/>
            <a:ext cx="7315200" cy="14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43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1E228C-9346-FD05-D887-5D894358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635581"/>
            <a:ext cx="8001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like macro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object-like macro is a simple identifier that will be replaced by a code fragment.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object-like because it looks like an object in code that uses it.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popularly used to replace a symbolic name with numerical/variable represented as constant.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// Macro 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 DATE 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// Driver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// Print the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"Lockdown will be extended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&lt;&lt;DATE&lt;&lt;-MAY-2020";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590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23A90-7497-561E-AFCC-972CF0BC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Chain Macros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 inside macros are termed as chain macros.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chain macros first of all parent macro is expanded then the child macro is expanded. 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// Macro definition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INSTAGRAM FOLLOWERS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FOLLOWERS 138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Driver Code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// Print the message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&lt;&lt;“It has ”&lt;&lt;INSTAGRAM&lt;&lt;“K followers on Instagram";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415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DA8D8-1D24-C001-123D-9BD6B5AE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Multi-line Macros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 object-like macro could have a multi-line.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So to create a multi-line macro you have to use backslash-newline. 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#include &lt;</a:t>
            </a:r>
            <a:r>
              <a:rPr lang="en-IN" sz="2000" dirty="0" err="1">
                <a:solidFill>
                  <a:schemeClr val="tx1"/>
                </a:solidFill>
              </a:rPr>
              <a:t>stdio.h</a:t>
            </a:r>
            <a:r>
              <a:rPr lang="en-IN" sz="20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// Multi-line Macro definition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#define ELE 1, \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        2, \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        3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int main()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    // defined in macros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int </a:t>
            </a:r>
            <a:r>
              <a:rPr lang="en-IN" sz="2000" dirty="0" err="1">
                <a:solidFill>
                  <a:schemeClr val="tx1"/>
                </a:solidFill>
              </a:rPr>
              <a:t>arr</a:t>
            </a:r>
            <a:r>
              <a:rPr lang="en-IN" sz="2000" dirty="0">
                <a:solidFill>
                  <a:schemeClr val="tx1"/>
                </a:solidFill>
              </a:rPr>
              <a:t>[] = { ELE };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    </a:t>
            </a:r>
            <a:r>
              <a:rPr lang="en-IN" sz="2000" dirty="0" err="1">
                <a:solidFill>
                  <a:schemeClr val="tx1"/>
                </a:solidFill>
              </a:rPr>
              <a:t>printf</a:t>
            </a:r>
            <a:r>
              <a:rPr lang="en-IN" sz="2000" dirty="0">
                <a:solidFill>
                  <a:schemeClr val="tx1"/>
                </a:solidFill>
              </a:rPr>
              <a:t>("Elements of Array are:\n");  // Print elements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 for (int </a:t>
            </a:r>
            <a:r>
              <a:rPr lang="en-IN" sz="2000" dirty="0" err="1">
                <a:solidFill>
                  <a:schemeClr val="tx1"/>
                </a:solidFill>
              </a:rPr>
              <a:t>i</a:t>
            </a:r>
            <a:r>
              <a:rPr lang="en-IN" sz="2000" dirty="0">
                <a:solidFill>
                  <a:schemeClr val="tx1"/>
                </a:solidFill>
              </a:rPr>
              <a:t> = 0; </a:t>
            </a:r>
            <a:r>
              <a:rPr lang="en-IN" sz="2000" dirty="0" err="1">
                <a:solidFill>
                  <a:schemeClr val="tx1"/>
                </a:solidFill>
              </a:rPr>
              <a:t>i</a:t>
            </a:r>
            <a:r>
              <a:rPr lang="en-IN" sz="2000" dirty="0">
                <a:solidFill>
                  <a:schemeClr val="tx1"/>
                </a:solidFill>
              </a:rPr>
              <a:t> &lt; 3; </a:t>
            </a:r>
            <a:r>
              <a:rPr lang="en-IN" sz="2000" dirty="0" err="1">
                <a:solidFill>
                  <a:schemeClr val="tx1"/>
                </a:solidFill>
              </a:rPr>
              <a:t>i</a:t>
            </a:r>
            <a:r>
              <a:rPr lang="en-IN" sz="2000" dirty="0">
                <a:solidFill>
                  <a:schemeClr val="tx1"/>
                </a:solidFill>
              </a:rPr>
              <a:t>++) 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    </a:t>
            </a:r>
            <a:r>
              <a:rPr lang="en-IN" sz="2000" dirty="0" err="1">
                <a:solidFill>
                  <a:schemeClr val="tx1"/>
                </a:solidFill>
              </a:rPr>
              <a:t>printf</a:t>
            </a:r>
            <a:r>
              <a:rPr lang="en-IN" sz="2000" dirty="0">
                <a:solidFill>
                  <a:schemeClr val="tx1"/>
                </a:solidFill>
              </a:rPr>
              <a:t>("%d  ", </a:t>
            </a:r>
            <a:r>
              <a:rPr lang="en-IN" sz="2000" dirty="0" err="1">
                <a:solidFill>
                  <a:schemeClr val="tx1"/>
                </a:solidFill>
              </a:rPr>
              <a:t>arr</a:t>
            </a:r>
            <a:r>
              <a:rPr lang="en-IN" sz="2000" dirty="0">
                <a:solidFill>
                  <a:schemeClr val="tx1"/>
                </a:solidFill>
              </a:rPr>
              <a:t>[</a:t>
            </a:r>
            <a:r>
              <a:rPr lang="en-IN" sz="2000" dirty="0" err="1">
                <a:solidFill>
                  <a:schemeClr val="tx1"/>
                </a:solidFill>
              </a:rPr>
              <a:t>i</a:t>
            </a:r>
            <a:r>
              <a:rPr lang="en-IN" sz="2000" dirty="0">
                <a:solidFill>
                  <a:schemeClr val="tx1"/>
                </a:solidFill>
              </a:rPr>
              <a:t>]);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    return 0;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7919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E822-7C60-930A-790D-CD48446F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</a:rPr>
              <a:t>Function-like Macro:</a:t>
            </a:r>
          </a:p>
          <a:p>
            <a:r>
              <a:rPr lang="en-US" sz="2000" dirty="0"/>
              <a:t>These macros are the same as a function call. </a:t>
            </a:r>
          </a:p>
          <a:p>
            <a:r>
              <a:rPr lang="en-US" sz="2000" dirty="0"/>
              <a:t>It replaces the entire code instead of a function name. </a:t>
            </a:r>
          </a:p>
          <a:p>
            <a:r>
              <a:rPr lang="en-US" sz="2000" dirty="0"/>
              <a:t>Pair of parentheses immediately after the macro name is necessary.</a:t>
            </a:r>
          </a:p>
          <a:p>
            <a:r>
              <a:rPr lang="en-US" sz="2000" dirty="0"/>
              <a:t>If </a:t>
            </a:r>
            <a:r>
              <a:rPr lang="en-US" sz="2000" b="1" dirty="0"/>
              <a:t>we put a space between the macro name and the parentheses in the macro definition, then the macro will not work</a:t>
            </a:r>
            <a:r>
              <a:rPr lang="en-US" sz="2000" dirty="0"/>
              <a:t>. </a:t>
            </a:r>
            <a:br>
              <a:rPr lang="en-US" sz="2000" dirty="0"/>
            </a:br>
            <a:r>
              <a:rPr lang="en-US" sz="2000" dirty="0"/>
              <a:t>A function-like macro is only lengthened if and only if its name appears with a pair of parentheses after it. </a:t>
            </a:r>
          </a:p>
          <a:p>
            <a:r>
              <a:rPr lang="en-US" sz="2000" dirty="0"/>
              <a:t>If we don’t do this, the function pointer will get the address of the real function and lead to a </a:t>
            </a:r>
            <a:r>
              <a:rPr lang="en-US" sz="2000" dirty="0">
                <a:hlinkClick r:id="rId2"/>
              </a:rPr>
              <a:t>syntax error</a:t>
            </a:r>
            <a:r>
              <a:rPr lang="en-US" sz="2000" dirty="0"/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079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B173CE6-3F7C-85B4-E1AC-82B19B5B75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08689"/>
            <a:ext cx="423545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// Function-like Macro 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#define min(a, b) (((a) &lt; (b)) ? (a) : (b))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Driver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// Given two number a and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int a = 18;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int b = 76;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("Minimum value between"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" %d and %d is %d\n",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a, b, min(a, b));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528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7306-DFB4-2EA4-A4AE-4519075C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D28A1-2F81-F09D-22A6-B78E34C6B5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16467"/>
            <a:ext cx="693677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 &lt;iostream&gt;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namespace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#define  PI  3.1416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#define  AREA(r)  (PI*(r)*(r))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 = 7;    // radius of circle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&lt;&lt;"Area of Circle with radius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&lt;&lt; r &lt;&lt;": "&lt;&lt; AREA(r);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   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920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2D74-BFAA-4123-BA8C-A99F3B72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__LINE__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line number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__FILE__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the current file name of the program when it is being compiled.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__DATE__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month/day/year that is the date of the translation of the source file into object code.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__TIME__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contains a string of the form hour: minute: second that is the time at which the program was compiled.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96CF0-36F7-4FA7-808E-73FDD038B759}"/>
              </a:ext>
            </a:extLst>
          </p:cNvPr>
          <p:cNvSpPr txBox="1"/>
          <p:nvPr/>
        </p:nvSpPr>
        <p:spPr>
          <a:xfrm>
            <a:off x="457200" y="514290"/>
            <a:ext cx="2024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Predefine Macros</a:t>
            </a:r>
          </a:p>
        </p:txBody>
      </p:sp>
    </p:spTree>
    <p:extLst>
      <p:ext uri="{BB962C8B-B14F-4D97-AF65-F5344CB8AC3E}">
        <p14:creationId xmlns:p14="http://schemas.microsoft.com/office/powerpoint/2010/main" val="29570624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38D6-0A09-4E0A-B877-5C274EE2F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will be the output of the following C++ code?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using namespace std;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main 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__LINE__ : " &lt;&lt; __LINE__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__FILE__ : " &lt;&lt; __FILE__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__DATE__ : " &lt;&lt; __DATE__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"Value of __TIME__ : " &lt;&lt; __TIME__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a)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b) details about your file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c) compile time error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d) runtime error</a:t>
            </a:r>
          </a:p>
        </p:txBody>
      </p:sp>
    </p:spTree>
    <p:extLst>
      <p:ext uri="{BB962C8B-B14F-4D97-AF65-F5344CB8AC3E}">
        <p14:creationId xmlns:p14="http://schemas.microsoft.com/office/powerpoint/2010/main" val="2066392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058B2-C7D9-4E9B-A651-D95258BD9B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369921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29206991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68624944"/>
                    </a:ext>
                  </a:extLst>
                </a:gridCol>
              </a:tblGrid>
              <a:tr h="4822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 dirty="0">
                          <a:solidFill>
                            <a:schemeClr val="tx1"/>
                          </a:solidFill>
                          <a:effectLst/>
                        </a:rPr>
                        <a:t>MACRO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 cap="all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4657" marR="64657" marT="64657" marB="646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9525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Macro is Preprocessed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Function is Compiled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337910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Macro increases the code length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Using Function keeps the code length unaffected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50174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Macro is Faster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Speed of Execution using Function is Slower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976868"/>
                  </a:ext>
                </a:extLst>
              </a:tr>
              <a:tr h="4607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Before Compilation, macro name is replaced by macro value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During function call, transfer of control takes place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875016"/>
                  </a:ext>
                </a:extLst>
              </a:tr>
              <a:tr h="770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Macros are useful when small code is repeated many times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Functions are useful when large code is to be written</a:t>
                      </a:r>
                    </a:p>
                  </a:txBody>
                  <a:tcPr marL="113149" marR="113149" marT="56575" marB="565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9892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07D342-6319-49D7-81A4-809B7622DB3F}"/>
              </a:ext>
            </a:extLst>
          </p:cNvPr>
          <p:cNvSpPr txBox="1"/>
          <p:nvPr/>
        </p:nvSpPr>
        <p:spPr>
          <a:xfrm>
            <a:off x="457200" y="685800"/>
            <a:ext cx="539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C00000"/>
                </a:solidFill>
                <a:latin typeface="Verdana" panose="020B0604030504040204" pitchFamily="34" charset="0"/>
              </a:rPr>
              <a:t>difference between macro and function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9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B43E-EC4F-4E18-AF14-F8E02F26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875D-576E-4A1A-A5D1-58A1636E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&lt;&lt;"kumar </a:t>
            </a:r>
            <a:r>
              <a:rPr lang="en-US" dirty="0" err="1"/>
              <a:t>vishal</a:t>
            </a:r>
            <a:r>
              <a:rPr lang="en-US" dirty="0"/>
              <a:t>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8794-2FB6-D839-21A4-B0291A6C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Defining a Function Template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CF4899-A505-9A93-9621-4264B52C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272793"/>
            <a:ext cx="7010400" cy="1355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E02FA-DBA6-1C8A-BD0B-468C667494A4}"/>
              </a:ext>
            </a:extLst>
          </p:cNvPr>
          <p:cNvSpPr txBox="1"/>
          <p:nvPr/>
        </p:nvSpPr>
        <p:spPr>
          <a:xfrm>
            <a:off x="914400" y="29718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function template starts with the keyword template followed by template parameter(s) inside &lt;&gt;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 is a template argument that accepts different data types (int, float, etc.), and </a:t>
            </a:r>
            <a:r>
              <a:rPr lang="en-US" dirty="0" err="1"/>
              <a:t>typename</a:t>
            </a:r>
            <a:r>
              <a:rPr lang="en-US" dirty="0"/>
              <a:t> is a keyword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When an argument of a data type is passed to </a:t>
            </a:r>
            <a:r>
              <a:rPr lang="en-US" dirty="0" err="1"/>
              <a:t>functionName</a:t>
            </a:r>
            <a:r>
              <a:rPr lang="en-US" dirty="0"/>
              <a:t>(), the compiler generates a new version of </a:t>
            </a:r>
            <a:r>
              <a:rPr lang="en-US" dirty="0" err="1"/>
              <a:t>functionName</a:t>
            </a:r>
            <a:r>
              <a:rPr lang="en-US" dirty="0"/>
              <a:t>() for the given data type.</a:t>
            </a: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DC80AD-6B6A-AC4B-B3A9-27357E6F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a template argument that accepts different data types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etc.), and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typename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a keyword.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6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#define pi=3.14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4839405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C075-59B1-4FBF-9D43-0DD06CCB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What will be output?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FA14-92C1-4C13-B217-66D0A8339C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#define pi 3.14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double r=2;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&lt;&lt;"Area"&lt;&lt;pi*r*r&lt;&lt;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AA12-72F0-456F-BF46-E6C8568F74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lphaUcPeriod"/>
            </a:pPr>
            <a:r>
              <a:rPr lang="en-US" dirty="0"/>
              <a:t>Area12.56</a:t>
            </a:r>
          </a:p>
          <a:p>
            <a:pPr marL="514350" indent="-514350">
              <a:buAutoNum type="alphaUcPeriod"/>
            </a:pPr>
            <a:r>
              <a:rPr lang="en-US" dirty="0"/>
              <a:t>Area0</a:t>
            </a:r>
          </a:p>
          <a:p>
            <a:pPr marL="514350" indent="-514350">
              <a:buAutoNum type="alphaUcPeriod"/>
            </a:pPr>
            <a:r>
              <a:rPr lang="en-US" dirty="0"/>
              <a:t>Compilation error</a:t>
            </a:r>
          </a:p>
          <a:p>
            <a:pPr marL="514350" indent="-514350">
              <a:buAutoNum type="alphaUcPeriod"/>
            </a:pPr>
            <a:r>
              <a:rPr lang="en-US" dirty="0"/>
              <a:t>Run time error </a:t>
            </a:r>
          </a:p>
        </p:txBody>
      </p:sp>
    </p:spTree>
    <p:extLst>
      <p:ext uri="{BB962C8B-B14F-4D97-AF65-F5344CB8AC3E}">
        <p14:creationId xmlns:p14="http://schemas.microsoft.com/office/powerpoint/2010/main" val="2915975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46E8B-1976-4CFA-ACF2-5244A3B2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What will be output?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7429-FCF0-4B03-9E56-17D8F5C2F6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#define </a:t>
            </a:r>
            <a:r>
              <a:rPr lang="en-US" dirty="0" err="1"/>
              <a:t>kv</a:t>
            </a:r>
            <a:r>
              <a:rPr lang="en-US" dirty="0"/>
              <a:t>(name) </a:t>
            </a:r>
            <a:r>
              <a:rPr lang="en-US" dirty="0" err="1"/>
              <a:t>cout</a:t>
            </a:r>
            <a:r>
              <a:rPr lang="en-US" dirty="0"/>
              <a:t>&lt;&lt;name;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("kumar")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</a:t>
            </a:r>
            <a:r>
              <a:rPr lang="en-US" dirty="0" err="1"/>
              <a:t>vishal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kv</a:t>
            </a:r>
            <a:r>
              <a:rPr lang="en-US" dirty="0"/>
              <a:t>("Rohit")</a:t>
            </a:r>
          </a:p>
          <a:p>
            <a:pPr marL="0" indent="0">
              <a:buNone/>
            </a:pPr>
            <a:r>
              <a:rPr lang="en-US" dirty="0"/>
              <a:t>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6AA0B3-46D1-46F3-BD37-095D840A5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 err="1"/>
              <a:t>kumarvishalRohit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kumarvishal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 err="1"/>
              <a:t>kumarRohit</a:t>
            </a:r>
            <a:endParaRPr lang="en-US" dirty="0"/>
          </a:p>
          <a:p>
            <a:pPr marL="514350" indent="-514350">
              <a:buAutoNum type="alphaUcPeriod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0158982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6851-75A0-EA67-3666-EA1021C3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Calling a Function Template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D5581-4891-5EB6-6322-9249BDEC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71" y="1556862"/>
            <a:ext cx="8954729" cy="9811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3647B-E353-FE99-D252-CE335AA16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57399" y="2537989"/>
            <a:ext cx="6629401" cy="41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6ED7-6E90-23EF-BCAE-EC268E48B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T&gt;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add(T num1, T num2) 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(num1 + num2);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result1;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result2;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calling with int parameters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result1 = add&lt;int&gt;(2, 3);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"2 + 3 = " &lt;&lt; result1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calling with double parameters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result2 = add&lt;double&gt;(2.2, 3.3);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"2.2 + 3.3 = " &lt;&lt; result2 &lt;&lt;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3413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B5E27BE-AA52-5D65-6D8B-7D57CDA3BD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222176"/>
            <a:ext cx="426591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One function works for all data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 x, T 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(x &gt; y) ? x : 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6CE3-DFE9-B264-A9F6-CA61D711E947}"/>
              </a:ext>
            </a:extLst>
          </p:cNvPr>
          <p:cNvSpPr txBox="1"/>
          <p:nvPr/>
        </p:nvSpPr>
        <p:spPr>
          <a:xfrm>
            <a:off x="4343400" y="2590800"/>
            <a:ext cx="44775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// Call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&lt;int&gt;(3, 7) &lt;&lt;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// call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double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&lt;double&gt;(3.0, 7.0) &lt;&lt;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// call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char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&lt;char&gt;('g', 'e') &lt;&lt;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55684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10573</TotalTime>
  <Words>3780</Words>
  <Application>Microsoft Office PowerPoint</Application>
  <PresentationFormat>On-screen Show (4:3)</PresentationFormat>
  <Paragraphs>687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82" baseType="lpstr">
      <vt:lpstr>-apple-system</vt:lpstr>
      <vt:lpstr>Arial</vt:lpstr>
      <vt:lpstr>Arial Black</vt:lpstr>
      <vt:lpstr>Arial Rounded MT Bold</vt:lpstr>
      <vt:lpstr>Arial Unicode MS</vt:lpstr>
      <vt:lpstr>Calibri</vt:lpstr>
      <vt:lpstr>Courier New</vt:lpstr>
      <vt:lpstr>erdana</vt:lpstr>
      <vt:lpstr>inter-bold</vt:lpstr>
      <vt:lpstr>inter-regular</vt:lpstr>
      <vt:lpstr>Open Sans</vt:lpstr>
      <vt:lpstr>Tahoma</vt:lpstr>
      <vt:lpstr>Times New Roman</vt:lpstr>
      <vt:lpstr>urw-din</vt:lpstr>
      <vt:lpstr>verdana</vt:lpstr>
      <vt:lpstr>verdana</vt:lpstr>
      <vt:lpstr>Verdana,Bold</vt:lpstr>
      <vt:lpstr>Wingdings</vt:lpstr>
      <vt:lpstr>Lpu theme final with copyright(S)</vt:lpstr>
      <vt:lpstr>PowerPoint Presentation</vt:lpstr>
      <vt:lpstr>Introduction</vt:lpstr>
      <vt:lpstr>PowerPoint Presentation</vt:lpstr>
      <vt:lpstr>Template in C++:</vt:lpstr>
      <vt:lpstr> Function template </vt:lpstr>
      <vt:lpstr>Defining a Function Template</vt:lpstr>
      <vt:lpstr>Calling a Function Template</vt:lpstr>
      <vt:lpstr>PowerPoint Presentation</vt:lpstr>
      <vt:lpstr>PowerPoint Presentation</vt:lpstr>
      <vt:lpstr>PowerPoint Presentation</vt:lpstr>
      <vt:lpstr>Function overloading v/s function template</vt:lpstr>
      <vt:lpstr>Function overloading v/s function template</vt:lpstr>
      <vt:lpstr>PowerPoint Presentation</vt:lpstr>
      <vt:lpstr>PowerPoint Presentation</vt:lpstr>
      <vt:lpstr>Function Templates with Multiple Parameters </vt:lpstr>
      <vt:lpstr>PowerPoint Presentation</vt:lpstr>
      <vt:lpstr>Overloading a Function Template</vt:lpstr>
      <vt:lpstr> recursion with template function </vt:lpstr>
      <vt:lpstr>PowerPoint Presentation</vt:lpstr>
      <vt:lpstr>PowerPoint Presentation</vt:lpstr>
      <vt:lpstr>PowerPoint Presentation</vt:lpstr>
      <vt:lpstr>Class Template</vt:lpstr>
      <vt:lpstr>Class Template</vt:lpstr>
      <vt:lpstr>PowerPoint Presentation</vt:lpstr>
      <vt:lpstr>PowerPoint Presentation</vt:lpstr>
      <vt:lpstr>CLASS TEMPLATE WITH MULTIPLE PARAMETERS</vt:lpstr>
      <vt:lpstr>PowerPoint Presentation</vt:lpstr>
      <vt:lpstr>Nontype Template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Macros</vt:lpstr>
      <vt:lpstr>PowerPoint Presentation</vt:lpstr>
      <vt:lpstr>PowerPoint Presentation</vt:lpstr>
      <vt:lpstr>Macro</vt:lpstr>
      <vt:lpstr>Types Of Macros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will be output? </vt:lpstr>
      <vt:lpstr>What will be output? </vt:lpstr>
      <vt:lpstr>What will be output?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Kala Sarin</cp:lastModifiedBy>
  <cp:revision>622</cp:revision>
  <dcterms:created xsi:type="dcterms:W3CDTF">2014-05-25T11:13:57Z</dcterms:created>
  <dcterms:modified xsi:type="dcterms:W3CDTF">2022-12-07T14:19:01Z</dcterms:modified>
</cp:coreProperties>
</file>