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424" r:id="rId20"/>
    <p:sldId id="448" r:id="rId21"/>
    <p:sldId id="449" r:id="rId22"/>
    <p:sldId id="45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5000" autoAdjust="0"/>
  </p:normalViewPr>
  <p:slideViewPr>
    <p:cSldViewPr>
      <p:cViewPr varScale="1">
        <p:scale>
          <a:sx n="75" d="100"/>
          <a:sy n="75" d="100"/>
        </p:scale>
        <p:origin x="138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352A6-F472-49D8-AC41-BC62A99FA627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E7D1F-48CC-45B1-A1ED-BC8E6B781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9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96E9AE-60FC-4E46-BD1A-B060946B5DA5}" type="datetimeFigureOut">
              <a:rPr lang="en-US" smtClean="0"/>
              <a:pPr/>
              <a:t>10/4/2021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51870"/>
            <a:ext cx="6400800" cy="1600200"/>
          </a:xfrm>
        </p:spPr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Manmohan Sharma</a:t>
            </a:r>
          </a:p>
          <a:p>
            <a:r>
              <a:rPr lang="en-IN" dirty="0"/>
              <a:t>School of Computer Applications</a:t>
            </a:r>
          </a:p>
          <a:p>
            <a:r>
              <a:rPr lang="en-IN" dirty="0"/>
              <a:t>Lovely Professional University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0593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CAP275: Data Communication and Networking</a:t>
            </a:r>
            <a:br>
              <a:rPr lang="en-IN" dirty="0"/>
            </a:br>
            <a:r>
              <a:rPr lang="en-IN" dirty="0"/>
              <a:t>Unit-2: Physical Layer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7057516-AF52-4365-ACE0-B6164325E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5" y="1052736"/>
            <a:ext cx="8352928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sz="3600" i="1" dirty="0">
                <a:latin typeface="Times New Roman" panose="02020603050405020304" pitchFamily="18" charset="0"/>
              </a:rPr>
              <a:t>Phase describes the position of the waveform relative to time zero.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12F4B450-4433-4B3B-852D-993E5EF33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17" y="3212976"/>
            <a:ext cx="884436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11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DA976DF-04E5-4E42-BE13-0AE7BBC42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60648"/>
            <a:ext cx="8640960" cy="230832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bandwidth is a property of a medium: It is the difference between the highest and the lowest frequencies that the medium can satisfactorily pass.</a:t>
            </a:r>
            <a:r>
              <a:rPr lang="en-US" altLang="en-US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Helvetica Neue"/>
              </a:rPr>
              <a:t> 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CA3E959B-1364-4DDE-8F96-9676AD867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32" y="3212976"/>
            <a:ext cx="853475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16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F662-F2D3-452A-B36C-A09B1EAB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363272" cy="864096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/>
                </a:solidFill>
              </a:rPr>
              <a:t>Digital Signals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49996FE6-012A-477F-8D51-A5E118D27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3045153"/>
            <a:ext cx="8363272" cy="3335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FCE8285-5DC8-46D1-8186-E627A5CA3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484784"/>
            <a:ext cx="8352928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sz="36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 digital signal is a composite signal with an infinite bandwidth.</a:t>
            </a:r>
          </a:p>
        </p:txBody>
      </p:sp>
    </p:spTree>
    <p:extLst>
      <p:ext uri="{BB962C8B-B14F-4D97-AF65-F5344CB8AC3E}">
        <p14:creationId xmlns:p14="http://schemas.microsoft.com/office/powerpoint/2010/main" val="88094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465192CA-FFCE-4A2E-917B-4CDF372F1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340768"/>
            <a:ext cx="8424936" cy="348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91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F129-CC4B-4B73-B713-795591B9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8424936" cy="57755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Digital v/s Analog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40DD1E41-0543-420D-ACB6-BC8E20A8DE70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22684"/>
            <a:ext cx="7560840" cy="5748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17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346C-8214-4D4E-8B7F-4C13F878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8640960" cy="1115144"/>
          </a:xfrm>
        </p:spPr>
        <p:txBody>
          <a:bodyPr>
            <a:normAutofit/>
          </a:bodyPr>
          <a:lstStyle/>
          <a:p>
            <a:r>
              <a:rPr lang="en-US" altLang="en-US" sz="4400" b="1" dirty="0">
                <a:solidFill>
                  <a:schemeClr val="tx1"/>
                </a:solidFill>
              </a:rPr>
              <a:t>Transmission Impairment</a:t>
            </a:r>
            <a:endParaRPr lang="en-IN" sz="4400" b="1" dirty="0">
              <a:solidFill>
                <a:schemeClr val="tx1"/>
              </a:solidFill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722A2CC-E33A-40C6-AC63-69341A78544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395536" y="1447800"/>
            <a:ext cx="8291264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4000" i="1" dirty="0">
                <a:latin typeface="Times New Roman" panose="02020603050405020304" pitchFamily="18" charset="0"/>
              </a:rPr>
              <a:t>Attenuation</a:t>
            </a:r>
          </a:p>
          <a:p>
            <a:r>
              <a:rPr lang="en-US" altLang="en-US" sz="4000" i="1" dirty="0">
                <a:latin typeface="Times New Roman" panose="02020603050405020304" pitchFamily="18" charset="0"/>
              </a:rPr>
              <a:t>Distortion</a:t>
            </a:r>
          </a:p>
          <a:p>
            <a:r>
              <a:rPr lang="en-US" altLang="en-US" sz="4000" i="1" dirty="0">
                <a:latin typeface="Times New Roman" panose="02020603050405020304" pitchFamily="18" charset="0"/>
              </a:rPr>
              <a:t>Noise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7D026167-C16E-43E0-8054-F44D048A0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49080"/>
            <a:ext cx="7992888" cy="1962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12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>
            <a:extLst>
              <a:ext uri="{FF2B5EF4-FFF2-40B4-BE49-F238E27FC236}">
                <a16:creationId xmlns:a16="http://schemas.microsoft.com/office/drawing/2014/main" id="{105AEA48-AE5D-4876-AA18-D5E71814A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50" y="2492896"/>
            <a:ext cx="857731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DD5716-F73C-4505-8E04-07273CE82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106613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Attenuation</a:t>
            </a:r>
          </a:p>
        </p:txBody>
      </p:sp>
    </p:spTree>
    <p:extLst>
      <p:ext uri="{BB962C8B-B14F-4D97-AF65-F5344CB8AC3E}">
        <p14:creationId xmlns:p14="http://schemas.microsoft.com/office/powerpoint/2010/main" val="2168544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CC0E-F5A1-4B67-AA27-1D02753E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72" y="274638"/>
            <a:ext cx="8472328" cy="121014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Distortion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36880172-2417-47F3-9D77-F7A21F2187C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2" y="2564904"/>
            <a:ext cx="875001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765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B4E4-434E-48BF-A754-9883868A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8"/>
            <a:ext cx="8435280" cy="115699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Noise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926D80A5-AF6A-4B56-9949-B12526DE9A4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74" y="2204864"/>
            <a:ext cx="854454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57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>
            <a:extLst>
              <a:ext uri="{FF2B5EF4-FFF2-40B4-BE49-F238E27FC236}">
                <a16:creationId xmlns:a16="http://schemas.microsoft.com/office/drawing/2014/main" id="{DBEB38C1-3DC2-4AE7-87CC-89AD876BBCC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686800" cy="6553200"/>
            <a:chOff x="0" y="96"/>
            <a:chExt cx="5472" cy="3840"/>
          </a:xfrm>
        </p:grpSpPr>
        <p:sp>
          <p:nvSpPr>
            <p:cNvPr id="40965" name="AutoShape 3">
              <a:extLst>
                <a:ext uri="{FF2B5EF4-FFF2-40B4-BE49-F238E27FC236}">
                  <a16:creationId xmlns:a16="http://schemas.microsoft.com/office/drawing/2014/main" id="{7B3E4E16-6742-42CA-B785-9C1BC1438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0966" name="AutoShape 4">
              <a:extLst>
                <a:ext uri="{FF2B5EF4-FFF2-40B4-BE49-F238E27FC236}">
                  <a16:creationId xmlns:a16="http://schemas.microsoft.com/office/drawing/2014/main" id="{CEE8CBCA-5964-48C6-9F93-E613F8FDC20C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32299 w 7000"/>
                <a:gd name="T3" fmla="*/ 0 h 1000"/>
                <a:gd name="T4" fmla="*/ 34987 w 7000"/>
                <a:gd name="T5" fmla="*/ 384 h 1000"/>
                <a:gd name="T6" fmla="*/ 32299 w 7000"/>
                <a:gd name="T7" fmla="*/ 767 h 1000"/>
                <a:gd name="T8" fmla="*/ 0 w 7000"/>
                <a:gd name="T9" fmla="*/ 76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008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999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967" name="Line 5">
              <a:extLst>
                <a:ext uri="{FF2B5EF4-FFF2-40B4-BE49-F238E27FC236}">
                  <a16:creationId xmlns:a16="http://schemas.microsoft.com/office/drawing/2014/main" id="{5E27B8A4-DAF2-423A-BD1D-67B557864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37926" name="Text Box 6">
            <a:extLst>
              <a:ext uri="{FF2B5EF4-FFF2-40B4-BE49-F238E27FC236}">
                <a16:creationId xmlns:a16="http://schemas.microsoft.com/office/drawing/2014/main" id="{69D1047D-296A-4CA0-9CB5-7F9FCB852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6081713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3.7   More About Signals</a:t>
            </a:r>
          </a:p>
        </p:txBody>
      </p:sp>
      <p:sp>
        <p:nvSpPr>
          <p:cNvPr id="337932" name="Rectangle 12">
            <a:extLst>
              <a:ext uri="{FF2B5EF4-FFF2-40B4-BE49-F238E27FC236}">
                <a16:creationId xmlns:a16="http://schemas.microsoft.com/office/drawing/2014/main" id="{96523386-0B78-4652-B8B3-FC1C1D34D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00200"/>
            <a:ext cx="45720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000" i="1">
                <a:latin typeface="Times New Roman" panose="02020603050405020304" pitchFamily="18" charset="0"/>
              </a:rPr>
              <a:t>Throughput</a:t>
            </a:r>
          </a:p>
          <a:p>
            <a:endParaRPr lang="en-US" altLang="en-US" sz="4000" i="1">
              <a:latin typeface="Times New Roman" panose="02020603050405020304" pitchFamily="18" charset="0"/>
            </a:endParaRPr>
          </a:p>
          <a:p>
            <a:r>
              <a:rPr lang="en-US" altLang="en-US" sz="4000" i="1">
                <a:latin typeface="Times New Roman" panose="02020603050405020304" pitchFamily="18" charset="0"/>
              </a:rPr>
              <a:t>Propagation Speed</a:t>
            </a:r>
          </a:p>
          <a:p>
            <a:endParaRPr lang="en-US" altLang="en-US" sz="4000" i="1">
              <a:latin typeface="Times New Roman" panose="02020603050405020304" pitchFamily="18" charset="0"/>
            </a:endParaRPr>
          </a:p>
          <a:p>
            <a:r>
              <a:rPr lang="en-US" altLang="en-US" sz="4000" i="1">
                <a:latin typeface="Times New Roman" panose="02020603050405020304" pitchFamily="18" charset="0"/>
              </a:rPr>
              <a:t>Propagation Time</a:t>
            </a:r>
          </a:p>
          <a:p>
            <a:endParaRPr lang="en-US" altLang="en-US" sz="4000" i="1">
              <a:latin typeface="Times New Roman" panose="02020603050405020304" pitchFamily="18" charset="0"/>
            </a:endParaRPr>
          </a:p>
          <a:p>
            <a:r>
              <a:rPr lang="en-US" altLang="en-US" sz="4000" i="1">
                <a:latin typeface="Times New Roman" panose="02020603050405020304" pitchFamily="18" charset="0"/>
              </a:rPr>
              <a:t>Wavelength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37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37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37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337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933A-FE38-4223-A5A4-F00DB893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8640"/>
            <a:ext cx="8363272" cy="922114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/>
                </a:solidFill>
              </a:rPr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50D7-0DE3-4F5C-B464-5A174EAEFE9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110754"/>
            <a:ext cx="8640960" cy="3110334"/>
          </a:xfrm>
        </p:spPr>
        <p:txBody>
          <a:bodyPr>
            <a:noAutofit/>
          </a:bodyPr>
          <a:lstStyle/>
          <a:p>
            <a:pPr algn="just"/>
            <a:r>
              <a:rPr lang="en-IN" dirty="0"/>
              <a:t>T</a:t>
            </a:r>
            <a:r>
              <a:rPr lang="en-IN" b="0" i="0" u="none" strike="noStrike" baseline="0" dirty="0"/>
              <a:t>he physical layer is the layer that actually interacts with the transmission media, the physical part of the network that connects network components together. </a:t>
            </a:r>
          </a:p>
          <a:p>
            <a:pPr algn="just"/>
            <a:r>
              <a:rPr lang="en-IN" b="0" i="0" u="none" strike="noStrike" baseline="0" dirty="0"/>
              <a:t>This layer is involved in physically carrying information from one node in the network to the next node in the network.</a:t>
            </a:r>
            <a:endParaRPr lang="en-IN" dirty="0"/>
          </a:p>
          <a:p>
            <a:pPr algn="just"/>
            <a:r>
              <a:rPr lang="en-IN" b="0" i="0" u="none" strike="noStrike" baseline="0" dirty="0"/>
              <a:t>The physical layer has complex tasks to perform. One major task is to provide services for the data link layer.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6D0B127F-B912-4E00-B5E5-BD31D2351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4" y="4163958"/>
            <a:ext cx="8115778" cy="25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150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65AED754-92AE-4566-AF0F-5878296EE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487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3.25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Throughput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AE1887A-0F4D-458C-8ED1-4001DE19755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958F1A53-C517-4200-94EF-EDAA17A1C6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D27DFC99-29D2-40B4-B254-F501AE8D7E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46A0637A-9886-4BEE-BE49-C9DB88769E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27399977-DCBE-4E89-8BB3-45ED4F89BF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D97DE3BB-B0E1-441D-B199-24F65BD449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7E669315-599E-4328-891F-9E24F4E207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pic>
        <p:nvPicPr>
          <p:cNvPr id="41994" name="Picture 10">
            <a:extLst>
              <a:ext uri="{FF2B5EF4-FFF2-40B4-BE49-F238E27FC236}">
                <a16:creationId xmlns:a16="http://schemas.microsoft.com/office/drawing/2014/main" id="{05D7EFD2-43AF-4ED8-AC7B-21FEE2CE4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2119313"/>
            <a:ext cx="7586662" cy="290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E8AEDBE9-6EBC-4C7F-B4F9-718A27526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487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3.26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Propagation time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08FDDEF-12F2-443A-A8A5-E24C2ED5A62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2FF35C71-67D0-49A1-98F3-36583BE8D3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48398F47-01F5-4EA4-A4FF-8FA4E12764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54108FF5-3DC3-4508-89CF-1FA5D86BDF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A70FED22-F9A3-4159-9438-E749B6967C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43016" name="Rectangle 8">
            <a:extLst>
              <a:ext uri="{FF2B5EF4-FFF2-40B4-BE49-F238E27FC236}">
                <a16:creationId xmlns:a16="http://schemas.microsoft.com/office/drawing/2014/main" id="{5DF23BF4-997D-43B6-9FDA-256DEF9AE7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43017" name="Rectangle 9">
            <a:extLst>
              <a:ext uri="{FF2B5EF4-FFF2-40B4-BE49-F238E27FC236}">
                <a16:creationId xmlns:a16="http://schemas.microsoft.com/office/drawing/2014/main" id="{A35EDD0C-150F-4DAA-8142-AED1D8490D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pic>
        <p:nvPicPr>
          <p:cNvPr id="43018" name="Picture 10">
            <a:extLst>
              <a:ext uri="{FF2B5EF4-FFF2-40B4-BE49-F238E27FC236}">
                <a16:creationId xmlns:a16="http://schemas.microsoft.com/office/drawing/2014/main" id="{B14D1759-9B13-4CC3-8C41-4C648EAA3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78038"/>
            <a:ext cx="7824788" cy="287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363174C1-FC3E-429A-8D12-82C2A8940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0488"/>
            <a:ext cx="487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3.27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Wavelength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6233854-6069-4F1D-B256-3A8A3C2735D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C825BB17-C3FC-4AD5-813D-179EA400020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C7CAE191-CF07-449D-9F47-E77F50A37AC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2C859852-6BBA-4FCA-A4DD-AE7CA9C4DF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D75FED06-3609-43A2-963D-3F941310FA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44040" name="Rectangle 8">
            <a:extLst>
              <a:ext uri="{FF2B5EF4-FFF2-40B4-BE49-F238E27FC236}">
                <a16:creationId xmlns:a16="http://schemas.microsoft.com/office/drawing/2014/main" id="{F02EC77A-1853-4760-BA03-10B262619A0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60B4FDFD-89C1-4DF7-9880-42D6CF7A7A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/>
          </a:p>
        </p:txBody>
      </p:sp>
      <p:pic>
        <p:nvPicPr>
          <p:cNvPr id="44042" name="Picture 11">
            <a:extLst>
              <a:ext uri="{FF2B5EF4-FFF2-40B4-BE49-F238E27FC236}">
                <a16:creationId xmlns:a16="http://schemas.microsoft.com/office/drawing/2014/main" id="{E4182B69-0341-407E-961B-48C85988D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846263"/>
            <a:ext cx="8586787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131C-45CC-481B-B2A0-32647D6D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8640960" cy="1115144"/>
          </a:xfrm>
        </p:spPr>
        <p:txBody>
          <a:bodyPr/>
          <a:lstStyle/>
          <a:p>
            <a:r>
              <a:rPr lang="en-IN" dirty="0"/>
              <a:t>Services of Physical Layer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555DF6FB-57F9-406F-A616-F8CE14097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532948" cy="2138536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597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0576-DDE4-4FF5-90A7-22B02A5F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32656"/>
            <a:ext cx="8640960" cy="864096"/>
          </a:xfrm>
        </p:spPr>
        <p:txBody>
          <a:bodyPr>
            <a:normAutofit/>
          </a:bodyPr>
          <a:lstStyle/>
          <a:p>
            <a:r>
              <a:rPr lang="en-IN" sz="4400" b="1" u="none" strike="noStrike" baseline="0" dirty="0">
                <a:solidFill>
                  <a:schemeClr val="tx1"/>
                </a:solidFill>
              </a:rPr>
              <a:t>Data and Signals</a:t>
            </a:r>
            <a:endParaRPr lang="en-IN" sz="8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22615-8359-41BE-8D55-7BC1202B7A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1340768"/>
            <a:ext cx="8640960" cy="532859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b="0" i="0" u="none" strike="noStrike" baseline="0" dirty="0"/>
              <a:t>The data in the data link layer consists of 0s and 1s organized into frames that are ready to be sent across the transmission medium. </a:t>
            </a:r>
          </a:p>
          <a:p>
            <a:pPr algn="just"/>
            <a:r>
              <a:rPr lang="en-IN" sz="2400" b="0" i="0" u="none" strike="noStrike" baseline="0" dirty="0"/>
              <a:t>This stream of 0s and 1s must first be converted into another entity: </a:t>
            </a:r>
            <a:r>
              <a:rPr lang="en-IN" sz="2400" b="1" i="0" u="none" strike="noStrike" baseline="0" dirty="0"/>
              <a:t>signals</a:t>
            </a:r>
            <a:r>
              <a:rPr lang="en-IN" sz="2400" b="0" i="0" u="none" strike="noStrike" baseline="0" dirty="0"/>
              <a:t>. One of the services provided by the physical layer is to </a:t>
            </a:r>
            <a:r>
              <a:rPr lang="en-IN" sz="2400" b="0" u="none" strike="noStrike" baseline="0" dirty="0"/>
              <a:t>create a signal that represents this stream of bits</a:t>
            </a:r>
            <a:r>
              <a:rPr lang="en-IN" sz="2400" b="0" i="0" u="none" strike="noStrike" baseline="0" dirty="0"/>
              <a:t>.</a:t>
            </a:r>
          </a:p>
          <a:p>
            <a:pPr algn="just"/>
            <a:r>
              <a:rPr lang="en-IN" sz="2400" b="0" i="0" u="none" strike="noStrike" baseline="0" dirty="0"/>
              <a:t>The physical layer must also take care of the </a:t>
            </a:r>
            <a:r>
              <a:rPr lang="en-IN" sz="2400" b="1" i="0" u="none" strike="noStrike" baseline="0" dirty="0"/>
              <a:t>physical network</a:t>
            </a:r>
            <a:r>
              <a:rPr lang="en-IN" sz="2400" b="0" i="0" u="none" strike="noStrike" baseline="0" dirty="0"/>
              <a:t>, the transmission medium. The transmission medium is a passive entity; it has no internal program or logic for control like other layers. The transmission medium must be controlled by the physical layer. </a:t>
            </a:r>
          </a:p>
          <a:p>
            <a:pPr algn="just"/>
            <a:r>
              <a:rPr lang="en-IN" sz="2400" b="0" i="0" u="none" strike="noStrike" baseline="0" dirty="0"/>
              <a:t>The physical layer decides on the </a:t>
            </a:r>
            <a:r>
              <a:rPr lang="en-IN" sz="2400" b="1" i="0" u="none" strike="noStrike" baseline="0" dirty="0"/>
              <a:t>directions of data flow</a:t>
            </a:r>
            <a:r>
              <a:rPr lang="en-IN" sz="2400" b="0" i="0" u="none" strike="noStrike" baseline="0" dirty="0"/>
              <a:t>. The physical layer decides on the number of logical channels for transporting data coming from different sources.</a:t>
            </a:r>
          </a:p>
          <a:p>
            <a:pPr marL="0" indent="0" algn="ctr">
              <a:buNone/>
            </a:pPr>
            <a:r>
              <a:rPr lang="en-IN" sz="3000" b="1" i="0" u="none" strike="noStrike" baseline="0" dirty="0">
                <a:latin typeface="Times New Roman" panose="02020603050405020304" pitchFamily="18" charset="0"/>
              </a:rPr>
              <a:t>“To be transmitted, data must be transformed to electromagnetic signals.”</a:t>
            </a:r>
            <a:endParaRPr lang="en-IN" sz="3900" dirty="0"/>
          </a:p>
        </p:txBody>
      </p:sp>
    </p:spTree>
    <p:extLst>
      <p:ext uri="{BB962C8B-B14F-4D97-AF65-F5344CB8AC3E}">
        <p14:creationId xmlns:p14="http://schemas.microsoft.com/office/powerpoint/2010/main" val="4120510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7CA53B3-0DFE-4D25-9F2C-1154A9587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7" y="404664"/>
            <a:ext cx="8440488" cy="230832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sz="3600" i="1" dirty="0">
                <a:latin typeface="Times New Roman" panose="02020603050405020304" pitchFamily="18" charset="0"/>
              </a:rPr>
              <a:t>Signals can be analog or digital. Analog signals can have an infinite number of values in a range; digital signals can have only a limited number of values.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EA89EF93-F30F-4965-8A63-70F76CBF1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20" y="3356992"/>
            <a:ext cx="8767393" cy="282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198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2C5F4-002B-4ACF-B6FE-62CC359B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32656"/>
            <a:ext cx="8640960" cy="1008112"/>
          </a:xfrm>
        </p:spPr>
        <p:txBody>
          <a:bodyPr>
            <a:normAutofit/>
          </a:bodyPr>
          <a:lstStyle/>
          <a:p>
            <a:r>
              <a:rPr lang="en-IN" sz="4400" b="1" i="0" u="none" strike="noStrike" baseline="0" dirty="0">
                <a:solidFill>
                  <a:schemeClr val="tx1"/>
                </a:solidFill>
              </a:rPr>
              <a:t>Periodic and </a:t>
            </a:r>
            <a:r>
              <a:rPr lang="en-IN" sz="4400" b="1" dirty="0">
                <a:solidFill>
                  <a:schemeClr val="tx1"/>
                </a:solidFill>
              </a:rPr>
              <a:t>A</a:t>
            </a:r>
            <a:r>
              <a:rPr lang="en-IN" sz="4400" b="1" i="0" u="none" strike="noStrike" baseline="0" dirty="0">
                <a:solidFill>
                  <a:schemeClr val="tx1"/>
                </a:solidFill>
              </a:rPr>
              <a:t>periodic Signals</a:t>
            </a:r>
            <a:endParaRPr lang="en-IN" sz="8000" b="1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90DC36-63BD-4F9C-9AE9-5169B77EF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95512"/>
            <a:ext cx="7694240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sz="3600" i="1" dirty="0">
                <a:latin typeface="Times New Roman" panose="02020603050405020304" pitchFamily="18" charset="0"/>
              </a:rPr>
              <a:t>In data communication, we commonly use periodic analog signals and aperiodic digital signals.</a:t>
            </a:r>
          </a:p>
        </p:txBody>
      </p:sp>
    </p:spTree>
    <p:extLst>
      <p:ext uri="{BB962C8B-B14F-4D97-AF65-F5344CB8AC3E}">
        <p14:creationId xmlns:p14="http://schemas.microsoft.com/office/powerpoint/2010/main" val="312000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CE4FE-025C-4461-9B08-63AAEEAC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95709"/>
            <a:ext cx="8712968" cy="829035"/>
          </a:xfrm>
        </p:spPr>
        <p:txBody>
          <a:bodyPr>
            <a:normAutofit/>
          </a:bodyPr>
          <a:lstStyle/>
          <a:p>
            <a:r>
              <a:rPr lang="en-IN" sz="4400" b="1" i="0" u="none" strike="noStrike" baseline="0" dirty="0">
                <a:solidFill>
                  <a:schemeClr val="tx1"/>
                </a:solidFill>
              </a:rPr>
              <a:t>ANALOG SIGNALS</a:t>
            </a:r>
            <a:endParaRPr lang="en-IN" sz="8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C8D5-7528-4B3B-B6E9-84C743F879E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8568952" cy="1944216"/>
          </a:xfrm>
        </p:spPr>
        <p:txBody>
          <a:bodyPr>
            <a:normAutofit/>
          </a:bodyPr>
          <a:lstStyle/>
          <a:p>
            <a:pPr algn="just"/>
            <a:r>
              <a:rPr lang="en-IN" sz="2400" b="0" i="0" u="none" strike="noStrike" baseline="0" dirty="0"/>
              <a:t>Periodic analog signals can be classified as simple or composite. </a:t>
            </a:r>
          </a:p>
          <a:p>
            <a:pPr algn="just"/>
            <a:r>
              <a:rPr lang="en-IN" sz="2400" b="0" i="0" u="none" strike="noStrike" baseline="0" dirty="0"/>
              <a:t>A simple periodic analog signal, a sine wave, cannot be decomposed into simpler signals. </a:t>
            </a:r>
          </a:p>
          <a:p>
            <a:pPr algn="just"/>
            <a:r>
              <a:rPr lang="en-IN" sz="2400" b="0" i="0" u="none" strike="noStrike" baseline="0" dirty="0"/>
              <a:t>A composite periodic analog signal is composed of multiple sine waves.</a:t>
            </a:r>
            <a:endParaRPr lang="en-IN" sz="3200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43329553-9E18-4B50-A4A6-DEF0DD6B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19" y="3656866"/>
            <a:ext cx="8647113" cy="197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5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>
            <a:extLst>
              <a:ext uri="{FF2B5EF4-FFF2-40B4-BE49-F238E27FC236}">
                <a16:creationId xmlns:a16="http://schemas.microsoft.com/office/drawing/2014/main" id="{5ACB4CF0-E80C-4C5F-B5A3-1E67B9A1B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0" y="260648"/>
            <a:ext cx="784220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6B51CDE6-3FD6-4568-B8A9-4108ADC5E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00" y="2851771"/>
            <a:ext cx="83820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70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446524D-0669-4AFA-968F-43EEE519A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980728"/>
            <a:ext cx="8568952" cy="2308324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sz="3600" i="1" dirty="0">
                <a:latin typeface="Times New Roman" panose="02020603050405020304" pitchFamily="18" charset="0"/>
              </a:rPr>
              <a:t>Frequency is the rate of change with respect to time. Change in a short span of time means high frequency. Change over a long span of time means low frequency.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587F952-223F-4ECF-A5A2-0D15E83B4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32" y="3789040"/>
            <a:ext cx="8568952" cy="175432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ts val="1200"/>
              </a:spcBef>
              <a:spcAft>
                <a:spcPts val="1000"/>
              </a:spcAft>
            </a:pPr>
            <a:r>
              <a:rPr lang="en-US" altLang="en-US" sz="3600" i="1" dirty="0">
                <a:latin typeface="Times New Roman" panose="02020603050405020304" pitchFamily="18" charset="0"/>
              </a:rPr>
              <a:t>If a signal does not change at all, its frequency is zero. If a signal changes instantaneously, its frequency is infinite.</a:t>
            </a:r>
          </a:p>
        </p:txBody>
      </p:sp>
    </p:spTree>
    <p:extLst>
      <p:ext uri="{BB962C8B-B14F-4D97-AF65-F5344CB8AC3E}">
        <p14:creationId xmlns:p14="http://schemas.microsoft.com/office/powerpoint/2010/main" val="1777915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1163</TotalTime>
  <Words>490</Words>
  <Application>Microsoft Office PowerPoint</Application>
  <PresentationFormat>On-screen Show (4:3)</PresentationFormat>
  <Paragraphs>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Franklin Gothic Book</vt:lpstr>
      <vt:lpstr>Helvetica Neue</vt:lpstr>
      <vt:lpstr>Perpetua</vt:lpstr>
      <vt:lpstr>Times New Roman</vt:lpstr>
      <vt:lpstr>Wingdings 2</vt:lpstr>
      <vt:lpstr>Equity</vt:lpstr>
      <vt:lpstr>CAP275: Data Communication and Networking Unit-2: Physical Layer</vt:lpstr>
      <vt:lpstr>Physical Layer</vt:lpstr>
      <vt:lpstr>Services of Physical Layer</vt:lpstr>
      <vt:lpstr>Data and Signals</vt:lpstr>
      <vt:lpstr>PowerPoint Presentation</vt:lpstr>
      <vt:lpstr>Periodic and Aperiodic Signals</vt:lpstr>
      <vt:lpstr>ANALOG SIGNALS</vt:lpstr>
      <vt:lpstr>PowerPoint Presentation</vt:lpstr>
      <vt:lpstr>PowerPoint Presentation</vt:lpstr>
      <vt:lpstr>PowerPoint Presentation</vt:lpstr>
      <vt:lpstr>PowerPoint Presentation</vt:lpstr>
      <vt:lpstr>Digital Signals</vt:lpstr>
      <vt:lpstr>PowerPoint Presentation</vt:lpstr>
      <vt:lpstr>Digital v/s Analog</vt:lpstr>
      <vt:lpstr>Transmission Impairment</vt:lpstr>
      <vt:lpstr>Attenuation</vt:lpstr>
      <vt:lpstr>Distortion</vt:lpstr>
      <vt:lpstr>Noise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 Classifications</dc:title>
  <dc:creator>HP-PC</dc:creator>
  <cp:lastModifiedBy>Rajat Sharma</cp:lastModifiedBy>
  <cp:revision>75</cp:revision>
  <dcterms:created xsi:type="dcterms:W3CDTF">2019-01-17T04:48:58Z</dcterms:created>
  <dcterms:modified xsi:type="dcterms:W3CDTF">2021-10-04T06:49:00Z</dcterms:modified>
</cp:coreProperties>
</file>