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748" r:id="rId3"/>
    <p:sldId id="844" r:id="rId4"/>
    <p:sldId id="845" r:id="rId5"/>
    <p:sldId id="846" r:id="rId6"/>
    <p:sldId id="847" r:id="rId7"/>
    <p:sldId id="848" r:id="rId8"/>
    <p:sldId id="849" r:id="rId9"/>
    <p:sldId id="738" r:id="rId10"/>
    <p:sldId id="855" r:id="rId11"/>
    <p:sldId id="857" r:id="rId12"/>
    <p:sldId id="858" r:id="rId13"/>
    <p:sldId id="8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5000" autoAdjust="0"/>
  </p:normalViewPr>
  <p:slideViewPr>
    <p:cSldViewPr>
      <p:cViewPr varScale="1">
        <p:scale>
          <a:sx n="72" d="100"/>
          <a:sy n="72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352A6-F472-49D8-AC41-BC62A99FA627}" type="datetimeFigureOut">
              <a:rPr lang="en-IN" smtClean="0"/>
              <a:t>30-11-2022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E7D1F-48CC-45B1-A1ED-BC8E6B781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9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>
            <a:extLst>
              <a:ext uri="{FF2B5EF4-FFF2-40B4-BE49-F238E27FC236}">
                <a16:creationId xmlns:a16="http://schemas.microsoft.com/office/drawing/2014/main" id="{0F0C0C43-A39B-407A-BBF0-E193153FB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BACB678F-9A57-429A-B8BE-52D59A666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>
            <a:extLst>
              <a:ext uri="{FF2B5EF4-FFF2-40B4-BE49-F238E27FC236}">
                <a16:creationId xmlns:a16="http://schemas.microsoft.com/office/drawing/2014/main" id="{B604DA46-625E-4D9F-98D8-2BABAF44C7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6547" name="Rectangle 3">
            <a:extLst>
              <a:ext uri="{FF2B5EF4-FFF2-40B4-BE49-F238E27FC236}">
                <a16:creationId xmlns:a16="http://schemas.microsoft.com/office/drawing/2014/main" id="{5BCED576-B8DC-4F3D-9CC5-5A4ABAE56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>
            <a:extLst>
              <a:ext uri="{FF2B5EF4-FFF2-40B4-BE49-F238E27FC236}">
                <a16:creationId xmlns:a16="http://schemas.microsoft.com/office/drawing/2014/main" id="{F7234A68-2ECA-41C9-8D70-5BCA82019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7571" name="Rectangle 3">
            <a:extLst>
              <a:ext uri="{FF2B5EF4-FFF2-40B4-BE49-F238E27FC236}">
                <a16:creationId xmlns:a16="http://schemas.microsoft.com/office/drawing/2014/main" id="{710DFB3B-5E4B-4131-8E9F-21F157665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>
            <a:extLst>
              <a:ext uri="{FF2B5EF4-FFF2-40B4-BE49-F238E27FC236}">
                <a16:creationId xmlns:a16="http://schemas.microsoft.com/office/drawing/2014/main" id="{AEC43A66-4FFD-4677-A35E-8760FC218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9619" name="Rectangle 3">
            <a:extLst>
              <a:ext uri="{FF2B5EF4-FFF2-40B4-BE49-F238E27FC236}">
                <a16:creationId xmlns:a16="http://schemas.microsoft.com/office/drawing/2014/main" id="{E3B8B9C0-C055-4096-9A43-BD05248D3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Rectangle 2">
            <a:extLst>
              <a:ext uri="{FF2B5EF4-FFF2-40B4-BE49-F238E27FC236}">
                <a16:creationId xmlns:a16="http://schemas.microsoft.com/office/drawing/2014/main" id="{D3197220-D89B-4212-BF98-150B5B6D5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63" name="Rectangle 3">
            <a:extLst>
              <a:ext uri="{FF2B5EF4-FFF2-40B4-BE49-F238E27FC236}">
                <a16:creationId xmlns:a16="http://schemas.microsoft.com/office/drawing/2014/main" id="{2A873F18-87F7-4A28-8890-7A2DCCD3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>
            <a:extLst>
              <a:ext uri="{FF2B5EF4-FFF2-40B4-BE49-F238E27FC236}">
                <a16:creationId xmlns:a16="http://schemas.microsoft.com/office/drawing/2014/main" id="{CD9ACE38-DD4D-4BE2-BFF2-313864846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1187" name="Rectangle 3">
            <a:extLst>
              <a:ext uri="{FF2B5EF4-FFF2-40B4-BE49-F238E27FC236}">
                <a16:creationId xmlns:a16="http://schemas.microsoft.com/office/drawing/2014/main" id="{EF8F020D-E064-4B44-9B2D-0920326855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>
            <a:extLst>
              <a:ext uri="{FF2B5EF4-FFF2-40B4-BE49-F238E27FC236}">
                <a16:creationId xmlns:a16="http://schemas.microsoft.com/office/drawing/2014/main" id="{88B5EAD8-0919-4876-8F46-A6D817138A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>
            <a:extLst>
              <a:ext uri="{FF2B5EF4-FFF2-40B4-BE49-F238E27FC236}">
                <a16:creationId xmlns:a16="http://schemas.microsoft.com/office/drawing/2014/main" id="{A7CFA83C-7591-4CB7-8811-B9EBE8181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Rectangle 2">
            <a:extLst>
              <a:ext uri="{FF2B5EF4-FFF2-40B4-BE49-F238E27FC236}">
                <a16:creationId xmlns:a16="http://schemas.microsoft.com/office/drawing/2014/main" id="{AA11C238-2C2A-4ACE-9E59-79B8D9B36C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4259" name="Rectangle 3">
            <a:extLst>
              <a:ext uri="{FF2B5EF4-FFF2-40B4-BE49-F238E27FC236}">
                <a16:creationId xmlns:a16="http://schemas.microsoft.com/office/drawing/2014/main" id="{B4722985-9C35-4325-B6EF-2DF4CB4C7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>
            <a:extLst>
              <a:ext uri="{FF2B5EF4-FFF2-40B4-BE49-F238E27FC236}">
                <a16:creationId xmlns:a16="http://schemas.microsoft.com/office/drawing/2014/main" id="{3964B821-5F92-4314-AB7B-54B0060CEC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5283" name="Rectangle 3">
            <a:extLst>
              <a:ext uri="{FF2B5EF4-FFF2-40B4-BE49-F238E27FC236}">
                <a16:creationId xmlns:a16="http://schemas.microsoft.com/office/drawing/2014/main" id="{48A7C01F-52AD-4057-BC15-0FAA16F15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Rectangle 2">
            <a:extLst>
              <a:ext uri="{FF2B5EF4-FFF2-40B4-BE49-F238E27FC236}">
                <a16:creationId xmlns:a16="http://schemas.microsoft.com/office/drawing/2014/main" id="{65F8BE81-1984-4939-89BF-1F6814BBCA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E49CA21C-BF8B-4676-9FC7-DC4869FC3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>
            <a:extLst>
              <a:ext uri="{FF2B5EF4-FFF2-40B4-BE49-F238E27FC236}">
                <a16:creationId xmlns:a16="http://schemas.microsoft.com/office/drawing/2014/main" id="{C54A9365-4086-4F92-BD2B-03D166AFD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0AF3A8CC-4199-47A8-B5C6-C63BD27BD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>
            <a:extLst>
              <a:ext uri="{FF2B5EF4-FFF2-40B4-BE49-F238E27FC236}">
                <a16:creationId xmlns:a16="http://schemas.microsoft.com/office/drawing/2014/main" id="{F852AE7F-428D-47EC-8170-20EE6869E7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4499" name="Rectangle 3">
            <a:extLst>
              <a:ext uri="{FF2B5EF4-FFF2-40B4-BE49-F238E27FC236}">
                <a16:creationId xmlns:a16="http://schemas.microsoft.com/office/drawing/2014/main" id="{7882A0E0-154C-406A-B900-4DE6DCFC9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6E9AE-60FC-4E46-BD1A-B060946B5DA5}" type="datetimeFigureOut">
              <a:rPr lang="en-US" smtClean="0"/>
              <a:pPr/>
              <a:t>11/30/2022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05930"/>
            <a:ext cx="9144000" cy="1779054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CAP275: Data Communication and Networking</a:t>
            </a:r>
            <a:br>
              <a:rPr lang="en-IN" dirty="0"/>
            </a:br>
            <a:r>
              <a:rPr lang="en-IN" sz="3600" dirty="0"/>
              <a:t>Unit-2: Physical Layer –Multiplexing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16EBE4A-0462-4829-9BA7-E2528E11C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6.</a:t>
            </a:r>
            <a:fld id="{6451F6C1-06F0-461D-92A3-9FD4A39537E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07938" name="Line 2">
            <a:extLst>
              <a:ext uri="{FF2B5EF4-FFF2-40B4-BE49-F238E27FC236}">
                <a16:creationId xmlns:a16="http://schemas.microsoft.com/office/drawing/2014/main" id="{F84013AA-0D8D-4875-B626-C66D3FBE4E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39" name="Line 3">
            <a:extLst>
              <a:ext uri="{FF2B5EF4-FFF2-40B4-BE49-F238E27FC236}">
                <a16:creationId xmlns:a16="http://schemas.microsoft.com/office/drawing/2014/main" id="{D93C3685-FE42-4E14-AB82-63594C74C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7940" name="Text Box 4">
            <a:extLst>
              <a:ext uri="{FF2B5EF4-FFF2-40B4-BE49-F238E27FC236}">
                <a16:creationId xmlns:a16="http://schemas.microsoft.com/office/drawing/2014/main" id="{EB8D78EC-68DB-434C-80FF-255452D7D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20" y="632882"/>
            <a:ext cx="8856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 dirty="0">
                <a:latin typeface="+mj-lt"/>
              </a:rPr>
              <a:t>Wavelength-Division Multiplexing (WDM)</a:t>
            </a:r>
          </a:p>
        </p:txBody>
      </p:sp>
      <p:sp>
        <p:nvSpPr>
          <p:cNvPr id="807941" name="Line 5">
            <a:extLst>
              <a:ext uri="{FF2B5EF4-FFF2-40B4-BE49-F238E27FC236}">
                <a16:creationId xmlns:a16="http://schemas.microsoft.com/office/drawing/2014/main" id="{45801745-FC0A-43F4-B2C5-388792B41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7942" name="Picture 6">
            <a:extLst>
              <a:ext uri="{FF2B5EF4-FFF2-40B4-BE49-F238E27FC236}">
                <a16:creationId xmlns:a16="http://schemas.microsoft.com/office/drawing/2014/main" id="{CA052B21-4C72-412F-8969-921B4DA59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670175"/>
            <a:ext cx="8016875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Line 2">
            <a:extLst>
              <a:ext uri="{FF2B5EF4-FFF2-40B4-BE49-F238E27FC236}">
                <a16:creationId xmlns:a16="http://schemas.microsoft.com/office/drawing/2014/main" id="{03FF6CAE-1AC6-4EAB-8610-C831A98BFD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3" name="Line 3">
            <a:extLst>
              <a:ext uri="{FF2B5EF4-FFF2-40B4-BE49-F238E27FC236}">
                <a16:creationId xmlns:a16="http://schemas.microsoft.com/office/drawing/2014/main" id="{BDEA86DD-F1BD-4162-AC0D-92C95ECA1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8964" name="Text Box 4">
            <a:extLst>
              <a:ext uri="{FF2B5EF4-FFF2-40B4-BE49-F238E27FC236}">
                <a16:creationId xmlns:a16="http://schemas.microsoft.com/office/drawing/2014/main" id="{0F6B86CC-0F73-446A-964B-FB67D748F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98644"/>
            <a:ext cx="81579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 dirty="0">
                <a:latin typeface="+mj-lt"/>
              </a:rPr>
              <a:t>Prisms in wavelength-division multiplexing and demultiplexing</a:t>
            </a:r>
          </a:p>
        </p:txBody>
      </p:sp>
      <p:sp>
        <p:nvSpPr>
          <p:cNvPr id="808965" name="Line 5">
            <a:extLst>
              <a:ext uri="{FF2B5EF4-FFF2-40B4-BE49-F238E27FC236}">
                <a16:creationId xmlns:a16="http://schemas.microsoft.com/office/drawing/2014/main" id="{29EE93FE-48E5-426A-954B-C6EBF3BA3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8966" name="Picture 6">
            <a:extLst>
              <a:ext uri="{FF2B5EF4-FFF2-40B4-BE49-F238E27FC236}">
                <a16:creationId xmlns:a16="http://schemas.microsoft.com/office/drawing/2014/main" id="{0A016A14-AB55-4C58-A211-BEB4727EC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4010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Line 2">
            <a:extLst>
              <a:ext uri="{FF2B5EF4-FFF2-40B4-BE49-F238E27FC236}">
                <a16:creationId xmlns:a16="http://schemas.microsoft.com/office/drawing/2014/main" id="{1D047000-D720-45AD-9248-18DDEA677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9987" name="Line 3">
            <a:extLst>
              <a:ext uri="{FF2B5EF4-FFF2-40B4-BE49-F238E27FC236}">
                <a16:creationId xmlns:a16="http://schemas.microsoft.com/office/drawing/2014/main" id="{F7A8CF73-D12A-48B7-8129-F6FC95C2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9988" name="Text Box 4">
            <a:extLst>
              <a:ext uri="{FF2B5EF4-FFF2-40B4-BE49-F238E27FC236}">
                <a16:creationId xmlns:a16="http://schemas.microsoft.com/office/drawing/2014/main" id="{B3FC3566-E6B3-4237-85F4-0C5A20055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71327"/>
            <a:ext cx="85918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400" b="1" dirty="0">
                <a:latin typeface="+mj-lt"/>
              </a:rPr>
              <a:t>Time Division Multiplexing (</a:t>
            </a:r>
            <a:r>
              <a:rPr lang="en-US" altLang="en-US" sz="4400" b="1" i="1" dirty="0">
                <a:latin typeface="+mj-lt"/>
              </a:rPr>
              <a:t>TDM)</a:t>
            </a:r>
          </a:p>
        </p:txBody>
      </p:sp>
      <p:sp>
        <p:nvSpPr>
          <p:cNvPr id="809989" name="Line 5">
            <a:extLst>
              <a:ext uri="{FF2B5EF4-FFF2-40B4-BE49-F238E27FC236}">
                <a16:creationId xmlns:a16="http://schemas.microsoft.com/office/drawing/2014/main" id="{9909B510-4243-403D-BD77-BE9A92CCB0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9990" name="Picture 6">
            <a:extLst>
              <a:ext uri="{FF2B5EF4-FFF2-40B4-BE49-F238E27FC236}">
                <a16:creationId xmlns:a16="http://schemas.microsoft.com/office/drawing/2014/main" id="{61066673-9191-466E-B401-E5E1D591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2144713"/>
            <a:ext cx="7980362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Line 2">
            <a:extLst>
              <a:ext uri="{FF2B5EF4-FFF2-40B4-BE49-F238E27FC236}">
                <a16:creationId xmlns:a16="http://schemas.microsoft.com/office/drawing/2014/main" id="{76369312-40C2-40F8-B6FB-B3669227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11" name="Line 3">
            <a:extLst>
              <a:ext uri="{FF2B5EF4-FFF2-40B4-BE49-F238E27FC236}">
                <a16:creationId xmlns:a16="http://schemas.microsoft.com/office/drawing/2014/main" id="{F7E5E02C-F150-4798-B470-5F2DD0FD9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11012" name="Text Box 4">
            <a:extLst>
              <a:ext uri="{FF2B5EF4-FFF2-40B4-BE49-F238E27FC236}">
                <a16:creationId xmlns:a16="http://schemas.microsoft.com/office/drawing/2014/main" id="{9FC3788D-C84A-4E27-A527-B6AE5BD2E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585679"/>
            <a:ext cx="52342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Time-Division Multiplexing</a:t>
            </a:r>
          </a:p>
        </p:txBody>
      </p:sp>
      <p:sp>
        <p:nvSpPr>
          <p:cNvPr id="811013" name="Line 5">
            <a:extLst>
              <a:ext uri="{FF2B5EF4-FFF2-40B4-BE49-F238E27FC236}">
                <a16:creationId xmlns:a16="http://schemas.microsoft.com/office/drawing/2014/main" id="{5C452F16-AC10-492B-A99C-57D3D7AB3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11014" name="Picture 6">
            <a:extLst>
              <a:ext uri="{FF2B5EF4-FFF2-40B4-BE49-F238E27FC236}">
                <a16:creationId xmlns:a16="http://schemas.microsoft.com/office/drawing/2014/main" id="{6B0D7AEC-EF25-418D-8208-05BCB31FB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7113"/>
            <a:ext cx="8153400" cy="303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1026">
            <a:extLst>
              <a:ext uri="{FF2B5EF4-FFF2-40B4-BE49-F238E27FC236}">
                <a16:creationId xmlns:a16="http://schemas.microsoft.com/office/drawing/2014/main" id="{3753F03A-87C7-4E49-BC27-670872E60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4675" name="Text Box 1027">
            <a:extLst>
              <a:ext uri="{FF2B5EF4-FFF2-40B4-BE49-F238E27FC236}">
                <a16:creationId xmlns:a16="http://schemas.microsoft.com/office/drawing/2014/main" id="{B2D3E45E-0EB5-4DD6-9BB9-F423A49FD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6632"/>
            <a:ext cx="6019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MULTIPLEXING</a:t>
            </a:r>
          </a:p>
        </p:txBody>
      </p:sp>
      <p:sp>
        <p:nvSpPr>
          <p:cNvPr id="924676" name="Text Box 1028">
            <a:extLst>
              <a:ext uri="{FF2B5EF4-FFF2-40B4-BE49-F238E27FC236}">
                <a16:creationId xmlns:a16="http://schemas.microsoft.com/office/drawing/2014/main" id="{D0189A63-A9DF-4046-AAB9-191AAB7C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4677" name="Rectangle 1029">
            <a:extLst>
              <a:ext uri="{FF2B5EF4-FFF2-40B4-BE49-F238E27FC236}">
                <a16:creationId xmlns:a16="http://schemas.microsoft.com/office/drawing/2014/main" id="{25AAA197-5F16-4B32-B962-F68A7E2EA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1258359"/>
            <a:ext cx="879684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Whenever the bandwidth of a medium linking two devices is greater than the bandwidth needs of the devices, the link can be shared.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Multiplexing is the set of techniques that allows the (simultaneous) transmission of multiple signals across a single data link. </a:t>
            </a:r>
          </a:p>
          <a:p>
            <a:pPr marL="457200" indent="-457200" algn="just" eaLnBrk="1" hangingPunct="1">
              <a:buFont typeface="Arial" panose="020B0604020202020204" pitchFamily="34" charset="0"/>
              <a:buChar char="•"/>
            </a:pPr>
            <a:r>
              <a:rPr lang="en-US" altLang="en-US" sz="2800" dirty="0"/>
              <a:t>As data and telecommunications use increases, so does traffic.</a:t>
            </a:r>
          </a:p>
        </p:txBody>
      </p:sp>
      <p:sp>
        <p:nvSpPr>
          <p:cNvPr id="924678" name="Rectangle 1030">
            <a:extLst>
              <a:ext uri="{FF2B5EF4-FFF2-40B4-BE49-F238E27FC236}">
                <a16:creationId xmlns:a16="http://schemas.microsoft.com/office/drawing/2014/main" id="{A9FDA6FC-054E-4BEC-B6A7-F7BC8509A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4538662"/>
            <a:ext cx="6705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en-US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Frequency-Division 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Wavelength</a:t>
            </a: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-Division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  <a:buFont typeface="Wingdings" panose="05000000000000000000" pitchFamily="2" charset="2"/>
              <a:buChar char="q"/>
            </a:pPr>
            <a:r>
              <a:rPr lang="fr-FR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 Time-Division </a:t>
            </a:r>
            <a:r>
              <a:rPr lang="fr-FR" altLang="en-US" sz="2400" dirty="0" err="1">
                <a:solidFill>
                  <a:srgbClr val="0033CC"/>
                </a:solidFill>
                <a:latin typeface="Times New Roman" panose="02020603050405020304" pitchFamily="18" charset="0"/>
              </a:rPr>
              <a:t>Multiplexing</a:t>
            </a:r>
            <a:endParaRPr lang="fr-FR" altLang="en-US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22" name="Line 2">
            <a:extLst>
              <a:ext uri="{FF2B5EF4-FFF2-40B4-BE49-F238E27FC236}">
                <a16:creationId xmlns:a16="http://schemas.microsoft.com/office/drawing/2014/main" id="{3250AED8-CF01-4352-963A-7EEF84FBD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23" name="Line 3">
            <a:extLst>
              <a:ext uri="{FF2B5EF4-FFF2-40B4-BE49-F238E27FC236}">
                <a16:creationId xmlns:a16="http://schemas.microsoft.com/office/drawing/2014/main" id="{DCAE16E4-6E7A-4533-8909-B9CBA63A2B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24" name="Text Box 4">
            <a:extLst>
              <a:ext uri="{FF2B5EF4-FFF2-40B4-BE49-F238E27FC236}">
                <a16:creationId xmlns:a16="http://schemas.microsoft.com/office/drawing/2014/main" id="{DB140680-7825-4872-9395-954E5DBC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56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Dividing a link into channels</a:t>
            </a:r>
          </a:p>
        </p:txBody>
      </p:sp>
      <p:sp>
        <p:nvSpPr>
          <p:cNvPr id="798725" name="Line 5">
            <a:extLst>
              <a:ext uri="{FF2B5EF4-FFF2-40B4-BE49-F238E27FC236}">
                <a16:creationId xmlns:a16="http://schemas.microsoft.com/office/drawing/2014/main" id="{5180BE6B-3F8A-4FC6-AF19-9C37EEFDB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8726" name="Picture 6">
            <a:extLst>
              <a:ext uri="{FF2B5EF4-FFF2-40B4-BE49-F238E27FC236}">
                <a16:creationId xmlns:a16="http://schemas.microsoft.com/office/drawing/2014/main" id="{2DCC7F1A-3A42-42AF-BE86-28AC24AC1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464550" cy="206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Line 2">
            <a:extLst>
              <a:ext uri="{FF2B5EF4-FFF2-40B4-BE49-F238E27FC236}">
                <a16:creationId xmlns:a16="http://schemas.microsoft.com/office/drawing/2014/main" id="{09174338-0D71-4CB6-91EC-0F42D110F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7" name="Line 3">
            <a:extLst>
              <a:ext uri="{FF2B5EF4-FFF2-40B4-BE49-F238E27FC236}">
                <a16:creationId xmlns:a16="http://schemas.microsoft.com/office/drawing/2014/main" id="{A8781C7B-D0CA-4FA2-B092-0E69466FE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9748" name="Text Box 4">
            <a:extLst>
              <a:ext uri="{FF2B5EF4-FFF2-40B4-BE49-F238E27FC236}">
                <a16:creationId xmlns:a16="http://schemas.microsoft.com/office/drawing/2014/main" id="{2D449548-36D4-4F96-9EE2-9CC5699DB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914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i="1" dirty="0">
                <a:latin typeface="Times New Roman" panose="02020603050405020304" pitchFamily="18" charset="0"/>
              </a:rPr>
              <a:t>Categories of multiplexing</a:t>
            </a:r>
          </a:p>
        </p:txBody>
      </p:sp>
      <p:sp>
        <p:nvSpPr>
          <p:cNvPr id="799749" name="Line 5">
            <a:extLst>
              <a:ext uri="{FF2B5EF4-FFF2-40B4-BE49-F238E27FC236}">
                <a16:creationId xmlns:a16="http://schemas.microsoft.com/office/drawing/2014/main" id="{4C476B53-F9DA-46C2-BB53-33CB3132E0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9751" name="Picture 7">
            <a:extLst>
              <a:ext uri="{FF2B5EF4-FFF2-40B4-BE49-F238E27FC236}">
                <a16:creationId xmlns:a16="http://schemas.microsoft.com/office/drawing/2014/main" id="{B970BB33-C7F9-434E-8670-50CB4F9D6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2390775"/>
            <a:ext cx="831850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0" name="Line 2">
            <a:extLst>
              <a:ext uri="{FF2B5EF4-FFF2-40B4-BE49-F238E27FC236}">
                <a16:creationId xmlns:a16="http://schemas.microsoft.com/office/drawing/2014/main" id="{B91C208F-04CF-4890-B9DF-3332B64923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0771" name="Line 3">
            <a:extLst>
              <a:ext uri="{FF2B5EF4-FFF2-40B4-BE49-F238E27FC236}">
                <a16:creationId xmlns:a16="http://schemas.microsoft.com/office/drawing/2014/main" id="{A86C662B-E858-487F-A64A-09647DA6C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0772" name="Text Box 4">
            <a:extLst>
              <a:ext uri="{FF2B5EF4-FFF2-40B4-BE49-F238E27FC236}">
                <a16:creationId xmlns:a16="http://schemas.microsoft.com/office/drawing/2014/main" id="{BF982F17-19A0-4639-BAC1-9B2777F3D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93" y="609640"/>
            <a:ext cx="876280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dirty="0">
                <a:latin typeface="+mj-lt"/>
              </a:rPr>
              <a:t>Frequency-division multiplexing (FDM)</a:t>
            </a:r>
          </a:p>
        </p:txBody>
      </p:sp>
      <p:sp>
        <p:nvSpPr>
          <p:cNvPr id="800773" name="Line 5">
            <a:extLst>
              <a:ext uri="{FF2B5EF4-FFF2-40B4-BE49-F238E27FC236}">
                <a16:creationId xmlns:a16="http://schemas.microsoft.com/office/drawing/2014/main" id="{CA04B840-845D-44E9-870A-AB9FF5660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0774" name="Picture 6">
            <a:extLst>
              <a:ext uri="{FF2B5EF4-FFF2-40B4-BE49-F238E27FC236}">
                <a16:creationId xmlns:a16="http://schemas.microsoft.com/office/drawing/2014/main" id="{5CB40B2A-EB4A-420A-94D2-CE8D13AF2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" y="1783487"/>
            <a:ext cx="8793163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B389D377-722F-428B-9404-A01F123A1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185955"/>
            <a:ext cx="7934325" cy="110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Line 2">
            <a:extLst>
              <a:ext uri="{FF2B5EF4-FFF2-40B4-BE49-F238E27FC236}">
                <a16:creationId xmlns:a16="http://schemas.microsoft.com/office/drawing/2014/main" id="{E7E2B1E2-975E-4761-B6E3-D89AC2EB3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1795" name="Line 3">
            <a:extLst>
              <a:ext uri="{FF2B5EF4-FFF2-40B4-BE49-F238E27FC236}">
                <a16:creationId xmlns:a16="http://schemas.microsoft.com/office/drawing/2014/main" id="{2020ED82-5CA1-45C8-8910-A4395F6D8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1796" name="Text Box 4">
            <a:extLst>
              <a:ext uri="{FF2B5EF4-FFF2-40B4-BE49-F238E27FC236}">
                <a16:creationId xmlns:a16="http://schemas.microsoft.com/office/drawing/2014/main" id="{1178D42D-9BC4-4168-8606-554BEF4BB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29335"/>
            <a:ext cx="27331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FDM Process</a:t>
            </a:r>
          </a:p>
        </p:txBody>
      </p:sp>
      <p:sp>
        <p:nvSpPr>
          <p:cNvPr id="801797" name="Line 5">
            <a:extLst>
              <a:ext uri="{FF2B5EF4-FFF2-40B4-BE49-F238E27FC236}">
                <a16:creationId xmlns:a16="http://schemas.microsoft.com/office/drawing/2014/main" id="{D2C8C793-ADF6-44D8-A032-D021EF892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1798" name="Picture 6">
            <a:extLst>
              <a:ext uri="{FF2B5EF4-FFF2-40B4-BE49-F238E27FC236}">
                <a16:creationId xmlns:a16="http://schemas.microsoft.com/office/drawing/2014/main" id="{FF2B97F1-EE13-4880-8993-C1B5C4599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1973263"/>
            <a:ext cx="8255000" cy="374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Line 2">
            <a:extLst>
              <a:ext uri="{FF2B5EF4-FFF2-40B4-BE49-F238E27FC236}">
                <a16:creationId xmlns:a16="http://schemas.microsoft.com/office/drawing/2014/main" id="{2F75F62E-0D6B-4F32-9430-95CAE15DE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2819" name="Line 3">
            <a:extLst>
              <a:ext uri="{FF2B5EF4-FFF2-40B4-BE49-F238E27FC236}">
                <a16:creationId xmlns:a16="http://schemas.microsoft.com/office/drawing/2014/main" id="{ECA29EB5-F298-44AB-8617-AA3D3CF16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02820" name="Text Box 4">
            <a:extLst>
              <a:ext uri="{FF2B5EF4-FFF2-40B4-BE49-F238E27FC236}">
                <a16:creationId xmlns:a16="http://schemas.microsoft.com/office/drawing/2014/main" id="{4172219D-A649-4013-B904-0AB02C8E0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95094"/>
            <a:ext cx="40400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 b="1" dirty="0">
                <a:latin typeface="+mj-lt"/>
              </a:rPr>
              <a:t>FDM demultiplexing</a:t>
            </a:r>
          </a:p>
        </p:txBody>
      </p:sp>
      <p:sp>
        <p:nvSpPr>
          <p:cNvPr id="802821" name="Line 5">
            <a:extLst>
              <a:ext uri="{FF2B5EF4-FFF2-40B4-BE49-F238E27FC236}">
                <a16:creationId xmlns:a16="http://schemas.microsoft.com/office/drawing/2014/main" id="{2C71F578-9085-4329-B81C-CDE264715E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02822" name="Picture 6">
            <a:extLst>
              <a:ext uri="{FF2B5EF4-FFF2-40B4-BE49-F238E27FC236}">
                <a16:creationId xmlns:a16="http://schemas.microsoft.com/office/drawing/2014/main" id="{B40E2DF1-1756-458F-B789-57642113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70075"/>
            <a:ext cx="855662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0DB4E59F-A2D9-4481-A65F-A0C690D1C0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3" name="Rectangle 3">
            <a:extLst>
              <a:ext uri="{FF2B5EF4-FFF2-40B4-BE49-F238E27FC236}">
                <a16:creationId xmlns:a16="http://schemas.microsoft.com/office/drawing/2014/main" id="{EE1B0B8E-749E-4A62-86FF-5F1936E375E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4" name="Rectangle 4">
            <a:extLst>
              <a:ext uri="{FF2B5EF4-FFF2-40B4-BE49-F238E27FC236}">
                <a16:creationId xmlns:a16="http://schemas.microsoft.com/office/drawing/2014/main" id="{5EA0392D-79D0-47C5-B19F-76EEBB5D1A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2EEE3E29-C3A1-492A-AD79-D806419448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6" name="Rectangle 6">
            <a:extLst>
              <a:ext uri="{FF2B5EF4-FFF2-40B4-BE49-F238E27FC236}">
                <a16:creationId xmlns:a16="http://schemas.microsoft.com/office/drawing/2014/main" id="{77437BE8-8444-4418-81EA-CB714AD501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7" name="Rectangle 7">
            <a:extLst>
              <a:ext uri="{FF2B5EF4-FFF2-40B4-BE49-F238E27FC236}">
                <a16:creationId xmlns:a16="http://schemas.microsoft.com/office/drawing/2014/main" id="{BD697AD4-F213-4D36-A8DC-66FC8403B6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88" name="Rectangle 8">
            <a:extLst>
              <a:ext uri="{FF2B5EF4-FFF2-40B4-BE49-F238E27FC236}">
                <a16:creationId xmlns:a16="http://schemas.microsoft.com/office/drawing/2014/main" id="{783194D3-3CC8-4565-B003-125ACA63FA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39690" name="Rectangle 10">
            <a:extLst>
              <a:ext uri="{FF2B5EF4-FFF2-40B4-BE49-F238E27FC236}">
                <a16:creationId xmlns:a16="http://schemas.microsoft.com/office/drawing/2014/main" id="{BBCA0586-AE65-4AC8-9605-DD0319821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4" y="530225"/>
            <a:ext cx="79279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sz="2800" dirty="0"/>
              <a:t>Assume that a voice channel occupies a bandwidth of 4 kHz. We need to combine three voice channels into a link with a bandwidth of 12 kHz, from 20 to 32 kHz. Show the configuration, using the frequency domain. Assume there are no guard bands.</a:t>
            </a:r>
          </a:p>
        </p:txBody>
      </p:sp>
      <p:sp>
        <p:nvSpPr>
          <p:cNvPr id="839691" name="Rectangle 11">
            <a:extLst>
              <a:ext uri="{FF2B5EF4-FFF2-40B4-BE49-F238E27FC236}">
                <a16:creationId xmlns:a16="http://schemas.microsoft.com/office/drawing/2014/main" id="{6CE701A2-FA1C-4882-B0C7-E2970442A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4" y="2996952"/>
            <a:ext cx="792797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/>
              <a:t>Solution</a:t>
            </a:r>
          </a:p>
          <a:p>
            <a:pPr algn="just"/>
            <a:r>
              <a:rPr lang="en-US" altLang="en-US" sz="2800" dirty="0"/>
              <a:t>We shift (modulate) each of the three voice channels to a different bandwidth, as shown in Figure. We use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20 to 24 kHz bandwidth for the first channel,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24 to 28 kHz bandwidth for the second channel, and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 28 to 32 kHz bandwidth for the third one. </a:t>
            </a:r>
          </a:p>
          <a:p>
            <a:pPr algn="just"/>
            <a:r>
              <a:rPr lang="en-US" altLang="en-US" sz="2800" dirty="0"/>
              <a:t>Then we combine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9AA8FFD-91C6-46DC-A0A8-5B1FBE9D69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6.</a:t>
            </a:r>
            <a:fld id="{5A578723-225D-474C-9635-D74917F31B0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49922" name="Line 2">
            <a:extLst>
              <a:ext uri="{FF2B5EF4-FFF2-40B4-BE49-F238E27FC236}">
                <a16:creationId xmlns:a16="http://schemas.microsoft.com/office/drawing/2014/main" id="{10CD6E22-6BDC-4F59-900F-35A9CA38D1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9923" name="Line 3">
            <a:extLst>
              <a:ext uri="{FF2B5EF4-FFF2-40B4-BE49-F238E27FC236}">
                <a16:creationId xmlns:a16="http://schemas.microsoft.com/office/drawing/2014/main" id="{5CD7C6D0-2232-4C88-9835-E6AF93FFE9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49924" name="Text Box 4">
            <a:extLst>
              <a:ext uri="{FF2B5EF4-FFF2-40B4-BE49-F238E27FC236}">
                <a16:creationId xmlns:a16="http://schemas.microsoft.com/office/drawing/2014/main" id="{FC9137C7-6579-4FE7-945A-73E964300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2968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6.6  </a:t>
            </a:r>
            <a:r>
              <a:rPr lang="en-US" altLang="en-US" sz="2000" i="1">
                <a:latin typeface="Times New Roman" panose="02020603050405020304" pitchFamily="18" charset="0"/>
              </a:rPr>
              <a:t>Example 6.1</a:t>
            </a:r>
          </a:p>
        </p:txBody>
      </p:sp>
      <p:sp>
        <p:nvSpPr>
          <p:cNvPr id="849925" name="Line 5">
            <a:extLst>
              <a:ext uri="{FF2B5EF4-FFF2-40B4-BE49-F238E27FC236}">
                <a16:creationId xmlns:a16="http://schemas.microsoft.com/office/drawing/2014/main" id="{9C2D18AB-F58E-41BE-8426-E351C784B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49926" name="Picture 6">
            <a:extLst>
              <a:ext uri="{FF2B5EF4-FFF2-40B4-BE49-F238E27FC236}">
                <a16:creationId xmlns:a16="http://schemas.microsoft.com/office/drawing/2014/main" id="{1793AFFC-84F6-46D4-90BE-E5F46891D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98525"/>
            <a:ext cx="8153400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1710</TotalTime>
  <Words>237</Words>
  <Application>Microsoft Office PowerPoint</Application>
  <PresentationFormat>On-screen Show (4:3)</PresentationFormat>
  <Paragraphs>27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Franklin Gothic Book</vt:lpstr>
      <vt:lpstr>Perpetua</vt:lpstr>
      <vt:lpstr>Tahoma</vt:lpstr>
      <vt:lpstr>Times New Roman</vt:lpstr>
      <vt:lpstr>Wingdings</vt:lpstr>
      <vt:lpstr>Wingdings 2</vt:lpstr>
      <vt:lpstr>Equity</vt:lpstr>
      <vt:lpstr>CAP275: Data Communication and Networking Unit-2: Physical Layer –Multiplexing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Classifications</dc:title>
  <dc:creator>HP-PC</dc:creator>
  <cp:lastModifiedBy>Kaushik's</cp:lastModifiedBy>
  <cp:revision>87</cp:revision>
  <dcterms:created xsi:type="dcterms:W3CDTF">2019-01-17T04:48:58Z</dcterms:created>
  <dcterms:modified xsi:type="dcterms:W3CDTF">2022-11-30T05:57:51Z</dcterms:modified>
</cp:coreProperties>
</file>