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258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963E8F-D865-4510-B967-98C947A2FF3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42383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41609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95571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1303460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398654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961388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571847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63035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63376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00588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963E8F-D865-4510-B967-98C947A2FF3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721264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963E8F-D865-4510-B967-98C947A2FF31}" type="datetimeFigureOut">
              <a:rPr lang="en-IN" smtClean="0"/>
              <a:t>13-10-2022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687973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193753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61772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F963E8F-D865-4510-B967-98C947A2FF31}" type="datetimeFigureOut">
              <a:rPr lang="en-IN" smtClean="0"/>
              <a:t>13-10-2022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234008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963E8F-D865-4510-B967-98C947A2FF31}" type="datetimeFigureOut">
              <a:rPr lang="en-IN" smtClean="0"/>
              <a:t>13-10-2022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B96A1C-56C6-48F6-8DC8-A83B2EC1F9D7}" type="slidenum">
              <a:rPr lang="en-IN" smtClean="0"/>
              <a:t>‹#›</a:t>
            </a:fld>
            <a:endParaRPr lang="en-IN"/>
          </a:p>
        </p:txBody>
      </p:sp>
    </p:spTree>
    <p:extLst>
      <p:ext uri="{BB962C8B-B14F-4D97-AF65-F5344CB8AC3E}">
        <p14:creationId xmlns:p14="http://schemas.microsoft.com/office/powerpoint/2010/main" val="57106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F963E8F-D865-4510-B967-98C947A2FF31}" type="datetimeFigureOut">
              <a:rPr lang="en-IN" smtClean="0"/>
              <a:t>13-10-2022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B96A1C-56C6-48F6-8DC8-A83B2EC1F9D7}" type="slidenum">
              <a:rPr lang="en-IN" smtClean="0"/>
              <a:t>‹#›</a:t>
            </a:fld>
            <a:endParaRPr lang="en-IN"/>
          </a:p>
        </p:txBody>
      </p:sp>
    </p:spTree>
    <p:extLst>
      <p:ext uri="{BB962C8B-B14F-4D97-AF65-F5344CB8AC3E}">
        <p14:creationId xmlns:p14="http://schemas.microsoft.com/office/powerpoint/2010/main" val="110816466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4EB4C-B099-03F6-FD5C-62433D9FED4B}"/>
              </a:ext>
            </a:extLst>
          </p:cNvPr>
          <p:cNvSpPr>
            <a:spLocks noGrp="1"/>
          </p:cNvSpPr>
          <p:nvPr>
            <p:ph type="ctrTitle"/>
          </p:nvPr>
        </p:nvSpPr>
        <p:spPr>
          <a:xfrm>
            <a:off x="783894" y="437322"/>
            <a:ext cx="8825658" cy="1954668"/>
          </a:xfrm>
        </p:spPr>
        <p:txBody>
          <a:bodyPr/>
          <a:lstStyle/>
          <a:p>
            <a:r>
              <a:rPr lang="en-IN" b="1" dirty="0">
                <a:latin typeface="Times New Roman" panose="02020603050405020304" pitchFamily="18" charset="0"/>
                <a:cs typeface="Times New Roman" panose="02020603050405020304" pitchFamily="18" charset="0"/>
              </a:rPr>
              <a:t>Protocols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625D007-7E0E-38D9-7D24-1401D2291EC4}"/>
              </a:ext>
            </a:extLst>
          </p:cNvPr>
          <p:cNvSpPr>
            <a:spLocks noGrp="1"/>
          </p:cNvSpPr>
          <p:nvPr>
            <p:ph type="subTitle" idx="1"/>
          </p:nvPr>
        </p:nvSpPr>
        <p:spPr>
          <a:xfrm>
            <a:off x="929668" y="1954668"/>
            <a:ext cx="8825658" cy="3081158"/>
          </a:xfrm>
        </p:spPr>
        <p:txBody>
          <a:bodyPr>
            <a:noAutofit/>
          </a:bodyPr>
          <a:lstStyle/>
          <a:p>
            <a:pPr lvl="2" algn="l"/>
            <a:r>
              <a:rPr lang="en-IN" sz="3000" dirty="0">
                <a:solidFill>
                  <a:schemeClr val="tx1">
                    <a:tint val="75000"/>
                  </a:schemeClr>
                </a:solidFill>
                <a:latin typeface="Times New Roman" panose="02020603050405020304" pitchFamily="18" charset="0"/>
                <a:cs typeface="Times New Roman" panose="02020603050405020304" pitchFamily="18" charset="0"/>
              </a:rPr>
              <a:t>Set of rules that governs on data communication it determine </a:t>
            </a:r>
            <a:r>
              <a:rPr lang="en-IN" sz="3000" dirty="0">
                <a:latin typeface="Times New Roman" panose="02020603050405020304" pitchFamily="18" charset="0"/>
                <a:cs typeface="Times New Roman" panose="02020603050405020304" pitchFamily="18" charset="0"/>
              </a:rPr>
              <a:t>that </a:t>
            </a:r>
          </a:p>
          <a:p>
            <a:pPr marL="1257300" lvl="2" indent="-342900" algn="l">
              <a:buFont typeface="Wingdings" panose="05000000000000000000" pitchFamily="2" charset="2"/>
              <a:buChar char="§"/>
            </a:pPr>
            <a:r>
              <a:rPr lang="en-IN" sz="3000" dirty="0">
                <a:latin typeface="Times New Roman" panose="02020603050405020304" pitchFamily="18" charset="0"/>
                <a:cs typeface="Times New Roman" panose="02020603050405020304" pitchFamily="18" charset="0"/>
              </a:rPr>
              <a:t>What is communicated</a:t>
            </a:r>
          </a:p>
          <a:p>
            <a:pPr marL="1257300" lvl="2" indent="-342900" algn="l">
              <a:buFont typeface="Wingdings" panose="05000000000000000000" pitchFamily="2" charset="2"/>
              <a:buChar char="§"/>
            </a:pPr>
            <a:r>
              <a:rPr lang="en-IN" sz="3000" dirty="0">
                <a:latin typeface="Times New Roman" panose="02020603050405020304" pitchFamily="18" charset="0"/>
                <a:cs typeface="Times New Roman" panose="02020603050405020304" pitchFamily="18" charset="0"/>
              </a:rPr>
              <a:t>How it is communicated</a:t>
            </a:r>
          </a:p>
          <a:p>
            <a:pPr marL="1257300" lvl="2" indent="-342900" algn="l">
              <a:buFont typeface="Wingdings" panose="05000000000000000000" pitchFamily="2" charset="2"/>
              <a:buChar char="§"/>
            </a:pPr>
            <a:r>
              <a:rPr lang="en-IN" sz="3000" dirty="0">
                <a:latin typeface="Times New Roman" panose="02020603050405020304" pitchFamily="18" charset="0"/>
                <a:cs typeface="Times New Roman" panose="02020603050405020304" pitchFamily="18" charset="0"/>
              </a:rPr>
              <a:t>When it is communicated</a:t>
            </a:r>
          </a:p>
          <a:p>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03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0868-3D3A-8B12-608E-EFDEBE7DC5A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Key Elements of a Protocol</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97A8EB-421D-2F9E-D081-F0ECEFF5F347}"/>
              </a:ext>
            </a:extLst>
          </p:cNvPr>
          <p:cNvSpPr>
            <a:spLocks noGrp="1"/>
          </p:cNvSpPr>
          <p:nvPr>
            <p:ph idx="1"/>
          </p:nvPr>
        </p:nvSpPr>
        <p:spPr>
          <a:xfrm>
            <a:off x="1104293" y="1483075"/>
            <a:ext cx="8946541" cy="4195481"/>
          </a:xfrm>
        </p:spPr>
        <p:txBody>
          <a:bodyPr>
            <a:noAutofit/>
          </a:bodyPr>
          <a:lstStyle/>
          <a:p>
            <a:pPr marL="0" indent="0" algn="just">
              <a:buNone/>
            </a:pPr>
            <a:r>
              <a:rPr lang="en-IN" sz="3000" dirty="0">
                <a:latin typeface="Times New Roman" panose="02020603050405020304" pitchFamily="18" charset="0"/>
                <a:cs typeface="Times New Roman" panose="02020603050405020304" pitchFamily="18" charset="0"/>
              </a:rPr>
              <a:t>Protocol Consist of three major component</a:t>
            </a:r>
          </a:p>
          <a:p>
            <a:pPr marL="0" indent="0" algn="just">
              <a:buNone/>
            </a:pPr>
            <a:r>
              <a:rPr lang="en-IN" sz="3000" dirty="0">
                <a:latin typeface="Times New Roman" panose="02020603050405020304" pitchFamily="18" charset="0"/>
                <a:cs typeface="Times New Roman" panose="02020603050405020304" pitchFamily="18" charset="0"/>
              </a:rPr>
              <a:t>Syntax: Structure or format of Data is Syntax it indicates that how to reads the bit also</a:t>
            </a:r>
          </a:p>
          <a:p>
            <a:pPr marL="0" indent="0" algn="just">
              <a:buNone/>
            </a:pPr>
            <a:r>
              <a:rPr lang="en-IN" sz="3000" dirty="0">
                <a:latin typeface="Times New Roman" panose="02020603050405020304" pitchFamily="18" charset="0"/>
                <a:cs typeface="Times New Roman" panose="02020603050405020304" pitchFamily="18" charset="0"/>
              </a:rPr>
              <a:t>Semantic:  It interprets the meaning of bit it indicates that hoe to read the bit. It also indicates that which field define what actions.</a:t>
            </a:r>
          </a:p>
          <a:p>
            <a:pPr marL="0" indent="0" algn="just">
              <a:buNone/>
            </a:pPr>
            <a:r>
              <a:rPr lang="en-IN" sz="3000" dirty="0">
                <a:latin typeface="Times New Roman" panose="02020603050405020304" pitchFamily="18" charset="0"/>
                <a:cs typeface="Times New Roman" panose="02020603050405020304" pitchFamily="18" charset="0"/>
              </a:rPr>
              <a:t>Timing: when data should to be sent and what data we have to sent. It also show the speed of data at which speed data has sent or at which speed data has received. Means it also concentrate on the speed</a:t>
            </a: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81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5951-07AA-5904-EB56-3CD7942EF1D1}"/>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Standards</a:t>
            </a:r>
          </a:p>
        </p:txBody>
      </p:sp>
      <p:sp>
        <p:nvSpPr>
          <p:cNvPr id="3" name="Content Placeholder 2">
            <a:extLst>
              <a:ext uri="{FF2B5EF4-FFF2-40B4-BE49-F238E27FC236}">
                <a16:creationId xmlns:a16="http://schemas.microsoft.com/office/drawing/2014/main" id="{DA9B06F4-3351-F702-EA48-987C1FE879C3}"/>
              </a:ext>
            </a:extLst>
          </p:cNvPr>
          <p:cNvSpPr>
            <a:spLocks noGrp="1"/>
          </p:cNvSpPr>
          <p:nvPr>
            <p:ph idx="1"/>
          </p:nvPr>
        </p:nvSpPr>
        <p:spPr/>
        <p:txBody>
          <a:bodyPr>
            <a:normAutofit/>
          </a:bodyPr>
          <a:lstStyle/>
          <a:p>
            <a:pPr marL="0" indent="0" algn="just">
              <a:buNone/>
            </a:pPr>
            <a:r>
              <a:rPr lang="en-IN" sz="3000" dirty="0">
                <a:latin typeface="Times New Roman" panose="02020603050405020304" pitchFamily="18" charset="0"/>
                <a:cs typeface="Times New Roman" panose="02020603050405020304" pitchFamily="18" charset="0"/>
              </a:rPr>
              <a:t>Provides guidelines to vendors, manufacturer and the government agencies and other services providers to ensure the interconnectivity necessary in todays marketplace and in international communication  while they are developing something vender should follow the rule that has designed by standard organization. Standards it nothing but agreed upon the rule</a:t>
            </a:r>
          </a:p>
        </p:txBody>
      </p:sp>
    </p:spTree>
    <p:extLst>
      <p:ext uri="{BB962C8B-B14F-4D97-AF65-F5344CB8AC3E}">
        <p14:creationId xmlns:p14="http://schemas.microsoft.com/office/powerpoint/2010/main" val="382131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3B0B-C695-22E7-3152-F0915AD22CE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Different categories of standards are</a:t>
            </a:r>
          </a:p>
        </p:txBody>
      </p:sp>
      <p:sp>
        <p:nvSpPr>
          <p:cNvPr id="3" name="Content Placeholder 2">
            <a:extLst>
              <a:ext uri="{FF2B5EF4-FFF2-40B4-BE49-F238E27FC236}">
                <a16:creationId xmlns:a16="http://schemas.microsoft.com/office/drawing/2014/main" id="{1120A3A2-4AE6-AF09-20A2-FD3F7739C46A}"/>
              </a:ext>
            </a:extLst>
          </p:cNvPr>
          <p:cNvSpPr>
            <a:spLocks noGrp="1"/>
          </p:cNvSpPr>
          <p:nvPr>
            <p:ph idx="1"/>
          </p:nvPr>
        </p:nvSpPr>
        <p:spPr/>
        <p:txBody>
          <a:bodyPr>
            <a:normAutofit/>
          </a:bodyPr>
          <a:lstStyle/>
          <a:p>
            <a:pPr marL="0" indent="0">
              <a:buNone/>
            </a:pPr>
            <a:r>
              <a:rPr lang="en-IN" sz="3000" dirty="0" err="1">
                <a:latin typeface="Times New Roman" panose="02020603050405020304" pitchFamily="18" charset="0"/>
                <a:cs typeface="Times New Roman" panose="02020603050405020304" pitchFamily="18" charset="0"/>
              </a:rPr>
              <a:t>Defacto</a:t>
            </a:r>
            <a:r>
              <a:rPr lang="en-IN" sz="3000" dirty="0">
                <a:latin typeface="Times New Roman" panose="02020603050405020304" pitchFamily="18" charset="0"/>
                <a:cs typeface="Times New Roman" panose="02020603050405020304" pitchFamily="18" charset="0"/>
              </a:rPr>
              <a:t>: by convention by fact </a:t>
            </a:r>
          </a:p>
          <a:p>
            <a:pPr marL="0" indent="0">
              <a:buNone/>
            </a:pPr>
            <a:r>
              <a:rPr lang="en-IN" sz="3000" dirty="0" err="1">
                <a:latin typeface="Times New Roman" panose="02020603050405020304" pitchFamily="18" charset="0"/>
                <a:cs typeface="Times New Roman" panose="02020603050405020304" pitchFamily="18" charset="0"/>
              </a:rPr>
              <a:t>Dejure</a:t>
            </a:r>
            <a:r>
              <a:rPr lang="en-IN" sz="3000" dirty="0">
                <a:latin typeface="Times New Roman" panose="02020603050405020304" pitchFamily="18" charset="0"/>
                <a:cs typeface="Times New Roman" panose="02020603050405020304" pitchFamily="18" charset="0"/>
              </a:rPr>
              <a:t>: by law or by government </a:t>
            </a:r>
          </a:p>
        </p:txBody>
      </p:sp>
    </p:spTree>
    <p:extLst>
      <p:ext uri="{BB962C8B-B14F-4D97-AF65-F5344CB8AC3E}">
        <p14:creationId xmlns:p14="http://schemas.microsoft.com/office/powerpoint/2010/main" val="2070045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82A9-E0DA-86D6-A872-87F82C4B4B79}"/>
              </a:ext>
            </a:extLst>
          </p:cNvPr>
          <p:cNvSpPr>
            <a:spLocks noGrp="1"/>
          </p:cNvSpPr>
          <p:nvPr>
            <p:ph type="title"/>
          </p:nvPr>
        </p:nvSpPr>
        <p:spPr>
          <a:xfrm>
            <a:off x="645130" y="147918"/>
            <a:ext cx="9404723" cy="1400530"/>
          </a:xfrm>
        </p:spPr>
        <p:txBody>
          <a:bodyPr>
            <a:normAutofit fontScale="90000"/>
          </a:bodyPr>
          <a:lstStyle/>
          <a:p>
            <a:r>
              <a:rPr lang="en-IN" b="1" dirty="0">
                <a:latin typeface="Times New Roman" panose="02020603050405020304" pitchFamily="18" charset="0"/>
                <a:cs typeface="Times New Roman" panose="02020603050405020304" pitchFamily="18" charset="0"/>
              </a:rPr>
              <a:t>Different standard organization for Data Communication</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D2A867-DCED-FFB8-35A8-8314AA5CD713}"/>
              </a:ext>
            </a:extLst>
          </p:cNvPr>
          <p:cNvSpPr>
            <a:spLocks noGrp="1"/>
          </p:cNvSpPr>
          <p:nvPr>
            <p:ph idx="1"/>
          </p:nvPr>
        </p:nvSpPr>
        <p:spPr>
          <a:xfrm>
            <a:off x="1249086" y="1548448"/>
            <a:ext cx="8946541" cy="4195481"/>
          </a:xfrm>
        </p:spPr>
        <p:txBody>
          <a:bodyPr>
            <a:noAutofit/>
          </a:bodyPr>
          <a:lstStyle/>
          <a:p>
            <a:pPr marL="0" indent="0">
              <a:buNone/>
            </a:pPr>
            <a:r>
              <a:rPr lang="en-IN" sz="3000" dirty="0">
                <a:latin typeface="Times New Roman" panose="02020603050405020304" pitchFamily="18" charset="0"/>
                <a:cs typeface="Times New Roman" panose="02020603050405020304" pitchFamily="18" charset="0"/>
              </a:rPr>
              <a:t>ISO: Having </a:t>
            </a:r>
          </a:p>
          <a:p>
            <a:pPr marL="0" indent="0">
              <a:buNone/>
            </a:pPr>
            <a:r>
              <a:rPr lang="en-IN" sz="3000" dirty="0">
                <a:latin typeface="Times New Roman" panose="02020603050405020304" pitchFamily="18" charset="0"/>
                <a:cs typeface="Times New Roman" panose="02020603050405020304" pitchFamily="18" charset="0"/>
              </a:rPr>
              <a:t>These standards divide the work and allotted some different standards for different purpose of </a:t>
            </a:r>
            <a:r>
              <a:rPr lang="en-IN" sz="3000" dirty="0" err="1">
                <a:latin typeface="Times New Roman" panose="02020603050405020304" pitchFamily="18" charset="0"/>
                <a:cs typeface="Times New Roman" panose="02020603050405020304" pitchFamily="18" charset="0"/>
              </a:rPr>
              <a:t>datacomminication</a:t>
            </a:r>
            <a:r>
              <a:rPr lang="en-IN" sz="3000" dirty="0">
                <a:latin typeface="Times New Roman" panose="02020603050405020304" pitchFamily="18" charset="0"/>
                <a:cs typeface="Times New Roman" panose="02020603050405020304" pitchFamily="18" charset="0"/>
              </a:rPr>
              <a:t>.</a:t>
            </a:r>
          </a:p>
          <a:p>
            <a:pPr marL="0" indent="0">
              <a:buNone/>
            </a:pPr>
            <a:r>
              <a:rPr lang="en-IN" sz="3000" dirty="0">
                <a:latin typeface="Times New Roman" panose="02020603050405020304" pitchFamily="18" charset="0"/>
                <a:cs typeface="Times New Roman" panose="02020603050405020304" pitchFamily="18" charset="0"/>
              </a:rPr>
              <a:t>ITU (International Telecommunication Union)</a:t>
            </a:r>
          </a:p>
          <a:p>
            <a:pPr marL="0" indent="0">
              <a:buNone/>
            </a:pPr>
            <a:r>
              <a:rPr lang="en-IN" sz="3000" dirty="0">
                <a:latin typeface="Times New Roman" panose="02020603050405020304" pitchFamily="18" charset="0"/>
                <a:cs typeface="Times New Roman" panose="02020603050405020304" pitchFamily="18" charset="0"/>
              </a:rPr>
              <a:t>IEEE (Institute of Electric and Electronics Engineer)</a:t>
            </a:r>
          </a:p>
          <a:p>
            <a:pPr marL="0" indent="0">
              <a:buNone/>
            </a:pPr>
            <a:r>
              <a:rPr lang="en-IN" sz="3000" dirty="0">
                <a:latin typeface="Times New Roman" panose="02020603050405020304" pitchFamily="18" charset="0"/>
                <a:cs typeface="Times New Roman" panose="02020603050405020304" pitchFamily="18" charset="0"/>
              </a:rPr>
              <a:t>ANSI American Standard Institute It has two standards that is</a:t>
            </a:r>
          </a:p>
          <a:p>
            <a:pPr marL="0" indent="0">
              <a:buNone/>
            </a:pPr>
            <a:r>
              <a:rPr lang="en-IN" sz="3000" dirty="0">
                <a:latin typeface="Times New Roman" panose="02020603050405020304" pitchFamily="18" charset="0"/>
                <a:cs typeface="Times New Roman" panose="02020603050405020304" pitchFamily="18" charset="0"/>
              </a:rPr>
              <a:t>	EIA: Electronic Industry Association</a:t>
            </a:r>
          </a:p>
          <a:p>
            <a:pPr marL="0" indent="0">
              <a:buNone/>
            </a:pPr>
            <a:r>
              <a:rPr lang="en-IN" sz="3000" dirty="0">
                <a:latin typeface="Times New Roman" panose="02020603050405020304" pitchFamily="18" charset="0"/>
                <a:cs typeface="Times New Roman" panose="02020603050405020304" pitchFamily="18" charset="0"/>
              </a:rPr>
              <a:t>	TIA: Telecommunication Industry Association</a:t>
            </a:r>
          </a:p>
          <a:p>
            <a:pPr marL="0" indent="0">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209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TotalTime>
  <Words>258</Words>
  <Application>Microsoft Office PowerPoint</Application>
  <PresentationFormat>Widescreen</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Century Gothic</vt:lpstr>
      <vt:lpstr>Times New Roman</vt:lpstr>
      <vt:lpstr>Wingdings</vt:lpstr>
      <vt:lpstr>Wingdings 3</vt:lpstr>
      <vt:lpstr>Ion</vt:lpstr>
      <vt:lpstr>Protocols </vt:lpstr>
      <vt:lpstr>Key Elements of a Protocol </vt:lpstr>
      <vt:lpstr>Standards</vt:lpstr>
      <vt:lpstr>Different categories of standards are</vt:lpstr>
      <vt:lpstr>Different standard organization for Data Communication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Protocols </dc:title>
  <dc:creator>Kaushik's</dc:creator>
  <cp:lastModifiedBy>Kaushik's</cp:lastModifiedBy>
  <cp:revision>2</cp:revision>
  <dcterms:created xsi:type="dcterms:W3CDTF">2022-10-13T05:21:47Z</dcterms:created>
  <dcterms:modified xsi:type="dcterms:W3CDTF">2022-10-13T05:25:49Z</dcterms:modified>
</cp:coreProperties>
</file>