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78" r:id="rId10"/>
    <p:sldId id="273" r:id="rId11"/>
    <p:sldId id="274" r:id="rId12"/>
    <p:sldId id="275" r:id="rId13"/>
    <p:sldId id="276" r:id="rId14"/>
    <p:sldId id="277" r:id="rId15"/>
    <p:sldId id="279" r:id="rId16"/>
    <p:sldId id="280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5538" autoAdjust="0"/>
    <p:restoredTop sz="94660"/>
  </p:normalViewPr>
  <p:slideViewPr>
    <p:cSldViewPr>
      <p:cViewPr varScale="1">
        <p:scale>
          <a:sx n="68" d="100"/>
          <a:sy n="68" d="100"/>
        </p:scale>
        <p:origin x="18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E72-1E7E-4473-952B-39C31FDE7DB3}" type="datetimeFigureOut">
              <a:rPr lang="en-US" smtClean="0"/>
              <a:pPr/>
              <a:t>12/8/2022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DB0E4E9-0497-499B-B016-4B705A9CC46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E72-1E7E-4473-952B-39C31FDE7DB3}" type="datetimeFigureOut">
              <a:rPr lang="en-US" smtClean="0"/>
              <a:pPr/>
              <a:t>12/8/2022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E4E9-0497-499B-B016-4B705A9CC4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E72-1E7E-4473-952B-39C31FDE7DB3}" type="datetimeFigureOut">
              <a:rPr lang="en-US" smtClean="0"/>
              <a:pPr/>
              <a:t>12/8/2022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E4E9-0497-499B-B016-4B705A9CC4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E72-1E7E-4473-952B-39C31FDE7DB3}" type="datetimeFigureOut">
              <a:rPr lang="en-US" smtClean="0"/>
              <a:pPr/>
              <a:t>12/8/2022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E4E9-0497-499B-B016-4B705A9CC46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E72-1E7E-4473-952B-39C31FDE7DB3}" type="datetimeFigureOut">
              <a:rPr lang="en-US" smtClean="0"/>
              <a:pPr/>
              <a:t>12/8/2022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DB0E4E9-0497-499B-B016-4B705A9CC4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E72-1E7E-4473-952B-39C31FDE7DB3}" type="datetimeFigureOut">
              <a:rPr lang="en-US" smtClean="0"/>
              <a:pPr/>
              <a:t>12/8/2022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E4E9-0497-499B-B016-4B705A9CC46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E72-1E7E-4473-952B-39C31FDE7DB3}" type="datetimeFigureOut">
              <a:rPr lang="en-US" smtClean="0"/>
              <a:pPr/>
              <a:t>12/8/2022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E4E9-0497-499B-B016-4B705A9CC46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E72-1E7E-4473-952B-39C31FDE7DB3}" type="datetimeFigureOut">
              <a:rPr lang="en-US" smtClean="0"/>
              <a:pPr/>
              <a:t>12/8/2022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E4E9-0497-499B-B016-4B705A9CC4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E72-1E7E-4473-952B-39C31FDE7DB3}" type="datetimeFigureOut">
              <a:rPr lang="en-US" smtClean="0"/>
              <a:pPr/>
              <a:t>12/8/2022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E4E9-0497-499B-B016-4B705A9CC46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E72-1E7E-4473-952B-39C31FDE7DB3}" type="datetimeFigureOut">
              <a:rPr lang="en-US" smtClean="0"/>
              <a:pPr/>
              <a:t>12/8/2022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E4E9-0497-499B-B016-4B705A9CC46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E72-1E7E-4473-952B-39C31FDE7DB3}" type="datetimeFigureOut">
              <a:rPr lang="en-US" smtClean="0"/>
              <a:pPr/>
              <a:t>12/8/2022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DB0E4E9-0497-499B-B016-4B705A9CC46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886E72-1E7E-4473-952B-39C31FDE7DB3}" type="datetimeFigureOut">
              <a:rPr lang="en-US" smtClean="0"/>
              <a:pPr/>
              <a:t>12/8/2022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DB0E4E9-0497-499B-B016-4B705A9CC46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800" b="1" dirty="0"/>
              <a:t>Unit-IV</a:t>
            </a:r>
            <a:br>
              <a:rPr lang="en-IN" sz="4800" b="1" dirty="0"/>
            </a:br>
            <a:r>
              <a:rPr lang="en-IN" sz="4800" b="1" dirty="0"/>
              <a:t>Switching and Routing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357166"/>
            <a:ext cx="8429684" cy="6215106"/>
          </a:xfrm>
        </p:spPr>
        <p:txBody>
          <a:bodyPr>
            <a:noAutofit/>
          </a:bodyPr>
          <a:lstStyle/>
          <a:p>
            <a:pPr marL="3175" indent="-3175" algn="just">
              <a:buNone/>
            </a:pPr>
            <a:r>
              <a:rPr lang="en-IN" sz="2800" b="1" dirty="0"/>
              <a:t>	Distance Vector Routing or Bellman Ford Algorithm</a:t>
            </a:r>
            <a:r>
              <a:rPr lang="en-IN" sz="2800" dirty="0"/>
              <a:t> is a type of algorithm used by routing protocols to learn routes on an interconnected network. Routing protocols that use distance-vector routing protocols include:</a:t>
            </a:r>
          </a:p>
          <a:p>
            <a:pPr algn="just">
              <a:buNone/>
            </a:pPr>
            <a:r>
              <a:rPr lang="en-IN" sz="2800" dirty="0"/>
              <a:t>	1.     Routing Information Protocol RIP.</a:t>
            </a:r>
          </a:p>
          <a:p>
            <a:pPr algn="just">
              <a:buNone/>
            </a:pPr>
            <a:r>
              <a:rPr lang="en-IN" sz="2800" dirty="0"/>
              <a:t>	2.     Cisco's Internet Gateway Routing Protocol IGRP.</a:t>
            </a:r>
          </a:p>
          <a:p>
            <a:pPr algn="just">
              <a:buNone/>
            </a:pPr>
            <a:r>
              <a:rPr lang="en-IN" sz="2800" dirty="0"/>
              <a:t>	3.     Apple's Routing Table Maintenance Protocol RTMP.</a:t>
            </a:r>
          </a:p>
          <a:p>
            <a:pPr algn="just"/>
            <a:r>
              <a:rPr lang="en-IN" sz="2800" dirty="0"/>
              <a:t>In distance vector routing when a router is booted it maintains a routing table advertising vector of distance and direction. Direction is represented by next hop address, whereas Distance uses metrics such as hop count.</a:t>
            </a:r>
          </a:p>
          <a:p>
            <a:pPr algn="just"/>
            <a:r>
              <a:rPr lang="en-IN" sz="2800" dirty="0"/>
              <a:t>After every fixed period of time router exchanges its routing table with its neighbouring router and we get a new merged table.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HP-PC\Documents\bellman for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8215370" cy="329166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3786191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When Routers are booted Routers gathers information from attached networks and maintains  following routing tables: </a:t>
            </a:r>
          </a:p>
        </p:txBody>
      </p:sp>
      <p:pic>
        <p:nvPicPr>
          <p:cNvPr id="23555" name="Picture 3" descr="C:\Users\HP-PC\Documents\pass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714884"/>
            <a:ext cx="8572560" cy="1714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285728"/>
            <a:ext cx="8572560" cy="5734072"/>
          </a:xfrm>
        </p:spPr>
        <p:txBody>
          <a:bodyPr/>
          <a:lstStyle/>
          <a:p>
            <a:pPr marL="3175" indent="-3175">
              <a:buNone/>
            </a:pPr>
            <a:r>
              <a:rPr lang="en-IN" dirty="0"/>
              <a:t>After a fixed period of time routing tables of the neighbouring tables are shared: </a:t>
            </a:r>
          </a:p>
          <a:p>
            <a:r>
              <a:rPr lang="en-IN" sz="2400" dirty="0"/>
              <a:t>Router A swaps its information with Router B , Router C  and Router D.</a:t>
            </a:r>
          </a:p>
          <a:p>
            <a:r>
              <a:rPr lang="en-IN" sz="2400" dirty="0"/>
              <a:t>Router B swaps its information with Router A and Router C</a:t>
            </a:r>
          </a:p>
          <a:p>
            <a:r>
              <a:rPr lang="en-IN" sz="2400" dirty="0"/>
              <a:t>Router C swaps its information with Router A, Router B and Router E</a:t>
            </a:r>
          </a:p>
          <a:p>
            <a:r>
              <a:rPr lang="en-IN" sz="2400" dirty="0"/>
              <a:t>Router D swaps its information with Router A</a:t>
            </a:r>
          </a:p>
          <a:p>
            <a:r>
              <a:rPr lang="en-IN" sz="2400" dirty="0"/>
              <a:t>Router E swaps its information with Router C </a:t>
            </a:r>
          </a:p>
          <a:p>
            <a:endParaRPr lang="en-IN" dirty="0"/>
          </a:p>
        </p:txBody>
      </p:sp>
      <p:pic>
        <p:nvPicPr>
          <p:cNvPr id="24579" name="Picture 3" descr="C:\Users\HP-PC\Documents\pass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00438"/>
            <a:ext cx="8752923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357166"/>
            <a:ext cx="8643998" cy="6286544"/>
          </a:xfrm>
        </p:spPr>
        <p:txBody>
          <a:bodyPr>
            <a:noAutofit/>
          </a:bodyPr>
          <a:lstStyle/>
          <a:p>
            <a:pPr marL="3175" indent="-3175" algn="just">
              <a:buNone/>
            </a:pPr>
            <a:r>
              <a:rPr lang="en-IN" sz="2800" dirty="0"/>
              <a:t>After a fixed period of time updated routing tables of the neighbouring tables are shared: </a:t>
            </a:r>
          </a:p>
          <a:p>
            <a:r>
              <a:rPr lang="en-IN" sz="2400" dirty="0"/>
              <a:t>Router A swaps its information with Router B , Router C  and Router D.</a:t>
            </a:r>
          </a:p>
          <a:p>
            <a:r>
              <a:rPr lang="en-IN" sz="2400" dirty="0"/>
              <a:t>Router B swaps its information with Router A and Router C</a:t>
            </a:r>
          </a:p>
          <a:p>
            <a:r>
              <a:rPr lang="en-IN" sz="2400" dirty="0"/>
              <a:t>Router C swaps its information with Router A, Router B and Router E</a:t>
            </a:r>
          </a:p>
          <a:p>
            <a:r>
              <a:rPr lang="en-IN" sz="2400" dirty="0"/>
              <a:t>Router D swaps its information with Router A</a:t>
            </a:r>
          </a:p>
          <a:p>
            <a:r>
              <a:rPr lang="en-IN" sz="2400" dirty="0"/>
              <a:t>Router E swaps its information with Router C </a:t>
            </a:r>
            <a:r>
              <a:rPr lang="en-IN" sz="2800" dirty="0"/>
              <a:t> 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b="1" dirty="0"/>
          </a:p>
          <a:p>
            <a:r>
              <a:rPr lang="en-IN" sz="2000" b="1" dirty="0"/>
              <a:t>Note:  See example of Bellman Ford Algorithm.</a:t>
            </a:r>
            <a:endParaRPr lang="en-IN" sz="2800" b="1" dirty="0"/>
          </a:p>
          <a:p>
            <a:pPr>
              <a:buNone/>
            </a:pPr>
            <a:endParaRPr lang="en-IN" sz="2800" dirty="0"/>
          </a:p>
        </p:txBody>
      </p:sp>
      <p:pic>
        <p:nvPicPr>
          <p:cNvPr id="25603" name="Picture 3" descr="C:\Users\HP-PC\Documents\pass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643314"/>
            <a:ext cx="8572560" cy="2386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329642" cy="785818"/>
          </a:xfrm>
        </p:spPr>
        <p:txBody>
          <a:bodyPr/>
          <a:lstStyle/>
          <a:p>
            <a:r>
              <a:rPr lang="en-IN" altLang="en-US" b="1" dirty="0">
                <a:solidFill>
                  <a:schemeClr val="tx1"/>
                </a:solidFill>
              </a:rPr>
              <a:t>Link-State Routing Protocols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142984"/>
            <a:ext cx="8358246" cy="4876816"/>
          </a:xfrm>
        </p:spPr>
        <p:txBody>
          <a:bodyPr/>
          <a:lstStyle/>
          <a:p>
            <a:pPr algn="just"/>
            <a:r>
              <a:rPr lang="en-IN" altLang="en-US" sz="2800" dirty="0"/>
              <a:t>Router configured with a </a:t>
            </a:r>
            <a:r>
              <a:rPr lang="en-IN" altLang="en-US" sz="2800" b="1" i="1" dirty="0"/>
              <a:t>link-state routing protocol</a:t>
            </a:r>
            <a:r>
              <a:rPr lang="en-IN" altLang="en-US" sz="2800" dirty="0"/>
              <a:t> can create a complete view or topology of the network.</a:t>
            </a:r>
          </a:p>
          <a:p>
            <a:pPr algn="just"/>
            <a:r>
              <a:rPr lang="en-IN" altLang="en-US" sz="2800" dirty="0"/>
              <a:t>This is done by gathering information from all of the other routers.</a:t>
            </a:r>
          </a:p>
          <a:p>
            <a:pPr algn="just"/>
            <a:r>
              <a:rPr lang="en-IN" altLang="en-US" sz="2800" dirty="0"/>
              <a:t>Link-state update is only sent when there is a change in the topology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 descr="http://ptgmedia.pearsoncmg.com/images/chap3_9781587133237/elementLinks/03fig12_a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609975"/>
            <a:ext cx="4786346" cy="303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500042"/>
            <a:ext cx="8286808" cy="5929354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IN" sz="3200" dirty="0"/>
              <a:t>Link-state protocols work best in situations where:</a:t>
            </a:r>
          </a:p>
          <a:p>
            <a:pPr algn="just">
              <a:defRPr/>
            </a:pPr>
            <a:r>
              <a:rPr lang="en-IN" sz="3200" dirty="0"/>
              <a:t>The network design is hierarchical, usually occurring in large networks.</a:t>
            </a:r>
          </a:p>
          <a:p>
            <a:pPr algn="just">
              <a:defRPr/>
            </a:pPr>
            <a:r>
              <a:rPr lang="en-IN" sz="3200" dirty="0"/>
              <a:t>Fast convergence of the network is crucial.</a:t>
            </a:r>
          </a:p>
          <a:p>
            <a:pPr algn="just">
              <a:defRPr/>
            </a:pPr>
            <a:r>
              <a:rPr lang="en-IN" sz="3200" dirty="0"/>
              <a:t>The administrators have good knowledge of the implemented link-state routing protocol</a:t>
            </a:r>
          </a:p>
          <a:p>
            <a:pPr marL="0" indent="0" algn="just">
              <a:buNone/>
              <a:defRPr/>
            </a:pPr>
            <a:endParaRPr lang="en-IN" sz="3200" dirty="0"/>
          </a:p>
          <a:p>
            <a:pPr marL="0" indent="0" algn="just">
              <a:buNone/>
              <a:defRPr/>
            </a:pPr>
            <a:r>
              <a:rPr lang="en-IN" sz="3200" dirty="0"/>
              <a:t>There are two link-state IPv4 IGPs:</a:t>
            </a:r>
          </a:p>
          <a:p>
            <a:pPr algn="just">
              <a:defRPr/>
            </a:pPr>
            <a:r>
              <a:rPr lang="en-IN" sz="3200" b="1" dirty="0"/>
              <a:t>OSPF</a:t>
            </a:r>
            <a:r>
              <a:rPr lang="en-IN" sz="3200" dirty="0"/>
              <a:t>: Popular standards-based routing protocol</a:t>
            </a:r>
          </a:p>
          <a:p>
            <a:pPr algn="just">
              <a:defRPr/>
            </a:pPr>
            <a:r>
              <a:rPr lang="en-IN" sz="3200" b="1" dirty="0"/>
              <a:t>IS-IS</a:t>
            </a:r>
            <a:r>
              <a:rPr lang="en-IN" sz="3200" dirty="0"/>
              <a:t>: Popular in provider networks</a:t>
            </a:r>
          </a:p>
          <a:p>
            <a:pPr algn="just">
              <a:buNone/>
            </a:pPr>
            <a:endParaRPr lang="en-IN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74638"/>
            <a:ext cx="8115328" cy="72547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Open Shortest Path First (OSPF)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000108"/>
            <a:ext cx="8643998" cy="564360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Open Shortest Path First (OSPF) is another Interior Gateway Protocol. OSPF was created because the Routing Information Protocol (RIP) was increasingly incapable of serving large inter-networks. </a:t>
            </a:r>
          </a:p>
          <a:p>
            <a:pPr algn="just"/>
            <a:r>
              <a:rPr lang="en-IN" dirty="0"/>
              <a:t>OSPF is based on the Shortest Path First algorithm, which is also referred to as the </a:t>
            </a:r>
            <a:r>
              <a:rPr lang="en-IN" dirty="0" err="1"/>
              <a:t>Dijkstra’s</a:t>
            </a:r>
            <a:r>
              <a:rPr lang="en-IN" dirty="0"/>
              <a:t> algorithm. </a:t>
            </a:r>
          </a:p>
          <a:p>
            <a:pPr algn="just"/>
            <a:r>
              <a:rPr lang="en-IN" dirty="0"/>
              <a:t>OSPF is a link-state routing protocol as it sends state of all other routers. </a:t>
            </a:r>
          </a:p>
          <a:p>
            <a:pPr algn="just"/>
            <a:r>
              <a:rPr lang="en-IN" dirty="0"/>
              <a:t>This protocol is open, which means anyone can implement it without paying license fees. </a:t>
            </a:r>
          </a:p>
          <a:p>
            <a:pPr algn="just"/>
            <a:r>
              <a:rPr lang="en-IN" dirty="0"/>
              <a:t>It supports both IPv4 and IPv6 routed protocols. </a:t>
            </a:r>
          </a:p>
          <a:p>
            <a:pPr algn="just"/>
            <a:r>
              <a:rPr lang="en-IN" dirty="0"/>
              <a:t>There are certain disadvantages of OSPF also, it requires extra CPU process to run SPF algorithm, it requires more RAM and is more complex to setup and hard to troubleshoot.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500042"/>
            <a:ext cx="8429684" cy="53578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/>
              <a:t>Link State of can be measured using following metrics:</a:t>
            </a:r>
          </a:p>
          <a:p>
            <a:r>
              <a:rPr lang="en-IN" dirty="0"/>
              <a:t>Measuring link utilization</a:t>
            </a:r>
          </a:p>
          <a:p>
            <a:r>
              <a:rPr lang="en-IN" dirty="0"/>
              <a:t>Number of hops (hop count)</a:t>
            </a:r>
          </a:p>
          <a:p>
            <a:r>
              <a:rPr lang="en-IN" dirty="0"/>
              <a:t>Speed of the path</a:t>
            </a:r>
          </a:p>
          <a:p>
            <a:r>
              <a:rPr lang="en-IN" dirty="0"/>
              <a:t>Packet loss (router congestion/conditions)</a:t>
            </a:r>
          </a:p>
          <a:p>
            <a:r>
              <a:rPr lang="en-IN" dirty="0"/>
              <a:t>Latency (delay)</a:t>
            </a:r>
          </a:p>
          <a:p>
            <a:r>
              <a:rPr lang="en-IN" dirty="0"/>
              <a:t>Path reliability</a:t>
            </a:r>
          </a:p>
          <a:p>
            <a:r>
              <a:rPr lang="en-IN" dirty="0"/>
              <a:t>Path bandwidth</a:t>
            </a:r>
          </a:p>
          <a:p>
            <a:r>
              <a:rPr lang="en-IN" dirty="0"/>
              <a:t>Throughput</a:t>
            </a:r>
          </a:p>
          <a:p>
            <a:r>
              <a:rPr lang="en-IN" dirty="0"/>
              <a:t>Load on link</a:t>
            </a:r>
          </a:p>
          <a:p>
            <a:r>
              <a:rPr lang="en-IN" dirty="0"/>
              <a:t>MTU maximum transmission unit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072206"/>
            <a:ext cx="8358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Note: See the </a:t>
            </a:r>
            <a:r>
              <a:rPr lang="en-IN" sz="2000" b="1" dirty="0" err="1"/>
              <a:t>pdf</a:t>
            </a:r>
            <a:r>
              <a:rPr lang="en-IN" sz="2000" b="1" dirty="0"/>
              <a:t> file for the numerical example of </a:t>
            </a:r>
            <a:r>
              <a:rPr lang="en-IN" sz="2000" b="1" dirty="0" err="1"/>
              <a:t>Djkstra</a:t>
            </a:r>
            <a:r>
              <a:rPr lang="en-IN" sz="2000" b="1" dirty="0"/>
              <a:t> algorithm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11430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785926"/>
            <a:ext cx="8186766" cy="4233874"/>
          </a:xfrm>
        </p:spPr>
        <p:txBody>
          <a:bodyPr>
            <a:normAutofit/>
          </a:bodyPr>
          <a:lstStyle/>
          <a:p>
            <a:pPr algn="just"/>
            <a:r>
              <a:rPr lang="en-IN" sz="3600" dirty="0"/>
              <a:t>Routing is the act of moving information across an inter-network from a source to a destination.  </a:t>
            </a:r>
          </a:p>
          <a:p>
            <a:pPr algn="just"/>
            <a:r>
              <a:rPr lang="en-IN" sz="3600" dirty="0"/>
              <a:t>It’s also referred to as the process of choosing a path over which to send the packets.  </a:t>
            </a:r>
          </a:p>
          <a:p>
            <a:pPr algn="just">
              <a:buNone/>
            </a:pPr>
            <a:endParaRPr lang="en-IN" sz="3600" b="1" dirty="0"/>
          </a:p>
          <a:p>
            <a:pPr algn="just"/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928670"/>
            <a:ext cx="8043890" cy="50911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b="1" dirty="0"/>
              <a:t>Classification of Routing:</a:t>
            </a:r>
          </a:p>
          <a:p>
            <a:r>
              <a:rPr lang="en-IN" sz="3200" dirty="0"/>
              <a:t> Static versus Dynamic</a:t>
            </a:r>
          </a:p>
          <a:p>
            <a:r>
              <a:rPr lang="en-IN" sz="3200" dirty="0"/>
              <a:t>Single-path versus multi-path</a:t>
            </a:r>
          </a:p>
          <a:p>
            <a:r>
              <a:rPr lang="en-IN" sz="3200" dirty="0"/>
              <a:t>Intra-domain versus inter-domain</a:t>
            </a:r>
          </a:p>
          <a:p>
            <a:r>
              <a:rPr lang="en-IN" sz="3200" dirty="0"/>
              <a:t>Flat versus hierarchical.</a:t>
            </a:r>
          </a:p>
          <a:p>
            <a:r>
              <a:rPr lang="en-IN" sz="3200" dirty="0"/>
              <a:t>Link-state versus distance vector</a:t>
            </a:r>
          </a:p>
          <a:p>
            <a:r>
              <a:rPr lang="en-IN" sz="3200" dirty="0"/>
              <a:t>Host-intelligent versus router-intelligent.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348" y="1142984"/>
            <a:ext cx="7972452" cy="48768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4000" b="1" dirty="0"/>
              <a:t>Routing algorithm Metric: </a:t>
            </a:r>
          </a:p>
          <a:p>
            <a:pPr>
              <a:buNone/>
            </a:pPr>
            <a:r>
              <a:rPr lang="en-IN" sz="3200" dirty="0"/>
              <a:t>Various metrics of routing algorithm are: </a:t>
            </a:r>
          </a:p>
          <a:p>
            <a:r>
              <a:rPr lang="en-IN" sz="3200" dirty="0"/>
              <a:t>Path length</a:t>
            </a:r>
          </a:p>
          <a:p>
            <a:r>
              <a:rPr lang="en-IN" sz="3200" dirty="0"/>
              <a:t>Delay</a:t>
            </a:r>
          </a:p>
          <a:p>
            <a:r>
              <a:rPr lang="en-IN" sz="3200" dirty="0"/>
              <a:t>Bandwidth</a:t>
            </a:r>
          </a:p>
          <a:p>
            <a:r>
              <a:rPr lang="en-IN" sz="3200" dirty="0"/>
              <a:t>Load</a:t>
            </a:r>
          </a:p>
          <a:p>
            <a:r>
              <a:rPr lang="en-IN" sz="3200" dirty="0"/>
              <a:t>Communication cost</a:t>
            </a:r>
          </a:p>
          <a:p>
            <a:r>
              <a:rPr lang="en-IN" sz="3200" dirty="0"/>
              <a:t> Reliability 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1524000"/>
            <a:ext cx="39624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Routing Protocols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2743200"/>
            <a:ext cx="2895600" cy="457200"/>
          </a:xfrm>
          <a:prstGeom prst="rect">
            <a:avLst/>
          </a:prstGeom>
          <a:solidFill>
            <a:srgbClr val="47A9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Static Routing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2743200"/>
            <a:ext cx="2895600" cy="457200"/>
          </a:xfrm>
          <a:prstGeom prst="rect">
            <a:avLst/>
          </a:prstGeom>
          <a:solidFill>
            <a:srgbClr val="47A9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 Routing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848100" y="3883025"/>
            <a:ext cx="1905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Interior Gateway Protocols (IGPs)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3886200"/>
            <a:ext cx="19050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Exterior Gateway Protocols (EGPs)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514600" y="2209800"/>
            <a:ext cx="3733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2514600" y="22098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6248400" y="22098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19600" y="1981200"/>
            <a:ext cx="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4800600" y="3581400"/>
            <a:ext cx="259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800600" y="3581400"/>
            <a:ext cx="19050" cy="30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7391400" y="3581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>
            <a:off x="6248400" y="3200400"/>
            <a:ext cx="1588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868346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tx1"/>
                </a:solidFill>
              </a:rPr>
              <a:t>Static Routing Protocols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15620"/>
            <a:ext cx="8032299" cy="470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6766" cy="796908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Dynamic Routing Protocols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47800"/>
            <a:ext cx="8143932" cy="491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74638"/>
            <a:ext cx="8115328" cy="1143000"/>
          </a:xfrm>
        </p:spPr>
        <p:txBody>
          <a:bodyPr/>
          <a:lstStyle/>
          <a:p>
            <a:r>
              <a:rPr lang="en-IN" altLang="en-US" b="1" dirty="0">
                <a:solidFill>
                  <a:schemeClr val="tx1"/>
                </a:solidFill>
              </a:rPr>
              <a:t>Distance Vector Routing Protocols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500174"/>
            <a:ext cx="8186766" cy="4519626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IN" sz="2800" dirty="0"/>
              <a:t>Distance vector means that routes are advertised by providing two characteristics:</a:t>
            </a:r>
          </a:p>
          <a:p>
            <a:pPr algn="just">
              <a:defRPr/>
            </a:pPr>
            <a:r>
              <a:rPr lang="en-IN" sz="2800" b="1" dirty="0">
                <a:solidFill>
                  <a:srgbClr val="FF0000"/>
                </a:solidFill>
              </a:rPr>
              <a:t>Distance</a:t>
            </a:r>
            <a:r>
              <a:rPr lang="en-IN" sz="2800" dirty="0">
                <a:solidFill>
                  <a:srgbClr val="FF0000"/>
                </a:solidFill>
              </a:rPr>
              <a:t>:</a:t>
            </a:r>
            <a:r>
              <a:rPr lang="en-IN" sz="2800" dirty="0"/>
              <a:t> Identifies how far it is to the destination network and is based on a metric such as the hop count, cost, bandwidth, delay, and more</a:t>
            </a:r>
          </a:p>
          <a:p>
            <a:pPr algn="just">
              <a:defRPr/>
            </a:pPr>
            <a:r>
              <a:rPr lang="en-IN" sz="2800" b="1" dirty="0">
                <a:solidFill>
                  <a:srgbClr val="FF0000"/>
                </a:solidFill>
              </a:rPr>
              <a:t>Vector</a:t>
            </a:r>
            <a:r>
              <a:rPr lang="en-IN" sz="2800" dirty="0">
                <a:solidFill>
                  <a:srgbClr val="FF0000"/>
                </a:solidFill>
              </a:rPr>
              <a:t>:</a:t>
            </a:r>
            <a:r>
              <a:rPr lang="en-IN" sz="2800" dirty="0"/>
              <a:t> Specifies the direction of the next-hop router or exit interface to reach the destination</a:t>
            </a:r>
          </a:p>
          <a:p>
            <a:endParaRPr lang="en-IN" sz="2800" dirty="0"/>
          </a:p>
        </p:txBody>
      </p:sp>
      <p:pic>
        <p:nvPicPr>
          <p:cNvPr id="4" name="Picture 2" descr="http://ptgmedia.pearsoncmg.com/images/chap3_9781587133237/elementLinks/03fig11_a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786322"/>
            <a:ext cx="5329238" cy="187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tgmedia.pearsoncmg.com/images/chap3_9781587133237/elementLinks/03fig09_a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739" y="571480"/>
            <a:ext cx="8548541" cy="600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194</TotalTime>
  <Words>763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Franklin Gothic Book</vt:lpstr>
      <vt:lpstr>Perpetua</vt:lpstr>
      <vt:lpstr>Wingdings 2</vt:lpstr>
      <vt:lpstr>Equity</vt:lpstr>
      <vt:lpstr>Unit-IV Switching and Routing</vt:lpstr>
      <vt:lpstr>Routing</vt:lpstr>
      <vt:lpstr>PowerPoint Presentation</vt:lpstr>
      <vt:lpstr>PowerPoint Presentation</vt:lpstr>
      <vt:lpstr>PowerPoint Presentation</vt:lpstr>
      <vt:lpstr>Static Routing Protocols</vt:lpstr>
      <vt:lpstr>Dynamic Routing Protocols</vt:lpstr>
      <vt:lpstr>Distance Vector Routing Protocols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Link-State Routing Protocols</vt:lpstr>
      <vt:lpstr>PowerPoint Presentation</vt:lpstr>
      <vt:lpstr>Open Shortest Path First (OSPF)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Unit-IV Switching and Routing</dc:title>
  <dc:creator>HP-PC</dc:creator>
  <cp:lastModifiedBy>Kaushik's</cp:lastModifiedBy>
  <cp:revision>30</cp:revision>
  <dcterms:created xsi:type="dcterms:W3CDTF">2019-04-02T05:43:03Z</dcterms:created>
  <dcterms:modified xsi:type="dcterms:W3CDTF">2022-12-08T06:06:59Z</dcterms:modified>
</cp:coreProperties>
</file>