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71"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8E772-86B3-7AFC-E665-77EA39E04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41C2F7C-A686-8F3D-6BA7-2C8494C486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5F6488-F470-B626-5E55-AEA572EE46EC}"/>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F8180C59-4761-F386-78F6-2CAE5FD76E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812CB8-986A-A9AA-2427-675488FD1287}"/>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333321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A040E-D68C-2875-E3B6-28C485C956F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44D7132-FE09-F3BD-7E30-12C09D87A2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D36475-033A-2144-29DB-F6CD0695E8CB}"/>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2377A65B-7CF3-ED18-3E4B-1B53424CE8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CEEEB7-4AEA-E801-0B57-99E1FDF80FD9}"/>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3269684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403134-1B90-DBCD-60D2-861510656E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283441-F8A0-CA83-D3C8-72A1D5079D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E5CD9-24EA-C50E-4D45-FDCE22D27960}"/>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BFA8EC4C-C16C-72AA-A151-D4DA58B0D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CF870-8BB8-EE44-A70D-9D91FAA1F484}"/>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4260597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E452-DA67-8AF1-3FD8-702BA8B80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1F84DC-7FD5-B3FA-AEFE-2E62EABB3E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C8B20-9572-A650-FEF7-CFA287A6434C}"/>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90C69920-7CAF-A52B-3C7D-C4F44BB51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76B1E-464B-64D9-AEEB-9DE8D6D72250}"/>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3501928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6015-D3E6-257D-7DA6-8FD2C022C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DD1053-ED49-A77D-62F2-BF638F7547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4886E6-1E77-CAB4-3569-7E5CCA21257E}"/>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D00FC3B3-93D3-EFC4-C991-E8B041EE8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D4C3C3-C26B-335E-9346-0E0757C99789}"/>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193298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CDB3-0A63-D6EC-3218-86902E97B5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21888-B05D-C9A0-6359-6220005CFA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6A7558-733E-CEB3-A571-2AF6A5C3EA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086667-E1DE-EE2C-F335-0897F54BB29F}"/>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6" name="Footer Placeholder 5">
            <a:extLst>
              <a:ext uri="{FF2B5EF4-FFF2-40B4-BE49-F238E27FC236}">
                <a16:creationId xmlns:a16="http://schemas.microsoft.com/office/drawing/2014/main" id="{A88355BD-E17C-DF38-A3DD-0D0EC093AE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B8B3B-71C8-2633-4FF5-F0E025AA5CC1}"/>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506647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E40B-A856-C03B-944C-666C74A7DDB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113354-47CD-3172-B024-9471E39F1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67AC0-72A1-A0A7-A807-6B89DECD0E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CF4352D-071F-A426-7F46-288A8DD7E3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62E8A3-32A3-D839-4BE5-45D85C7DC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015CF4-63FA-05E0-B138-45C5A9DF5F8D}"/>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8" name="Footer Placeholder 7">
            <a:extLst>
              <a:ext uri="{FF2B5EF4-FFF2-40B4-BE49-F238E27FC236}">
                <a16:creationId xmlns:a16="http://schemas.microsoft.com/office/drawing/2014/main" id="{55F1EFF2-E199-D7F7-B457-1E4EE60035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59AACE-9925-523E-E8C8-2CE35CE7D169}"/>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1360081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47078-E14E-A9CB-E964-ADB903D3CF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6D5FD6-18E8-2C49-7C8B-774CDAD0DBF7}"/>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4" name="Footer Placeholder 3">
            <a:extLst>
              <a:ext uri="{FF2B5EF4-FFF2-40B4-BE49-F238E27FC236}">
                <a16:creationId xmlns:a16="http://schemas.microsoft.com/office/drawing/2014/main" id="{23A546DC-613F-9163-AE26-21FFABCC2E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724177-E628-8AD6-6392-61714D019F6C}"/>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1497612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F0C80C-36ED-237C-6736-A2EE696D1158}"/>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3" name="Footer Placeholder 2">
            <a:extLst>
              <a:ext uri="{FF2B5EF4-FFF2-40B4-BE49-F238E27FC236}">
                <a16:creationId xmlns:a16="http://schemas.microsoft.com/office/drawing/2014/main" id="{394AFA30-ED7A-83A0-2F79-0C3401B8D7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979318-5650-BE60-FB5C-112EE58BC869}"/>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1434796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DB382-1C0B-B6FF-72ED-DF5664F4C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EE08C-8D3B-B738-DA78-9F3BED4E99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93C3F6-8040-2883-9056-667BADE796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95C6DC-ABE8-4138-C47B-57D66B4346F4}"/>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6" name="Footer Placeholder 5">
            <a:extLst>
              <a:ext uri="{FF2B5EF4-FFF2-40B4-BE49-F238E27FC236}">
                <a16:creationId xmlns:a16="http://schemas.microsoft.com/office/drawing/2014/main" id="{33A958CB-57D8-24BE-DF4B-BC3B002AC7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9F91E5-12F0-484E-DB4D-C1F85EF77B93}"/>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404882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0B6CD-A274-C8C4-950A-43A9154E1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198ECE-5BF9-9671-725D-71411B724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ABD138-ED20-D492-BD45-FC30E096BE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601F0-44C3-413A-4174-3686DC0C11D6}"/>
              </a:ext>
            </a:extLst>
          </p:cNvPr>
          <p:cNvSpPr>
            <a:spLocks noGrp="1"/>
          </p:cNvSpPr>
          <p:nvPr>
            <p:ph type="dt" sz="half" idx="10"/>
          </p:nvPr>
        </p:nvSpPr>
        <p:spPr/>
        <p:txBody>
          <a:bodyPr/>
          <a:lstStyle/>
          <a:p>
            <a:fld id="{9F1851E0-C591-4CB8-9DE0-5BA41EDC140B}" type="datetimeFigureOut">
              <a:rPr lang="en-IN" smtClean="0"/>
              <a:t>09-12-2022</a:t>
            </a:fld>
            <a:endParaRPr lang="en-IN"/>
          </a:p>
        </p:txBody>
      </p:sp>
      <p:sp>
        <p:nvSpPr>
          <p:cNvPr id="6" name="Footer Placeholder 5">
            <a:extLst>
              <a:ext uri="{FF2B5EF4-FFF2-40B4-BE49-F238E27FC236}">
                <a16:creationId xmlns:a16="http://schemas.microsoft.com/office/drawing/2014/main" id="{B79170C7-F713-0000-231F-456132B8B0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79AF41-73B0-1FCE-4A2A-7B8F0625489A}"/>
              </a:ext>
            </a:extLst>
          </p:cNvPr>
          <p:cNvSpPr>
            <a:spLocks noGrp="1"/>
          </p:cNvSpPr>
          <p:nvPr>
            <p:ph type="sldNum" sz="quarter" idx="12"/>
          </p:nvPr>
        </p:nvSpPr>
        <p:spPr/>
        <p:txBody>
          <a:bodyPr/>
          <a:lstStyle/>
          <a:p>
            <a:fld id="{EC5CA80E-A9BA-416A-9455-861AF07BE3D9}" type="slidenum">
              <a:rPr lang="en-IN" smtClean="0"/>
              <a:t>‹#›</a:t>
            </a:fld>
            <a:endParaRPr lang="en-IN"/>
          </a:p>
        </p:txBody>
      </p:sp>
    </p:spTree>
    <p:extLst>
      <p:ext uri="{BB962C8B-B14F-4D97-AF65-F5344CB8AC3E}">
        <p14:creationId xmlns:p14="http://schemas.microsoft.com/office/powerpoint/2010/main" val="1590084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5B4AF-EACB-4467-8BA2-AA96CE568B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4284E3-3BE8-0937-12B5-067179A45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B73BCC-4C0B-8813-D20F-9CC9B455E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1851E0-C591-4CB8-9DE0-5BA41EDC140B}" type="datetimeFigureOut">
              <a:rPr lang="en-IN" smtClean="0"/>
              <a:t>09-12-2022</a:t>
            </a:fld>
            <a:endParaRPr lang="en-IN"/>
          </a:p>
        </p:txBody>
      </p:sp>
      <p:sp>
        <p:nvSpPr>
          <p:cNvPr id="5" name="Footer Placeholder 4">
            <a:extLst>
              <a:ext uri="{FF2B5EF4-FFF2-40B4-BE49-F238E27FC236}">
                <a16:creationId xmlns:a16="http://schemas.microsoft.com/office/drawing/2014/main" id="{DE418DC5-4439-7769-2BBB-62473606F1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6C6542-1764-912C-B171-68484F2F9B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CA80E-A9BA-416A-9455-861AF07BE3D9}" type="slidenum">
              <a:rPr lang="en-IN" smtClean="0"/>
              <a:t>‹#›</a:t>
            </a:fld>
            <a:endParaRPr lang="en-IN"/>
          </a:p>
        </p:txBody>
      </p:sp>
    </p:spTree>
    <p:extLst>
      <p:ext uri="{BB962C8B-B14F-4D97-AF65-F5344CB8AC3E}">
        <p14:creationId xmlns:p14="http://schemas.microsoft.com/office/powerpoint/2010/main" val="16004846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FF76-C091-32A2-70EF-5BD16B8D4FE1}"/>
              </a:ext>
            </a:extLst>
          </p:cNvPr>
          <p:cNvSpPr>
            <a:spLocks noGrp="1"/>
          </p:cNvSpPr>
          <p:nvPr>
            <p:ph type="ctrTitle"/>
          </p:nvPr>
        </p:nvSpPr>
        <p:spPr>
          <a:xfrm>
            <a:off x="1524000" y="1600200"/>
            <a:ext cx="9144000" cy="902598"/>
          </a:xfrm>
        </p:spPr>
        <p:txBody>
          <a:bodyPr>
            <a:normAutofit fontScale="90000"/>
          </a:bodyPr>
          <a:lstStyle/>
          <a:p>
            <a:r>
              <a:rPr lang="en-IN" b="1" dirty="0">
                <a:latin typeface="Times New Roman" panose="02020603050405020304" pitchFamily="18" charset="0"/>
                <a:cs typeface="Times New Roman" panose="02020603050405020304" pitchFamily="18" charset="0"/>
              </a:rPr>
              <a:t>BGP</a:t>
            </a:r>
          </a:p>
        </p:txBody>
      </p:sp>
      <p:sp>
        <p:nvSpPr>
          <p:cNvPr id="3" name="Subtitle 2">
            <a:extLst>
              <a:ext uri="{FF2B5EF4-FFF2-40B4-BE49-F238E27FC236}">
                <a16:creationId xmlns:a16="http://schemas.microsoft.com/office/drawing/2014/main" id="{C14CF3BA-EFBE-53B1-7459-C5D933A28D93}"/>
              </a:ext>
            </a:extLst>
          </p:cNvPr>
          <p:cNvSpPr>
            <a:spLocks noGrp="1"/>
          </p:cNvSpPr>
          <p:nvPr>
            <p:ph type="subTitle" idx="1"/>
          </p:nvPr>
        </p:nvSpPr>
        <p:spPr>
          <a:xfrm>
            <a:off x="1524000" y="2699440"/>
            <a:ext cx="9144000" cy="1655762"/>
          </a:xfrm>
        </p:spPr>
        <p:txBody>
          <a:bodyPr>
            <a:noAutofit/>
          </a:bodyPr>
          <a:lstStyle/>
          <a:p>
            <a:pPr algn="l"/>
            <a:r>
              <a:rPr lang="en-IN" sz="3000" b="1" dirty="0">
                <a:latin typeface="Times New Roman" panose="02020603050405020304" pitchFamily="18" charset="0"/>
                <a:cs typeface="Times New Roman" panose="02020603050405020304" pitchFamily="18" charset="0"/>
              </a:rPr>
              <a:t>Border getaway protocol</a:t>
            </a:r>
          </a:p>
          <a:p>
            <a:pPr algn="l"/>
            <a:r>
              <a:rPr lang="en-IN" sz="3000" dirty="0">
                <a:latin typeface="Times New Roman" panose="02020603050405020304" pitchFamily="18" charset="0"/>
                <a:cs typeface="Times New Roman" panose="02020603050405020304" pitchFamily="18" charset="0"/>
              </a:rPr>
              <a:t>Dynamic Routing Protocol</a:t>
            </a:r>
          </a:p>
          <a:p>
            <a:pPr algn="l"/>
            <a:r>
              <a:rPr lang="en-IN" sz="3000" dirty="0">
                <a:latin typeface="Times New Roman" panose="02020603050405020304" pitchFamily="18" charset="0"/>
                <a:cs typeface="Times New Roman" panose="02020603050405020304" pitchFamily="18" charset="0"/>
              </a:rPr>
              <a:t>Exterior Getaway protocol which communicate with different Autonomous System.</a:t>
            </a:r>
          </a:p>
          <a:p>
            <a:pPr algn="l"/>
            <a:r>
              <a:rPr lang="en-IN" sz="3000" b="1" dirty="0">
                <a:latin typeface="Times New Roman" panose="02020603050405020304" pitchFamily="18" charset="0"/>
                <a:cs typeface="Times New Roman" panose="02020603050405020304" pitchFamily="18" charset="0"/>
              </a:rPr>
              <a:t>Classification</a:t>
            </a:r>
          </a:p>
          <a:p>
            <a:pPr algn="l"/>
            <a:r>
              <a:rPr lang="en-IN" sz="3000" dirty="0">
                <a:latin typeface="Times New Roman" panose="02020603050405020304" pitchFamily="18" charset="0"/>
                <a:cs typeface="Times New Roman" panose="02020603050405020304" pitchFamily="18" charset="0"/>
              </a:rPr>
              <a:t>It comes under Path vector routing </a:t>
            </a:r>
          </a:p>
          <a:p>
            <a:pPr algn="l"/>
            <a:r>
              <a:rPr lang="en-IN" sz="3000" dirty="0">
                <a:latin typeface="Times New Roman" panose="02020603050405020304" pitchFamily="18" charset="0"/>
                <a:cs typeface="Times New Roman" panose="02020603050405020304" pitchFamily="18" charset="0"/>
              </a:rPr>
              <a:t>Inter AS routing </a:t>
            </a:r>
          </a:p>
          <a:p>
            <a:pPr algn="l"/>
            <a:r>
              <a:rPr lang="en-IN" sz="3000" dirty="0">
                <a:latin typeface="Times New Roman" panose="02020603050405020304" pitchFamily="18" charset="0"/>
                <a:cs typeface="Times New Roman" panose="02020603050405020304" pitchFamily="18" charset="0"/>
              </a:rPr>
              <a:t>We need autonomous system</a:t>
            </a:r>
          </a:p>
        </p:txBody>
      </p:sp>
    </p:spTree>
    <p:extLst>
      <p:ext uri="{BB962C8B-B14F-4D97-AF65-F5344CB8AC3E}">
        <p14:creationId xmlns:p14="http://schemas.microsoft.com/office/powerpoint/2010/main" val="2060549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5B2D-D230-B622-1F31-6A7D2C5CB03E}"/>
              </a:ext>
            </a:extLst>
          </p:cNvPr>
          <p:cNvSpPr>
            <a:spLocks noGrp="1"/>
          </p:cNvSpPr>
          <p:nvPr>
            <p:ph type="title"/>
          </p:nvPr>
        </p:nvSpPr>
        <p:spPr/>
        <p:txBody>
          <a:bodyPr>
            <a:noAutofit/>
          </a:bodyPr>
          <a:lstStyle/>
          <a:p>
            <a:r>
              <a:rPr lang="en-GB" b="1" i="0" dirty="0">
                <a:solidFill>
                  <a:srgbClr val="333333"/>
                </a:solidFill>
                <a:effectLst/>
                <a:latin typeface="Times New Roman" panose="02020603050405020304" pitchFamily="18" charset="0"/>
                <a:cs typeface="Times New Roman" panose="02020603050405020304" pitchFamily="18" charset="0"/>
              </a:rPr>
              <a:t>The three keys to understand the Link State Routing algorithm:</a:t>
            </a:r>
            <a:br>
              <a:rPr lang="en-GB" b="0"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CA1595-3AC5-2C4D-E020-C17A93A545B0}"/>
              </a:ext>
            </a:extLst>
          </p:cNvPr>
          <p:cNvSpPr>
            <a:spLocks noGrp="1"/>
          </p:cNvSpPr>
          <p:nvPr>
            <p:ph idx="1"/>
          </p:nvPr>
        </p:nvSpPr>
        <p:spPr/>
        <p:txBody>
          <a:bodyPr>
            <a:normAutofit lnSpcReduction="10000"/>
          </a:bodyPr>
          <a:lstStyle/>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Knowledge about the </a:t>
            </a:r>
            <a:r>
              <a:rPr lang="en-GB" b="1" i="0" dirty="0" err="1">
                <a:solidFill>
                  <a:srgbClr val="000000"/>
                </a:solidFill>
                <a:effectLst/>
                <a:latin typeface="Times New Roman" panose="02020603050405020304" pitchFamily="18" charset="0"/>
                <a:cs typeface="Times New Roman" panose="02020603050405020304" pitchFamily="18" charset="0"/>
              </a:rPr>
              <a:t>neighborhood</a:t>
            </a:r>
            <a:r>
              <a:rPr lang="en-GB" b="1" i="0" dirty="0">
                <a:solidFill>
                  <a:srgbClr val="000000"/>
                </a:solidFill>
                <a:effectLst/>
                <a:latin typeface="Times New Roman" panose="02020603050405020304" pitchFamily="18" charset="0"/>
                <a:cs typeface="Times New Roman" panose="02020603050405020304" pitchFamily="18" charset="0"/>
              </a:rPr>
              <a:t>:</a:t>
            </a:r>
            <a:r>
              <a:rPr lang="en-GB" b="0" i="0" dirty="0">
                <a:solidFill>
                  <a:srgbClr val="000000"/>
                </a:solidFill>
                <a:effectLst/>
                <a:latin typeface="Times New Roman" panose="02020603050405020304" pitchFamily="18" charset="0"/>
                <a:cs typeface="Times New Roman" panose="02020603050405020304" pitchFamily="18" charset="0"/>
              </a:rPr>
              <a:t> Instead of sending its routing table, a router sends the information about its </a:t>
            </a:r>
            <a:r>
              <a:rPr lang="en-GB" b="0" i="0" dirty="0" err="1">
                <a:solidFill>
                  <a:srgbClr val="000000"/>
                </a:solidFill>
                <a:effectLst/>
                <a:latin typeface="Times New Roman" panose="02020603050405020304" pitchFamily="18" charset="0"/>
                <a:cs typeface="Times New Roman" panose="02020603050405020304" pitchFamily="18" charset="0"/>
              </a:rPr>
              <a:t>neighborhood</a:t>
            </a:r>
            <a:r>
              <a:rPr lang="en-GB" b="0" i="0" dirty="0">
                <a:solidFill>
                  <a:srgbClr val="000000"/>
                </a:solidFill>
                <a:effectLst/>
                <a:latin typeface="Times New Roman" panose="02020603050405020304" pitchFamily="18" charset="0"/>
                <a:cs typeface="Times New Roman" panose="02020603050405020304" pitchFamily="18" charset="0"/>
              </a:rPr>
              <a:t> only. A router broadcast its identities and cost of the directly attached links to other routers.</a:t>
            </a:r>
          </a:p>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Flooding:</a:t>
            </a:r>
            <a:r>
              <a:rPr lang="en-GB" b="0" i="0" dirty="0">
                <a:solidFill>
                  <a:srgbClr val="000000"/>
                </a:solidFill>
                <a:effectLst/>
                <a:latin typeface="Times New Roman" panose="02020603050405020304" pitchFamily="18" charset="0"/>
                <a:cs typeface="Times New Roman" panose="02020603050405020304" pitchFamily="18" charset="0"/>
              </a:rPr>
              <a:t> Each router sends the information to every other router on the internetwork except its </a:t>
            </a:r>
            <a:r>
              <a:rPr lang="en-GB" b="0" i="0" dirty="0" err="1">
                <a:solidFill>
                  <a:srgbClr val="000000"/>
                </a:solidFill>
                <a:effectLst/>
                <a:latin typeface="Times New Roman" panose="02020603050405020304" pitchFamily="18" charset="0"/>
                <a:cs typeface="Times New Roman" panose="02020603050405020304" pitchFamily="18" charset="0"/>
              </a:rPr>
              <a:t>neighbors</a:t>
            </a:r>
            <a:r>
              <a:rPr lang="en-GB" b="0" i="0" dirty="0">
                <a:solidFill>
                  <a:srgbClr val="000000"/>
                </a:solidFill>
                <a:effectLst/>
                <a:latin typeface="Times New Roman" panose="02020603050405020304" pitchFamily="18" charset="0"/>
                <a:cs typeface="Times New Roman" panose="02020603050405020304" pitchFamily="18" charset="0"/>
              </a:rPr>
              <a:t>. This process is known as Flooding. Every router that receives the packet sends the copies to all its </a:t>
            </a:r>
            <a:r>
              <a:rPr lang="en-GB" b="0" i="0" dirty="0" err="1">
                <a:solidFill>
                  <a:srgbClr val="000000"/>
                </a:solidFill>
                <a:effectLst/>
                <a:latin typeface="Times New Roman" panose="02020603050405020304" pitchFamily="18" charset="0"/>
                <a:cs typeface="Times New Roman" panose="02020603050405020304" pitchFamily="18" charset="0"/>
              </a:rPr>
              <a:t>neighbors</a:t>
            </a:r>
            <a:r>
              <a:rPr lang="en-GB" b="0" i="0" dirty="0">
                <a:solidFill>
                  <a:srgbClr val="000000"/>
                </a:solidFill>
                <a:effectLst/>
                <a:latin typeface="Times New Roman" panose="02020603050405020304" pitchFamily="18" charset="0"/>
                <a:cs typeface="Times New Roman" panose="02020603050405020304" pitchFamily="18" charset="0"/>
              </a:rPr>
              <a:t>. Finally, each and every router receives a copy of the same information.</a:t>
            </a:r>
          </a:p>
          <a:p>
            <a:pPr algn="just">
              <a:buFont typeface="Arial" panose="020B0604020202020204" pitchFamily="34" charset="0"/>
              <a:buChar char="•"/>
            </a:pPr>
            <a:r>
              <a:rPr lang="en-GB" b="1" i="0" dirty="0">
                <a:solidFill>
                  <a:srgbClr val="000000"/>
                </a:solidFill>
                <a:effectLst/>
                <a:latin typeface="Times New Roman" panose="02020603050405020304" pitchFamily="18" charset="0"/>
                <a:cs typeface="Times New Roman" panose="02020603050405020304" pitchFamily="18" charset="0"/>
              </a:rPr>
              <a:t>Information sharing:</a:t>
            </a:r>
            <a:r>
              <a:rPr lang="en-GB" b="0" i="0" dirty="0">
                <a:solidFill>
                  <a:srgbClr val="000000"/>
                </a:solidFill>
                <a:effectLst/>
                <a:latin typeface="Times New Roman" panose="02020603050405020304" pitchFamily="18" charset="0"/>
                <a:cs typeface="Times New Roman" panose="02020603050405020304" pitchFamily="18" charset="0"/>
              </a:rPr>
              <a:t> A router sends the information to every other router only when the change occurs in the information.</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027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1105-FDED-0C99-94FC-7947DE458BB7}"/>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Bellman Ford’s algorithm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6BCF1E-2252-8D73-098E-45613C3B05E4}"/>
              </a:ext>
            </a:extLst>
          </p:cNvPr>
          <p:cNvSpPr>
            <a:spLocks noGrp="1"/>
          </p:cNvSpPr>
          <p:nvPr>
            <p:ph idx="1"/>
          </p:nvPr>
        </p:nvSpPr>
        <p:spPr/>
        <p:txBody>
          <a:bodyPr/>
          <a:lstStyle/>
          <a:p>
            <a:pPr marL="0" indent="0" algn="just">
              <a:buNone/>
            </a:pPr>
            <a:r>
              <a:rPr lang="en-GB" dirty="0">
                <a:latin typeface="Times New Roman" panose="02020603050405020304" pitchFamily="18" charset="0"/>
                <a:cs typeface="Times New Roman" panose="02020603050405020304" pitchFamily="18" charset="0"/>
              </a:rPr>
              <a:t>Dynamic Programming Problems</a:t>
            </a:r>
            <a:r>
              <a:rPr lang="en-GB" b="0" i="0" dirty="0">
                <a:effectLst/>
                <a:latin typeface="Times New Roman" panose="02020603050405020304" pitchFamily="18" charset="0"/>
                <a:cs typeface="Times New Roman" panose="02020603050405020304" pitchFamily="18" charset="0"/>
              </a:rPr>
              <a:t>, the algorithm calculates shortest paths in a bottom-up manner. It first calculates the shortest distances which have at-most one edge in the path. Then, it calculates the shortest paths with at-most 2 edges, and so on. After the </a:t>
            </a:r>
            <a:r>
              <a:rPr lang="en-GB" b="0" i="0" dirty="0" err="1">
                <a:effectLst/>
                <a:latin typeface="Times New Roman" panose="02020603050405020304" pitchFamily="18" charset="0"/>
                <a:cs typeface="Times New Roman" panose="02020603050405020304" pitchFamily="18" charset="0"/>
              </a:rPr>
              <a:t>i-th</a:t>
            </a:r>
            <a:r>
              <a:rPr lang="en-GB" b="0" i="0" dirty="0">
                <a:effectLst/>
                <a:latin typeface="Times New Roman" panose="02020603050405020304" pitchFamily="18" charset="0"/>
                <a:cs typeface="Times New Roman" panose="02020603050405020304" pitchFamily="18" charset="0"/>
              </a:rPr>
              <a:t> iteration of outer loop, the shortest paths with at most </a:t>
            </a:r>
            <a:r>
              <a:rPr lang="en-GB" b="0" i="0" dirty="0" err="1">
                <a:effectLst/>
                <a:latin typeface="Times New Roman" panose="02020603050405020304" pitchFamily="18" charset="0"/>
                <a:cs typeface="Times New Roman" panose="02020603050405020304" pitchFamily="18" charset="0"/>
              </a:rPr>
              <a:t>i</a:t>
            </a:r>
            <a:r>
              <a:rPr lang="en-GB" b="0" i="0" dirty="0">
                <a:effectLst/>
                <a:latin typeface="Times New Roman" panose="02020603050405020304" pitchFamily="18" charset="0"/>
                <a:cs typeface="Times New Roman" panose="02020603050405020304" pitchFamily="18" charset="0"/>
              </a:rPr>
              <a:t> edges are calculated. There can be maximum |V| – 1 edge in any simple path, that is why the outer loop runs |v| – 1 time. The idea is, assuming that there is no negative weight cycle if we have calculated shortest paths with at most </a:t>
            </a:r>
            <a:r>
              <a:rPr lang="en-GB" b="0" i="0" dirty="0" err="1">
                <a:effectLst/>
                <a:latin typeface="Times New Roman" panose="02020603050405020304" pitchFamily="18" charset="0"/>
                <a:cs typeface="Times New Roman" panose="02020603050405020304" pitchFamily="18" charset="0"/>
              </a:rPr>
              <a:t>i</a:t>
            </a:r>
            <a:r>
              <a:rPr lang="en-GB" b="0" i="0" dirty="0">
                <a:effectLst/>
                <a:latin typeface="Times New Roman" panose="02020603050405020304" pitchFamily="18" charset="0"/>
                <a:cs typeface="Times New Roman" panose="02020603050405020304" pitchFamily="18" charset="0"/>
              </a:rPr>
              <a:t> edges, then an iteration over all edges guarantees to give the shortest path with at-most (i+1) edges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985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5E02-33FA-3DA0-DA68-8451B7E5451B}"/>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Dijkstra’s algorithm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A45C7D-3EE8-BF47-5893-939D32B22FA1}"/>
              </a:ext>
            </a:extLst>
          </p:cNvPr>
          <p:cNvSpPr>
            <a:spLocks noGrp="1"/>
          </p:cNvSpPr>
          <p:nvPr>
            <p:ph idx="1"/>
          </p:nvPr>
        </p:nvSpPr>
        <p:spPr/>
        <p:txBody>
          <a:bodyPr>
            <a:normAutofit/>
          </a:bodyPr>
          <a:lstStyle/>
          <a:p>
            <a:pPr marL="0" indent="0" algn="just">
              <a:buNone/>
            </a:pPr>
            <a:br>
              <a:rPr lang="en-GB" sz="3000" dirty="0">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Dijkstra’s algorithm is very similar to Prim’s algorithm for minimum spanning tree. Like Prim’s MST, we generate an SPT (shortest path tree) with a given source as root. We maintain two sets, one set contains vertices included in the shortest-path tree, other set includes vertices not yet included in the shortest-path tree. At every step of the algorithm, we find a vertex which is in the other set (set of not yet included) and has a minimum distance from the source.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19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218A3-371F-77BF-D2FE-C799D210077D}"/>
              </a:ext>
            </a:extLst>
          </p:cNvPr>
          <p:cNvSpPr>
            <a:spLocks noGrp="1"/>
          </p:cNvSpPr>
          <p:nvPr>
            <p:ph type="title"/>
          </p:nvPr>
        </p:nvSpPr>
        <p:spPr/>
        <p:txBody>
          <a:bodyPr>
            <a:normAutofit/>
          </a:bodyPr>
          <a:lstStyle/>
          <a:p>
            <a:r>
              <a:rPr lang="en-GB" b="1" i="0" dirty="0">
                <a:solidFill>
                  <a:srgbClr val="333333"/>
                </a:solidFill>
                <a:effectLst/>
                <a:latin typeface="Times New Roman" panose="02020603050405020304" pitchFamily="18" charset="0"/>
                <a:cs typeface="Times New Roman" panose="02020603050405020304" pitchFamily="18" charset="0"/>
              </a:rPr>
              <a:t>Path Vector Routing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2BD7FD-38BC-2D79-9B50-52E412DDA6C0}"/>
              </a:ext>
            </a:extLst>
          </p:cNvPr>
          <p:cNvSpPr>
            <a:spLocks noGrp="1"/>
          </p:cNvSpPr>
          <p:nvPr>
            <p:ph idx="1"/>
          </p:nvPr>
        </p:nvSpPr>
        <p:spPr/>
        <p:txBody>
          <a:bodyPr/>
          <a:lstStyle/>
          <a:p>
            <a:pPr algn="just"/>
            <a:r>
              <a:rPr lang="en-GB" b="0" i="0" dirty="0">
                <a:solidFill>
                  <a:srgbClr val="202124"/>
                </a:solidFill>
                <a:effectLst/>
                <a:latin typeface="Times New Roman" panose="02020603050405020304" pitchFamily="18" charset="0"/>
                <a:cs typeface="Times New Roman" panose="02020603050405020304" pitchFamily="18" charset="0"/>
              </a:rPr>
              <a:t>A path-vector routing protocol is </a:t>
            </a:r>
            <a:r>
              <a:rPr lang="en-GB" b="1" i="0" dirty="0">
                <a:solidFill>
                  <a:srgbClr val="202124"/>
                </a:solidFill>
                <a:effectLst/>
                <a:latin typeface="Times New Roman" panose="02020603050405020304" pitchFamily="18" charset="0"/>
                <a:cs typeface="Times New Roman" panose="02020603050405020304" pitchFamily="18" charset="0"/>
              </a:rPr>
              <a:t>a network routing protocol which maintains the path information that gets updated dynamically</a:t>
            </a:r>
            <a:r>
              <a:rPr lang="en-GB" b="0" i="0" dirty="0">
                <a:solidFill>
                  <a:srgbClr val="202124"/>
                </a:solidFill>
                <a:effectLst/>
                <a:latin typeface="Times New Roman" panose="02020603050405020304" pitchFamily="18" charset="0"/>
                <a:cs typeface="Times New Roman" panose="02020603050405020304" pitchFamily="18" charset="0"/>
              </a:rPr>
              <a:t>. Updates that have looped through the network and returned to the same node are easily detected and discarded.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14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68D1-634B-95E3-5D3B-4F9FB8BD6AFA}"/>
              </a:ext>
            </a:extLst>
          </p:cNvPr>
          <p:cNvSpPr>
            <a:spLocks noGrp="1"/>
          </p:cNvSpPr>
          <p:nvPr>
            <p:ph type="title"/>
          </p:nvPr>
        </p:nvSpPr>
        <p:spPr/>
        <p:txBody>
          <a:bodyPr>
            <a:normAutofit fontScale="90000"/>
          </a:bodyPr>
          <a:lstStyle/>
          <a:p>
            <a:r>
              <a:rPr lang="en-GB" b="1" i="0" dirty="0">
                <a:solidFill>
                  <a:srgbClr val="273239"/>
                </a:solidFill>
                <a:effectLst/>
                <a:latin typeface="Times New Roman" panose="02020603050405020304" pitchFamily="18" charset="0"/>
                <a:cs typeface="Times New Roman" panose="02020603050405020304" pitchFamily="18" charset="0"/>
              </a:rPr>
              <a:t>Open Shortest Path First (OSPF) protocol States</a:t>
            </a:r>
            <a:br>
              <a:rPr lang="en-GB" b="1" i="0" dirty="0">
                <a:solidFill>
                  <a:srgbClr val="273239"/>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1DB2B7-D566-4D68-DA13-53E8ABB214B3}"/>
              </a:ext>
            </a:extLst>
          </p:cNvPr>
          <p:cNvSpPr>
            <a:spLocks noGrp="1"/>
          </p:cNvSpPr>
          <p:nvPr>
            <p:ph idx="1"/>
          </p:nvPr>
        </p:nvSpPr>
        <p:spPr/>
        <p:txBody>
          <a:bodyPr>
            <a:normAutofit/>
          </a:bodyPr>
          <a:lstStyle/>
          <a:p>
            <a:pPr marL="0" indent="0" algn="just">
              <a:buNone/>
            </a:pPr>
            <a:r>
              <a:rPr lang="en-GB" sz="3000" b="0" i="0" dirty="0">
                <a:solidFill>
                  <a:srgbClr val="273239"/>
                </a:solidFill>
                <a:effectLst/>
                <a:latin typeface="Times New Roman" panose="02020603050405020304" pitchFamily="18" charset="0"/>
                <a:cs typeface="Times New Roman" panose="02020603050405020304" pitchFamily="18" charset="0"/>
              </a:rPr>
              <a:t>Open Shortest Path First (OSPF) is a link-state routing protocol that is used to find the best path between the source and the destination router using its own Shortest Path First). OSPF is developed by Internet Engineering Task Force (IETF) as one of the Interior Gateway Protocol (IGP), </a:t>
            </a:r>
            <a:r>
              <a:rPr lang="en-GB" sz="3000" b="0" i="0" dirty="0" err="1">
                <a:solidFill>
                  <a:srgbClr val="273239"/>
                </a:solidFill>
                <a:effectLst/>
                <a:latin typeface="Times New Roman" panose="02020603050405020304" pitchFamily="18" charset="0"/>
                <a:cs typeface="Times New Roman" panose="02020603050405020304" pitchFamily="18" charset="0"/>
              </a:rPr>
              <a:t>i.e</a:t>
            </a:r>
            <a:r>
              <a:rPr lang="en-GB" sz="3000" b="0" i="0" dirty="0">
                <a:solidFill>
                  <a:srgbClr val="273239"/>
                </a:solidFill>
                <a:effectLst/>
                <a:latin typeface="Times New Roman" panose="02020603050405020304" pitchFamily="18" charset="0"/>
                <a:cs typeface="Times New Roman" panose="02020603050405020304" pitchFamily="18" charset="0"/>
              </a:rPr>
              <a:t>, the protocol which aims at moving the packet within a large autonomous system or routing domain. It is a network layer protocol which works on protocol number 89 and uses AD value 110. OSPF uses multicast address 224.0.0.5 for normal communication and 224.0.0.6 for update to designated router(DR)/Backup Designated Router (BDR).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135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AD694-0335-9689-5E4B-FB55837E4BDA}"/>
              </a:ext>
            </a:extLst>
          </p:cNvPr>
          <p:cNvSpPr>
            <a:spLocks noGrp="1"/>
          </p:cNvSpPr>
          <p:nvPr>
            <p:ph type="title"/>
          </p:nvPr>
        </p:nvSpPr>
        <p:spPr/>
        <p:txBody>
          <a:bodyPr/>
          <a:lstStyle/>
          <a:p>
            <a:r>
              <a:rPr lang="en-GB" b="1" i="0" dirty="0">
                <a:solidFill>
                  <a:srgbClr val="273239"/>
                </a:solidFill>
                <a:effectLst/>
                <a:latin typeface="Times New Roman" panose="02020603050405020304" pitchFamily="18" charset="0"/>
                <a:cs typeface="Times New Roman" panose="02020603050405020304" pitchFamily="18" charset="0"/>
              </a:rPr>
              <a:t>OSPF terms – </a:t>
            </a:r>
            <a:br>
              <a:rPr lang="en-GB" b="1" i="0" dirty="0">
                <a:solidFill>
                  <a:srgbClr val="273239"/>
                </a:solidFill>
                <a:effectLst/>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670A99-F926-3A8D-129E-D5D4F0E657CD}"/>
              </a:ext>
            </a:extLst>
          </p:cNvPr>
          <p:cNvSpPr>
            <a:spLocks noGrp="1"/>
          </p:cNvSpPr>
          <p:nvPr>
            <p:ph idx="1"/>
          </p:nvPr>
        </p:nvSpPr>
        <p:spPr>
          <a:xfrm>
            <a:off x="732183" y="1253331"/>
            <a:ext cx="10515600" cy="4351338"/>
          </a:xfrm>
        </p:spPr>
        <p:txBody>
          <a:bodyPr>
            <a:noAutofit/>
          </a:bodyPr>
          <a:lstStyle/>
          <a:p>
            <a:pPr marL="0" indent="0" algn="l" fontAlgn="base">
              <a:buNone/>
            </a:pPr>
            <a:r>
              <a:rPr lang="en-GB" sz="3000" b="0" i="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mj-lt"/>
              <a:buAutoNum type="arabicPeriod"/>
            </a:pPr>
            <a:r>
              <a:rPr lang="en-GB" sz="3000" b="1" i="0" dirty="0">
                <a:solidFill>
                  <a:srgbClr val="273239"/>
                </a:solidFill>
                <a:effectLst/>
                <a:latin typeface="Times New Roman" panose="02020603050405020304" pitchFamily="18" charset="0"/>
                <a:cs typeface="Times New Roman" panose="02020603050405020304" pitchFamily="18" charset="0"/>
              </a:rPr>
              <a:t>Router I’d – </a:t>
            </a:r>
            <a:r>
              <a:rPr lang="en-GB" sz="3000" b="0" i="0" dirty="0">
                <a:solidFill>
                  <a:srgbClr val="273239"/>
                </a:solidFill>
                <a:effectLst/>
                <a:latin typeface="Times New Roman" panose="02020603050405020304" pitchFamily="18" charset="0"/>
                <a:cs typeface="Times New Roman" panose="02020603050405020304" pitchFamily="18" charset="0"/>
              </a:rPr>
              <a:t>It is the highest active IP address present on the router. First, the highest loopback address is considered. If no loopback is configured then the highest active IP address on the interface of the router is considered. </a:t>
            </a:r>
            <a:br>
              <a:rPr lang="en-GB" sz="3000" b="0" i="0" dirty="0">
                <a:solidFill>
                  <a:srgbClr val="273239"/>
                </a:solidFill>
                <a:effectLst/>
                <a:latin typeface="Times New Roman" panose="02020603050405020304" pitchFamily="18" charset="0"/>
                <a:cs typeface="Times New Roman" panose="02020603050405020304" pitchFamily="18" charset="0"/>
              </a:rPr>
            </a:br>
            <a:r>
              <a:rPr lang="en-GB" sz="3000" b="0" i="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mj-lt"/>
              <a:buAutoNum type="arabicPeriod"/>
            </a:pPr>
            <a:r>
              <a:rPr lang="en-GB" sz="3000" b="1" i="0" dirty="0">
                <a:solidFill>
                  <a:srgbClr val="273239"/>
                </a:solidFill>
                <a:effectLst/>
                <a:latin typeface="Times New Roman" panose="02020603050405020304" pitchFamily="18" charset="0"/>
                <a:cs typeface="Times New Roman" panose="02020603050405020304" pitchFamily="18" charset="0"/>
              </a:rPr>
              <a:t>Router priority –</a:t>
            </a:r>
            <a:r>
              <a:rPr lang="en-GB" sz="3000" b="0" i="0" dirty="0">
                <a:solidFill>
                  <a:srgbClr val="273239"/>
                </a:solidFill>
                <a:effectLst/>
                <a:latin typeface="Times New Roman" panose="02020603050405020304" pitchFamily="18" charset="0"/>
                <a:cs typeface="Times New Roman" panose="02020603050405020304" pitchFamily="18" charset="0"/>
              </a:rPr>
              <a:t> It is an 8-bit value assigned to a router operating OSPF, used to elect DR and BDR in a broadcast network. </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224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D11A2-16B1-F88D-7B53-6BAF24BBD7C8}"/>
              </a:ext>
            </a:extLst>
          </p:cNvPr>
          <p:cNvSpPr>
            <a:spLocks noGrp="1"/>
          </p:cNvSpPr>
          <p:nvPr>
            <p:ph idx="1"/>
          </p:nvPr>
        </p:nvSpPr>
        <p:spPr/>
        <p:txBody>
          <a:bodyPr/>
          <a:lstStyle/>
          <a:p>
            <a:pPr marL="0" indent="0" algn="l" fontAlgn="base">
              <a:buNone/>
            </a:pPr>
            <a:br>
              <a:rPr lang="en-GB" sz="2800" b="0" i="0" dirty="0">
                <a:solidFill>
                  <a:srgbClr val="273239"/>
                </a:solidFill>
                <a:effectLst/>
                <a:latin typeface="Times New Roman" panose="02020603050405020304" pitchFamily="18" charset="0"/>
                <a:cs typeface="Times New Roman" panose="02020603050405020304" pitchFamily="18" charset="0"/>
              </a:rPr>
            </a:br>
            <a:r>
              <a:rPr lang="en-GB" sz="2800" b="0" i="0" dirty="0">
                <a:solidFill>
                  <a:srgbClr val="273239"/>
                </a:solidFill>
                <a:effectLst/>
                <a:latin typeface="Times New Roman" panose="02020603050405020304" pitchFamily="18" charset="0"/>
                <a:cs typeface="Times New Roman" panose="02020603050405020304" pitchFamily="18" charset="0"/>
              </a:rPr>
              <a:t> </a:t>
            </a:r>
          </a:p>
          <a:p>
            <a:pPr algn="l" fontAlgn="base">
              <a:buFont typeface="+mj-lt"/>
              <a:buAutoNum type="arabicPeriod"/>
            </a:pPr>
            <a:r>
              <a:rPr lang="en-GB" sz="2800" b="1" i="0" dirty="0">
                <a:solidFill>
                  <a:srgbClr val="273239"/>
                </a:solidFill>
                <a:effectLst/>
                <a:latin typeface="Times New Roman" panose="02020603050405020304" pitchFamily="18" charset="0"/>
                <a:cs typeface="Times New Roman" panose="02020603050405020304" pitchFamily="18" charset="0"/>
              </a:rPr>
              <a:t>Designated Router (DR) –</a:t>
            </a:r>
            <a:r>
              <a:rPr lang="en-GB" sz="2800" b="0" i="0" dirty="0">
                <a:solidFill>
                  <a:srgbClr val="273239"/>
                </a:solidFill>
                <a:effectLst/>
                <a:latin typeface="Times New Roman" panose="02020603050405020304" pitchFamily="18" charset="0"/>
                <a:cs typeface="Times New Roman" panose="02020603050405020304" pitchFamily="18" charset="0"/>
              </a:rPr>
              <a:t> It is elected to minimize the number of adjacencies formed. DR distributes the LSAs to all the other routers. DR is elected in a broadcast network to which all the other routers share their DBD. In a broadcast network, the router requests for an update to DR, and DR will respond to that request with an update. </a:t>
            </a:r>
          </a:p>
          <a:p>
            <a:pPr marL="0" indent="0">
              <a:buNone/>
            </a:pPr>
            <a:endParaRPr lang="en-IN" dirty="0"/>
          </a:p>
        </p:txBody>
      </p:sp>
    </p:spTree>
    <p:extLst>
      <p:ext uri="{BB962C8B-B14F-4D97-AF65-F5344CB8AC3E}">
        <p14:creationId xmlns:p14="http://schemas.microsoft.com/office/powerpoint/2010/main" val="145224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0000C-CF97-B4C7-BACA-1922D9AE32D5}"/>
              </a:ext>
            </a:extLst>
          </p:cNvPr>
          <p:cNvSpPr>
            <a:spLocks noGrp="1"/>
          </p:cNvSpPr>
          <p:nvPr>
            <p:ph type="title"/>
          </p:nvPr>
        </p:nvSpPr>
        <p:spPr/>
        <p:txBody>
          <a:bodyPr/>
          <a:lstStyle/>
          <a:p>
            <a:r>
              <a:rPr lang="en-IN" dirty="0"/>
              <a:t>Types of Autonomous System</a:t>
            </a:r>
          </a:p>
        </p:txBody>
      </p:sp>
      <p:sp>
        <p:nvSpPr>
          <p:cNvPr id="3" name="Content Placeholder 2">
            <a:extLst>
              <a:ext uri="{FF2B5EF4-FFF2-40B4-BE49-F238E27FC236}">
                <a16:creationId xmlns:a16="http://schemas.microsoft.com/office/drawing/2014/main" id="{85277497-B82B-35CA-7865-F8CA783A5A19}"/>
              </a:ext>
            </a:extLst>
          </p:cNvPr>
          <p:cNvSpPr>
            <a:spLocks noGrp="1"/>
          </p:cNvSpPr>
          <p:nvPr>
            <p:ph idx="1"/>
          </p:nvPr>
        </p:nvSpPr>
        <p:spPr/>
        <p:txBody>
          <a:bodyPr/>
          <a:lstStyle/>
          <a:p>
            <a:r>
              <a:rPr lang="en-IN" dirty="0"/>
              <a:t>Public Autonomous System (Ranges 1 to 64511)</a:t>
            </a:r>
          </a:p>
          <a:p>
            <a:r>
              <a:rPr lang="en-IN" dirty="0"/>
              <a:t>Private Autonomous System(64511 to 65535)</a:t>
            </a:r>
          </a:p>
          <a:p>
            <a:r>
              <a:rPr lang="en-IN" dirty="0"/>
              <a:t>Types  of BGP:</a:t>
            </a:r>
          </a:p>
          <a:p>
            <a:r>
              <a:rPr lang="en-IN" dirty="0"/>
              <a:t>EBGP</a:t>
            </a:r>
          </a:p>
          <a:p>
            <a:r>
              <a:rPr lang="en-IN" dirty="0"/>
              <a:t>IBGP</a:t>
            </a:r>
          </a:p>
        </p:txBody>
      </p:sp>
    </p:spTree>
    <p:extLst>
      <p:ext uri="{BB962C8B-B14F-4D97-AF65-F5344CB8AC3E}">
        <p14:creationId xmlns:p14="http://schemas.microsoft.com/office/powerpoint/2010/main" val="3383279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32011-FEF0-2DB2-1FA3-CE5EEC5BA8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IBGP</a:t>
            </a:r>
          </a:p>
        </p:txBody>
      </p:sp>
      <p:sp>
        <p:nvSpPr>
          <p:cNvPr id="3" name="Content Placeholder 2">
            <a:extLst>
              <a:ext uri="{FF2B5EF4-FFF2-40B4-BE49-F238E27FC236}">
                <a16:creationId xmlns:a16="http://schemas.microsoft.com/office/drawing/2014/main" id="{57DD6928-1418-A672-4AF3-9F322D1B427A}"/>
              </a:ext>
            </a:extLst>
          </p:cNvPr>
          <p:cNvSpPr>
            <a:spLocks noGrp="1"/>
          </p:cNvSpPr>
          <p:nvPr>
            <p:ph idx="1"/>
          </p:nvPr>
        </p:nvSpPr>
        <p:spPr/>
        <p:txBody>
          <a:bodyPr>
            <a:noAutofit/>
          </a:bodyPr>
          <a:lstStyle/>
          <a:p>
            <a:pPr marL="0" indent="0">
              <a:buNone/>
            </a:pPr>
            <a:r>
              <a:rPr lang="en-IN" sz="3000" dirty="0">
                <a:latin typeface="Times New Roman" panose="02020603050405020304" pitchFamily="18" charset="0"/>
                <a:cs typeface="Times New Roman" panose="02020603050405020304" pitchFamily="18" charset="0"/>
              </a:rPr>
              <a:t>It is that version of BGP which only Woking under only one AS</a:t>
            </a:r>
          </a:p>
          <a:p>
            <a:pPr marL="0" indent="0">
              <a:buNone/>
            </a:pPr>
            <a:r>
              <a:rPr lang="en-IN" sz="3000" dirty="0">
                <a:latin typeface="Times New Roman" panose="02020603050405020304" pitchFamily="18" charset="0"/>
                <a:cs typeface="Times New Roman" panose="02020603050405020304" pitchFamily="18" charset="0"/>
              </a:rPr>
              <a:t>Administrative Distance 200</a:t>
            </a:r>
          </a:p>
          <a:p>
            <a:pPr marL="0" indent="0">
              <a:buNone/>
            </a:pPr>
            <a:r>
              <a:rPr lang="en-IN" sz="3000" dirty="0">
                <a:latin typeface="Times New Roman" panose="02020603050405020304" pitchFamily="18" charset="0"/>
                <a:cs typeface="Times New Roman" panose="02020603050405020304" pitchFamily="18" charset="0"/>
              </a:rPr>
              <a:t>EBGP: which works between different autonomous system</a:t>
            </a:r>
          </a:p>
          <a:p>
            <a:pPr marL="0" indent="0">
              <a:buNone/>
            </a:pPr>
            <a:r>
              <a:rPr lang="en-IN" sz="3000" dirty="0">
                <a:latin typeface="Times New Roman" panose="02020603050405020304" pitchFamily="18" charset="0"/>
                <a:cs typeface="Times New Roman" panose="02020603050405020304" pitchFamily="18" charset="0"/>
              </a:rPr>
              <a:t>Administrative Distance 20</a:t>
            </a:r>
          </a:p>
          <a:p>
            <a:pPr marL="0" indent="0">
              <a:buNone/>
            </a:pPr>
            <a:r>
              <a:rPr lang="en-IN" sz="3000" b="1" dirty="0">
                <a:latin typeface="Times New Roman" panose="02020603050405020304" pitchFamily="18" charset="0"/>
                <a:cs typeface="Times New Roman" panose="02020603050405020304" pitchFamily="18" charset="0"/>
              </a:rPr>
              <a:t>Neighborship peering (New Feature)</a:t>
            </a:r>
          </a:p>
          <a:p>
            <a:pPr marL="0" indent="0">
              <a:buNone/>
            </a:pPr>
            <a:r>
              <a:rPr lang="en-IN" sz="3000" dirty="0">
                <a:latin typeface="Times New Roman" panose="02020603050405020304" pitchFamily="18" charset="0"/>
                <a:cs typeface="Times New Roman" panose="02020603050405020304" pitchFamily="18" charset="0"/>
              </a:rPr>
              <a:t>Over Physical IP</a:t>
            </a:r>
          </a:p>
          <a:p>
            <a:pPr marL="0" indent="0">
              <a:buNone/>
            </a:pPr>
            <a:r>
              <a:rPr lang="en-IN" sz="3000" dirty="0">
                <a:latin typeface="Times New Roman" panose="02020603050405020304" pitchFamily="18" charset="0"/>
                <a:cs typeface="Times New Roman" panose="02020603050405020304" pitchFamily="18" charset="0"/>
              </a:rPr>
              <a:t>Over Loopback IP</a:t>
            </a:r>
          </a:p>
          <a:p>
            <a:pPr marL="0" indent="0">
              <a:buNone/>
            </a:pPr>
            <a:r>
              <a:rPr lang="en-IN" sz="3000" dirty="0">
                <a:latin typeface="Times New Roman" panose="02020603050405020304" pitchFamily="18" charset="0"/>
                <a:cs typeface="Times New Roman" panose="02020603050405020304" pitchFamily="18" charset="0"/>
              </a:rPr>
              <a:t>Direct Peering</a:t>
            </a:r>
          </a:p>
          <a:p>
            <a:pPr marL="0" indent="0">
              <a:buNone/>
            </a:pPr>
            <a:r>
              <a:rPr lang="en-IN" sz="3000" dirty="0">
                <a:latin typeface="Times New Roman" panose="02020603050405020304" pitchFamily="18" charset="0"/>
                <a:cs typeface="Times New Roman" panose="02020603050405020304" pitchFamily="18" charset="0"/>
              </a:rPr>
              <a:t>Indirect peering</a:t>
            </a:r>
          </a:p>
        </p:txBody>
      </p:sp>
    </p:spTree>
    <p:extLst>
      <p:ext uri="{BB962C8B-B14F-4D97-AF65-F5344CB8AC3E}">
        <p14:creationId xmlns:p14="http://schemas.microsoft.com/office/powerpoint/2010/main" val="221359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82AD-1E3F-8F63-B00E-47A1861F80A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More about BGP</a:t>
            </a:r>
          </a:p>
        </p:txBody>
      </p:sp>
      <p:sp>
        <p:nvSpPr>
          <p:cNvPr id="3" name="Content Placeholder 2">
            <a:extLst>
              <a:ext uri="{FF2B5EF4-FFF2-40B4-BE49-F238E27FC236}">
                <a16:creationId xmlns:a16="http://schemas.microsoft.com/office/drawing/2014/main" id="{169AA48B-BFB8-8BD8-9B14-AE4B69341F72}"/>
              </a:ext>
            </a:extLst>
          </p:cNvPr>
          <p:cNvSpPr>
            <a:spLocks noGrp="1"/>
          </p:cNvSpPr>
          <p:nvPr>
            <p:ph idx="1"/>
          </p:nvPr>
        </p:nvSpPr>
        <p:spPr/>
        <p:txBody>
          <a:bodyPr/>
          <a:lstStyle/>
          <a:p>
            <a:pPr marL="0" indent="0">
              <a:buNone/>
            </a:pPr>
            <a:r>
              <a:rPr lang="en-IN" dirty="0"/>
              <a:t>Current version BGP 4 </a:t>
            </a:r>
          </a:p>
          <a:p>
            <a:pPr marL="0" indent="0">
              <a:buNone/>
            </a:pPr>
            <a:r>
              <a:rPr lang="en-IN" dirty="0"/>
              <a:t>Single home  environment</a:t>
            </a:r>
          </a:p>
          <a:p>
            <a:pPr marL="0" indent="0">
              <a:buNone/>
            </a:pPr>
            <a:r>
              <a:rPr lang="en-IN" dirty="0"/>
              <a:t>Dual home BGP Environment</a:t>
            </a:r>
          </a:p>
          <a:p>
            <a:pPr marL="0" indent="0">
              <a:buNone/>
            </a:pPr>
            <a:r>
              <a:rPr lang="en-IN" dirty="0"/>
              <a:t>Single multiple environment </a:t>
            </a:r>
          </a:p>
          <a:p>
            <a:pPr marL="0" indent="0">
              <a:buNone/>
            </a:pPr>
            <a:r>
              <a:rPr lang="en-IN" dirty="0"/>
              <a:t>Dual multi home environment </a:t>
            </a:r>
          </a:p>
        </p:txBody>
      </p:sp>
    </p:spTree>
    <p:extLst>
      <p:ext uri="{BB962C8B-B14F-4D97-AF65-F5344CB8AC3E}">
        <p14:creationId xmlns:p14="http://schemas.microsoft.com/office/powerpoint/2010/main" val="937295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A4F50-2E62-5B6E-B9A3-2E62EE5C7B6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BGP tables</a:t>
            </a:r>
          </a:p>
        </p:txBody>
      </p:sp>
      <p:sp>
        <p:nvSpPr>
          <p:cNvPr id="3" name="Content Placeholder 2">
            <a:extLst>
              <a:ext uri="{FF2B5EF4-FFF2-40B4-BE49-F238E27FC236}">
                <a16:creationId xmlns:a16="http://schemas.microsoft.com/office/drawing/2014/main" id="{2E3B1B75-D590-72FA-4E07-2E98CF847DAF}"/>
              </a:ext>
            </a:extLst>
          </p:cNvPr>
          <p:cNvSpPr>
            <a:spLocks noGrp="1"/>
          </p:cNvSpPr>
          <p:nvPr>
            <p:ph idx="1"/>
          </p:nvPr>
        </p:nvSpPr>
        <p:spPr/>
        <p:txBody>
          <a:bodyPr/>
          <a:lstStyle/>
          <a:p>
            <a:pPr marL="0" indent="0">
              <a:buNone/>
            </a:pPr>
            <a:r>
              <a:rPr lang="en-IN" dirty="0"/>
              <a:t>Neighbour Table</a:t>
            </a:r>
          </a:p>
          <a:p>
            <a:pPr marL="0" indent="0">
              <a:buNone/>
            </a:pPr>
            <a:r>
              <a:rPr lang="en-IN" dirty="0"/>
              <a:t>BGP table</a:t>
            </a:r>
          </a:p>
          <a:p>
            <a:pPr marL="0" indent="0">
              <a:buNone/>
            </a:pPr>
            <a:r>
              <a:rPr lang="en-IN" dirty="0"/>
              <a:t>IP routing it keeps the record of best path</a:t>
            </a:r>
          </a:p>
          <a:p>
            <a:pPr marL="0" indent="0">
              <a:buNone/>
            </a:pPr>
            <a:r>
              <a:rPr lang="en-IN" dirty="0"/>
              <a:t>BGP Packet</a:t>
            </a:r>
          </a:p>
          <a:p>
            <a:pPr marL="0" indent="0">
              <a:buNone/>
            </a:pPr>
            <a:r>
              <a:rPr lang="en-IN" dirty="0"/>
              <a:t>Open packet</a:t>
            </a:r>
          </a:p>
          <a:p>
            <a:pPr marL="0" indent="0">
              <a:buNone/>
            </a:pPr>
            <a:r>
              <a:rPr lang="en-IN" dirty="0"/>
              <a:t>Keepalive packet</a:t>
            </a:r>
          </a:p>
          <a:p>
            <a:pPr marL="0" indent="0">
              <a:buNone/>
            </a:pPr>
            <a:r>
              <a:rPr lang="en-IN" dirty="0"/>
              <a:t>Update Packet</a:t>
            </a:r>
          </a:p>
          <a:p>
            <a:pPr marL="0" indent="0">
              <a:buNone/>
            </a:pPr>
            <a:r>
              <a:rPr lang="en-IN" dirty="0"/>
              <a:t>Notification Packet</a:t>
            </a:r>
          </a:p>
          <a:p>
            <a:pPr marL="0" indent="0">
              <a:buNone/>
            </a:pPr>
            <a:endParaRPr lang="en-IN" dirty="0"/>
          </a:p>
        </p:txBody>
      </p:sp>
    </p:spTree>
    <p:extLst>
      <p:ext uri="{BB962C8B-B14F-4D97-AF65-F5344CB8AC3E}">
        <p14:creationId xmlns:p14="http://schemas.microsoft.com/office/powerpoint/2010/main" val="2338058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2DA97-00F5-13E6-DEB3-19DD2FF573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BGP Timer</a:t>
            </a:r>
          </a:p>
        </p:txBody>
      </p:sp>
      <p:sp>
        <p:nvSpPr>
          <p:cNvPr id="3" name="Content Placeholder 2">
            <a:extLst>
              <a:ext uri="{FF2B5EF4-FFF2-40B4-BE49-F238E27FC236}">
                <a16:creationId xmlns:a16="http://schemas.microsoft.com/office/drawing/2014/main" id="{80A53BEB-2304-457D-E0D3-AA22C01CF241}"/>
              </a:ext>
            </a:extLst>
          </p:cNvPr>
          <p:cNvSpPr>
            <a:spLocks noGrp="1"/>
          </p:cNvSpPr>
          <p:nvPr>
            <p:ph idx="1"/>
          </p:nvPr>
        </p:nvSpPr>
        <p:spPr>
          <a:xfrm>
            <a:off x="838200" y="1865382"/>
            <a:ext cx="10515600" cy="4351338"/>
          </a:xfrm>
        </p:spPr>
        <p:txBody>
          <a:bodyPr>
            <a:normAutofit lnSpcReduction="10000"/>
          </a:bodyPr>
          <a:lstStyle/>
          <a:p>
            <a:r>
              <a:rPr lang="en-IN" dirty="0">
                <a:latin typeface="Times New Roman" panose="02020603050405020304" pitchFamily="18" charset="0"/>
                <a:cs typeface="Times New Roman" panose="02020603050405020304" pitchFamily="18" charset="0"/>
              </a:rPr>
              <a:t>Keepalive timer</a:t>
            </a:r>
          </a:p>
          <a:p>
            <a:r>
              <a:rPr lang="en-IN" dirty="0">
                <a:latin typeface="Times New Roman" panose="02020603050405020304" pitchFamily="18" charset="0"/>
                <a:cs typeface="Times New Roman" panose="02020603050405020304" pitchFamily="18" charset="0"/>
              </a:rPr>
              <a:t>Whole timer</a:t>
            </a:r>
          </a:p>
          <a:p>
            <a:pPr marL="0" indent="0">
              <a:buNone/>
            </a:pPr>
            <a:r>
              <a:rPr lang="en-IN" b="1" dirty="0">
                <a:latin typeface="Times New Roman" panose="02020603050405020304" pitchFamily="18" charset="0"/>
                <a:cs typeface="Times New Roman" panose="02020603050405020304" pitchFamily="18" charset="0"/>
              </a:rPr>
              <a:t>States of BGP</a:t>
            </a:r>
          </a:p>
          <a:p>
            <a:r>
              <a:rPr lang="en-IN" dirty="0">
                <a:latin typeface="Times New Roman" panose="02020603050405020304" pitchFamily="18" charset="0"/>
                <a:cs typeface="Times New Roman" panose="02020603050405020304" pitchFamily="18" charset="0"/>
              </a:rPr>
              <a:t>Idle state</a:t>
            </a:r>
          </a:p>
          <a:p>
            <a:r>
              <a:rPr lang="en-IN" dirty="0">
                <a:latin typeface="Times New Roman" panose="02020603050405020304" pitchFamily="18" charset="0"/>
                <a:cs typeface="Times New Roman" panose="02020603050405020304" pitchFamily="18" charset="0"/>
              </a:rPr>
              <a:t>Connect state</a:t>
            </a:r>
          </a:p>
          <a:p>
            <a:r>
              <a:rPr lang="en-IN" dirty="0">
                <a:latin typeface="Times New Roman" panose="02020603050405020304" pitchFamily="18" charset="0"/>
                <a:cs typeface="Times New Roman" panose="02020603050405020304" pitchFamily="18" charset="0"/>
              </a:rPr>
              <a:t>Active state </a:t>
            </a:r>
          </a:p>
          <a:p>
            <a:r>
              <a:rPr lang="en-IN" dirty="0">
                <a:latin typeface="Times New Roman" panose="02020603050405020304" pitchFamily="18" charset="0"/>
                <a:cs typeface="Times New Roman" panose="02020603050405020304" pitchFamily="18" charset="0"/>
              </a:rPr>
              <a:t>Open sent</a:t>
            </a:r>
          </a:p>
          <a:p>
            <a:r>
              <a:rPr lang="en-IN" dirty="0">
                <a:latin typeface="Times New Roman" panose="02020603050405020304" pitchFamily="18" charset="0"/>
                <a:cs typeface="Times New Roman" panose="02020603050405020304" pitchFamily="18" charset="0"/>
              </a:rPr>
              <a:t>Open confirm</a:t>
            </a:r>
          </a:p>
          <a:p>
            <a:r>
              <a:rPr lang="en-IN" dirty="0">
                <a:latin typeface="Times New Roman" panose="02020603050405020304" pitchFamily="18" charset="0"/>
                <a:cs typeface="Times New Roman" panose="02020603050405020304" pitchFamily="18" charset="0"/>
              </a:rPr>
              <a:t>Established </a:t>
            </a:r>
          </a:p>
        </p:txBody>
      </p:sp>
    </p:spTree>
    <p:extLst>
      <p:ext uri="{BB962C8B-B14F-4D97-AF65-F5344CB8AC3E}">
        <p14:creationId xmlns:p14="http://schemas.microsoft.com/office/powerpoint/2010/main" val="2880168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C09B-52DC-C928-A912-A8948A0ECA5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Distance Vector Routing</a:t>
            </a:r>
          </a:p>
        </p:txBody>
      </p:sp>
      <p:sp>
        <p:nvSpPr>
          <p:cNvPr id="3" name="Content Placeholder 2">
            <a:extLst>
              <a:ext uri="{FF2B5EF4-FFF2-40B4-BE49-F238E27FC236}">
                <a16:creationId xmlns:a16="http://schemas.microsoft.com/office/drawing/2014/main" id="{2B1417A7-D0D9-1062-FFF2-B25A0E6E05F3}"/>
              </a:ext>
            </a:extLst>
          </p:cNvPr>
          <p:cNvSpPr>
            <a:spLocks noGrp="1"/>
          </p:cNvSpPr>
          <p:nvPr>
            <p:ph idx="1"/>
          </p:nvPr>
        </p:nvSpPr>
        <p:spPr/>
        <p:txBody>
          <a:bodyPr>
            <a:normAutofit/>
          </a:bodyPr>
          <a:lstStyle/>
          <a:p>
            <a:pPr algn="just"/>
            <a:r>
              <a:rPr lang="en-GB" sz="3000" b="0" i="0" dirty="0">
                <a:solidFill>
                  <a:srgbClr val="202124"/>
                </a:solidFill>
                <a:effectLst/>
                <a:latin typeface="Times New Roman" panose="02020603050405020304" pitchFamily="18" charset="0"/>
                <a:cs typeface="Times New Roman" panose="02020603050405020304" pitchFamily="18" charset="0"/>
              </a:rPr>
              <a:t>The distance vector routing algorithm </a:t>
            </a:r>
            <a:r>
              <a:rPr lang="en-GB" sz="3000" b="1" i="0" dirty="0">
                <a:solidFill>
                  <a:srgbClr val="202124"/>
                </a:solidFill>
                <a:effectLst/>
                <a:latin typeface="Times New Roman" panose="02020603050405020304" pitchFamily="18" charset="0"/>
                <a:cs typeface="Times New Roman" panose="02020603050405020304" pitchFamily="18" charset="0"/>
              </a:rPr>
              <a:t>works by having each router maintain a routing table, giving the best-known distance from source to destination and which route is used to get there</a:t>
            </a:r>
            <a:r>
              <a:rPr lang="en-GB" sz="3000" b="0" i="0" dirty="0">
                <a:solidFill>
                  <a:srgbClr val="202124"/>
                </a:solidFill>
                <a:effectLst/>
                <a:latin typeface="Times New Roman" panose="02020603050405020304" pitchFamily="18" charset="0"/>
                <a:cs typeface="Times New Roman" panose="02020603050405020304" pitchFamily="18" charset="0"/>
              </a:rPr>
              <a:t>. These tables are updated by exchanging the information with the </a:t>
            </a:r>
            <a:r>
              <a:rPr lang="en-GB" sz="3000" b="0" i="0" dirty="0" err="1">
                <a:solidFill>
                  <a:srgbClr val="202124"/>
                </a:solidFill>
                <a:effectLst/>
                <a:latin typeface="Times New Roman" panose="02020603050405020304" pitchFamily="18" charset="0"/>
                <a:cs typeface="Times New Roman" panose="02020603050405020304" pitchFamily="18" charset="0"/>
              </a:rPr>
              <a:t>neighbor</a:t>
            </a:r>
            <a:r>
              <a:rPr lang="en-GB" sz="3000" b="0" i="0" dirty="0">
                <a:solidFill>
                  <a:srgbClr val="202124"/>
                </a:solidFill>
                <a:effectLst/>
                <a:latin typeface="Times New Roman" panose="02020603050405020304" pitchFamily="18" charset="0"/>
                <a:cs typeface="Times New Roman" panose="02020603050405020304" pitchFamily="18" charset="0"/>
              </a:rPr>
              <a:t> having a direct link.</a:t>
            </a:r>
          </a:p>
          <a:p>
            <a:pPr algn="just"/>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179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3BB58-A571-77A5-D709-004CDE4177C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B542B1B-EB65-04AA-7D95-C357D38C829D}"/>
              </a:ext>
            </a:extLst>
          </p:cNvPr>
          <p:cNvSpPr>
            <a:spLocks noGrp="1"/>
          </p:cNvSpPr>
          <p:nvPr>
            <p:ph idx="1"/>
          </p:nvPr>
        </p:nvSpPr>
        <p:spPr>
          <a:xfrm>
            <a:off x="838200" y="1855303"/>
            <a:ext cx="10515600" cy="4321659"/>
          </a:xfrm>
        </p:spPr>
        <p:txBody>
          <a:bodyPr>
            <a:noAutofit/>
          </a:bodyPr>
          <a:lstStyle/>
          <a:p>
            <a:pPr marL="0" indent="0">
              <a:buNone/>
            </a:pPr>
            <a:r>
              <a:rPr lang="en-GB" sz="3000" b="1" dirty="0">
                <a:latin typeface="Times New Roman" panose="02020603050405020304" pitchFamily="18" charset="0"/>
                <a:cs typeface="Times New Roman" panose="02020603050405020304" pitchFamily="18" charset="0"/>
              </a:rPr>
              <a:t>Information kept by DV router -</a:t>
            </a:r>
          </a:p>
          <a:p>
            <a:pPr marL="0" indent="0">
              <a:buNone/>
            </a:pPr>
            <a:r>
              <a:rPr lang="en-GB" sz="3000" dirty="0">
                <a:latin typeface="Times New Roman" panose="02020603050405020304" pitchFamily="18" charset="0"/>
                <a:cs typeface="Times New Roman" panose="02020603050405020304" pitchFamily="18" charset="0"/>
              </a:rPr>
              <a:t>Each router has an ID</a:t>
            </a:r>
          </a:p>
          <a:p>
            <a:pPr marL="0" indent="0">
              <a:buNone/>
            </a:pPr>
            <a:r>
              <a:rPr lang="en-GB" sz="3000" dirty="0">
                <a:latin typeface="Times New Roman" panose="02020603050405020304" pitchFamily="18" charset="0"/>
                <a:cs typeface="Times New Roman" panose="02020603050405020304" pitchFamily="18" charset="0"/>
              </a:rPr>
              <a:t>Associated with each link connected to a router, </a:t>
            </a:r>
          </a:p>
          <a:p>
            <a:pPr marL="0" indent="0">
              <a:buNone/>
            </a:pPr>
            <a:r>
              <a:rPr lang="en-GB" sz="3000" dirty="0">
                <a:latin typeface="Times New Roman" panose="02020603050405020304" pitchFamily="18" charset="0"/>
                <a:cs typeface="Times New Roman" panose="02020603050405020304" pitchFamily="18" charset="0"/>
              </a:rPr>
              <a:t>there is a link cost (static or dynamic).</a:t>
            </a:r>
          </a:p>
          <a:p>
            <a:pPr marL="0" indent="0">
              <a:buNone/>
            </a:pPr>
            <a:r>
              <a:rPr lang="en-GB" sz="3000" dirty="0">
                <a:latin typeface="Times New Roman" panose="02020603050405020304" pitchFamily="18" charset="0"/>
                <a:cs typeface="Times New Roman" panose="02020603050405020304" pitchFamily="18" charset="0"/>
              </a:rPr>
              <a:t>Intermediate hops</a:t>
            </a:r>
          </a:p>
          <a:p>
            <a:pPr marL="0" indent="0">
              <a:buNone/>
            </a:pPr>
            <a:r>
              <a:rPr lang="en-GB" sz="3000" b="1" dirty="0">
                <a:latin typeface="Times New Roman" panose="02020603050405020304" pitchFamily="18" charset="0"/>
                <a:cs typeface="Times New Roman" panose="02020603050405020304" pitchFamily="18" charset="0"/>
              </a:rPr>
              <a:t>Distance Vector Table Initialization -</a:t>
            </a:r>
          </a:p>
          <a:p>
            <a:pPr marL="0" indent="0">
              <a:buNone/>
            </a:pPr>
            <a:r>
              <a:rPr lang="en-GB" sz="3000" dirty="0">
                <a:latin typeface="Times New Roman" panose="02020603050405020304" pitchFamily="18" charset="0"/>
                <a:cs typeface="Times New Roman" panose="02020603050405020304" pitchFamily="18" charset="0"/>
              </a:rPr>
              <a:t>Distance to itself = 0</a:t>
            </a:r>
          </a:p>
          <a:p>
            <a:pPr marL="0" indent="0">
              <a:buNone/>
            </a:pPr>
            <a:r>
              <a:rPr lang="en-GB" sz="3000" dirty="0">
                <a:latin typeface="Times New Roman" panose="02020603050405020304" pitchFamily="18" charset="0"/>
                <a:cs typeface="Times New Roman" panose="02020603050405020304" pitchFamily="18" charset="0"/>
              </a:rPr>
              <a:t>Distance to ALL other routers = infinity number.</a:t>
            </a:r>
          </a:p>
          <a:p>
            <a:pPr marL="0" indent="0">
              <a:buNone/>
            </a:pP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330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A83D-240A-7EF3-5F6D-E55016FA9E3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Link State Routing</a:t>
            </a:r>
          </a:p>
        </p:txBody>
      </p:sp>
      <p:sp>
        <p:nvSpPr>
          <p:cNvPr id="3" name="Content Placeholder 2">
            <a:extLst>
              <a:ext uri="{FF2B5EF4-FFF2-40B4-BE49-F238E27FC236}">
                <a16:creationId xmlns:a16="http://schemas.microsoft.com/office/drawing/2014/main" id="{89787FE7-3070-AFD4-2AF1-97321087FB7A}"/>
              </a:ext>
            </a:extLst>
          </p:cNvPr>
          <p:cNvSpPr>
            <a:spLocks noGrp="1"/>
          </p:cNvSpPr>
          <p:nvPr>
            <p:ph idx="1"/>
          </p:nvPr>
        </p:nvSpPr>
        <p:spPr/>
        <p:txBody>
          <a:bodyPr>
            <a:normAutofit/>
          </a:bodyPr>
          <a:lstStyle/>
          <a:p>
            <a:pPr marL="0" indent="0" algn="just">
              <a:buNone/>
            </a:pPr>
            <a:r>
              <a:rPr lang="en-GB" sz="3000" b="0" i="0" dirty="0">
                <a:solidFill>
                  <a:srgbClr val="202124"/>
                </a:solidFill>
                <a:effectLst/>
                <a:latin typeface="Times New Roman" panose="02020603050405020304" pitchFamily="18" charset="0"/>
                <a:cs typeface="Times New Roman" panose="02020603050405020304" pitchFamily="18" charset="0"/>
              </a:rPr>
              <a:t>The Link State Routing Algorithm is </a:t>
            </a:r>
            <a:r>
              <a:rPr lang="en-GB" sz="3000" b="1" i="0" dirty="0">
                <a:solidFill>
                  <a:srgbClr val="202124"/>
                </a:solidFill>
                <a:effectLst/>
                <a:latin typeface="Times New Roman" panose="02020603050405020304" pitchFamily="18" charset="0"/>
                <a:cs typeface="Times New Roman" panose="02020603050405020304" pitchFamily="18" charset="0"/>
              </a:rPr>
              <a:t>an interior protocol used by every router to share the information or knowledge about the rest of the routers on the network</a:t>
            </a:r>
            <a:r>
              <a:rPr lang="en-GB" sz="3000" b="0" i="0" dirty="0">
                <a:solidFill>
                  <a:srgbClr val="202124"/>
                </a:solidFill>
                <a:effectLst/>
                <a:latin typeface="Times New Roman" panose="02020603050405020304" pitchFamily="18" charset="0"/>
                <a:cs typeface="Times New Roman" panose="02020603050405020304" pitchFamily="18" charset="0"/>
              </a:rPr>
              <a:t>. The link state routing algorithm is a distributed algorithm using which every router computes its routing table.</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888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997</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BGP</vt:lpstr>
      <vt:lpstr>Types of Autonomous System</vt:lpstr>
      <vt:lpstr>IBGP</vt:lpstr>
      <vt:lpstr>More about BGP</vt:lpstr>
      <vt:lpstr>BGP tables</vt:lpstr>
      <vt:lpstr>BGP Timer</vt:lpstr>
      <vt:lpstr>Distance Vector Routing</vt:lpstr>
      <vt:lpstr>PowerPoint Presentation</vt:lpstr>
      <vt:lpstr>Link State Routing</vt:lpstr>
      <vt:lpstr>The three keys to understand the Link State Routing algorithm: </vt:lpstr>
      <vt:lpstr>Bellman Ford’s algorithm</vt:lpstr>
      <vt:lpstr>Dijkstra’s algorithm</vt:lpstr>
      <vt:lpstr>Path Vector Routing</vt:lpstr>
      <vt:lpstr>Open Shortest Path First (OSPF) protocol States </vt:lpstr>
      <vt:lpstr>OSPF terms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dc:title>
  <dc:creator>Kaushik's</dc:creator>
  <cp:lastModifiedBy>Kaushik's</cp:lastModifiedBy>
  <cp:revision>2</cp:revision>
  <dcterms:created xsi:type="dcterms:W3CDTF">2022-12-09T04:26:18Z</dcterms:created>
  <dcterms:modified xsi:type="dcterms:W3CDTF">2022-12-09T05:47:23Z</dcterms:modified>
</cp:coreProperties>
</file>