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88" r:id="rId2"/>
    <p:sldId id="281" r:id="rId3"/>
    <p:sldId id="283" r:id="rId4"/>
    <p:sldId id="285" r:id="rId5"/>
    <p:sldId id="284" r:id="rId6"/>
    <p:sldId id="287" r:id="rId7"/>
    <p:sldId id="286" r:id="rId8"/>
    <p:sldId id="289" r:id="rId9"/>
    <p:sldId id="290" r:id="rId10"/>
    <p:sldId id="291" r:id="rId11"/>
    <p:sldId id="292" r:id="rId12"/>
    <p:sldId id="293" r:id="rId13"/>
    <p:sldId id="294" r:id="rId14"/>
    <p:sldId id="295" r:id="rId15"/>
    <p:sldId id="296" r:id="rId16"/>
    <p:sldId id="29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1529F-9C0C-A1F4-DD97-7B56562A18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65A873-3FE0-1539-2026-EE99D9F4C6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42E0DB-CA9E-C95A-42CA-C5DAAB4BC4A8}"/>
              </a:ext>
            </a:extLst>
          </p:cNvPr>
          <p:cNvSpPr>
            <a:spLocks noGrp="1"/>
          </p:cNvSpPr>
          <p:nvPr>
            <p:ph type="dt" sz="half" idx="10"/>
          </p:nvPr>
        </p:nvSpPr>
        <p:spPr/>
        <p:txBody>
          <a:bodyPr/>
          <a:lstStyle/>
          <a:p>
            <a:fld id="{77B7473C-9041-4A5F-A24D-957D2997EFBE}" type="datetimeFigureOut">
              <a:rPr lang="en-IN" smtClean="0"/>
              <a:t>12-10-2022</a:t>
            </a:fld>
            <a:endParaRPr lang="en-IN"/>
          </a:p>
        </p:txBody>
      </p:sp>
      <p:sp>
        <p:nvSpPr>
          <p:cNvPr id="5" name="Footer Placeholder 4">
            <a:extLst>
              <a:ext uri="{FF2B5EF4-FFF2-40B4-BE49-F238E27FC236}">
                <a16:creationId xmlns:a16="http://schemas.microsoft.com/office/drawing/2014/main" id="{FB66E388-141F-BD2C-58D6-C674B7D0E4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B8783E-D3C0-1C79-9288-7C664A22E14A}"/>
              </a:ext>
            </a:extLst>
          </p:cNvPr>
          <p:cNvSpPr>
            <a:spLocks noGrp="1"/>
          </p:cNvSpPr>
          <p:nvPr>
            <p:ph type="sldNum" sz="quarter" idx="12"/>
          </p:nvPr>
        </p:nvSpPr>
        <p:spPr/>
        <p:txBody>
          <a:bodyPr/>
          <a:lstStyle/>
          <a:p>
            <a:fld id="{7CC4F42A-A3E8-42F0-8DF4-E2D3656BD565}" type="slidenum">
              <a:rPr lang="en-IN" smtClean="0"/>
              <a:t>‹#›</a:t>
            </a:fld>
            <a:endParaRPr lang="en-IN"/>
          </a:p>
        </p:txBody>
      </p:sp>
    </p:spTree>
    <p:extLst>
      <p:ext uri="{BB962C8B-B14F-4D97-AF65-F5344CB8AC3E}">
        <p14:creationId xmlns:p14="http://schemas.microsoft.com/office/powerpoint/2010/main" val="1277360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001B3-BECB-046F-062D-099BCD348C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1AC86C-82F6-3AAD-47EE-995C1EE309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47A021-80F1-2FF7-DA21-4830B6C25775}"/>
              </a:ext>
            </a:extLst>
          </p:cNvPr>
          <p:cNvSpPr>
            <a:spLocks noGrp="1"/>
          </p:cNvSpPr>
          <p:nvPr>
            <p:ph type="dt" sz="half" idx="10"/>
          </p:nvPr>
        </p:nvSpPr>
        <p:spPr/>
        <p:txBody>
          <a:bodyPr/>
          <a:lstStyle/>
          <a:p>
            <a:fld id="{77B7473C-9041-4A5F-A24D-957D2997EFBE}" type="datetimeFigureOut">
              <a:rPr lang="en-IN" smtClean="0"/>
              <a:t>12-10-2022</a:t>
            </a:fld>
            <a:endParaRPr lang="en-IN"/>
          </a:p>
        </p:txBody>
      </p:sp>
      <p:sp>
        <p:nvSpPr>
          <p:cNvPr id="5" name="Footer Placeholder 4">
            <a:extLst>
              <a:ext uri="{FF2B5EF4-FFF2-40B4-BE49-F238E27FC236}">
                <a16:creationId xmlns:a16="http://schemas.microsoft.com/office/drawing/2014/main" id="{9F811F06-8401-6E58-D40D-BFCA5EF6D1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9F8DAB-7EC8-F480-1CA1-80825BB695CD}"/>
              </a:ext>
            </a:extLst>
          </p:cNvPr>
          <p:cNvSpPr>
            <a:spLocks noGrp="1"/>
          </p:cNvSpPr>
          <p:nvPr>
            <p:ph type="sldNum" sz="quarter" idx="12"/>
          </p:nvPr>
        </p:nvSpPr>
        <p:spPr/>
        <p:txBody>
          <a:bodyPr/>
          <a:lstStyle/>
          <a:p>
            <a:fld id="{7CC4F42A-A3E8-42F0-8DF4-E2D3656BD565}" type="slidenum">
              <a:rPr lang="en-IN" smtClean="0"/>
              <a:t>‹#›</a:t>
            </a:fld>
            <a:endParaRPr lang="en-IN"/>
          </a:p>
        </p:txBody>
      </p:sp>
    </p:spTree>
    <p:extLst>
      <p:ext uri="{BB962C8B-B14F-4D97-AF65-F5344CB8AC3E}">
        <p14:creationId xmlns:p14="http://schemas.microsoft.com/office/powerpoint/2010/main" val="3674019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727A42-9489-00E7-6CE7-478A1A01A6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4B668D-006A-A543-8A11-4545659003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809CF3-2178-1869-D231-434AB67913EA}"/>
              </a:ext>
            </a:extLst>
          </p:cNvPr>
          <p:cNvSpPr>
            <a:spLocks noGrp="1"/>
          </p:cNvSpPr>
          <p:nvPr>
            <p:ph type="dt" sz="half" idx="10"/>
          </p:nvPr>
        </p:nvSpPr>
        <p:spPr/>
        <p:txBody>
          <a:bodyPr/>
          <a:lstStyle/>
          <a:p>
            <a:fld id="{77B7473C-9041-4A5F-A24D-957D2997EFBE}" type="datetimeFigureOut">
              <a:rPr lang="en-IN" smtClean="0"/>
              <a:t>12-10-2022</a:t>
            </a:fld>
            <a:endParaRPr lang="en-IN"/>
          </a:p>
        </p:txBody>
      </p:sp>
      <p:sp>
        <p:nvSpPr>
          <p:cNvPr id="5" name="Footer Placeholder 4">
            <a:extLst>
              <a:ext uri="{FF2B5EF4-FFF2-40B4-BE49-F238E27FC236}">
                <a16:creationId xmlns:a16="http://schemas.microsoft.com/office/drawing/2014/main" id="{11C62ED3-6BEA-015B-A6E7-DC509960D0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69B605-6592-5F8B-BEE4-B552DE96211E}"/>
              </a:ext>
            </a:extLst>
          </p:cNvPr>
          <p:cNvSpPr>
            <a:spLocks noGrp="1"/>
          </p:cNvSpPr>
          <p:nvPr>
            <p:ph type="sldNum" sz="quarter" idx="12"/>
          </p:nvPr>
        </p:nvSpPr>
        <p:spPr/>
        <p:txBody>
          <a:bodyPr/>
          <a:lstStyle/>
          <a:p>
            <a:fld id="{7CC4F42A-A3E8-42F0-8DF4-E2D3656BD565}" type="slidenum">
              <a:rPr lang="en-IN" smtClean="0"/>
              <a:t>‹#›</a:t>
            </a:fld>
            <a:endParaRPr lang="en-IN"/>
          </a:p>
        </p:txBody>
      </p:sp>
    </p:spTree>
    <p:extLst>
      <p:ext uri="{BB962C8B-B14F-4D97-AF65-F5344CB8AC3E}">
        <p14:creationId xmlns:p14="http://schemas.microsoft.com/office/powerpoint/2010/main" val="2363463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85A2B-F127-BF12-0F34-8C4E9BF5F8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B46912-E130-B4A3-DB81-3EAF03B25E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C549-FC23-8419-D9FC-0606E707DC47}"/>
              </a:ext>
            </a:extLst>
          </p:cNvPr>
          <p:cNvSpPr>
            <a:spLocks noGrp="1"/>
          </p:cNvSpPr>
          <p:nvPr>
            <p:ph type="dt" sz="half" idx="10"/>
          </p:nvPr>
        </p:nvSpPr>
        <p:spPr/>
        <p:txBody>
          <a:bodyPr/>
          <a:lstStyle/>
          <a:p>
            <a:fld id="{77B7473C-9041-4A5F-A24D-957D2997EFBE}" type="datetimeFigureOut">
              <a:rPr lang="en-IN" smtClean="0"/>
              <a:t>12-10-2022</a:t>
            </a:fld>
            <a:endParaRPr lang="en-IN"/>
          </a:p>
        </p:txBody>
      </p:sp>
      <p:sp>
        <p:nvSpPr>
          <p:cNvPr id="5" name="Footer Placeholder 4">
            <a:extLst>
              <a:ext uri="{FF2B5EF4-FFF2-40B4-BE49-F238E27FC236}">
                <a16:creationId xmlns:a16="http://schemas.microsoft.com/office/drawing/2014/main" id="{7E2DDD75-6451-986F-FFC9-7D39CC7FBF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0A155D-E024-8F61-9AE2-C0DE9F662FC6}"/>
              </a:ext>
            </a:extLst>
          </p:cNvPr>
          <p:cNvSpPr>
            <a:spLocks noGrp="1"/>
          </p:cNvSpPr>
          <p:nvPr>
            <p:ph type="sldNum" sz="quarter" idx="12"/>
          </p:nvPr>
        </p:nvSpPr>
        <p:spPr/>
        <p:txBody>
          <a:bodyPr/>
          <a:lstStyle/>
          <a:p>
            <a:fld id="{7CC4F42A-A3E8-42F0-8DF4-E2D3656BD565}" type="slidenum">
              <a:rPr lang="en-IN" smtClean="0"/>
              <a:t>‹#›</a:t>
            </a:fld>
            <a:endParaRPr lang="en-IN"/>
          </a:p>
        </p:txBody>
      </p:sp>
    </p:spTree>
    <p:extLst>
      <p:ext uri="{BB962C8B-B14F-4D97-AF65-F5344CB8AC3E}">
        <p14:creationId xmlns:p14="http://schemas.microsoft.com/office/powerpoint/2010/main" val="175619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5983A-9D3C-78B2-B318-56134FABD4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3CBD23-E26D-2102-5797-C2E64AEB6D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735C75-D303-C8C5-5DD2-1BC1CADA5533}"/>
              </a:ext>
            </a:extLst>
          </p:cNvPr>
          <p:cNvSpPr>
            <a:spLocks noGrp="1"/>
          </p:cNvSpPr>
          <p:nvPr>
            <p:ph type="dt" sz="half" idx="10"/>
          </p:nvPr>
        </p:nvSpPr>
        <p:spPr/>
        <p:txBody>
          <a:bodyPr/>
          <a:lstStyle/>
          <a:p>
            <a:fld id="{77B7473C-9041-4A5F-A24D-957D2997EFBE}" type="datetimeFigureOut">
              <a:rPr lang="en-IN" smtClean="0"/>
              <a:t>12-10-2022</a:t>
            </a:fld>
            <a:endParaRPr lang="en-IN"/>
          </a:p>
        </p:txBody>
      </p:sp>
      <p:sp>
        <p:nvSpPr>
          <p:cNvPr id="5" name="Footer Placeholder 4">
            <a:extLst>
              <a:ext uri="{FF2B5EF4-FFF2-40B4-BE49-F238E27FC236}">
                <a16:creationId xmlns:a16="http://schemas.microsoft.com/office/drawing/2014/main" id="{AB4610C8-AD10-11B2-F604-DC1E138A12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5A5EF7-B07A-6561-2FBC-5123296C21F0}"/>
              </a:ext>
            </a:extLst>
          </p:cNvPr>
          <p:cNvSpPr>
            <a:spLocks noGrp="1"/>
          </p:cNvSpPr>
          <p:nvPr>
            <p:ph type="sldNum" sz="quarter" idx="12"/>
          </p:nvPr>
        </p:nvSpPr>
        <p:spPr/>
        <p:txBody>
          <a:bodyPr/>
          <a:lstStyle/>
          <a:p>
            <a:fld id="{7CC4F42A-A3E8-42F0-8DF4-E2D3656BD565}" type="slidenum">
              <a:rPr lang="en-IN" smtClean="0"/>
              <a:t>‹#›</a:t>
            </a:fld>
            <a:endParaRPr lang="en-IN"/>
          </a:p>
        </p:txBody>
      </p:sp>
    </p:spTree>
    <p:extLst>
      <p:ext uri="{BB962C8B-B14F-4D97-AF65-F5344CB8AC3E}">
        <p14:creationId xmlns:p14="http://schemas.microsoft.com/office/powerpoint/2010/main" val="618610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9302D-4C29-1E9D-AA51-4942B6110A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B2025E-140B-F501-632C-51FDCE231A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A0552E-EBED-7C39-CFED-0E4BCDA0E3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3F48D1-9B3B-9991-869D-79CA9DD26093}"/>
              </a:ext>
            </a:extLst>
          </p:cNvPr>
          <p:cNvSpPr>
            <a:spLocks noGrp="1"/>
          </p:cNvSpPr>
          <p:nvPr>
            <p:ph type="dt" sz="half" idx="10"/>
          </p:nvPr>
        </p:nvSpPr>
        <p:spPr/>
        <p:txBody>
          <a:bodyPr/>
          <a:lstStyle/>
          <a:p>
            <a:fld id="{77B7473C-9041-4A5F-A24D-957D2997EFBE}" type="datetimeFigureOut">
              <a:rPr lang="en-IN" smtClean="0"/>
              <a:t>12-10-2022</a:t>
            </a:fld>
            <a:endParaRPr lang="en-IN"/>
          </a:p>
        </p:txBody>
      </p:sp>
      <p:sp>
        <p:nvSpPr>
          <p:cNvPr id="6" name="Footer Placeholder 5">
            <a:extLst>
              <a:ext uri="{FF2B5EF4-FFF2-40B4-BE49-F238E27FC236}">
                <a16:creationId xmlns:a16="http://schemas.microsoft.com/office/drawing/2014/main" id="{1C26CA6F-9B61-2B1F-68D2-65F5E6A6BC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6A21A8-9CAA-3445-55D5-BE14C924CA31}"/>
              </a:ext>
            </a:extLst>
          </p:cNvPr>
          <p:cNvSpPr>
            <a:spLocks noGrp="1"/>
          </p:cNvSpPr>
          <p:nvPr>
            <p:ph type="sldNum" sz="quarter" idx="12"/>
          </p:nvPr>
        </p:nvSpPr>
        <p:spPr/>
        <p:txBody>
          <a:bodyPr/>
          <a:lstStyle/>
          <a:p>
            <a:fld id="{7CC4F42A-A3E8-42F0-8DF4-E2D3656BD565}" type="slidenum">
              <a:rPr lang="en-IN" smtClean="0"/>
              <a:t>‹#›</a:t>
            </a:fld>
            <a:endParaRPr lang="en-IN"/>
          </a:p>
        </p:txBody>
      </p:sp>
    </p:spTree>
    <p:extLst>
      <p:ext uri="{BB962C8B-B14F-4D97-AF65-F5344CB8AC3E}">
        <p14:creationId xmlns:p14="http://schemas.microsoft.com/office/powerpoint/2010/main" val="184028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7CBB-8E06-8B6D-D243-5E640691F6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DC703A-3E5B-3D10-CE65-9B283F45D9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A9179D-7543-5793-D3AC-BD15CA747D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8F5090-430B-2B9B-1EE2-99A74FBBF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A0FF07-8653-D0B7-E4A4-C4C650492E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045221-68E9-E828-053E-E0EABAD9C831}"/>
              </a:ext>
            </a:extLst>
          </p:cNvPr>
          <p:cNvSpPr>
            <a:spLocks noGrp="1"/>
          </p:cNvSpPr>
          <p:nvPr>
            <p:ph type="dt" sz="half" idx="10"/>
          </p:nvPr>
        </p:nvSpPr>
        <p:spPr/>
        <p:txBody>
          <a:bodyPr/>
          <a:lstStyle/>
          <a:p>
            <a:fld id="{77B7473C-9041-4A5F-A24D-957D2997EFBE}" type="datetimeFigureOut">
              <a:rPr lang="en-IN" smtClean="0"/>
              <a:t>12-10-2022</a:t>
            </a:fld>
            <a:endParaRPr lang="en-IN"/>
          </a:p>
        </p:txBody>
      </p:sp>
      <p:sp>
        <p:nvSpPr>
          <p:cNvPr id="8" name="Footer Placeholder 7">
            <a:extLst>
              <a:ext uri="{FF2B5EF4-FFF2-40B4-BE49-F238E27FC236}">
                <a16:creationId xmlns:a16="http://schemas.microsoft.com/office/drawing/2014/main" id="{5A05D4DE-ABB5-5CF6-D355-853215939F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2012B9-4D28-AD26-32CE-ACFA3C2734EA}"/>
              </a:ext>
            </a:extLst>
          </p:cNvPr>
          <p:cNvSpPr>
            <a:spLocks noGrp="1"/>
          </p:cNvSpPr>
          <p:nvPr>
            <p:ph type="sldNum" sz="quarter" idx="12"/>
          </p:nvPr>
        </p:nvSpPr>
        <p:spPr/>
        <p:txBody>
          <a:bodyPr/>
          <a:lstStyle/>
          <a:p>
            <a:fld id="{7CC4F42A-A3E8-42F0-8DF4-E2D3656BD565}" type="slidenum">
              <a:rPr lang="en-IN" smtClean="0"/>
              <a:t>‹#›</a:t>
            </a:fld>
            <a:endParaRPr lang="en-IN"/>
          </a:p>
        </p:txBody>
      </p:sp>
    </p:spTree>
    <p:extLst>
      <p:ext uri="{BB962C8B-B14F-4D97-AF65-F5344CB8AC3E}">
        <p14:creationId xmlns:p14="http://schemas.microsoft.com/office/powerpoint/2010/main" val="428680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7792-80FC-F52C-7E60-6A551D7898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6B5808-4068-580C-D300-FBB3DF321771}"/>
              </a:ext>
            </a:extLst>
          </p:cNvPr>
          <p:cNvSpPr>
            <a:spLocks noGrp="1"/>
          </p:cNvSpPr>
          <p:nvPr>
            <p:ph type="dt" sz="half" idx="10"/>
          </p:nvPr>
        </p:nvSpPr>
        <p:spPr/>
        <p:txBody>
          <a:bodyPr/>
          <a:lstStyle/>
          <a:p>
            <a:fld id="{77B7473C-9041-4A5F-A24D-957D2997EFBE}" type="datetimeFigureOut">
              <a:rPr lang="en-IN" smtClean="0"/>
              <a:t>12-10-2022</a:t>
            </a:fld>
            <a:endParaRPr lang="en-IN"/>
          </a:p>
        </p:txBody>
      </p:sp>
      <p:sp>
        <p:nvSpPr>
          <p:cNvPr id="4" name="Footer Placeholder 3">
            <a:extLst>
              <a:ext uri="{FF2B5EF4-FFF2-40B4-BE49-F238E27FC236}">
                <a16:creationId xmlns:a16="http://schemas.microsoft.com/office/drawing/2014/main" id="{92E30C9D-3005-536E-0A01-FE8B36ACD5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078F29-979C-CDB0-3A6B-05A3C3345EEA}"/>
              </a:ext>
            </a:extLst>
          </p:cNvPr>
          <p:cNvSpPr>
            <a:spLocks noGrp="1"/>
          </p:cNvSpPr>
          <p:nvPr>
            <p:ph type="sldNum" sz="quarter" idx="12"/>
          </p:nvPr>
        </p:nvSpPr>
        <p:spPr/>
        <p:txBody>
          <a:bodyPr/>
          <a:lstStyle/>
          <a:p>
            <a:fld id="{7CC4F42A-A3E8-42F0-8DF4-E2D3656BD565}" type="slidenum">
              <a:rPr lang="en-IN" smtClean="0"/>
              <a:t>‹#›</a:t>
            </a:fld>
            <a:endParaRPr lang="en-IN"/>
          </a:p>
        </p:txBody>
      </p:sp>
    </p:spTree>
    <p:extLst>
      <p:ext uri="{BB962C8B-B14F-4D97-AF65-F5344CB8AC3E}">
        <p14:creationId xmlns:p14="http://schemas.microsoft.com/office/powerpoint/2010/main" val="3631541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14FD6E-4756-14C2-C60A-E322C51EF325}"/>
              </a:ext>
            </a:extLst>
          </p:cNvPr>
          <p:cNvSpPr>
            <a:spLocks noGrp="1"/>
          </p:cNvSpPr>
          <p:nvPr>
            <p:ph type="dt" sz="half" idx="10"/>
          </p:nvPr>
        </p:nvSpPr>
        <p:spPr/>
        <p:txBody>
          <a:bodyPr/>
          <a:lstStyle/>
          <a:p>
            <a:fld id="{77B7473C-9041-4A5F-A24D-957D2997EFBE}" type="datetimeFigureOut">
              <a:rPr lang="en-IN" smtClean="0"/>
              <a:t>12-10-2022</a:t>
            </a:fld>
            <a:endParaRPr lang="en-IN"/>
          </a:p>
        </p:txBody>
      </p:sp>
      <p:sp>
        <p:nvSpPr>
          <p:cNvPr id="3" name="Footer Placeholder 2">
            <a:extLst>
              <a:ext uri="{FF2B5EF4-FFF2-40B4-BE49-F238E27FC236}">
                <a16:creationId xmlns:a16="http://schemas.microsoft.com/office/drawing/2014/main" id="{BA07211C-DF2D-31E3-BC97-4732CB4959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061F01-D20A-1D69-34DE-25F47EB482D0}"/>
              </a:ext>
            </a:extLst>
          </p:cNvPr>
          <p:cNvSpPr>
            <a:spLocks noGrp="1"/>
          </p:cNvSpPr>
          <p:nvPr>
            <p:ph type="sldNum" sz="quarter" idx="12"/>
          </p:nvPr>
        </p:nvSpPr>
        <p:spPr/>
        <p:txBody>
          <a:bodyPr/>
          <a:lstStyle/>
          <a:p>
            <a:fld id="{7CC4F42A-A3E8-42F0-8DF4-E2D3656BD565}" type="slidenum">
              <a:rPr lang="en-IN" smtClean="0"/>
              <a:t>‹#›</a:t>
            </a:fld>
            <a:endParaRPr lang="en-IN"/>
          </a:p>
        </p:txBody>
      </p:sp>
    </p:spTree>
    <p:extLst>
      <p:ext uri="{BB962C8B-B14F-4D97-AF65-F5344CB8AC3E}">
        <p14:creationId xmlns:p14="http://schemas.microsoft.com/office/powerpoint/2010/main" val="719541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9CA1-122D-0058-2F37-DC5EA0DCC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FEB5A0-57D9-27FB-F9FD-845AC69F74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89772F-0449-A732-A308-87B981C60F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B88DC6-ADD0-6475-8169-78FA3EE77CF9}"/>
              </a:ext>
            </a:extLst>
          </p:cNvPr>
          <p:cNvSpPr>
            <a:spLocks noGrp="1"/>
          </p:cNvSpPr>
          <p:nvPr>
            <p:ph type="dt" sz="half" idx="10"/>
          </p:nvPr>
        </p:nvSpPr>
        <p:spPr/>
        <p:txBody>
          <a:bodyPr/>
          <a:lstStyle/>
          <a:p>
            <a:fld id="{77B7473C-9041-4A5F-A24D-957D2997EFBE}" type="datetimeFigureOut">
              <a:rPr lang="en-IN" smtClean="0"/>
              <a:t>12-10-2022</a:t>
            </a:fld>
            <a:endParaRPr lang="en-IN"/>
          </a:p>
        </p:txBody>
      </p:sp>
      <p:sp>
        <p:nvSpPr>
          <p:cNvPr id="6" name="Footer Placeholder 5">
            <a:extLst>
              <a:ext uri="{FF2B5EF4-FFF2-40B4-BE49-F238E27FC236}">
                <a16:creationId xmlns:a16="http://schemas.microsoft.com/office/drawing/2014/main" id="{2F31F7EB-7A2D-5803-9D83-BBE0EDA2CD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C207DD-976D-C86D-3C05-9C9C13DA284C}"/>
              </a:ext>
            </a:extLst>
          </p:cNvPr>
          <p:cNvSpPr>
            <a:spLocks noGrp="1"/>
          </p:cNvSpPr>
          <p:nvPr>
            <p:ph type="sldNum" sz="quarter" idx="12"/>
          </p:nvPr>
        </p:nvSpPr>
        <p:spPr/>
        <p:txBody>
          <a:bodyPr/>
          <a:lstStyle/>
          <a:p>
            <a:fld id="{7CC4F42A-A3E8-42F0-8DF4-E2D3656BD565}" type="slidenum">
              <a:rPr lang="en-IN" smtClean="0"/>
              <a:t>‹#›</a:t>
            </a:fld>
            <a:endParaRPr lang="en-IN"/>
          </a:p>
        </p:txBody>
      </p:sp>
    </p:spTree>
    <p:extLst>
      <p:ext uri="{BB962C8B-B14F-4D97-AF65-F5344CB8AC3E}">
        <p14:creationId xmlns:p14="http://schemas.microsoft.com/office/powerpoint/2010/main" val="193761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B0DB-044D-CE11-A692-9C7936B26B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DB1C53-A4CD-6C28-AFBD-3A3420B1A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5A2F681-9C0E-DCCE-1B0E-88F453698F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4063E5-E2AB-96AF-7CE8-AB48C0012125}"/>
              </a:ext>
            </a:extLst>
          </p:cNvPr>
          <p:cNvSpPr>
            <a:spLocks noGrp="1"/>
          </p:cNvSpPr>
          <p:nvPr>
            <p:ph type="dt" sz="half" idx="10"/>
          </p:nvPr>
        </p:nvSpPr>
        <p:spPr/>
        <p:txBody>
          <a:bodyPr/>
          <a:lstStyle/>
          <a:p>
            <a:fld id="{77B7473C-9041-4A5F-A24D-957D2997EFBE}" type="datetimeFigureOut">
              <a:rPr lang="en-IN" smtClean="0"/>
              <a:t>12-10-2022</a:t>
            </a:fld>
            <a:endParaRPr lang="en-IN"/>
          </a:p>
        </p:txBody>
      </p:sp>
      <p:sp>
        <p:nvSpPr>
          <p:cNvPr id="6" name="Footer Placeholder 5">
            <a:extLst>
              <a:ext uri="{FF2B5EF4-FFF2-40B4-BE49-F238E27FC236}">
                <a16:creationId xmlns:a16="http://schemas.microsoft.com/office/drawing/2014/main" id="{0CE8D5DD-14FA-97C8-C76A-E26A2CD70B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B038C7-C00C-0076-31F5-26120E9DB046}"/>
              </a:ext>
            </a:extLst>
          </p:cNvPr>
          <p:cNvSpPr>
            <a:spLocks noGrp="1"/>
          </p:cNvSpPr>
          <p:nvPr>
            <p:ph type="sldNum" sz="quarter" idx="12"/>
          </p:nvPr>
        </p:nvSpPr>
        <p:spPr/>
        <p:txBody>
          <a:bodyPr/>
          <a:lstStyle/>
          <a:p>
            <a:fld id="{7CC4F42A-A3E8-42F0-8DF4-E2D3656BD565}" type="slidenum">
              <a:rPr lang="en-IN" smtClean="0"/>
              <a:t>‹#›</a:t>
            </a:fld>
            <a:endParaRPr lang="en-IN"/>
          </a:p>
        </p:txBody>
      </p:sp>
    </p:spTree>
    <p:extLst>
      <p:ext uri="{BB962C8B-B14F-4D97-AF65-F5344CB8AC3E}">
        <p14:creationId xmlns:p14="http://schemas.microsoft.com/office/powerpoint/2010/main" val="2594480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BF9B24-1DCB-66ED-C7CD-F9AEEB99D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5FDEA5-969C-0892-C135-CD4E86D4A6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1B397D-0B45-DBD4-FD9F-C4C129F185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7473C-9041-4A5F-A24D-957D2997EFBE}" type="datetimeFigureOut">
              <a:rPr lang="en-IN" smtClean="0"/>
              <a:t>12-10-2022</a:t>
            </a:fld>
            <a:endParaRPr lang="en-IN"/>
          </a:p>
        </p:txBody>
      </p:sp>
      <p:sp>
        <p:nvSpPr>
          <p:cNvPr id="5" name="Footer Placeholder 4">
            <a:extLst>
              <a:ext uri="{FF2B5EF4-FFF2-40B4-BE49-F238E27FC236}">
                <a16:creationId xmlns:a16="http://schemas.microsoft.com/office/drawing/2014/main" id="{8B158CF9-82C9-7DF6-F27E-539997F2AD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7C803B-1EE5-BE0B-29E4-C89A7DB255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C4F42A-A3E8-42F0-8DF4-E2D3656BD565}" type="slidenum">
              <a:rPr lang="en-IN" smtClean="0"/>
              <a:t>‹#›</a:t>
            </a:fld>
            <a:endParaRPr lang="en-IN"/>
          </a:p>
        </p:txBody>
      </p:sp>
    </p:spTree>
    <p:extLst>
      <p:ext uri="{BB962C8B-B14F-4D97-AF65-F5344CB8AC3E}">
        <p14:creationId xmlns:p14="http://schemas.microsoft.com/office/powerpoint/2010/main" val="367965331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71C77-08C9-C7F0-520E-4DF3BF24A5A1}"/>
              </a:ext>
            </a:extLst>
          </p:cNvPr>
          <p:cNvSpPr>
            <a:spLocks noGrp="1"/>
          </p:cNvSpPr>
          <p:nvPr>
            <p:ph type="title"/>
          </p:nvPr>
        </p:nvSpPr>
        <p:spPr/>
        <p:txBody>
          <a:bodyPr/>
          <a:lstStyle/>
          <a:p>
            <a:r>
              <a:rPr lang="en-GB" b="1" i="0" dirty="0">
                <a:solidFill>
                  <a:srgbClr val="273239"/>
                </a:solidFill>
                <a:effectLst/>
                <a:latin typeface="Times New Roman" panose="02020603050405020304" pitchFamily="18" charset="0"/>
                <a:cs typeface="Times New Roman" panose="02020603050405020304" pitchFamily="18" charset="0"/>
              </a:rPr>
              <a:t>Types of Network Protocols and Their Uses</a:t>
            </a:r>
            <a:br>
              <a:rPr lang="en-GB" b="1" i="0" dirty="0">
                <a:solidFill>
                  <a:srgbClr val="273239"/>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B981DF-7DB8-8FE4-34D5-09732FB199DD}"/>
              </a:ext>
            </a:extLst>
          </p:cNvPr>
          <p:cNvSpPr>
            <a:spLocks noGrp="1"/>
          </p:cNvSpPr>
          <p:nvPr>
            <p:ph idx="1"/>
          </p:nvPr>
        </p:nvSpPr>
        <p:spPr/>
        <p:txBody>
          <a:bodyPr>
            <a:normAutofit lnSpcReduction="10000"/>
          </a:bodyPr>
          <a:lstStyle/>
          <a:p>
            <a:pPr algn="just"/>
            <a:r>
              <a:rPr lang="en-GB" b="0" i="0" dirty="0">
                <a:solidFill>
                  <a:srgbClr val="273239"/>
                </a:solidFill>
                <a:effectLst/>
                <a:latin typeface="Times New Roman" panose="02020603050405020304" pitchFamily="18" charset="0"/>
                <a:cs typeface="Times New Roman" panose="02020603050405020304" pitchFamily="18" charset="0"/>
              </a:rPr>
              <a:t>A network protocol is an accepted set of rules that govern data communication between different devices in the network. It determines what is being communicated, how it is being communicated, and when it is being communicated. It permits connected devices to communicate with each other, irrespective of internal and structural differences. </a:t>
            </a:r>
            <a:r>
              <a:rPr lang="en-IN" b="1" i="0" dirty="0">
                <a:solidFill>
                  <a:srgbClr val="273239"/>
                </a:solidFill>
                <a:effectLst/>
                <a:latin typeface="Times New Roman" panose="02020603050405020304" pitchFamily="18" charset="0"/>
                <a:cs typeface="Times New Roman" panose="02020603050405020304" pitchFamily="18" charset="0"/>
              </a:rPr>
              <a:t>Types of protocols </a:t>
            </a:r>
          </a:p>
          <a:p>
            <a:pPr algn="just"/>
            <a:r>
              <a:rPr lang="en-GB" b="0" i="0" dirty="0">
                <a:solidFill>
                  <a:srgbClr val="273239"/>
                </a:solidFill>
                <a:effectLst/>
                <a:latin typeface="Times New Roman" panose="02020603050405020304" pitchFamily="18" charset="0"/>
                <a:cs typeface="Times New Roman" panose="02020603050405020304" pitchFamily="18" charset="0"/>
              </a:rPr>
              <a:t>The protocols can be broadly classified into three major categories-</a:t>
            </a:r>
            <a:endParaRPr lang="en-IN" b="1"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IN" b="1" i="0" dirty="0">
                <a:solidFill>
                  <a:srgbClr val="273239"/>
                </a:solidFill>
                <a:effectLst/>
                <a:latin typeface="Times New Roman" panose="02020603050405020304" pitchFamily="18" charset="0"/>
                <a:cs typeface="Times New Roman" panose="02020603050405020304" pitchFamily="18" charset="0"/>
              </a:rPr>
              <a:t>Communication</a:t>
            </a:r>
          </a:p>
          <a:p>
            <a:pPr algn="l" fontAlgn="base">
              <a:buFont typeface="+mj-lt"/>
              <a:buAutoNum type="arabicPeriod"/>
            </a:pPr>
            <a:r>
              <a:rPr lang="en-IN" b="1" i="0" dirty="0">
                <a:solidFill>
                  <a:srgbClr val="273239"/>
                </a:solidFill>
                <a:effectLst/>
                <a:latin typeface="Times New Roman" panose="02020603050405020304" pitchFamily="18" charset="0"/>
                <a:cs typeface="Times New Roman" panose="02020603050405020304" pitchFamily="18" charset="0"/>
              </a:rPr>
              <a:t>Management</a:t>
            </a:r>
          </a:p>
          <a:p>
            <a:pPr algn="l" fontAlgn="base">
              <a:buFont typeface="+mj-lt"/>
              <a:buAutoNum type="arabicPeriod"/>
            </a:pPr>
            <a:r>
              <a:rPr lang="en-IN" b="1" i="0" dirty="0">
                <a:solidFill>
                  <a:srgbClr val="273239"/>
                </a:solidFill>
                <a:effectLst/>
                <a:latin typeface="Times New Roman" panose="02020603050405020304" pitchFamily="18" charset="0"/>
                <a:cs typeface="Times New Roman" panose="02020603050405020304" pitchFamily="18" charset="0"/>
              </a:rPr>
              <a:t>Security</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3372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05AF18-D689-A8C3-124E-35E7F9E54C35}"/>
              </a:ext>
            </a:extLst>
          </p:cNvPr>
          <p:cNvSpPr>
            <a:spLocks noGrp="1"/>
          </p:cNvSpPr>
          <p:nvPr>
            <p:ph idx="1"/>
          </p:nvPr>
        </p:nvSpPr>
        <p:spPr/>
        <p:txBody>
          <a:bodyPr/>
          <a:lstStyle/>
          <a:p>
            <a:pPr marL="0" indent="0" algn="just">
              <a:buNone/>
            </a:pPr>
            <a:r>
              <a:rPr lang="en-GB" b="1" i="0" dirty="0">
                <a:solidFill>
                  <a:srgbClr val="273239"/>
                </a:solidFill>
                <a:effectLst/>
                <a:latin typeface="Times New Roman" panose="02020603050405020304" pitchFamily="18" charset="0"/>
                <a:cs typeface="Times New Roman" panose="02020603050405020304" pitchFamily="18" charset="0"/>
              </a:rPr>
              <a:t>Telnet:</a:t>
            </a:r>
            <a:r>
              <a:rPr lang="en-GB" b="0" i="0" dirty="0">
                <a:solidFill>
                  <a:srgbClr val="273239"/>
                </a:solidFill>
                <a:effectLst/>
                <a:latin typeface="Times New Roman" panose="02020603050405020304" pitchFamily="18" charset="0"/>
                <a:cs typeface="Times New Roman" panose="02020603050405020304" pitchFamily="18" charset="0"/>
              </a:rPr>
              <a:t> It is a protocol that allows the user to connect to a remote computer program and to use it i.e., it is designed for remote connectivity. Telnet creates a connection between a host machine and a remote endpoint to enable a remote session.</a:t>
            </a:r>
          </a:p>
          <a:p>
            <a:pPr marL="0" indent="0">
              <a:buNone/>
            </a:pPr>
            <a:endParaRPr lang="en-IN" dirty="0"/>
          </a:p>
        </p:txBody>
      </p:sp>
    </p:spTree>
    <p:extLst>
      <p:ext uri="{BB962C8B-B14F-4D97-AF65-F5344CB8AC3E}">
        <p14:creationId xmlns:p14="http://schemas.microsoft.com/office/powerpoint/2010/main" val="3437734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6A1F-4CED-3DF2-46BD-46983F0BCBE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Security Protocols</a:t>
            </a:r>
          </a:p>
        </p:txBody>
      </p:sp>
      <p:sp>
        <p:nvSpPr>
          <p:cNvPr id="3" name="Content Placeholder 2">
            <a:extLst>
              <a:ext uri="{FF2B5EF4-FFF2-40B4-BE49-F238E27FC236}">
                <a16:creationId xmlns:a16="http://schemas.microsoft.com/office/drawing/2014/main" id="{0323112A-27B2-63D4-89B3-AD30CBC4604C}"/>
              </a:ext>
            </a:extLst>
          </p:cNvPr>
          <p:cNvSpPr>
            <a:spLocks noGrp="1"/>
          </p:cNvSpPr>
          <p:nvPr>
            <p:ph idx="1"/>
          </p:nvPr>
        </p:nvSpPr>
        <p:spPr/>
        <p:txBody>
          <a:bodyPr/>
          <a:lstStyle/>
          <a:p>
            <a:pPr marL="0" indent="0" algn="just">
              <a:buNone/>
            </a:pPr>
            <a:r>
              <a:rPr lang="en-GB" b="0" i="0" dirty="0">
                <a:solidFill>
                  <a:srgbClr val="273239"/>
                </a:solidFill>
                <a:effectLst/>
                <a:latin typeface="Times New Roman" panose="02020603050405020304" pitchFamily="18" charset="0"/>
                <a:cs typeface="Times New Roman" panose="02020603050405020304" pitchFamily="18" charset="0"/>
              </a:rPr>
              <a:t>These protocols secure the data in passage over a network. These protocols also determine how the network secures data from any unauthorized attempts to extract or review data. These protocols make sure that no unauthorized devices, users, services can access the network data. Primarily, these protocols depend on encryption to secure data.</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7734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2F75AD-1E35-AAB5-8F34-1520F49FDFBD}"/>
              </a:ext>
            </a:extLst>
          </p:cNvPr>
          <p:cNvSpPr>
            <a:spLocks noGrp="1"/>
          </p:cNvSpPr>
          <p:nvPr>
            <p:ph idx="1"/>
          </p:nvPr>
        </p:nvSpPr>
        <p:spPr>
          <a:xfrm>
            <a:off x="626165" y="222111"/>
            <a:ext cx="10465905" cy="5357053"/>
          </a:xfrm>
        </p:spPr>
        <p:txBody>
          <a:bodyPr>
            <a:normAutofit fontScale="92500" lnSpcReduction="10000"/>
          </a:bodyPr>
          <a:lstStyle/>
          <a:p>
            <a:pPr algn="just" fontAlgn="base">
              <a:buFont typeface="+mj-lt"/>
              <a:buAutoNum type="arabicPeriod"/>
            </a:pPr>
            <a:r>
              <a:rPr lang="en-GB" b="1" i="0" dirty="0">
                <a:solidFill>
                  <a:srgbClr val="273239"/>
                </a:solidFill>
                <a:effectLst/>
                <a:latin typeface="Times New Roman" panose="02020603050405020304" pitchFamily="18" charset="0"/>
                <a:cs typeface="Times New Roman" panose="02020603050405020304" pitchFamily="18" charset="0"/>
              </a:rPr>
              <a:t>SSL (</a:t>
            </a:r>
            <a:r>
              <a:rPr lang="en-IN" b="1" i="0" dirty="0">
                <a:solidFill>
                  <a:srgbClr val="202124"/>
                </a:solidFill>
                <a:effectLst/>
                <a:latin typeface="Times New Roman" panose="02020603050405020304" pitchFamily="18" charset="0"/>
                <a:cs typeface="Times New Roman" panose="02020603050405020304" pitchFamily="18" charset="0"/>
              </a:rPr>
              <a:t>Secure Sockets Layer</a:t>
            </a:r>
            <a:r>
              <a:rPr lang="en-GB" b="1" i="0" dirty="0">
                <a:solidFill>
                  <a:srgbClr val="273239"/>
                </a:solidFill>
                <a:effectLst/>
                <a:latin typeface="Times New Roman" panose="02020603050405020304" pitchFamily="18" charset="0"/>
                <a:cs typeface="Times New Roman" panose="02020603050405020304" pitchFamily="18" charset="0"/>
              </a:rPr>
              <a:t>): </a:t>
            </a:r>
            <a:r>
              <a:rPr lang="en-GB" b="0" i="0" dirty="0">
                <a:solidFill>
                  <a:srgbClr val="273239"/>
                </a:solidFill>
                <a:effectLst/>
                <a:latin typeface="Times New Roman" panose="02020603050405020304" pitchFamily="18" charset="0"/>
                <a:cs typeface="Times New Roman" panose="02020603050405020304" pitchFamily="18" charset="0"/>
              </a:rPr>
              <a:t>It is a network security protocol mainly used for protecting sensitive data and securing internet connections. SSL allows both servers to server and client to server communication. All the data transferred through SSL is encrypted thus stopping any unauthorized person from accessing it.</a:t>
            </a:r>
          </a:p>
          <a:p>
            <a:pPr algn="just" fontAlgn="base">
              <a:buFont typeface="+mj-lt"/>
              <a:buAutoNum type="arabicPeriod"/>
            </a:pPr>
            <a:r>
              <a:rPr lang="en-GB" b="1" i="0" dirty="0">
                <a:solidFill>
                  <a:srgbClr val="273239"/>
                </a:solidFill>
                <a:effectLst/>
                <a:latin typeface="Times New Roman" panose="02020603050405020304" pitchFamily="18" charset="0"/>
                <a:cs typeface="Times New Roman" panose="02020603050405020304" pitchFamily="18" charset="0"/>
              </a:rPr>
              <a:t>HTTPS (</a:t>
            </a:r>
            <a:r>
              <a:rPr lang="en-IN" b="1" i="0" dirty="0">
                <a:solidFill>
                  <a:srgbClr val="202124"/>
                </a:solidFill>
                <a:effectLst/>
                <a:latin typeface="Times New Roman" panose="02020603050405020304" pitchFamily="18" charset="0"/>
                <a:cs typeface="Times New Roman" panose="02020603050405020304" pitchFamily="18" charset="0"/>
              </a:rPr>
              <a:t>Hypertext Transfer Protocol Secure</a:t>
            </a:r>
            <a:r>
              <a:rPr lang="en-GB" b="1" i="0" dirty="0">
                <a:solidFill>
                  <a:srgbClr val="273239"/>
                </a:solidFill>
                <a:effectLst/>
                <a:latin typeface="Times New Roman" panose="02020603050405020304" pitchFamily="18" charset="0"/>
                <a:cs typeface="Times New Roman" panose="02020603050405020304" pitchFamily="18" charset="0"/>
              </a:rPr>
              <a:t>): </a:t>
            </a:r>
            <a:r>
              <a:rPr lang="en-GB" b="0" i="0" dirty="0">
                <a:solidFill>
                  <a:srgbClr val="273239"/>
                </a:solidFill>
                <a:effectLst/>
                <a:latin typeface="Times New Roman" panose="02020603050405020304" pitchFamily="18" charset="0"/>
                <a:cs typeface="Times New Roman" panose="02020603050405020304" pitchFamily="18" charset="0"/>
              </a:rPr>
              <a:t>It is the secured version of HTTP; this protocol ensures secure communication between two computers where one sends the request through the browser and the other fetches the data from the webserver.</a:t>
            </a:r>
          </a:p>
          <a:p>
            <a:pPr algn="just" fontAlgn="base">
              <a:buFont typeface="+mj-lt"/>
              <a:buAutoNum type="arabicPeriod"/>
            </a:pPr>
            <a:r>
              <a:rPr lang="en-GB" b="1" i="0" dirty="0">
                <a:solidFill>
                  <a:srgbClr val="273239"/>
                </a:solidFill>
                <a:effectLst/>
                <a:latin typeface="Times New Roman" panose="02020603050405020304" pitchFamily="18" charset="0"/>
                <a:cs typeface="Times New Roman" panose="02020603050405020304" pitchFamily="18" charset="0"/>
              </a:rPr>
              <a:t>TSL (Transport Layer Security):</a:t>
            </a:r>
            <a:r>
              <a:rPr lang="en-GB" b="0" i="0" dirty="0">
                <a:solidFill>
                  <a:srgbClr val="273239"/>
                </a:solidFill>
                <a:effectLst/>
                <a:latin typeface="Times New Roman" panose="02020603050405020304" pitchFamily="18" charset="0"/>
                <a:cs typeface="Times New Roman" panose="02020603050405020304" pitchFamily="18" charset="0"/>
              </a:rPr>
              <a:t> It is a security protocol designed for data security and privacy over the internet, its functionality is encryption, checking the integrity of data i.e., whether it has been tampered with or not and Authentication. It is generally used for encrypted communication between servers and web apps, like a web browser loading a website, it can also be used for encryption of messages, emails, VoIP.</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19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E5B8-CBFE-6CCA-2491-1E16F67E3102}"/>
              </a:ext>
            </a:extLst>
          </p:cNvPr>
          <p:cNvSpPr>
            <a:spLocks noGrp="1"/>
          </p:cNvSpPr>
          <p:nvPr>
            <p:ph type="title"/>
          </p:nvPr>
        </p:nvSpPr>
        <p:spPr>
          <a:xfrm>
            <a:off x="838200" y="908464"/>
            <a:ext cx="11102009" cy="536023"/>
          </a:xfrm>
        </p:spPr>
        <p:txBody>
          <a:bodyPr>
            <a:normAutofit fontScale="90000"/>
          </a:bodyPr>
          <a:lstStyle/>
          <a:p>
            <a:r>
              <a:rPr lang="en-GB" b="1" i="0" dirty="0">
                <a:solidFill>
                  <a:srgbClr val="273239"/>
                </a:solidFill>
                <a:effectLst/>
                <a:latin typeface="Times New Roman" panose="02020603050405020304" pitchFamily="18" charset="0"/>
                <a:cs typeface="Times New Roman" panose="02020603050405020304" pitchFamily="18" charset="0"/>
              </a:rPr>
              <a:t>Standard Organizations for Data Communication :</a:t>
            </a:r>
            <a:br>
              <a:rPr lang="en-GB" b="0" i="0" dirty="0">
                <a:solidFill>
                  <a:srgbClr val="273239"/>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3DEE93-F4FD-9EEA-D04C-0B1B25EBC679}"/>
              </a:ext>
            </a:extLst>
          </p:cNvPr>
          <p:cNvSpPr>
            <a:spLocks noGrp="1"/>
          </p:cNvSpPr>
          <p:nvPr>
            <p:ph idx="1"/>
          </p:nvPr>
        </p:nvSpPr>
        <p:spPr/>
        <p:txBody>
          <a:bodyPr>
            <a:normAutofit/>
          </a:bodyPr>
          <a:lstStyle/>
          <a:p>
            <a:pPr algn="just" fontAlgn="base"/>
            <a:r>
              <a:rPr lang="en-GB" b="1" i="0" dirty="0">
                <a:solidFill>
                  <a:srgbClr val="273239"/>
                </a:solidFill>
                <a:effectLst/>
                <a:latin typeface="Times New Roman" panose="02020603050405020304" pitchFamily="18" charset="0"/>
                <a:cs typeface="Times New Roman" panose="02020603050405020304" pitchFamily="18" charset="0"/>
              </a:rPr>
              <a:t>1) International Standard Organization (ISO) – </a:t>
            </a:r>
            <a:br>
              <a:rPr lang="en-GB" b="0" i="0" dirty="0">
                <a:solidFill>
                  <a:srgbClr val="273239"/>
                </a:solidFill>
                <a:effectLst/>
                <a:latin typeface="Times New Roman" panose="02020603050405020304" pitchFamily="18" charset="0"/>
                <a:cs typeface="Times New Roman" panose="02020603050405020304" pitchFamily="18" charset="0"/>
              </a:rPr>
            </a:br>
            <a:r>
              <a:rPr lang="en-GB" b="0" i="0" dirty="0">
                <a:solidFill>
                  <a:srgbClr val="273239"/>
                </a:solidFill>
                <a:effectLst/>
                <a:latin typeface="Times New Roman" panose="02020603050405020304" pitchFamily="18" charset="0"/>
                <a:cs typeface="Times New Roman" panose="02020603050405020304" pitchFamily="18" charset="0"/>
              </a:rPr>
              <a:t>ISO is the International Organization for Standardization. It creates set of rules and standards for graphics , document exchange , data communication etc.</a:t>
            </a:r>
          </a:p>
          <a:p>
            <a:pPr algn="just" fontAlgn="base"/>
            <a:r>
              <a:rPr lang="en-GB" b="1" i="0" dirty="0">
                <a:solidFill>
                  <a:srgbClr val="273239"/>
                </a:solidFill>
                <a:effectLst/>
                <a:latin typeface="Times New Roman" panose="02020603050405020304" pitchFamily="18" charset="0"/>
                <a:cs typeface="Times New Roman" panose="02020603050405020304" pitchFamily="18" charset="0"/>
              </a:rPr>
              <a:t>2) Consultative Committee for International Telephony and Telegraphy (CCITT) –</a:t>
            </a:r>
            <a:r>
              <a:rPr lang="en-GB" dirty="0">
                <a:solidFill>
                  <a:srgbClr val="273239"/>
                </a:solidFill>
                <a:latin typeface="Times New Roman" panose="02020603050405020304" pitchFamily="18" charset="0"/>
                <a:cs typeface="Times New Roman" panose="02020603050405020304" pitchFamily="18" charset="0"/>
              </a:rPr>
              <a:t> </a:t>
            </a:r>
            <a:r>
              <a:rPr lang="en-GB" b="0" i="0" dirty="0">
                <a:solidFill>
                  <a:srgbClr val="273239"/>
                </a:solidFill>
                <a:effectLst/>
                <a:latin typeface="Times New Roman" panose="02020603050405020304" pitchFamily="18" charset="0"/>
                <a:cs typeface="Times New Roman" panose="02020603050405020304" pitchFamily="18" charset="0"/>
              </a:rPr>
              <a:t>CCITT is now standard organization for the United States. CCITT developer’s recommended set of rules and standards for telephone and telegraph communication.</a:t>
            </a:r>
            <a:br>
              <a:rPr lang="en-GB"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438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E5CBE0-24FF-277C-5947-6A14135AD45F}"/>
              </a:ext>
            </a:extLst>
          </p:cNvPr>
          <p:cNvSpPr>
            <a:spLocks noGrp="1"/>
          </p:cNvSpPr>
          <p:nvPr>
            <p:ph idx="1"/>
          </p:nvPr>
        </p:nvSpPr>
        <p:spPr>
          <a:xfrm>
            <a:off x="838200" y="924478"/>
            <a:ext cx="10515600" cy="2216288"/>
          </a:xfrm>
        </p:spPr>
        <p:txBody>
          <a:bodyPr/>
          <a:lstStyle/>
          <a:p>
            <a:pPr algn="l" fontAlgn="base"/>
            <a:r>
              <a:rPr lang="en-GB" b="1" i="0" dirty="0">
                <a:solidFill>
                  <a:srgbClr val="273239"/>
                </a:solidFill>
                <a:effectLst/>
                <a:latin typeface="Times New Roman" panose="02020603050405020304" pitchFamily="18" charset="0"/>
                <a:cs typeface="Times New Roman" panose="02020603050405020304" pitchFamily="18" charset="0"/>
              </a:rPr>
              <a:t>It has developed 3 set of specifications :</a:t>
            </a:r>
          </a:p>
          <a:p>
            <a:pPr algn="l" fontAlgn="base">
              <a:buFont typeface="Arial" panose="020B0604020202020204" pitchFamily="34" charset="0"/>
              <a:buChar char="•"/>
            </a:pPr>
            <a:r>
              <a:rPr lang="en-GB" i="0" dirty="0">
                <a:solidFill>
                  <a:srgbClr val="273239"/>
                </a:solidFill>
                <a:effectLst/>
                <a:latin typeface="Times New Roman" panose="02020603050405020304" pitchFamily="18" charset="0"/>
                <a:cs typeface="Times New Roman" panose="02020603050405020304" pitchFamily="18" charset="0"/>
              </a:rPr>
              <a:t>V Series for Modern Interfacing.</a:t>
            </a:r>
          </a:p>
          <a:p>
            <a:pPr algn="l" fontAlgn="base">
              <a:buFont typeface="Arial" panose="020B0604020202020204" pitchFamily="34" charset="0"/>
              <a:buChar char="•"/>
            </a:pPr>
            <a:r>
              <a:rPr lang="en-GB" i="0" dirty="0">
                <a:solidFill>
                  <a:srgbClr val="273239"/>
                </a:solidFill>
                <a:effectLst/>
                <a:latin typeface="Times New Roman" panose="02020603050405020304" pitchFamily="18" charset="0"/>
                <a:cs typeface="Times New Roman" panose="02020603050405020304" pitchFamily="18" charset="0"/>
              </a:rPr>
              <a:t>X series for Data Communication.</a:t>
            </a:r>
          </a:p>
          <a:p>
            <a:pPr algn="l" fontAlgn="base">
              <a:buFont typeface="Arial" panose="020B0604020202020204" pitchFamily="34" charset="0"/>
              <a:buChar char="•"/>
            </a:pPr>
            <a:r>
              <a:rPr lang="en-GB" i="0" dirty="0">
                <a:solidFill>
                  <a:srgbClr val="273239"/>
                </a:solidFill>
                <a:effectLst/>
                <a:latin typeface="Times New Roman" panose="02020603050405020304" pitchFamily="18" charset="0"/>
                <a:cs typeface="Times New Roman" panose="02020603050405020304" pitchFamily="18" charset="0"/>
              </a:rPr>
              <a:t>Q series for Integrated Services Digital Network(ISDN</a:t>
            </a:r>
            <a:r>
              <a:rPr lang="en-GB" b="1" i="0" dirty="0">
                <a:solidFill>
                  <a:srgbClr val="273239"/>
                </a:solidFill>
                <a:effectLst/>
                <a:latin typeface="Times New Roman" panose="02020603050405020304" pitchFamily="18" charset="0"/>
                <a:cs typeface="Times New Roman" panose="02020603050405020304" pitchFamily="18" charset="0"/>
              </a:rPr>
              <a:t>).</a:t>
            </a:r>
            <a:endParaRPr lang="en-GB" i="0" dirty="0">
              <a:solidFill>
                <a:srgbClr val="273239"/>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806120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08B0-42DA-C460-98AC-60309E1031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B56FFD-8FCE-2518-4BF4-97D9E54267B8}"/>
              </a:ext>
            </a:extLst>
          </p:cNvPr>
          <p:cNvSpPr>
            <a:spLocks noGrp="1"/>
          </p:cNvSpPr>
          <p:nvPr>
            <p:ph idx="1"/>
          </p:nvPr>
        </p:nvSpPr>
        <p:spPr/>
        <p:txBody>
          <a:bodyPr/>
          <a:lstStyle/>
          <a:p>
            <a:pPr algn="just" fontAlgn="base"/>
            <a:r>
              <a:rPr lang="en-GB" b="1" i="0" dirty="0">
                <a:solidFill>
                  <a:srgbClr val="273239"/>
                </a:solidFill>
                <a:effectLst/>
                <a:latin typeface="Times New Roman" panose="02020603050405020304" pitchFamily="18" charset="0"/>
                <a:cs typeface="Times New Roman" panose="02020603050405020304" pitchFamily="18" charset="0"/>
              </a:rPr>
              <a:t>American National Standard Institute (ANSI) – </a:t>
            </a:r>
            <a:r>
              <a:rPr lang="en-GB" b="0" i="0" dirty="0">
                <a:solidFill>
                  <a:srgbClr val="273239"/>
                </a:solidFill>
                <a:effectLst/>
                <a:latin typeface="Times New Roman" panose="02020603050405020304" pitchFamily="18" charset="0"/>
                <a:cs typeface="Times New Roman" panose="02020603050405020304" pitchFamily="18" charset="0"/>
              </a:rPr>
              <a:t>ANSI is primary organization for fostering the development of technology standards in the United States and providing various set of rules and standard for  Data Communication</a:t>
            </a:r>
            <a:r>
              <a:rPr lang="en-GB" b="1" i="0" dirty="0">
                <a:solidFill>
                  <a:srgbClr val="273239"/>
                </a:solidFill>
                <a:effectLst/>
                <a:latin typeface="Times New Roman" panose="02020603050405020304" pitchFamily="18" charset="0"/>
                <a:cs typeface="Times New Roman" panose="02020603050405020304" pitchFamily="18" charset="0"/>
              </a:rPr>
              <a:t>.</a:t>
            </a:r>
            <a:endParaRPr lang="en-GB" b="0" i="0" dirty="0">
              <a:solidFill>
                <a:srgbClr val="273239"/>
              </a:solidFill>
              <a:effectLst/>
              <a:latin typeface="Times New Roman" panose="02020603050405020304" pitchFamily="18" charset="0"/>
              <a:cs typeface="Times New Roman" panose="02020603050405020304" pitchFamily="18" charset="0"/>
            </a:endParaRPr>
          </a:p>
          <a:p>
            <a:pPr algn="just" fontAlgn="base"/>
            <a:r>
              <a:rPr lang="en-GB" b="1" i="0" dirty="0">
                <a:solidFill>
                  <a:srgbClr val="273239"/>
                </a:solidFill>
                <a:effectLst/>
                <a:latin typeface="Times New Roman" panose="02020603050405020304" pitchFamily="18" charset="0"/>
                <a:cs typeface="Times New Roman" panose="02020603050405020304" pitchFamily="18" charset="0"/>
              </a:rPr>
              <a:t>4) Institute of Electrical and Electronic Engineering (IEEE) –</a:t>
            </a:r>
            <a:br>
              <a:rPr lang="en-GB" b="0" i="0" dirty="0">
                <a:solidFill>
                  <a:srgbClr val="273239"/>
                </a:solidFill>
                <a:effectLst/>
                <a:latin typeface="Times New Roman" panose="02020603050405020304" pitchFamily="18" charset="0"/>
                <a:cs typeface="Times New Roman" panose="02020603050405020304" pitchFamily="18" charset="0"/>
              </a:rPr>
            </a:br>
            <a:r>
              <a:rPr lang="en-GB" b="0" i="0" dirty="0">
                <a:solidFill>
                  <a:srgbClr val="273239"/>
                </a:solidFill>
                <a:effectLst/>
                <a:latin typeface="Times New Roman" panose="02020603050405020304" pitchFamily="18" charset="0"/>
                <a:cs typeface="Times New Roman" panose="02020603050405020304" pitchFamily="18" charset="0"/>
              </a:rPr>
              <a:t>It is US based professional organization of electronic , computer and communication engineering. It provides various set of rules and standard in communication and networking field.</a:t>
            </a:r>
          </a:p>
          <a:p>
            <a:pPr algn="just" fontAlgn="base"/>
            <a:endParaRPr lang="en-GB" b="0" i="0" dirty="0">
              <a:solidFill>
                <a:srgbClr val="273239"/>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07718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7D10C-B38B-CC43-BFCE-A99D89BE58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1162D9-2D67-01AE-9EF4-14F4C75A6E06}"/>
              </a:ext>
            </a:extLst>
          </p:cNvPr>
          <p:cNvSpPr>
            <a:spLocks noGrp="1"/>
          </p:cNvSpPr>
          <p:nvPr>
            <p:ph idx="1"/>
          </p:nvPr>
        </p:nvSpPr>
        <p:spPr/>
        <p:txBody>
          <a:bodyPr/>
          <a:lstStyle/>
          <a:p>
            <a:pPr algn="just" fontAlgn="base"/>
            <a:r>
              <a:rPr lang="en-GB" b="1" i="0" dirty="0">
                <a:solidFill>
                  <a:srgbClr val="273239"/>
                </a:solidFill>
                <a:effectLst/>
                <a:latin typeface="Times New Roman" panose="02020603050405020304" pitchFamily="18" charset="0"/>
                <a:cs typeface="Times New Roman" panose="02020603050405020304" pitchFamily="18" charset="0"/>
              </a:rPr>
              <a:t>Electronic Industries Association(EIA) </a:t>
            </a:r>
            <a:r>
              <a:rPr lang="en-GB" b="1" i="0">
                <a:solidFill>
                  <a:srgbClr val="273239"/>
                </a:solidFill>
                <a:effectLst/>
                <a:latin typeface="Times New Roman" panose="02020603050405020304" pitchFamily="18" charset="0"/>
                <a:cs typeface="Times New Roman" panose="02020603050405020304" pitchFamily="18" charset="0"/>
              </a:rPr>
              <a:t>– </a:t>
            </a:r>
            <a:r>
              <a:rPr lang="en-GB" b="0" i="0">
                <a:solidFill>
                  <a:srgbClr val="273239"/>
                </a:solidFill>
                <a:effectLst/>
                <a:latin typeface="Times New Roman" panose="02020603050405020304" pitchFamily="18" charset="0"/>
                <a:cs typeface="Times New Roman" panose="02020603050405020304" pitchFamily="18" charset="0"/>
              </a:rPr>
              <a:t>This </a:t>
            </a:r>
            <a:r>
              <a:rPr lang="en-GB" b="0" i="0" dirty="0">
                <a:solidFill>
                  <a:srgbClr val="273239"/>
                </a:solidFill>
                <a:effectLst/>
                <a:latin typeface="Times New Roman" panose="02020603050405020304" pitchFamily="18" charset="0"/>
                <a:cs typeface="Times New Roman" panose="02020603050405020304" pitchFamily="18" charset="0"/>
              </a:rPr>
              <a:t>organization establish and recommends industrial standards. EIA has developed the RS(Recommended Standards) series of Standards for data and telecommunication.</a:t>
            </a:r>
          </a:p>
          <a:p>
            <a:pPr algn="just" fontAlgn="base"/>
            <a:r>
              <a:rPr lang="en-GB" b="1" i="0" dirty="0">
                <a:solidFill>
                  <a:srgbClr val="273239"/>
                </a:solidFill>
                <a:effectLst/>
                <a:latin typeface="Times New Roman" panose="02020603050405020304" pitchFamily="18" charset="0"/>
                <a:cs typeface="Times New Roman" panose="02020603050405020304" pitchFamily="18" charset="0"/>
              </a:rPr>
              <a:t>6) Standard Council of Canada (SCC) –</a:t>
            </a:r>
            <a:r>
              <a:rPr lang="en-GB" dirty="0">
                <a:solidFill>
                  <a:srgbClr val="273239"/>
                </a:solidFill>
                <a:latin typeface="Times New Roman" panose="02020603050405020304" pitchFamily="18" charset="0"/>
                <a:cs typeface="Times New Roman" panose="02020603050405020304" pitchFamily="18" charset="0"/>
              </a:rPr>
              <a:t> </a:t>
            </a:r>
            <a:r>
              <a:rPr lang="en-GB" b="0" i="0" dirty="0">
                <a:solidFill>
                  <a:srgbClr val="273239"/>
                </a:solidFill>
                <a:effectLst/>
                <a:latin typeface="Times New Roman" panose="02020603050405020304" pitchFamily="18" charset="0"/>
                <a:cs typeface="Times New Roman" panose="02020603050405020304" pitchFamily="18" charset="0"/>
              </a:rPr>
              <a:t>It is an official Standard Agency for Canada . It has Similar responsibilities as ANSI has. </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257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8169-5443-F1C9-0D68-F9CF1EA97801}"/>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Internet Protocol</a:t>
            </a:r>
          </a:p>
        </p:txBody>
      </p:sp>
      <p:sp>
        <p:nvSpPr>
          <p:cNvPr id="3" name="Content Placeholder 2">
            <a:extLst>
              <a:ext uri="{FF2B5EF4-FFF2-40B4-BE49-F238E27FC236}">
                <a16:creationId xmlns:a16="http://schemas.microsoft.com/office/drawing/2014/main" id="{071FD831-48FE-EE64-5590-E6EC6EFEA39E}"/>
              </a:ext>
            </a:extLst>
          </p:cNvPr>
          <p:cNvSpPr>
            <a:spLocks noGrp="1"/>
          </p:cNvSpPr>
          <p:nvPr>
            <p:ph idx="1"/>
          </p:nvPr>
        </p:nvSpPr>
        <p:spPr/>
        <p:txBody>
          <a:bodyPr>
            <a:normAutofit lnSpcReduction="10000"/>
          </a:bodyPr>
          <a:lstStyle/>
          <a:p>
            <a:pPr algn="just"/>
            <a:r>
              <a:rPr lang="en-GB" dirty="0">
                <a:latin typeface="Times New Roman" panose="02020603050405020304" pitchFamily="18" charset="0"/>
                <a:cs typeface="Times New Roman" panose="02020603050405020304" pitchFamily="18" charset="0"/>
              </a:rPr>
              <a:t>A network protocol is an established set of rules that determine how data is transmitted between different devices in the same network. Essentially, it allows connected devices to communicate with each other, regardless of any differences in their internal processes, structure or design.</a:t>
            </a:r>
          </a:p>
          <a:p>
            <a:pPr algn="just">
              <a:lnSpc>
                <a:spcPct val="100000"/>
              </a:lnSpc>
            </a:pPr>
            <a:r>
              <a:rPr lang="en-GB" dirty="0">
                <a:latin typeface="Times New Roman" panose="02020603050405020304" pitchFamily="18" charset="0"/>
                <a:cs typeface="Times New Roman" panose="02020603050405020304" pitchFamily="18" charset="0"/>
              </a:rPr>
              <a:t>A network protocol is an accepted set of rules that govern data communication between different devices in the network. It determines what is being communicated, how it is being communicated, and when it is being communicated. It permits connected devices to communicate with each other, irrespective of internal and structural differences.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3981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347AC-986D-63DE-0C83-82DAAB37B39F}"/>
              </a:ext>
            </a:extLst>
          </p:cNvPr>
          <p:cNvSpPr>
            <a:spLocks noGrp="1"/>
          </p:cNvSpPr>
          <p:nvPr>
            <p:ph type="title"/>
          </p:nvPr>
        </p:nvSpPr>
        <p:spPr>
          <a:xfrm>
            <a:off x="838200" y="365125"/>
            <a:ext cx="10515600" cy="999849"/>
          </a:xfrm>
        </p:spPr>
        <p:txBody>
          <a:bodyPr>
            <a:normAutofit fontScale="90000"/>
          </a:bodyPr>
          <a:lstStyle/>
          <a:p>
            <a:r>
              <a:rPr lang="en-GB" sz="4000" b="1" dirty="0">
                <a:latin typeface="Times New Roman" panose="02020603050405020304" pitchFamily="18" charset="0"/>
                <a:cs typeface="Times New Roman" panose="02020603050405020304" pitchFamily="18" charset="0"/>
              </a:rPr>
              <a:t>Communication</a:t>
            </a:r>
            <a:br>
              <a:rPr lang="en-GB" sz="4000" b="1" dirty="0">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90312D-EEA8-250F-8958-21810EBD8A96}"/>
              </a:ext>
            </a:extLst>
          </p:cNvPr>
          <p:cNvSpPr>
            <a:spLocks noGrp="1"/>
          </p:cNvSpPr>
          <p:nvPr>
            <p:ph idx="1"/>
          </p:nvPr>
        </p:nvSpPr>
        <p:spPr>
          <a:xfrm>
            <a:off x="838200" y="1043747"/>
            <a:ext cx="10515600" cy="5595592"/>
          </a:xfrm>
        </p:spPr>
        <p:txBody>
          <a:bodyPr>
            <a:normAutofit lnSpcReduction="10000"/>
          </a:bodyPr>
          <a:lstStyle/>
          <a:p>
            <a:pPr algn="just" fontAlgn="base"/>
            <a:r>
              <a:rPr lang="en-GB" dirty="0">
                <a:latin typeface="Times New Roman" panose="02020603050405020304" pitchFamily="18" charset="0"/>
                <a:cs typeface="Times New Roman" panose="02020603050405020304" pitchFamily="18" charset="0"/>
              </a:rPr>
              <a:t>Communication protocols are really important for the functioning of a network. They are so crucial that it is not possible to have computer networks without them. These protocols formally set out the rules and formats through which data is transferred. These protocols handle syntax, semantics, error detection, synchronization, and authentication.</a:t>
            </a:r>
          </a:p>
          <a:p>
            <a:pPr marL="0" indent="0" algn="just" fontAlgn="base">
              <a:buNone/>
            </a:pPr>
            <a:r>
              <a:rPr lang="en-IN" b="1" dirty="0">
                <a:latin typeface="Times New Roman" panose="02020603050405020304" pitchFamily="18" charset="0"/>
                <a:ea typeface="+mj-ea"/>
                <a:cs typeface="Times New Roman" panose="02020603050405020304" pitchFamily="18" charset="0"/>
              </a:rPr>
              <a:t>Examples of Communication Protocols:</a:t>
            </a:r>
          </a:p>
          <a:p>
            <a:pPr algn="just" fontAlgn="base">
              <a:buFont typeface="+mj-lt"/>
              <a:buAutoNum type="arabicPeriod"/>
            </a:pPr>
            <a:r>
              <a:rPr lang="en-GB" b="1" dirty="0">
                <a:latin typeface="Times New Roman" panose="02020603050405020304" pitchFamily="18" charset="0"/>
                <a:cs typeface="Times New Roman" panose="02020603050405020304" pitchFamily="18" charset="0"/>
              </a:rPr>
              <a:t>HTTP: </a:t>
            </a:r>
            <a:r>
              <a:rPr lang="en-GB" dirty="0">
                <a:latin typeface="Times New Roman" panose="02020603050405020304" pitchFamily="18" charset="0"/>
                <a:cs typeface="Times New Roman" panose="02020603050405020304" pitchFamily="18" charset="0"/>
              </a:rPr>
              <a:t>It is a layer 7 protocol that is designed for transferring a hypertext between two or more systems. HTTP works on a client-server model, most of the data sharing over the web are done through using HTTP.</a:t>
            </a:r>
          </a:p>
          <a:p>
            <a:pPr algn="just" fontAlgn="base">
              <a:buFont typeface="+mj-lt"/>
              <a:buAutoNum type="arabicPeriod"/>
            </a:pPr>
            <a:r>
              <a:rPr lang="en-GB" b="1" dirty="0">
                <a:latin typeface="Times New Roman" panose="02020603050405020304" pitchFamily="18" charset="0"/>
                <a:cs typeface="Times New Roman" panose="02020603050405020304" pitchFamily="18" charset="0"/>
              </a:rPr>
              <a:t>TCP: </a:t>
            </a:r>
            <a:r>
              <a:rPr lang="en-GB" dirty="0">
                <a:latin typeface="Times New Roman" panose="02020603050405020304" pitchFamily="18" charset="0"/>
                <a:cs typeface="Times New Roman" panose="02020603050405020304" pitchFamily="18" charset="0"/>
              </a:rPr>
              <a:t>It lay-outs a reliable stream delivery by using sequenced acknowledgment. It is a connection-oriented protocol i.e., it establishes a connection between applications before sending any data. It is used for communicating over a network. It has many applications such as emails, FTP, streaming media, etc.</a:t>
            </a:r>
          </a:p>
          <a:p>
            <a:pPr marL="0" indent="0" algn="just" fontAlgn="base">
              <a:buNone/>
            </a:pPr>
            <a:endParaRPr lang="en-GB" b="1" dirty="0">
              <a:latin typeface="Times New Roman" panose="02020603050405020304" pitchFamily="18" charset="0"/>
              <a:ea typeface="+mj-ea"/>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23195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4E8BC6-9F6B-5CF3-AC42-BFBDB2EE203F}"/>
              </a:ext>
            </a:extLst>
          </p:cNvPr>
          <p:cNvSpPr>
            <a:spLocks noGrp="1"/>
          </p:cNvSpPr>
          <p:nvPr>
            <p:ph idx="1"/>
          </p:nvPr>
        </p:nvSpPr>
        <p:spPr>
          <a:xfrm>
            <a:off x="414130" y="725694"/>
            <a:ext cx="10515600" cy="5198027"/>
          </a:xfrm>
        </p:spPr>
        <p:txBody>
          <a:bodyPr/>
          <a:lstStyle/>
          <a:p>
            <a:pPr marL="0" indent="0">
              <a:buNone/>
            </a:pPr>
            <a:r>
              <a:rPr lang="en-GB" b="1" dirty="0">
                <a:latin typeface="Times New Roman" panose="02020603050405020304" pitchFamily="18" charset="0"/>
                <a:cs typeface="Times New Roman" panose="02020603050405020304" pitchFamily="18" charset="0"/>
              </a:rPr>
              <a:t>UDP (</a:t>
            </a:r>
            <a:r>
              <a:rPr lang="en-IN" b="1" dirty="0">
                <a:latin typeface="Times New Roman" panose="02020603050405020304" pitchFamily="18" charset="0"/>
                <a:cs typeface="Times New Roman" panose="02020603050405020304" pitchFamily="18" charset="0"/>
              </a:rPr>
              <a:t>User Datagram Protocol) </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It is a connectionless protocol that lay-out a basic but unreliable message service. It adds no flow control, reliability, or error-recovery functions. UPD is functional in cases where reliability is not required. It is used when we want faster transmission, for multicasting and broadcasting connections, etc.</a:t>
            </a:r>
          </a:p>
          <a:p>
            <a:pPr marL="0" indent="0" algn="just">
              <a:buNone/>
            </a:pPr>
            <a:r>
              <a:rPr lang="en-GB" b="1" dirty="0">
                <a:latin typeface="Times New Roman" panose="02020603050405020304" pitchFamily="18" charset="0"/>
                <a:cs typeface="Times New Roman" panose="02020603050405020304" pitchFamily="18" charset="0"/>
              </a:rPr>
              <a:t>BGP </a:t>
            </a:r>
            <a:r>
              <a:rPr lang="en-IN" b="1" dirty="0">
                <a:latin typeface="Times New Roman" panose="02020603050405020304" pitchFamily="18" charset="0"/>
                <a:cs typeface="Times New Roman" panose="02020603050405020304" pitchFamily="18" charset="0"/>
              </a:rPr>
              <a:t>(Border Gateway Protocol)</a:t>
            </a:r>
            <a:r>
              <a:rPr lang="en-GB" dirty="0">
                <a:latin typeface="Times New Roman" panose="02020603050405020304" pitchFamily="18" charset="0"/>
                <a:cs typeface="Times New Roman" panose="02020603050405020304" pitchFamily="18" charset="0"/>
              </a:rPr>
              <a:t>: It is a routing protocol that controls how packets pass through the router in an independent system one or more networks run by a single organization and connect to different networks. It connects the endpoints of a LAN with other LANs and it also connects endpoints in different LANs to one another.</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19999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BBCD-3D4D-347B-9627-8F90A873BC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2D4DDB-F722-79CE-AD4F-6B2EAF5FB900}"/>
              </a:ext>
            </a:extLst>
          </p:cNvPr>
          <p:cNvSpPr>
            <a:spLocks noGrp="1"/>
          </p:cNvSpPr>
          <p:nvPr>
            <p:ph idx="1"/>
          </p:nvPr>
        </p:nvSpPr>
        <p:spPr/>
        <p:txBody>
          <a:bodyPr/>
          <a:lstStyle/>
          <a:p>
            <a:r>
              <a:rPr lang="en-GB" b="1" dirty="0">
                <a:latin typeface="Times New Roman" panose="02020603050405020304" pitchFamily="18" charset="0"/>
                <a:cs typeface="Times New Roman" panose="02020603050405020304" pitchFamily="18" charset="0"/>
              </a:rPr>
              <a:t>ARP (</a:t>
            </a:r>
            <a:r>
              <a:rPr lang="en-IN" b="1" dirty="0">
                <a:latin typeface="Times New Roman" panose="02020603050405020304" pitchFamily="18" charset="0"/>
                <a:cs typeface="Times New Roman" panose="02020603050405020304" pitchFamily="18" charset="0"/>
              </a:rPr>
              <a:t>Address Resolution Protocol </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ARP is a protocol that helps in mapping Logical addresses to the Physical addresses acknowledged in a local network. For mapping and maintaining a correlation between these logical and physical addresses a table known as ARP cache is used.</a:t>
            </a:r>
          </a:p>
          <a:p>
            <a:r>
              <a:rPr lang="en-GB" b="1" dirty="0">
                <a:latin typeface="Times New Roman" panose="02020603050405020304" pitchFamily="18" charset="0"/>
                <a:cs typeface="Times New Roman" panose="02020603050405020304" pitchFamily="18" charset="0"/>
              </a:rPr>
              <a:t>IP (Internet Protocol):</a:t>
            </a:r>
            <a:r>
              <a:rPr lang="en-GB" dirty="0">
                <a:latin typeface="Times New Roman" panose="02020603050405020304" pitchFamily="18" charset="0"/>
                <a:cs typeface="Times New Roman" panose="02020603050405020304" pitchFamily="18" charset="0"/>
              </a:rPr>
              <a:t> It is a protocol through which data is sent from one host to another over the internet. It is used for addressing and routing data packets so that they can reach their destination.</a:t>
            </a:r>
          </a:p>
          <a:p>
            <a:endParaRPr lang="en-IN" dirty="0"/>
          </a:p>
        </p:txBody>
      </p:sp>
    </p:spTree>
    <p:extLst>
      <p:ext uri="{BB962C8B-B14F-4D97-AF65-F5344CB8AC3E}">
        <p14:creationId xmlns:p14="http://schemas.microsoft.com/office/powerpoint/2010/main" val="2481279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B646-655A-5843-99F6-DDDEC0ADCC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648F96-D9FE-438D-2B47-088124514CFE}"/>
              </a:ext>
            </a:extLst>
          </p:cNvPr>
          <p:cNvSpPr>
            <a:spLocks noGrp="1"/>
          </p:cNvSpPr>
          <p:nvPr>
            <p:ph idx="1"/>
          </p:nvPr>
        </p:nvSpPr>
        <p:spPr/>
        <p:txBody>
          <a:bodyPr/>
          <a:lstStyle/>
          <a:p>
            <a:r>
              <a:rPr lang="en-GB" b="1" dirty="0">
                <a:latin typeface="Times New Roman" panose="02020603050405020304" pitchFamily="18" charset="0"/>
                <a:cs typeface="Times New Roman" panose="02020603050405020304" pitchFamily="18" charset="0"/>
              </a:rPr>
              <a:t>DHCP (</a:t>
            </a:r>
            <a:r>
              <a:rPr lang="en-IN" b="1" dirty="0">
                <a:latin typeface="Times New Roman" panose="02020603050405020304" pitchFamily="18" charset="0"/>
                <a:cs typeface="Times New Roman" panose="02020603050405020304" pitchFamily="18" charset="0"/>
              </a:rPr>
              <a:t>Dynamic Host Configuration Protocol</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it’s a protocol for network management and it’s used for the method of automating the process of configuring devices on IP networks. A DHCP server automatically assigns an IP address and various other configurational changes to devices on a network so they can communicate with other IP networks. it also allows devices to use various services such as NTP, DNS, or any other protocol based on TCP or UDP.</a:t>
            </a:r>
          </a:p>
          <a:p>
            <a:endParaRPr lang="en-IN" dirty="0"/>
          </a:p>
        </p:txBody>
      </p:sp>
    </p:spTree>
    <p:extLst>
      <p:ext uri="{BB962C8B-B14F-4D97-AF65-F5344CB8AC3E}">
        <p14:creationId xmlns:p14="http://schemas.microsoft.com/office/powerpoint/2010/main" val="1222483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EF2715-9761-9CE7-3A02-32751A7DEF39}"/>
              </a:ext>
            </a:extLst>
          </p:cNvPr>
          <p:cNvSpPr>
            <a:spLocks noGrp="1"/>
          </p:cNvSpPr>
          <p:nvPr>
            <p:ph idx="1"/>
          </p:nvPr>
        </p:nvSpPr>
        <p:spPr>
          <a:xfrm>
            <a:off x="533400" y="288373"/>
            <a:ext cx="10515600" cy="4351338"/>
          </a:xfrm>
        </p:spPr>
        <p:txBody>
          <a:bodyPr>
            <a:normAutofit/>
          </a:bodyPr>
          <a:lstStyle/>
          <a:p>
            <a:pPr algn="l" fontAlgn="base"/>
            <a:r>
              <a:rPr lang="en-GB" b="1" dirty="0">
                <a:latin typeface="Times New Roman" panose="02020603050405020304" pitchFamily="18" charset="0"/>
                <a:cs typeface="Times New Roman" panose="02020603050405020304" pitchFamily="18" charset="0"/>
              </a:rPr>
              <a:t>Management : </a:t>
            </a:r>
            <a:r>
              <a:rPr lang="en-GB" dirty="0">
                <a:latin typeface="Times New Roman" panose="02020603050405020304" pitchFamily="18" charset="0"/>
                <a:cs typeface="Times New Roman" panose="02020603050405020304" pitchFamily="18" charset="0"/>
              </a:rPr>
              <a:t>These protocols assist in describing the procedures and policies that are used in monitoring, maintaining, and managing the computer network. These protocols also help in communicating these requirements across the network to ensure stable communication. Network management protocols can also be used for troubleshooting connections between a host and a client.</a:t>
            </a:r>
          </a:p>
          <a:p>
            <a:pPr algn="l" fontAlgn="base"/>
            <a:r>
              <a:rPr lang="en-IN" b="1" dirty="0">
                <a:latin typeface="Times New Roman" panose="02020603050405020304" pitchFamily="18" charset="0"/>
                <a:cs typeface="Times New Roman" panose="02020603050405020304" pitchFamily="18" charset="0"/>
              </a:rPr>
              <a:t>ICMP (Internet Control Message Protocol):</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It is a layer 3 protocol that is used by network devices to forward operational information and error messages. It is used for reporting congestions, network errors, diagnostic purposes, and timeouts.</a:t>
            </a:r>
          </a:p>
          <a:p>
            <a:pPr algn="l" fontAlgn="base"/>
            <a:endParaRPr lang="en-GB"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0600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A4E691-5C19-DF02-FCEC-BD1194A4A8D1}"/>
              </a:ext>
            </a:extLst>
          </p:cNvPr>
          <p:cNvSpPr>
            <a:spLocks noGrp="1"/>
          </p:cNvSpPr>
          <p:nvPr>
            <p:ph idx="1"/>
          </p:nvPr>
        </p:nvSpPr>
        <p:spPr>
          <a:xfrm>
            <a:off x="838200" y="606424"/>
            <a:ext cx="10515600" cy="5953401"/>
          </a:xfrm>
        </p:spPr>
        <p:txBody>
          <a:bodyPr>
            <a:normAutofit/>
          </a:bodyPr>
          <a:lstStyle/>
          <a:p>
            <a:pPr marL="0" indent="0" algn="just">
              <a:buNone/>
            </a:pPr>
            <a:r>
              <a:rPr lang="en-GB" b="1" i="0" dirty="0">
                <a:solidFill>
                  <a:srgbClr val="273239"/>
                </a:solidFill>
                <a:effectLst/>
                <a:latin typeface="Times New Roman" panose="02020603050405020304" pitchFamily="18" charset="0"/>
                <a:cs typeface="Times New Roman" panose="02020603050405020304" pitchFamily="18" charset="0"/>
              </a:rPr>
              <a:t>SNMP(</a:t>
            </a:r>
            <a:r>
              <a:rPr lang="en-IN" b="1" i="0" dirty="0">
                <a:solidFill>
                  <a:srgbClr val="202122"/>
                </a:solidFill>
                <a:effectLst/>
                <a:latin typeface="Times New Roman" panose="02020603050405020304" pitchFamily="18" charset="0"/>
                <a:cs typeface="Times New Roman" panose="02020603050405020304" pitchFamily="18" charset="0"/>
              </a:rPr>
              <a:t>Simple Network Management Protocol</a:t>
            </a:r>
            <a:r>
              <a:rPr lang="en-IN" b="0" i="0" dirty="0">
                <a:solidFill>
                  <a:srgbClr val="202122"/>
                </a:solidFill>
                <a:effectLst/>
                <a:latin typeface="Times New Roman" panose="02020603050405020304" pitchFamily="18" charset="0"/>
                <a:cs typeface="Times New Roman" panose="02020603050405020304" pitchFamily="18" charset="0"/>
              </a:rPr>
              <a:t> </a:t>
            </a:r>
            <a:r>
              <a:rPr lang="en-GB" b="1" i="0" dirty="0">
                <a:solidFill>
                  <a:srgbClr val="273239"/>
                </a:solidFill>
                <a:effectLst/>
                <a:latin typeface="Times New Roman" panose="02020603050405020304" pitchFamily="18" charset="0"/>
                <a:cs typeface="Times New Roman" panose="02020603050405020304" pitchFamily="18" charset="0"/>
              </a:rPr>
              <a:t>): </a:t>
            </a:r>
            <a:r>
              <a:rPr lang="en-GB" b="0" i="0" dirty="0">
                <a:solidFill>
                  <a:srgbClr val="273239"/>
                </a:solidFill>
                <a:effectLst/>
                <a:latin typeface="Times New Roman" panose="02020603050405020304" pitchFamily="18" charset="0"/>
                <a:cs typeface="Times New Roman" panose="02020603050405020304" pitchFamily="18" charset="0"/>
              </a:rPr>
              <a:t>It is a layer 7 protocol that is used for managing nodes on an IP network. There are three main components in SNMP protocol i.e., SNMP agent, SNMP manager, and managed device. SNMP agent has the local knowledge of management details, it translates those details into a form that is compatible with the SNMP manager. The manager presents data acquired from SNMP agents, thus helping in monitoring network glitches, network performance, and troubleshooting them.</a:t>
            </a:r>
          </a:p>
          <a:p>
            <a:pPr marL="0" indent="0" algn="just">
              <a:buNone/>
            </a:pPr>
            <a:r>
              <a:rPr lang="en-GB" b="1" i="0" dirty="0">
                <a:solidFill>
                  <a:srgbClr val="273239"/>
                </a:solidFill>
                <a:effectLst/>
                <a:latin typeface="Times New Roman" panose="02020603050405020304" pitchFamily="18" charset="0"/>
                <a:cs typeface="Times New Roman" panose="02020603050405020304" pitchFamily="18" charset="0"/>
              </a:rPr>
              <a:t>Gopher:</a:t>
            </a:r>
            <a:r>
              <a:rPr lang="en-GB" b="0" i="0" dirty="0">
                <a:solidFill>
                  <a:srgbClr val="273239"/>
                </a:solidFill>
                <a:effectLst/>
                <a:latin typeface="Times New Roman" panose="02020603050405020304" pitchFamily="18" charset="0"/>
                <a:cs typeface="Times New Roman" panose="02020603050405020304" pitchFamily="18" charset="0"/>
              </a:rPr>
              <a:t> It is a type of file retrieval protocol that provides downloadable files with some description for easy management, retrieving, and searching of files. All the files are arranged on a remote computer in a stratified manner. It is an old protocol and it is not much used nowadays.</a:t>
            </a:r>
          </a:p>
          <a:p>
            <a:pPr marL="0" indent="0" algn="just">
              <a:buNone/>
            </a:pPr>
            <a:endParaRPr lang="en-GB" b="0" i="0" dirty="0">
              <a:solidFill>
                <a:srgbClr val="273239"/>
              </a:solidFill>
              <a:effectLst/>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3951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F8099-1AB6-DE15-1971-69F31E91E8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D6E9EB-1EDC-1937-84D6-E33E68E5E68C}"/>
              </a:ext>
            </a:extLst>
          </p:cNvPr>
          <p:cNvSpPr>
            <a:spLocks noGrp="1"/>
          </p:cNvSpPr>
          <p:nvPr>
            <p:ph idx="1"/>
          </p:nvPr>
        </p:nvSpPr>
        <p:spPr/>
        <p:txBody>
          <a:bodyPr>
            <a:normAutofit fontScale="85000" lnSpcReduction="10000"/>
          </a:bodyPr>
          <a:lstStyle/>
          <a:p>
            <a:pPr algn="just" fontAlgn="base">
              <a:buFont typeface="+mj-lt"/>
              <a:buAutoNum type="arabicPeriod"/>
            </a:pPr>
            <a:r>
              <a:rPr lang="en-GB" b="1" i="0" dirty="0">
                <a:solidFill>
                  <a:srgbClr val="273239"/>
                </a:solidFill>
                <a:effectLst/>
                <a:latin typeface="Times New Roman" panose="02020603050405020304" pitchFamily="18" charset="0"/>
                <a:cs typeface="Times New Roman" panose="02020603050405020304" pitchFamily="18" charset="0"/>
              </a:rPr>
              <a:t>Gopher:</a:t>
            </a:r>
            <a:r>
              <a:rPr lang="en-GB" b="0" i="0" dirty="0">
                <a:solidFill>
                  <a:srgbClr val="273239"/>
                </a:solidFill>
                <a:effectLst/>
                <a:latin typeface="Times New Roman" panose="02020603050405020304" pitchFamily="18" charset="0"/>
                <a:cs typeface="Times New Roman" panose="02020603050405020304" pitchFamily="18" charset="0"/>
              </a:rPr>
              <a:t> It is a type of file retrieval protocol that provides downloadable files with some description for easy management, retrieving, and searching of files. All the files are arranged on a remote computer in a stratified manner. It is an old protocol and it is not much used nowadays.</a:t>
            </a:r>
          </a:p>
          <a:p>
            <a:pPr algn="just" fontAlgn="base">
              <a:buFont typeface="+mj-lt"/>
              <a:buAutoNum type="arabicPeriod"/>
            </a:pPr>
            <a:r>
              <a:rPr lang="en-GB" b="1" i="0" dirty="0">
                <a:solidFill>
                  <a:srgbClr val="273239"/>
                </a:solidFill>
                <a:effectLst/>
                <a:latin typeface="Times New Roman" panose="02020603050405020304" pitchFamily="18" charset="0"/>
                <a:cs typeface="Times New Roman" panose="02020603050405020304" pitchFamily="18" charset="0"/>
              </a:rPr>
              <a:t>FTP (</a:t>
            </a:r>
            <a:r>
              <a:rPr lang="en-IN" b="1" i="0" dirty="0">
                <a:solidFill>
                  <a:srgbClr val="202124"/>
                </a:solidFill>
                <a:effectLst/>
                <a:latin typeface="Times New Roman" panose="02020603050405020304" pitchFamily="18" charset="0"/>
                <a:cs typeface="Times New Roman" panose="02020603050405020304" pitchFamily="18" charset="0"/>
              </a:rPr>
              <a:t>File Transfer Protocol</a:t>
            </a:r>
            <a:r>
              <a:rPr lang="en-GB" b="1" i="0" dirty="0">
                <a:solidFill>
                  <a:srgbClr val="273239"/>
                </a:solidFill>
                <a:effectLst/>
                <a:latin typeface="Times New Roman" panose="02020603050405020304" pitchFamily="18" charset="0"/>
                <a:cs typeface="Times New Roman" panose="02020603050405020304" pitchFamily="18" charset="0"/>
              </a:rPr>
              <a:t>): </a:t>
            </a:r>
            <a:r>
              <a:rPr lang="en-GB" b="0" i="0" dirty="0">
                <a:solidFill>
                  <a:srgbClr val="273239"/>
                </a:solidFill>
                <a:effectLst/>
                <a:latin typeface="Times New Roman" panose="02020603050405020304" pitchFamily="18" charset="0"/>
                <a:cs typeface="Times New Roman" panose="02020603050405020304" pitchFamily="18" charset="0"/>
              </a:rPr>
              <a:t>FTP is a Client/server protocol that is used for moving files to or from a host computer, it allows users to download files, programs, web pages, and other things that are available on other services.</a:t>
            </a:r>
          </a:p>
          <a:p>
            <a:pPr algn="just" fontAlgn="base">
              <a:buFont typeface="+mj-lt"/>
              <a:buAutoNum type="arabicPeriod"/>
            </a:pPr>
            <a:r>
              <a:rPr lang="en-GB" b="1" i="0" dirty="0">
                <a:solidFill>
                  <a:srgbClr val="273239"/>
                </a:solidFill>
                <a:effectLst/>
                <a:latin typeface="Times New Roman" panose="02020603050405020304" pitchFamily="18" charset="0"/>
                <a:cs typeface="Times New Roman" panose="02020603050405020304" pitchFamily="18" charset="0"/>
              </a:rPr>
              <a:t>POP3(Post Office </a:t>
            </a:r>
            <a:r>
              <a:rPr lang="en-GB" b="1" i="0" dirty="0" err="1">
                <a:solidFill>
                  <a:srgbClr val="273239"/>
                </a:solidFill>
                <a:effectLst/>
                <a:latin typeface="Times New Roman" panose="02020603050405020304" pitchFamily="18" charset="0"/>
                <a:cs typeface="Times New Roman" panose="02020603050405020304" pitchFamily="18" charset="0"/>
              </a:rPr>
              <a:t>Protocal</a:t>
            </a:r>
            <a:r>
              <a:rPr lang="en-GB" b="1" i="0" dirty="0">
                <a:solidFill>
                  <a:srgbClr val="273239"/>
                </a:solidFill>
                <a:effectLst/>
                <a:latin typeface="Times New Roman" panose="02020603050405020304" pitchFamily="18" charset="0"/>
                <a:cs typeface="Times New Roman" panose="02020603050405020304" pitchFamily="18" charset="0"/>
              </a:rPr>
              <a:t>):</a:t>
            </a:r>
            <a:r>
              <a:rPr lang="en-GB" b="0" i="0" dirty="0">
                <a:solidFill>
                  <a:srgbClr val="273239"/>
                </a:solidFill>
                <a:effectLst/>
                <a:latin typeface="Times New Roman" panose="02020603050405020304" pitchFamily="18" charset="0"/>
                <a:cs typeface="Times New Roman" panose="02020603050405020304" pitchFamily="18" charset="0"/>
              </a:rPr>
              <a:t> It is a protocol that a local mail client uses to get email messages from a remote email server over a TCP/IP connection. Email servers hosted by ISPs also use the POP3 protocol to hold and receive emails intended for their users. Eventually, these users will use email client software to look at their mailbox on the remote server and to download their emails. After the email client downloads the emails, they are generally deleted from the servers.</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679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TotalTime>
  <Words>1617</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Types of Network Protocols and Their Uses </vt:lpstr>
      <vt:lpstr>Internet Protocol</vt:lpstr>
      <vt:lpstr>Communication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Security Protocols</vt:lpstr>
      <vt:lpstr>PowerPoint Presentation</vt:lpstr>
      <vt:lpstr>Standard Organizations for Data Communication :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Protocol</dc:title>
  <dc:creator>Kaushik's</dc:creator>
  <cp:lastModifiedBy>Kaushik's</cp:lastModifiedBy>
  <cp:revision>5</cp:revision>
  <dcterms:created xsi:type="dcterms:W3CDTF">2022-10-12T07:11:58Z</dcterms:created>
  <dcterms:modified xsi:type="dcterms:W3CDTF">2022-10-12T09:26:56Z</dcterms:modified>
</cp:coreProperties>
</file>