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65" r:id="rId14"/>
    <p:sldId id="270" r:id="rId15"/>
    <p:sldId id="275" r:id="rId16"/>
    <p:sldId id="274" r:id="rId17"/>
    <p:sldId id="272" r:id="rId18"/>
    <p:sldId id="271" r:id="rId19"/>
    <p:sldId id="276" r:id="rId20"/>
    <p:sldId id="278" r:id="rId21"/>
    <p:sldId id="277"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FEBEC-7CE6-4B5E-A53F-C988086FA06C}" type="datetimeFigureOut">
              <a:rPr lang="en-IN" smtClean="0"/>
              <a:t>20-10-2022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D4957-788A-4FB5-9742-22FCB2F700E1}" type="slidenum">
              <a:rPr lang="en-IN" smtClean="0"/>
              <a:t>‹#›</a:t>
            </a:fld>
            <a:endParaRPr lang="en-IN" dirty="0"/>
          </a:p>
        </p:txBody>
      </p:sp>
    </p:spTree>
    <p:extLst>
      <p:ext uri="{BB962C8B-B14F-4D97-AF65-F5344CB8AC3E}">
        <p14:creationId xmlns:p14="http://schemas.microsoft.com/office/powerpoint/2010/main" val="219876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BD4957-788A-4FB5-9742-22FCB2F700E1}" type="slidenum">
              <a:rPr lang="en-IN" smtClean="0"/>
              <a:t>19</a:t>
            </a:fld>
            <a:endParaRPr lang="en-IN"/>
          </a:p>
        </p:txBody>
      </p:sp>
    </p:spTree>
    <p:extLst>
      <p:ext uri="{BB962C8B-B14F-4D97-AF65-F5344CB8AC3E}">
        <p14:creationId xmlns:p14="http://schemas.microsoft.com/office/powerpoint/2010/main" val="323835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a:t>
            </a:r>
            <a:r>
              <a:rPr lang="en-US" dirty="0" err="1" smtClean="0"/>
              <a:t>Modelling</a:t>
            </a:r>
            <a:endParaRPr lang="en-IN" dirty="0"/>
          </a:p>
        </p:txBody>
      </p:sp>
      <p:pic>
        <p:nvPicPr>
          <p:cNvPr id="1026" name="Picture 2" descr="D:\CAP446\Data-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477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3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1. Roll-up</a:t>
            </a:r>
            <a:endParaRPr lang="en-US" dirty="0"/>
          </a:p>
          <a:p>
            <a:r>
              <a:rPr lang="en-US" dirty="0"/>
              <a:t>Roll-up performs aggregation on a data cube in any of the following ways −</a:t>
            </a:r>
          </a:p>
          <a:p>
            <a:r>
              <a:rPr lang="en-US" dirty="0"/>
              <a:t>By climbing up a concept hierarchy for a dimension</a:t>
            </a:r>
          </a:p>
          <a:p>
            <a:r>
              <a:rPr lang="en-US" dirty="0"/>
              <a:t>By dimension reduction</a:t>
            </a:r>
          </a:p>
          <a:p>
            <a:endParaRPr lang="en-IN" dirty="0"/>
          </a:p>
        </p:txBody>
      </p:sp>
    </p:spTree>
    <p:extLst>
      <p:ext uri="{BB962C8B-B14F-4D97-AF65-F5344CB8AC3E}">
        <p14:creationId xmlns:p14="http://schemas.microsoft.com/office/powerpoint/2010/main" val="88545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2. </a:t>
            </a:r>
            <a:r>
              <a:rPr lang="en-US" dirty="0"/>
              <a:t>Drill-down</a:t>
            </a:r>
          </a:p>
          <a:p>
            <a:r>
              <a:rPr lang="en-US" dirty="0"/>
              <a:t>Drill-down is the reverse operation of roll-up. It is performed by either of the following ways −</a:t>
            </a:r>
          </a:p>
          <a:p>
            <a:r>
              <a:rPr lang="en-US" dirty="0"/>
              <a:t>By stepping down a concept hierarchy for a dimension</a:t>
            </a:r>
          </a:p>
          <a:p>
            <a:r>
              <a:rPr lang="en-US" dirty="0"/>
              <a:t>By introducing a new dimension.</a:t>
            </a:r>
          </a:p>
          <a:p>
            <a:endParaRPr lang="en-IN" dirty="0"/>
          </a:p>
        </p:txBody>
      </p:sp>
    </p:spTree>
    <p:extLst>
      <p:ext uri="{BB962C8B-B14F-4D97-AF65-F5344CB8AC3E}">
        <p14:creationId xmlns:p14="http://schemas.microsoft.com/office/powerpoint/2010/main" val="134148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81000"/>
            <a:ext cx="8229600" cy="5745163"/>
          </a:xfrm>
        </p:spPr>
        <p:txBody>
          <a:bodyPr>
            <a:normAutofit fontScale="92500"/>
          </a:bodyPr>
          <a:lstStyle/>
          <a:p>
            <a:r>
              <a:rPr lang="en-US" dirty="0" smtClean="0"/>
              <a:t>3. </a:t>
            </a:r>
            <a:r>
              <a:rPr lang="en-US" dirty="0"/>
              <a:t>Slice</a:t>
            </a:r>
          </a:p>
          <a:p>
            <a:r>
              <a:rPr lang="en-US" dirty="0"/>
              <a:t>The slice operation selects one particular dimension from a given cube and provides a new sub-cube. Consider the following diagram that shows how slice works</a:t>
            </a:r>
            <a:r>
              <a:rPr lang="en-US" dirty="0" smtClean="0"/>
              <a:t>.</a:t>
            </a:r>
          </a:p>
          <a:p>
            <a:endParaRPr lang="en-US" dirty="0"/>
          </a:p>
          <a:p>
            <a:r>
              <a:rPr lang="en-US" dirty="0"/>
              <a:t>Dice</a:t>
            </a:r>
          </a:p>
          <a:p>
            <a:r>
              <a:rPr lang="en-US" dirty="0"/>
              <a:t>Dice selects two or more dimensions from a given cube and provides a new sub-cube. Consider the following diagram that shows the dice operation.</a:t>
            </a:r>
          </a:p>
          <a:p>
            <a:pPr marL="0" indent="0">
              <a:buNone/>
            </a:pPr>
            <a:r>
              <a:rPr lang="en-US" dirty="0" smtClean="0"/>
              <a:t> </a:t>
            </a:r>
            <a:endParaRPr lang="en-IN" dirty="0"/>
          </a:p>
        </p:txBody>
      </p:sp>
    </p:spTree>
    <p:extLst>
      <p:ext uri="{BB962C8B-B14F-4D97-AF65-F5344CB8AC3E}">
        <p14:creationId xmlns:p14="http://schemas.microsoft.com/office/powerpoint/2010/main" val="96062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Approach</a:t>
            </a:r>
            <a:endParaRPr lang="en-IN" dirty="0"/>
          </a:p>
        </p:txBody>
      </p:sp>
      <p:sp>
        <p:nvSpPr>
          <p:cNvPr id="3" name="Content Placeholder 2"/>
          <p:cNvSpPr>
            <a:spLocks noGrp="1"/>
          </p:cNvSpPr>
          <p:nvPr>
            <p:ph idx="1"/>
          </p:nvPr>
        </p:nvSpPr>
        <p:spPr/>
        <p:txBody>
          <a:bodyPr/>
          <a:lstStyle/>
          <a:p>
            <a:endParaRPr lang="en-IN"/>
          </a:p>
        </p:txBody>
      </p:sp>
      <p:pic>
        <p:nvPicPr>
          <p:cNvPr id="6146" name="Picture 2" descr="D:\CAP446\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295400"/>
            <a:ext cx="8001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39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Roll-up and Drill-down</a:t>
            </a:r>
            <a:endParaRPr lang="en-IN" dirty="0"/>
          </a:p>
        </p:txBody>
      </p:sp>
      <p:sp>
        <p:nvSpPr>
          <p:cNvPr id="3" name="Content Placeholder 2"/>
          <p:cNvSpPr>
            <a:spLocks noGrp="1"/>
          </p:cNvSpPr>
          <p:nvPr>
            <p:ph idx="1"/>
          </p:nvPr>
        </p:nvSpPr>
        <p:spPr/>
        <p:txBody>
          <a:bodyPr>
            <a:normAutofit fontScale="92500" lnSpcReduction="20000"/>
          </a:bodyPr>
          <a:lstStyle/>
          <a:p>
            <a:pPr marL="274320" indent="-274320" algn="just">
              <a:buNone/>
              <a:defRPr/>
            </a:pPr>
            <a:r>
              <a:rPr lang="en-US" altLang="zh-TW" dirty="0"/>
              <a:t>The roll-up operation performs aggregation on a data cube, either by climbing up a concept hierarchy for a dimension or by dimension reduction such that one or more dimensions are removed from the given cube. </a:t>
            </a:r>
          </a:p>
          <a:p>
            <a:pPr marL="274320" indent="-274320" algn="just">
              <a:buNone/>
              <a:defRPr/>
            </a:pPr>
            <a:endParaRPr lang="en-US" altLang="zh-TW" dirty="0"/>
          </a:p>
          <a:p>
            <a:pPr marL="274320" indent="-274320" algn="just">
              <a:buNone/>
              <a:defRPr/>
            </a:pPr>
            <a:r>
              <a:rPr lang="en-US" altLang="zh-TW" dirty="0"/>
              <a:t>Drill-down is the reverse of roll-up. It navigates from less detailed data to more detailed data. Drill-down can be realized by either stepping down a concept hierarchy for a dimension or introducing additional dimensions.</a:t>
            </a:r>
          </a:p>
          <a:p>
            <a:endParaRPr lang="en-IN" dirty="0"/>
          </a:p>
        </p:txBody>
      </p:sp>
    </p:spTree>
    <p:extLst>
      <p:ext uri="{BB962C8B-B14F-4D97-AF65-F5344CB8AC3E}">
        <p14:creationId xmlns:p14="http://schemas.microsoft.com/office/powerpoint/2010/main" val="318083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Graphical Description of </a:t>
            </a:r>
            <a:r>
              <a:rPr lang="en-US" altLang="zh-TW" dirty="0" smtClean="0"/>
              <a:t>Roll up</a:t>
            </a:r>
            <a:r>
              <a:rPr lang="en-US" altLang="zh-TW" dirty="0"/>
              <a:t/>
            </a:r>
            <a:br>
              <a:rPr lang="en-US" altLang="zh-TW" dirty="0"/>
            </a:br>
            <a:endParaRPr lang="en-IN" dirty="0"/>
          </a:p>
        </p:txBody>
      </p:sp>
      <p:sp>
        <p:nvSpPr>
          <p:cNvPr id="5" name="Content Placeholder 4"/>
          <p:cNvSpPr>
            <a:spLocks noGrp="1"/>
          </p:cNvSpPr>
          <p:nvPr>
            <p:ph idx="1"/>
          </p:nvPr>
        </p:nvSpPr>
        <p:spPr>
          <a:xfrm>
            <a:off x="457200" y="838201"/>
            <a:ext cx="8458200" cy="5105400"/>
          </a:xfrm>
        </p:spPr>
        <p:txBody>
          <a:bodyPr/>
          <a:lstStyle/>
          <a:p>
            <a:endParaRPr lang="en-IN" dirty="0"/>
          </a:p>
        </p:txBody>
      </p:sp>
      <p:grpSp>
        <p:nvGrpSpPr>
          <p:cNvPr id="6" name="Group 6"/>
          <p:cNvGrpSpPr>
            <a:grpSpLocks/>
          </p:cNvGrpSpPr>
          <p:nvPr/>
        </p:nvGrpSpPr>
        <p:grpSpPr bwMode="auto">
          <a:xfrm>
            <a:off x="152400" y="685800"/>
            <a:ext cx="8686800" cy="5121929"/>
            <a:chOff x="204" y="1911"/>
            <a:chExt cx="5155" cy="2154"/>
          </a:xfrm>
        </p:grpSpPr>
        <p:graphicFrame>
          <p:nvGraphicFramePr>
            <p:cNvPr id="7"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spid="_x0000_s4104"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spid="_x0000_s4105" r:id="rId5" imgW="2308680" imgH="3173400" progId="Visio.Drawing.6">
                    <p:embed/>
                  </p:oleObj>
                </mc:Choice>
                <mc:Fallback>
                  <p:oleObj r:id="rId5" imgW="2308680" imgH="31734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10"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10321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80939264"/>
              </p:ext>
            </p:extLst>
          </p:nvPr>
        </p:nvGraphicFramePr>
        <p:xfrm>
          <a:off x="533400" y="990600"/>
          <a:ext cx="8001000" cy="5334000"/>
        </p:xfrm>
        <a:graphic>
          <a:graphicData uri="http://schemas.openxmlformats.org/presentationml/2006/ole">
            <mc:AlternateContent xmlns:mc="http://schemas.openxmlformats.org/markup-compatibility/2006">
              <mc:Choice xmlns:v="urn:schemas-microsoft-com:vml" Requires="v">
                <p:oleObj spid="_x0000_s2054" name="Visio" r:id="rId3" imgW="5347768" imgH="2723260" progId="Visio.Drawing.6">
                  <p:embed/>
                </p:oleObj>
              </mc:Choice>
              <mc:Fallback>
                <p:oleObj name="Visio" r:id="rId3" imgW="5347768" imgH="27232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8001000" cy="53340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09666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980523306"/>
              </p:ext>
            </p:extLst>
          </p:nvPr>
        </p:nvGraphicFramePr>
        <p:xfrm>
          <a:off x="685800" y="609600"/>
          <a:ext cx="8077200" cy="5791200"/>
        </p:xfrm>
        <a:graphic>
          <a:graphicData uri="http://schemas.openxmlformats.org/presentationml/2006/ole">
            <mc:AlternateContent xmlns:mc="http://schemas.openxmlformats.org/markup-compatibility/2006">
              <mc:Choice xmlns:v="urn:schemas-microsoft-com:vml" Requires="v">
                <p:oleObj spid="_x0000_s1030" name="Visio" r:id="rId3" imgW="5347768" imgH="3375589" progId="Visio.Drawing.6">
                  <p:embed/>
                </p:oleObj>
              </mc:Choice>
              <mc:Fallback>
                <p:oleObj name="Visio" r:id="rId3" imgW="5347768" imgH="337558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8077200" cy="57912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2130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4800" dirty="0">
                <a:ea typeface="新細明體" pitchFamily="18" charset="-120"/>
              </a:rPr>
              <a:t>Slice and dice</a:t>
            </a:r>
            <a:endParaRPr lang="en-IN" sz="4800" dirty="0"/>
          </a:p>
        </p:txBody>
      </p:sp>
      <p:sp>
        <p:nvSpPr>
          <p:cNvPr id="3" name="Content Placeholder 2"/>
          <p:cNvSpPr>
            <a:spLocks noGrp="1"/>
          </p:cNvSpPr>
          <p:nvPr>
            <p:ph idx="1"/>
          </p:nvPr>
        </p:nvSpPr>
        <p:spPr/>
        <p:txBody>
          <a:bodyPr/>
          <a:lstStyle/>
          <a:p>
            <a:pPr algn="just">
              <a:buNone/>
            </a:pPr>
            <a:r>
              <a:rPr lang="en-US" altLang="zh-TW" dirty="0"/>
              <a:t>The slice operation performs a selection on one dimension of the given cube, resulting in a </a:t>
            </a:r>
            <a:r>
              <a:rPr lang="en-US" altLang="zh-TW" dirty="0" err="1"/>
              <a:t>sub_cube</a:t>
            </a:r>
            <a:r>
              <a:rPr lang="en-US" altLang="zh-TW" dirty="0"/>
              <a:t>. </a:t>
            </a:r>
          </a:p>
          <a:p>
            <a:pPr algn="just">
              <a:buNone/>
            </a:pPr>
            <a:endParaRPr lang="en-US" altLang="zh-TW" dirty="0"/>
          </a:p>
          <a:p>
            <a:pPr algn="just">
              <a:buNone/>
            </a:pPr>
            <a:r>
              <a:rPr lang="en-US" altLang="zh-TW" dirty="0"/>
              <a:t>The dice operation defines a </a:t>
            </a:r>
            <a:r>
              <a:rPr lang="en-US" altLang="zh-TW" dirty="0" err="1"/>
              <a:t>sub_cube</a:t>
            </a:r>
            <a:r>
              <a:rPr lang="en-US" altLang="zh-TW" dirty="0"/>
              <a:t> by performing a selection on two or more dimensions.  </a:t>
            </a:r>
          </a:p>
        </p:txBody>
      </p:sp>
    </p:spTree>
    <p:extLst>
      <p:ext uri="{BB962C8B-B14F-4D97-AF65-F5344CB8AC3E}">
        <p14:creationId xmlns:p14="http://schemas.microsoft.com/office/powerpoint/2010/main" val="22358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Graphical Description of Slice</a:t>
            </a:r>
          </a:p>
        </p:txBody>
      </p:sp>
      <p:sp>
        <p:nvSpPr>
          <p:cNvPr id="3" name="Content Placeholder 2"/>
          <p:cNvSpPr>
            <a:spLocks noGrp="1"/>
          </p:cNvSpPr>
          <p:nvPr>
            <p:ph idx="1"/>
          </p:nvPr>
        </p:nvSpPr>
        <p:spPr/>
        <p:txBody>
          <a:bodyPr/>
          <a:lstStyle/>
          <a:p>
            <a:endParaRPr lang="en-IN" dirty="0"/>
          </a:p>
        </p:txBody>
      </p:sp>
      <p:grpSp>
        <p:nvGrpSpPr>
          <p:cNvPr id="4" name="Group 6"/>
          <p:cNvGrpSpPr>
            <a:grpSpLocks/>
          </p:cNvGrpSpPr>
          <p:nvPr/>
        </p:nvGrpSpPr>
        <p:grpSpPr bwMode="auto">
          <a:xfrm>
            <a:off x="301939" y="1371600"/>
            <a:ext cx="8613461" cy="4643717"/>
            <a:chOff x="113" y="1968"/>
            <a:chExt cx="5198" cy="2352"/>
          </a:xfrm>
        </p:grpSpPr>
        <p:graphicFrame>
          <p:nvGraphicFramePr>
            <p:cNvPr id="5"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spid="_x0000_s5126" r:id="rId4" imgW="3028680" imgH="3173400" progId="Visio.Drawing.6">
                    <p:embed/>
                  </p:oleObj>
                </mc:Choice>
                <mc:Fallback>
                  <p:oleObj r:id="rId4" imgW="3028680" imgH="317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7"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spid="_x0000_s5127" r:id="rId6" imgW="1594800" imgH="3120120" progId="Visio.Drawing.6">
                    <p:embed/>
                  </p:oleObj>
                </mc:Choice>
                <mc:Fallback>
                  <p:oleObj r:id="rId6" imgW="1594800" imgH="31201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42916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smtClean="0"/>
              <a:t>OLAP</a:t>
            </a:r>
            <a:endParaRPr lang="en-IN" dirty="0"/>
          </a:p>
        </p:txBody>
      </p:sp>
      <p:sp>
        <p:nvSpPr>
          <p:cNvPr id="3" name="Subtitle 2"/>
          <p:cNvSpPr>
            <a:spLocks noGrp="1"/>
          </p:cNvSpPr>
          <p:nvPr>
            <p:ph type="subTitle" idx="1"/>
          </p:nvPr>
        </p:nvSpPr>
        <p:spPr>
          <a:xfrm>
            <a:off x="685800" y="2133600"/>
            <a:ext cx="7696200" cy="4267200"/>
          </a:xfrm>
        </p:spPr>
        <p:txBody>
          <a:bodyPr>
            <a:normAutofit/>
          </a:bodyPr>
          <a:lstStyle/>
          <a:p>
            <a:pPr algn="just"/>
            <a:r>
              <a:rPr lang="en-US" dirty="0">
                <a:solidFill>
                  <a:schemeClr val="tx1"/>
                </a:solidFill>
              </a:rPr>
              <a:t>OLAP (for online analytical processing) is </a:t>
            </a:r>
            <a:r>
              <a:rPr lang="en-US" b="1" dirty="0">
                <a:solidFill>
                  <a:schemeClr val="tx1"/>
                </a:solidFill>
              </a:rPr>
              <a:t>software for performing multidimensional analysis at high speeds on large volumes of data from a data warehouse, data mart, or some other unified, centralized data store</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96664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376729365"/>
              </p:ext>
            </p:extLst>
          </p:nvPr>
        </p:nvGraphicFramePr>
        <p:xfrm>
          <a:off x="533401" y="838200"/>
          <a:ext cx="8001000" cy="5638800"/>
        </p:xfrm>
        <a:graphic>
          <a:graphicData uri="http://schemas.openxmlformats.org/presentationml/2006/ole">
            <mc:AlternateContent xmlns:mc="http://schemas.openxmlformats.org/markup-compatibility/2006">
              <mc:Choice xmlns:v="urn:schemas-microsoft-com:vml" Requires="v">
                <p:oleObj spid="_x0000_s8194" name="Visio" r:id="rId3" imgW="5381458" imgH="2749506" progId="Visio.Drawing.6">
                  <p:embed/>
                </p:oleObj>
              </mc:Choice>
              <mc:Fallback>
                <p:oleObj name="Visio" r:id="rId3" imgW="5381458" imgH="27495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838200"/>
                        <a:ext cx="8001000" cy="56388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68671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Graphical Description of Dice</a:t>
            </a:r>
            <a:br>
              <a:rPr lang="en-US" altLang="zh-TW" dirty="0"/>
            </a:br>
            <a:endParaRPr lang="en-IN" dirty="0"/>
          </a:p>
        </p:txBody>
      </p:sp>
      <p:sp>
        <p:nvSpPr>
          <p:cNvPr id="3" name="Content Placeholder 2"/>
          <p:cNvSpPr>
            <a:spLocks noGrp="1"/>
          </p:cNvSpPr>
          <p:nvPr>
            <p:ph idx="1"/>
          </p:nvPr>
        </p:nvSpPr>
        <p:spPr>
          <a:xfrm>
            <a:off x="457200" y="1219200"/>
            <a:ext cx="8229600" cy="4906963"/>
          </a:xfrm>
        </p:spPr>
        <p:txBody>
          <a:bodyPr/>
          <a:lstStyle/>
          <a:p>
            <a:endParaRPr lang="en-IN" dirty="0"/>
          </a:p>
        </p:txBody>
      </p:sp>
      <p:grpSp>
        <p:nvGrpSpPr>
          <p:cNvPr id="4" name="Group 6"/>
          <p:cNvGrpSpPr>
            <a:grpSpLocks/>
          </p:cNvGrpSpPr>
          <p:nvPr/>
        </p:nvGrpSpPr>
        <p:grpSpPr bwMode="auto">
          <a:xfrm>
            <a:off x="527052" y="2351462"/>
            <a:ext cx="8312148" cy="3314700"/>
            <a:chOff x="204" y="2232"/>
            <a:chExt cx="5199" cy="2088"/>
          </a:xfrm>
        </p:grpSpPr>
        <p:graphicFrame>
          <p:nvGraphicFramePr>
            <p:cNvPr id="5"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spid="_x0000_s6150"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spid="_x0000_s6151" r:id="rId5" imgW="1480680" imgH="1680120" progId="Visio.Drawing.6">
                    <p:embed/>
                  </p:oleObj>
                </mc:Choice>
                <mc:Fallback>
                  <p:oleObj r:id="rId5" imgW="1480680" imgH="168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77525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8620498"/>
              </p:ext>
            </p:extLst>
          </p:nvPr>
        </p:nvGraphicFramePr>
        <p:xfrm>
          <a:off x="304800" y="228601"/>
          <a:ext cx="8305800" cy="6550468"/>
        </p:xfrm>
        <a:graphic>
          <a:graphicData uri="http://schemas.openxmlformats.org/drawingml/2006/table">
            <a:tbl>
              <a:tblPr/>
              <a:tblGrid>
                <a:gridCol w="685800"/>
                <a:gridCol w="1447800"/>
                <a:gridCol w="2971800"/>
                <a:gridCol w="3200400"/>
              </a:tblGrid>
              <a:tr h="736941">
                <a:tc>
                  <a:txBody>
                    <a:bodyPr/>
                    <a:lstStyle/>
                    <a:p>
                      <a:pPr algn="l" fontAlgn="base"/>
                      <a:r>
                        <a:rPr lang="en-IN" sz="2000" b="1" dirty="0">
                          <a:effectLst/>
                        </a:rPr>
                        <a:t>Sr. No.</a:t>
                      </a:r>
                    </a:p>
                  </a:txBody>
                  <a:tcPr marL="81873" marR="81873" marT="81873" marB="81873" anchor="ctr">
                    <a:lnL>
                      <a:noFill/>
                    </a:lnL>
                    <a:lnR>
                      <a:noFill/>
                    </a:lnR>
                    <a:lnT>
                      <a:noFill/>
                    </a:lnT>
                    <a:lnB>
                      <a:noFill/>
                    </a:lnB>
                    <a:solidFill>
                      <a:srgbClr val="FFFFFF"/>
                    </a:solidFill>
                  </a:tcPr>
                </a:tc>
                <a:tc>
                  <a:txBody>
                    <a:bodyPr/>
                    <a:lstStyle/>
                    <a:p>
                      <a:pPr algn="l" fontAlgn="base"/>
                      <a:r>
                        <a:rPr lang="en-IN" sz="2000" b="1" dirty="0">
                          <a:effectLst/>
                        </a:rPr>
                        <a:t>Category</a:t>
                      </a:r>
                    </a:p>
                  </a:txBody>
                  <a:tcPr marL="81873" marR="81873" marT="81873" marB="81873" anchor="ctr">
                    <a:lnL>
                      <a:noFill/>
                    </a:lnL>
                    <a:lnR>
                      <a:noFill/>
                    </a:lnR>
                    <a:lnT>
                      <a:noFill/>
                    </a:lnT>
                    <a:lnB>
                      <a:noFill/>
                    </a:lnB>
                    <a:solidFill>
                      <a:srgbClr val="FFFFFF"/>
                    </a:solidFill>
                  </a:tcPr>
                </a:tc>
                <a:tc>
                  <a:txBody>
                    <a:bodyPr/>
                    <a:lstStyle/>
                    <a:p>
                      <a:pPr algn="l" fontAlgn="base"/>
                      <a:r>
                        <a:rPr lang="en-IN" sz="2000" b="1" dirty="0">
                          <a:effectLst/>
                        </a:rPr>
                        <a:t>OLAP (Online analytical processing)</a:t>
                      </a:r>
                    </a:p>
                  </a:txBody>
                  <a:tcPr marL="81873" marR="81873" marT="81873" marB="81873" anchor="ctr">
                    <a:lnL>
                      <a:noFill/>
                    </a:lnL>
                    <a:lnR>
                      <a:noFill/>
                    </a:lnR>
                    <a:lnT>
                      <a:noFill/>
                    </a:lnT>
                    <a:lnB>
                      <a:noFill/>
                    </a:lnB>
                    <a:solidFill>
                      <a:srgbClr val="FFFFFF"/>
                    </a:solidFill>
                  </a:tcPr>
                </a:tc>
                <a:tc>
                  <a:txBody>
                    <a:bodyPr/>
                    <a:lstStyle/>
                    <a:p>
                      <a:pPr algn="l" fontAlgn="base"/>
                      <a:r>
                        <a:rPr lang="en-IN" sz="2000" b="1" dirty="0">
                          <a:effectLst/>
                        </a:rPr>
                        <a:t>OLTP (Online transaction processing)</a:t>
                      </a:r>
                    </a:p>
                  </a:txBody>
                  <a:tcPr marL="81873" marR="81873" marT="81873" marB="81873" anchor="ctr">
                    <a:lnL>
                      <a:noFill/>
                    </a:lnL>
                    <a:lnR>
                      <a:noFill/>
                    </a:lnR>
                    <a:lnT>
                      <a:noFill/>
                    </a:lnT>
                    <a:lnB>
                      <a:noFill/>
                    </a:lnB>
                    <a:solidFill>
                      <a:srgbClr val="FFFFFF"/>
                    </a:solidFill>
                  </a:tcPr>
                </a:tc>
              </a:tr>
              <a:tr h="1000784">
                <a:tc>
                  <a:txBody>
                    <a:bodyPr/>
                    <a:lstStyle/>
                    <a:p>
                      <a:pPr algn="l" fontAlgn="base"/>
                      <a:r>
                        <a:rPr lang="en-IN" sz="1800" b="0" dirty="0">
                          <a:effectLst/>
                        </a:rPr>
                        <a:t>1.</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Definition</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It is well-known as an online database query management system.</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It is well-known as an online database modifying system.</a:t>
                      </a:r>
                    </a:p>
                  </a:txBody>
                  <a:tcPr marL="81873" marR="81873" marT="114623" marB="114623" anchor="ctr">
                    <a:lnL>
                      <a:noFill/>
                    </a:lnL>
                    <a:lnR>
                      <a:noFill/>
                    </a:lnR>
                    <a:lnT>
                      <a:noFill/>
                    </a:lnT>
                    <a:lnB>
                      <a:noFill/>
                    </a:lnB>
                    <a:solidFill>
                      <a:srgbClr val="FFFFFF"/>
                    </a:solidFill>
                  </a:tcPr>
                </a:tc>
              </a:tr>
              <a:tr h="784149">
                <a:tc>
                  <a:txBody>
                    <a:bodyPr/>
                    <a:lstStyle/>
                    <a:p>
                      <a:pPr algn="l" fontAlgn="base"/>
                      <a:r>
                        <a:rPr lang="en-IN" sz="1800" b="0" dirty="0">
                          <a:effectLst/>
                        </a:rPr>
                        <a:t>2.</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Data source</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Consists of historical data from various Databases.</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Consists of only of operational current data. </a:t>
                      </a:r>
                    </a:p>
                  </a:txBody>
                  <a:tcPr marL="81873" marR="81873" marT="114623" marB="114623" anchor="ctr">
                    <a:lnL>
                      <a:noFill/>
                    </a:lnL>
                    <a:lnR>
                      <a:noFill/>
                    </a:lnR>
                    <a:lnT>
                      <a:noFill/>
                    </a:lnT>
                    <a:lnB>
                      <a:noFill/>
                    </a:lnB>
                    <a:solidFill>
                      <a:srgbClr val="FFFFFF"/>
                    </a:solidFill>
                  </a:tcPr>
                </a:tc>
              </a:tr>
              <a:tr h="1000784">
                <a:tc>
                  <a:txBody>
                    <a:bodyPr/>
                    <a:lstStyle/>
                    <a:p>
                      <a:pPr algn="l" fontAlgn="base"/>
                      <a:r>
                        <a:rPr lang="en-IN" sz="1800" b="0" dirty="0">
                          <a:effectLst/>
                        </a:rPr>
                        <a:t>3.</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Method used</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It makes use of a data warehouse.</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It makes use of a standard database management system (DBMS).</a:t>
                      </a:r>
                    </a:p>
                  </a:txBody>
                  <a:tcPr marL="81873" marR="81873" marT="114623" marB="114623" anchor="ctr">
                    <a:lnL>
                      <a:noFill/>
                    </a:lnL>
                    <a:lnR>
                      <a:noFill/>
                    </a:lnR>
                    <a:lnT>
                      <a:noFill/>
                    </a:lnT>
                    <a:lnB>
                      <a:noFill/>
                    </a:lnB>
                    <a:solidFill>
                      <a:srgbClr val="FFFFFF"/>
                    </a:solidFill>
                  </a:tcPr>
                </a:tc>
              </a:tr>
              <a:tr h="1017007">
                <a:tc>
                  <a:txBody>
                    <a:bodyPr/>
                    <a:lstStyle/>
                    <a:p>
                      <a:pPr algn="l" fontAlgn="base"/>
                      <a:r>
                        <a:rPr lang="en-IN" sz="1800" b="0" dirty="0">
                          <a:effectLst/>
                        </a:rPr>
                        <a:t>4.</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Application</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It is subject-oriented. Used for Data Mining, Analytics, Decisions making, etc.</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It is application-oriented. Used for business tasks.</a:t>
                      </a:r>
                    </a:p>
                  </a:txBody>
                  <a:tcPr marL="81873" marR="81873" marT="114623" marB="114623" anchor="ctr">
                    <a:lnL>
                      <a:noFill/>
                    </a:lnL>
                    <a:lnR>
                      <a:noFill/>
                    </a:lnR>
                    <a:lnT>
                      <a:noFill/>
                    </a:lnT>
                    <a:lnB>
                      <a:noFill/>
                    </a:lnB>
                    <a:solidFill>
                      <a:srgbClr val="FFFFFF"/>
                    </a:solidFill>
                  </a:tcPr>
                </a:tc>
              </a:tr>
              <a:tr h="784149">
                <a:tc>
                  <a:txBody>
                    <a:bodyPr/>
                    <a:lstStyle/>
                    <a:p>
                      <a:pPr algn="l" fontAlgn="base"/>
                      <a:r>
                        <a:rPr lang="en-IN" sz="1800" b="0" dirty="0">
                          <a:effectLst/>
                        </a:rPr>
                        <a:t>5.</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Normalized</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In an OLAP database, tables are not normalized.</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In an OLTP database, tables are normalized (3NF).</a:t>
                      </a:r>
                    </a:p>
                  </a:txBody>
                  <a:tcPr marL="81873" marR="81873" marT="114623" marB="114623" anchor="ctr">
                    <a:lnL>
                      <a:noFill/>
                    </a:lnL>
                    <a:lnR>
                      <a:noFill/>
                    </a:lnR>
                    <a:lnT>
                      <a:noFill/>
                    </a:lnT>
                    <a:lnB>
                      <a:noFill/>
                    </a:lnB>
                    <a:solidFill>
                      <a:srgbClr val="FFFFFF"/>
                    </a:solidFill>
                  </a:tcPr>
                </a:tc>
              </a:tr>
              <a:tr h="1000784">
                <a:tc>
                  <a:txBody>
                    <a:bodyPr/>
                    <a:lstStyle/>
                    <a:p>
                      <a:pPr algn="l" fontAlgn="base"/>
                      <a:r>
                        <a:rPr lang="en-IN" sz="1800" b="0" dirty="0">
                          <a:effectLst/>
                        </a:rPr>
                        <a:t>6.</a:t>
                      </a:r>
                    </a:p>
                  </a:txBody>
                  <a:tcPr marL="78598" marR="78598" marT="39299" marB="39299" anchor="ctr">
                    <a:lnL>
                      <a:noFill/>
                    </a:lnL>
                    <a:lnR>
                      <a:noFill/>
                    </a:lnR>
                    <a:lnT>
                      <a:noFill/>
                    </a:lnT>
                    <a:lnB>
                      <a:noFill/>
                    </a:lnB>
                    <a:solidFill>
                      <a:srgbClr val="FFFFFF"/>
                    </a:solidFill>
                  </a:tcPr>
                </a:tc>
                <a:tc>
                  <a:txBody>
                    <a:bodyPr/>
                    <a:lstStyle/>
                    <a:p>
                      <a:pPr algn="l" fontAlgn="base"/>
                      <a:r>
                        <a:rPr lang="en-IN" sz="1800" b="0" dirty="0">
                          <a:effectLst/>
                        </a:rPr>
                        <a:t>Usage of data</a:t>
                      </a:r>
                    </a:p>
                  </a:txBody>
                  <a:tcPr marL="78598" marR="78598" marT="39299" marB="39299" anchor="ctr">
                    <a:lnL>
                      <a:noFill/>
                    </a:lnL>
                    <a:lnR>
                      <a:noFill/>
                    </a:lnR>
                    <a:lnT>
                      <a:noFill/>
                    </a:lnT>
                    <a:lnB>
                      <a:noFill/>
                    </a:lnB>
                    <a:solidFill>
                      <a:srgbClr val="FFFFFF"/>
                    </a:solidFill>
                  </a:tcPr>
                </a:tc>
                <a:tc>
                  <a:txBody>
                    <a:bodyPr/>
                    <a:lstStyle/>
                    <a:p>
                      <a:pPr algn="l" fontAlgn="base"/>
                      <a:r>
                        <a:rPr lang="en-US" sz="1800" b="0" dirty="0">
                          <a:effectLst/>
                        </a:rPr>
                        <a:t>The data is used in planning, problem-solving, and decision-making.</a:t>
                      </a:r>
                    </a:p>
                  </a:txBody>
                  <a:tcPr marL="81873" marR="81873" marT="114623" marB="114623" anchor="ctr">
                    <a:lnL>
                      <a:noFill/>
                    </a:lnL>
                    <a:lnR>
                      <a:noFill/>
                    </a:lnR>
                    <a:lnT>
                      <a:noFill/>
                    </a:lnT>
                    <a:lnB>
                      <a:noFill/>
                    </a:lnB>
                    <a:solidFill>
                      <a:srgbClr val="FFFFFF"/>
                    </a:solidFill>
                  </a:tcPr>
                </a:tc>
                <a:tc>
                  <a:txBody>
                    <a:bodyPr/>
                    <a:lstStyle/>
                    <a:p>
                      <a:pPr algn="l" fontAlgn="base"/>
                      <a:r>
                        <a:rPr lang="en-US" sz="1800" b="0" dirty="0">
                          <a:effectLst/>
                        </a:rPr>
                        <a:t>The data is used to perform day-to-day fundamental operations.</a:t>
                      </a:r>
                    </a:p>
                  </a:txBody>
                  <a:tcPr marL="81873" marR="81873" marT="114623" marB="114623"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2129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8589000"/>
              </p:ext>
            </p:extLst>
          </p:nvPr>
        </p:nvGraphicFramePr>
        <p:xfrm>
          <a:off x="661568" y="380999"/>
          <a:ext cx="7820864" cy="6205030"/>
        </p:xfrm>
        <a:graphic>
          <a:graphicData uri="http://schemas.openxmlformats.org/drawingml/2006/table">
            <a:tbl>
              <a:tblPr/>
              <a:tblGrid>
                <a:gridCol w="633832"/>
                <a:gridCol w="1524000"/>
                <a:gridCol w="2819400"/>
                <a:gridCol w="2843632"/>
              </a:tblGrid>
              <a:tr h="1013675">
                <a:tc>
                  <a:txBody>
                    <a:bodyPr/>
                    <a:lstStyle/>
                    <a:p>
                      <a:pPr algn="l" fontAlgn="base"/>
                      <a:r>
                        <a:rPr lang="en-IN" sz="1800" b="0">
                          <a:effectLst/>
                        </a:rPr>
                        <a:t>7.</a:t>
                      </a:r>
                    </a:p>
                  </a:txBody>
                  <a:tcPr marL="86898" marR="86898" marT="43449" marB="43449" anchor="ctr">
                    <a:lnL>
                      <a:noFill/>
                    </a:lnL>
                    <a:lnR>
                      <a:noFill/>
                    </a:lnR>
                    <a:lnT>
                      <a:noFill/>
                    </a:lnT>
                    <a:lnB>
                      <a:noFill/>
                    </a:lnB>
                    <a:solidFill>
                      <a:srgbClr val="FFFFFF"/>
                    </a:solidFill>
                  </a:tcPr>
                </a:tc>
                <a:tc>
                  <a:txBody>
                    <a:bodyPr/>
                    <a:lstStyle/>
                    <a:p>
                      <a:pPr algn="l" fontAlgn="base"/>
                      <a:r>
                        <a:rPr lang="en-IN" sz="1800" b="0">
                          <a:effectLst/>
                        </a:rPr>
                        <a:t>Task</a:t>
                      </a:r>
                    </a:p>
                  </a:txBody>
                  <a:tcPr marL="86898" marR="86898" marT="43449" marB="43449" anchor="ctr">
                    <a:lnL>
                      <a:noFill/>
                    </a:lnL>
                    <a:lnR>
                      <a:noFill/>
                    </a:lnR>
                    <a:lnT>
                      <a:noFill/>
                    </a:lnT>
                    <a:lnB>
                      <a:noFill/>
                    </a:lnB>
                    <a:solidFill>
                      <a:srgbClr val="FFFFFF"/>
                    </a:solidFill>
                  </a:tcPr>
                </a:tc>
                <a:tc>
                  <a:txBody>
                    <a:bodyPr/>
                    <a:lstStyle/>
                    <a:p>
                      <a:pPr algn="l" fontAlgn="base"/>
                      <a:r>
                        <a:rPr lang="en-US" sz="1800" b="0">
                          <a:effectLst/>
                        </a:rPr>
                        <a:t>It reveals a snapshot of present business tasks.</a:t>
                      </a:r>
                    </a:p>
                  </a:txBody>
                  <a:tcPr marL="90519" marR="90519" marT="126727" marB="126727" anchor="ctr">
                    <a:lnL>
                      <a:noFill/>
                    </a:lnL>
                    <a:lnR>
                      <a:noFill/>
                    </a:lnR>
                    <a:lnT>
                      <a:noFill/>
                    </a:lnT>
                    <a:lnB>
                      <a:noFill/>
                    </a:lnB>
                    <a:solidFill>
                      <a:srgbClr val="FFFFFF"/>
                    </a:solidFill>
                  </a:tcPr>
                </a:tc>
                <a:tc>
                  <a:txBody>
                    <a:bodyPr/>
                    <a:lstStyle/>
                    <a:p>
                      <a:pPr algn="l" fontAlgn="base"/>
                      <a:r>
                        <a:rPr lang="en-US" sz="1800" b="0">
                          <a:effectLst/>
                        </a:rPr>
                        <a:t>It provides a multi-dimensional view of different business tasks.</a:t>
                      </a:r>
                    </a:p>
                  </a:txBody>
                  <a:tcPr marL="90519" marR="90519" marT="126727" marB="126727" anchor="ctr">
                    <a:lnL>
                      <a:noFill/>
                    </a:lnL>
                    <a:lnR>
                      <a:noFill/>
                    </a:lnR>
                    <a:lnT>
                      <a:noFill/>
                    </a:lnT>
                    <a:lnB>
                      <a:noFill/>
                    </a:lnB>
                    <a:solidFill>
                      <a:srgbClr val="FFFFFF"/>
                    </a:solidFill>
                  </a:tcPr>
                </a:tc>
              </a:tr>
              <a:tr h="1244796">
                <a:tc>
                  <a:txBody>
                    <a:bodyPr/>
                    <a:lstStyle/>
                    <a:p>
                      <a:pPr algn="l" fontAlgn="base"/>
                      <a:r>
                        <a:rPr lang="en-IN" sz="1800" b="0">
                          <a:effectLst/>
                        </a:rPr>
                        <a:t>8.</a:t>
                      </a:r>
                    </a:p>
                  </a:txBody>
                  <a:tcPr marL="86898" marR="86898" marT="43449" marB="43449" anchor="ctr">
                    <a:lnL>
                      <a:noFill/>
                    </a:lnL>
                    <a:lnR>
                      <a:noFill/>
                    </a:lnR>
                    <a:lnT>
                      <a:noFill/>
                    </a:lnT>
                    <a:lnB>
                      <a:noFill/>
                    </a:lnB>
                    <a:solidFill>
                      <a:srgbClr val="FFFFFF"/>
                    </a:solidFill>
                  </a:tcPr>
                </a:tc>
                <a:tc>
                  <a:txBody>
                    <a:bodyPr/>
                    <a:lstStyle/>
                    <a:p>
                      <a:pPr algn="l" fontAlgn="base"/>
                      <a:r>
                        <a:rPr lang="en-IN" sz="1800" b="0" dirty="0">
                          <a:effectLst/>
                        </a:rPr>
                        <a:t>Purpose</a:t>
                      </a:r>
                    </a:p>
                  </a:txBody>
                  <a:tcPr marL="86898" marR="86898" marT="43449" marB="43449" anchor="ctr">
                    <a:lnL>
                      <a:noFill/>
                    </a:lnL>
                    <a:lnR>
                      <a:noFill/>
                    </a:lnR>
                    <a:lnT>
                      <a:noFill/>
                    </a:lnT>
                    <a:lnB>
                      <a:noFill/>
                    </a:lnB>
                    <a:solidFill>
                      <a:srgbClr val="FFFFFF"/>
                    </a:solidFill>
                  </a:tcPr>
                </a:tc>
                <a:tc>
                  <a:txBody>
                    <a:bodyPr/>
                    <a:lstStyle/>
                    <a:p>
                      <a:pPr algn="l" fontAlgn="base"/>
                      <a:r>
                        <a:rPr lang="en-US" sz="1800" b="0">
                          <a:effectLst/>
                        </a:rPr>
                        <a:t>It serves the purpose to extract information for analysis and decision-making.</a:t>
                      </a:r>
                    </a:p>
                  </a:txBody>
                  <a:tcPr marL="90519" marR="90519" marT="126727" marB="126727" anchor="ctr">
                    <a:lnL>
                      <a:noFill/>
                    </a:lnL>
                    <a:lnR>
                      <a:noFill/>
                    </a:lnR>
                    <a:lnT>
                      <a:noFill/>
                    </a:lnT>
                    <a:lnB>
                      <a:noFill/>
                    </a:lnB>
                    <a:solidFill>
                      <a:srgbClr val="FFFFFF"/>
                    </a:solidFill>
                  </a:tcPr>
                </a:tc>
                <a:tc>
                  <a:txBody>
                    <a:bodyPr/>
                    <a:lstStyle/>
                    <a:p>
                      <a:pPr algn="l" fontAlgn="base"/>
                      <a:r>
                        <a:rPr lang="en-US" sz="1800" b="0">
                          <a:effectLst/>
                        </a:rPr>
                        <a:t>It serves the purpose to Insert, Update, and Delete information from the database.</a:t>
                      </a:r>
                    </a:p>
                  </a:txBody>
                  <a:tcPr marL="90519" marR="90519" marT="126727" marB="126727" anchor="ctr">
                    <a:lnL>
                      <a:noFill/>
                    </a:lnL>
                    <a:lnR>
                      <a:noFill/>
                    </a:lnR>
                    <a:lnT>
                      <a:noFill/>
                    </a:lnT>
                    <a:lnB>
                      <a:noFill/>
                    </a:lnB>
                    <a:solidFill>
                      <a:srgbClr val="FFFFFF"/>
                    </a:solidFill>
                  </a:tcPr>
                </a:tc>
              </a:tr>
              <a:tr h="1244796">
                <a:tc>
                  <a:txBody>
                    <a:bodyPr/>
                    <a:lstStyle/>
                    <a:p>
                      <a:pPr algn="l" fontAlgn="base"/>
                      <a:r>
                        <a:rPr lang="en-IN" sz="1800" b="0">
                          <a:effectLst/>
                        </a:rPr>
                        <a:t>9.</a:t>
                      </a:r>
                    </a:p>
                  </a:txBody>
                  <a:tcPr marL="86898" marR="86898" marT="43449" marB="43449" anchor="ctr">
                    <a:lnL>
                      <a:noFill/>
                    </a:lnL>
                    <a:lnR>
                      <a:noFill/>
                    </a:lnR>
                    <a:lnT>
                      <a:noFill/>
                    </a:lnT>
                    <a:lnB>
                      <a:noFill/>
                    </a:lnB>
                    <a:solidFill>
                      <a:srgbClr val="FFFFFF"/>
                    </a:solidFill>
                  </a:tcPr>
                </a:tc>
                <a:tc>
                  <a:txBody>
                    <a:bodyPr/>
                    <a:lstStyle/>
                    <a:p>
                      <a:pPr algn="l" fontAlgn="base"/>
                      <a:r>
                        <a:rPr lang="en-IN" sz="1800" b="0">
                          <a:effectLst/>
                        </a:rPr>
                        <a:t>Volume of data</a:t>
                      </a:r>
                    </a:p>
                  </a:txBody>
                  <a:tcPr marL="86898" marR="86898" marT="43449" marB="43449" anchor="ctr">
                    <a:lnL>
                      <a:noFill/>
                    </a:lnL>
                    <a:lnR>
                      <a:noFill/>
                    </a:lnR>
                    <a:lnT>
                      <a:noFill/>
                    </a:lnT>
                    <a:lnB>
                      <a:noFill/>
                    </a:lnB>
                    <a:solidFill>
                      <a:srgbClr val="FFFFFF"/>
                    </a:solidFill>
                  </a:tcPr>
                </a:tc>
                <a:tc>
                  <a:txBody>
                    <a:bodyPr/>
                    <a:lstStyle/>
                    <a:p>
                      <a:pPr algn="l" fontAlgn="base"/>
                      <a:r>
                        <a:rPr lang="en-US" sz="1800" b="0">
                          <a:effectLst/>
                        </a:rPr>
                        <a:t>A large amount of data is stored typically in TB, PB</a:t>
                      </a:r>
                    </a:p>
                  </a:txBody>
                  <a:tcPr marL="90519" marR="90519" marT="126727" marB="126727" anchor="ctr">
                    <a:lnL>
                      <a:noFill/>
                    </a:lnL>
                    <a:lnR>
                      <a:noFill/>
                    </a:lnR>
                    <a:lnT>
                      <a:noFill/>
                    </a:lnT>
                    <a:lnB>
                      <a:noFill/>
                    </a:lnB>
                    <a:solidFill>
                      <a:srgbClr val="FFFFFF"/>
                    </a:solidFill>
                  </a:tcPr>
                </a:tc>
                <a:tc>
                  <a:txBody>
                    <a:bodyPr/>
                    <a:lstStyle/>
                    <a:p>
                      <a:pPr algn="l" fontAlgn="base"/>
                      <a:r>
                        <a:rPr lang="en-US" sz="1800" b="0">
                          <a:effectLst/>
                        </a:rPr>
                        <a:t>The size of the data is relatively small as the historical data is archived. For ex MB, GB</a:t>
                      </a:r>
                    </a:p>
                  </a:txBody>
                  <a:tcPr marL="90519" marR="90519" marT="126727" marB="126727" anchor="ctr">
                    <a:lnL>
                      <a:noFill/>
                    </a:lnL>
                    <a:lnR>
                      <a:noFill/>
                    </a:lnR>
                    <a:lnT>
                      <a:noFill/>
                    </a:lnT>
                    <a:lnB>
                      <a:noFill/>
                    </a:lnB>
                    <a:solidFill>
                      <a:srgbClr val="FFFFFF"/>
                    </a:solidFill>
                  </a:tcPr>
                </a:tc>
              </a:tr>
              <a:tr h="1244796">
                <a:tc>
                  <a:txBody>
                    <a:bodyPr/>
                    <a:lstStyle/>
                    <a:p>
                      <a:pPr algn="l" fontAlgn="base"/>
                      <a:r>
                        <a:rPr lang="en-IN" sz="1800" b="0">
                          <a:effectLst/>
                        </a:rPr>
                        <a:t>10.</a:t>
                      </a:r>
                    </a:p>
                  </a:txBody>
                  <a:tcPr marL="86898" marR="86898" marT="43449" marB="43449" anchor="ctr">
                    <a:lnL>
                      <a:noFill/>
                    </a:lnL>
                    <a:lnR>
                      <a:noFill/>
                    </a:lnR>
                    <a:lnT>
                      <a:noFill/>
                    </a:lnT>
                    <a:lnB>
                      <a:noFill/>
                    </a:lnB>
                    <a:solidFill>
                      <a:srgbClr val="FFFFFF"/>
                    </a:solidFill>
                  </a:tcPr>
                </a:tc>
                <a:tc>
                  <a:txBody>
                    <a:bodyPr/>
                    <a:lstStyle/>
                    <a:p>
                      <a:pPr algn="l" fontAlgn="base"/>
                      <a:r>
                        <a:rPr lang="en-IN" sz="1800" b="0">
                          <a:effectLst/>
                        </a:rPr>
                        <a:t>Queries</a:t>
                      </a:r>
                    </a:p>
                  </a:txBody>
                  <a:tcPr marL="86898" marR="86898" marT="43449" marB="43449" anchor="ctr">
                    <a:lnL>
                      <a:noFill/>
                    </a:lnL>
                    <a:lnR>
                      <a:noFill/>
                    </a:lnR>
                    <a:lnT>
                      <a:noFill/>
                    </a:lnT>
                    <a:lnB>
                      <a:noFill/>
                    </a:lnB>
                    <a:solidFill>
                      <a:srgbClr val="FFFFFF"/>
                    </a:solidFill>
                  </a:tcPr>
                </a:tc>
                <a:tc>
                  <a:txBody>
                    <a:bodyPr/>
                    <a:lstStyle/>
                    <a:p>
                      <a:pPr algn="l" fontAlgn="base"/>
                      <a:r>
                        <a:rPr lang="en-US" sz="1800" b="0">
                          <a:effectLst/>
                        </a:rPr>
                        <a:t>Relatively slow as the amount of data involved is large. Queries may take hours.</a:t>
                      </a:r>
                    </a:p>
                  </a:txBody>
                  <a:tcPr marL="90519" marR="90519" marT="126727" marB="126727" anchor="ctr">
                    <a:lnL>
                      <a:noFill/>
                    </a:lnL>
                    <a:lnR>
                      <a:noFill/>
                    </a:lnR>
                    <a:lnT>
                      <a:noFill/>
                    </a:lnT>
                    <a:lnB>
                      <a:noFill/>
                    </a:lnB>
                    <a:solidFill>
                      <a:srgbClr val="FFFFFF"/>
                    </a:solidFill>
                  </a:tcPr>
                </a:tc>
                <a:tc>
                  <a:txBody>
                    <a:bodyPr/>
                    <a:lstStyle/>
                    <a:p>
                      <a:pPr algn="l" fontAlgn="base"/>
                      <a:r>
                        <a:rPr lang="en-US" sz="1800" b="0">
                          <a:effectLst/>
                        </a:rPr>
                        <a:t>Very Fast as the queries operate on 5% of the data.</a:t>
                      </a:r>
                    </a:p>
                  </a:txBody>
                  <a:tcPr marL="90519" marR="90519" marT="126727" marB="126727" anchor="ctr">
                    <a:lnL>
                      <a:noFill/>
                    </a:lnL>
                    <a:lnR>
                      <a:noFill/>
                    </a:lnR>
                    <a:lnT>
                      <a:noFill/>
                    </a:lnT>
                    <a:lnB>
                      <a:noFill/>
                    </a:lnB>
                    <a:solidFill>
                      <a:srgbClr val="FFFFFF"/>
                    </a:solidFill>
                  </a:tcPr>
                </a:tc>
              </a:tr>
              <a:tr h="1013675">
                <a:tc>
                  <a:txBody>
                    <a:bodyPr/>
                    <a:lstStyle/>
                    <a:p>
                      <a:pPr algn="l" fontAlgn="base"/>
                      <a:r>
                        <a:rPr lang="en-IN" sz="1800" b="0">
                          <a:effectLst/>
                        </a:rPr>
                        <a:t>11.</a:t>
                      </a:r>
                    </a:p>
                  </a:txBody>
                  <a:tcPr marL="86898" marR="86898" marT="43449" marB="43449" anchor="ctr">
                    <a:lnL>
                      <a:noFill/>
                    </a:lnL>
                    <a:lnR>
                      <a:noFill/>
                    </a:lnR>
                    <a:lnT>
                      <a:noFill/>
                    </a:lnT>
                    <a:lnB>
                      <a:noFill/>
                    </a:lnB>
                    <a:solidFill>
                      <a:srgbClr val="FFFFFF"/>
                    </a:solidFill>
                  </a:tcPr>
                </a:tc>
                <a:tc>
                  <a:txBody>
                    <a:bodyPr/>
                    <a:lstStyle/>
                    <a:p>
                      <a:pPr algn="l" fontAlgn="base"/>
                      <a:r>
                        <a:rPr lang="en-IN" sz="1800" b="0">
                          <a:effectLst/>
                        </a:rPr>
                        <a:t>Update</a:t>
                      </a:r>
                    </a:p>
                  </a:txBody>
                  <a:tcPr marL="86898" marR="86898" marT="43449" marB="43449" anchor="ctr">
                    <a:lnL>
                      <a:noFill/>
                    </a:lnL>
                    <a:lnR>
                      <a:noFill/>
                    </a:lnR>
                    <a:lnT>
                      <a:noFill/>
                    </a:lnT>
                    <a:lnB>
                      <a:noFill/>
                    </a:lnB>
                    <a:solidFill>
                      <a:srgbClr val="FFFFFF"/>
                    </a:solidFill>
                  </a:tcPr>
                </a:tc>
                <a:tc>
                  <a:txBody>
                    <a:bodyPr/>
                    <a:lstStyle/>
                    <a:p>
                      <a:pPr algn="l" fontAlgn="base"/>
                      <a:r>
                        <a:rPr lang="en-US" sz="1800" b="0">
                          <a:effectLst/>
                        </a:rPr>
                        <a:t> The OLAP database is not often updated. As a result, data integrity is unaffected.</a:t>
                      </a:r>
                    </a:p>
                  </a:txBody>
                  <a:tcPr marL="90519" marR="90519" marT="126727" marB="126727" anchor="ctr">
                    <a:lnL>
                      <a:noFill/>
                    </a:lnL>
                    <a:lnR>
                      <a:noFill/>
                    </a:lnR>
                    <a:lnT>
                      <a:noFill/>
                    </a:lnT>
                    <a:lnB>
                      <a:noFill/>
                    </a:lnB>
                    <a:solidFill>
                      <a:srgbClr val="FFFFFF"/>
                    </a:solidFill>
                  </a:tcPr>
                </a:tc>
                <a:tc>
                  <a:txBody>
                    <a:bodyPr/>
                    <a:lstStyle/>
                    <a:p>
                      <a:pPr algn="l" fontAlgn="base"/>
                      <a:r>
                        <a:rPr lang="en-US" sz="1800" b="0" dirty="0">
                          <a:effectLst/>
                        </a:rPr>
                        <a:t>The data integrity constraint must be maintained in an OLTP database.</a:t>
                      </a:r>
                    </a:p>
                  </a:txBody>
                  <a:tcPr marL="90519" marR="90519" marT="126727" marB="12672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314422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6698333"/>
              </p:ext>
            </p:extLst>
          </p:nvPr>
        </p:nvGraphicFramePr>
        <p:xfrm>
          <a:off x="457200" y="-609600"/>
          <a:ext cx="8229600" cy="7635240"/>
        </p:xfrm>
        <a:graphic>
          <a:graphicData uri="http://schemas.openxmlformats.org/drawingml/2006/table">
            <a:tbl>
              <a:tblPr/>
              <a:tblGrid>
                <a:gridCol w="2020441"/>
                <a:gridCol w="2020441"/>
                <a:gridCol w="2094359"/>
                <a:gridCol w="2094359"/>
              </a:tblGrid>
              <a:tr h="1293195">
                <a:tc>
                  <a:txBody>
                    <a:bodyPr/>
                    <a:lstStyle/>
                    <a:p>
                      <a:pPr algn="l" fontAlgn="base"/>
                      <a:r>
                        <a:rPr lang="en-IN" sz="1800" b="0">
                          <a:effectLst/>
                        </a:rPr>
                        <a:t>12.</a:t>
                      </a:r>
                    </a:p>
                  </a:txBody>
                  <a:tcPr anchor="ctr">
                    <a:lnL>
                      <a:noFill/>
                    </a:lnL>
                    <a:lnR>
                      <a:noFill/>
                    </a:lnR>
                    <a:lnT>
                      <a:noFill/>
                    </a:lnT>
                    <a:lnB>
                      <a:noFill/>
                    </a:lnB>
                    <a:solidFill>
                      <a:srgbClr val="FFFFFF"/>
                    </a:solidFill>
                  </a:tcPr>
                </a:tc>
                <a:tc>
                  <a:txBody>
                    <a:bodyPr/>
                    <a:lstStyle/>
                    <a:p>
                      <a:pPr algn="l" fontAlgn="base"/>
                      <a:r>
                        <a:rPr lang="en-IN" sz="1800" b="0">
                          <a:effectLst/>
                        </a:rPr>
                        <a:t>Backup and Recovery</a:t>
                      </a:r>
                    </a:p>
                  </a:txBody>
                  <a:tcPr anchor="ctr">
                    <a:lnL>
                      <a:noFill/>
                    </a:lnL>
                    <a:lnR>
                      <a:noFill/>
                    </a:lnR>
                    <a:lnT>
                      <a:noFill/>
                    </a:lnT>
                    <a:lnB>
                      <a:noFill/>
                    </a:lnB>
                    <a:solidFill>
                      <a:srgbClr val="FFFFFF"/>
                    </a:solidFill>
                  </a:tcPr>
                </a:tc>
                <a:tc>
                  <a:txBody>
                    <a:bodyPr/>
                    <a:lstStyle/>
                    <a:p>
                      <a:pPr algn="l" fontAlgn="base"/>
                      <a:r>
                        <a:rPr lang="en-US" sz="1800" b="0">
                          <a:effectLst/>
                        </a:rPr>
                        <a:t>It only need backup from time to time as compared to OLTP.</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a:effectLst/>
                        </a:rPr>
                        <a:t>Backup and recovery process is maintained rigorously</a:t>
                      </a:r>
                    </a:p>
                  </a:txBody>
                  <a:tcPr marL="95250" marR="95250" marT="133350" marB="133350" anchor="ctr">
                    <a:lnL>
                      <a:noFill/>
                    </a:lnL>
                    <a:lnR>
                      <a:noFill/>
                    </a:lnR>
                    <a:lnT>
                      <a:noFill/>
                    </a:lnT>
                    <a:lnB>
                      <a:noFill/>
                    </a:lnB>
                    <a:solidFill>
                      <a:srgbClr val="FFFFFF"/>
                    </a:solidFill>
                  </a:tcPr>
                </a:tc>
              </a:tr>
              <a:tr h="1553278">
                <a:tc>
                  <a:txBody>
                    <a:bodyPr/>
                    <a:lstStyle/>
                    <a:p>
                      <a:pPr algn="l" fontAlgn="base"/>
                      <a:r>
                        <a:rPr lang="en-IN" sz="1800" b="0">
                          <a:effectLst/>
                        </a:rPr>
                        <a:t>13.</a:t>
                      </a:r>
                    </a:p>
                  </a:txBody>
                  <a:tcPr anchor="ctr">
                    <a:lnL>
                      <a:noFill/>
                    </a:lnL>
                    <a:lnR>
                      <a:noFill/>
                    </a:lnR>
                    <a:lnT>
                      <a:noFill/>
                    </a:lnT>
                    <a:lnB>
                      <a:noFill/>
                    </a:lnB>
                    <a:solidFill>
                      <a:srgbClr val="FFFFFF"/>
                    </a:solidFill>
                  </a:tcPr>
                </a:tc>
                <a:tc>
                  <a:txBody>
                    <a:bodyPr/>
                    <a:lstStyle/>
                    <a:p>
                      <a:pPr algn="l" fontAlgn="base"/>
                      <a:r>
                        <a:rPr lang="en-IN" sz="1800" b="0">
                          <a:effectLst/>
                        </a:rPr>
                        <a:t>Processing time</a:t>
                      </a:r>
                    </a:p>
                  </a:txBody>
                  <a:tcPr anchor="ctr">
                    <a:lnL>
                      <a:noFill/>
                    </a:lnL>
                    <a:lnR>
                      <a:noFill/>
                    </a:lnR>
                    <a:lnT>
                      <a:noFill/>
                    </a:lnT>
                    <a:lnB>
                      <a:noFill/>
                    </a:lnB>
                    <a:solidFill>
                      <a:srgbClr val="FFFFFF"/>
                    </a:solidFill>
                  </a:tcPr>
                </a:tc>
                <a:tc>
                  <a:txBody>
                    <a:bodyPr/>
                    <a:lstStyle/>
                    <a:p>
                      <a:pPr algn="l" fontAlgn="base"/>
                      <a:r>
                        <a:rPr lang="en-US" sz="1800" b="0">
                          <a:effectLst/>
                        </a:rPr>
                        <a:t>The processing of complex queries can take a lengthy time.</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a:effectLst/>
                        </a:rPr>
                        <a:t>It is comparatively fast in processing because of simple and straightforward queries.</a:t>
                      </a:r>
                    </a:p>
                  </a:txBody>
                  <a:tcPr marL="95250" marR="95250" marT="133350" marB="133350" anchor="ctr">
                    <a:lnL>
                      <a:noFill/>
                    </a:lnL>
                    <a:lnR>
                      <a:noFill/>
                    </a:lnR>
                    <a:lnT>
                      <a:noFill/>
                    </a:lnT>
                    <a:lnB>
                      <a:noFill/>
                    </a:lnB>
                    <a:solidFill>
                      <a:srgbClr val="FFFFFF"/>
                    </a:solidFill>
                  </a:tcPr>
                </a:tc>
              </a:tr>
              <a:tr h="1033111">
                <a:tc>
                  <a:txBody>
                    <a:bodyPr/>
                    <a:lstStyle/>
                    <a:p>
                      <a:pPr algn="l" fontAlgn="base"/>
                      <a:r>
                        <a:rPr lang="en-IN" sz="1800" b="0">
                          <a:effectLst/>
                        </a:rPr>
                        <a:t>14.</a:t>
                      </a:r>
                    </a:p>
                  </a:txBody>
                  <a:tcPr anchor="ctr">
                    <a:lnL>
                      <a:noFill/>
                    </a:lnL>
                    <a:lnR>
                      <a:noFill/>
                    </a:lnR>
                    <a:lnT>
                      <a:noFill/>
                    </a:lnT>
                    <a:lnB>
                      <a:noFill/>
                    </a:lnB>
                    <a:solidFill>
                      <a:srgbClr val="FFFFFF"/>
                    </a:solidFill>
                  </a:tcPr>
                </a:tc>
                <a:tc>
                  <a:txBody>
                    <a:bodyPr/>
                    <a:lstStyle/>
                    <a:p>
                      <a:pPr algn="l" fontAlgn="base"/>
                      <a:r>
                        <a:rPr lang="en-IN" sz="1800" b="0">
                          <a:effectLst/>
                        </a:rPr>
                        <a:t>Types of users</a:t>
                      </a:r>
                    </a:p>
                  </a:txBody>
                  <a:tcPr anchor="ctr">
                    <a:lnL>
                      <a:noFill/>
                    </a:lnL>
                    <a:lnR>
                      <a:noFill/>
                    </a:lnR>
                    <a:lnT>
                      <a:noFill/>
                    </a:lnT>
                    <a:lnB>
                      <a:noFill/>
                    </a:lnB>
                    <a:solidFill>
                      <a:srgbClr val="FFFFFF"/>
                    </a:solidFill>
                  </a:tcPr>
                </a:tc>
                <a:tc>
                  <a:txBody>
                    <a:bodyPr/>
                    <a:lstStyle/>
                    <a:p>
                      <a:pPr algn="l" fontAlgn="base"/>
                      <a:r>
                        <a:rPr lang="en-US" sz="1800" b="0">
                          <a:effectLst/>
                        </a:rPr>
                        <a:t>This data is generally managed by CEO, MD, GM.</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a:effectLst/>
                        </a:rPr>
                        <a:t>This data is managed by clerks, managers.</a:t>
                      </a:r>
                    </a:p>
                  </a:txBody>
                  <a:tcPr marL="95250" marR="95250" marT="133350" marB="133350" anchor="ctr">
                    <a:lnL>
                      <a:noFill/>
                    </a:lnL>
                    <a:lnR>
                      <a:noFill/>
                    </a:lnR>
                    <a:lnT>
                      <a:noFill/>
                    </a:lnT>
                    <a:lnB>
                      <a:noFill/>
                    </a:lnB>
                    <a:solidFill>
                      <a:srgbClr val="FFFFFF"/>
                    </a:solidFill>
                  </a:tcPr>
                </a:tc>
              </a:tr>
              <a:tr h="773027">
                <a:tc>
                  <a:txBody>
                    <a:bodyPr/>
                    <a:lstStyle/>
                    <a:p>
                      <a:pPr algn="l" fontAlgn="base"/>
                      <a:r>
                        <a:rPr lang="en-IN" sz="1800" b="0" dirty="0">
                          <a:effectLst/>
                        </a:rPr>
                        <a:t>15.</a:t>
                      </a:r>
                    </a:p>
                  </a:txBody>
                  <a:tcPr anchor="ctr">
                    <a:lnL>
                      <a:noFill/>
                    </a:lnL>
                    <a:lnR>
                      <a:noFill/>
                    </a:lnR>
                    <a:lnT>
                      <a:noFill/>
                    </a:lnT>
                    <a:lnB>
                      <a:noFill/>
                    </a:lnB>
                    <a:solidFill>
                      <a:srgbClr val="FFFFFF"/>
                    </a:solidFill>
                  </a:tcPr>
                </a:tc>
                <a:tc>
                  <a:txBody>
                    <a:bodyPr/>
                    <a:lstStyle/>
                    <a:p>
                      <a:pPr algn="l" fontAlgn="base"/>
                      <a:r>
                        <a:rPr lang="en-IN" sz="1800" b="0">
                          <a:effectLst/>
                        </a:rPr>
                        <a:t>Operations</a:t>
                      </a:r>
                    </a:p>
                  </a:txBody>
                  <a:tcPr anchor="ctr">
                    <a:lnL>
                      <a:noFill/>
                    </a:lnL>
                    <a:lnR>
                      <a:noFill/>
                    </a:lnR>
                    <a:lnT>
                      <a:noFill/>
                    </a:lnT>
                    <a:lnB>
                      <a:noFill/>
                    </a:lnB>
                    <a:solidFill>
                      <a:srgbClr val="FFFFFF"/>
                    </a:solidFill>
                  </a:tcPr>
                </a:tc>
                <a:tc>
                  <a:txBody>
                    <a:bodyPr/>
                    <a:lstStyle/>
                    <a:p>
                      <a:pPr algn="l" fontAlgn="base"/>
                      <a:r>
                        <a:rPr lang="en-US" sz="1800" b="0">
                          <a:effectLst/>
                        </a:rPr>
                        <a:t>Only read and rarely write operation.</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a:effectLst/>
                        </a:rPr>
                        <a:t>Both read and write operations.</a:t>
                      </a:r>
                    </a:p>
                  </a:txBody>
                  <a:tcPr marL="95250" marR="95250" marT="133350" marB="133350" anchor="ctr">
                    <a:lnL>
                      <a:noFill/>
                    </a:lnL>
                    <a:lnR>
                      <a:noFill/>
                    </a:lnR>
                    <a:lnT>
                      <a:noFill/>
                    </a:lnT>
                    <a:lnB>
                      <a:noFill/>
                    </a:lnB>
                    <a:solidFill>
                      <a:srgbClr val="FFFFFF"/>
                    </a:solidFill>
                  </a:tcPr>
                </a:tc>
              </a:tr>
              <a:tr h="1553278">
                <a:tc>
                  <a:txBody>
                    <a:bodyPr/>
                    <a:lstStyle/>
                    <a:p>
                      <a:pPr algn="l" fontAlgn="base"/>
                      <a:r>
                        <a:rPr lang="en-IN" sz="1800" b="0">
                          <a:effectLst/>
                        </a:rPr>
                        <a:t>16.</a:t>
                      </a:r>
                    </a:p>
                  </a:txBody>
                  <a:tcPr anchor="ctr">
                    <a:lnL>
                      <a:noFill/>
                    </a:lnL>
                    <a:lnR>
                      <a:noFill/>
                    </a:lnR>
                    <a:lnT>
                      <a:noFill/>
                    </a:lnT>
                    <a:lnB>
                      <a:noFill/>
                    </a:lnB>
                    <a:solidFill>
                      <a:srgbClr val="FFFFFF"/>
                    </a:solidFill>
                  </a:tcPr>
                </a:tc>
                <a:tc>
                  <a:txBody>
                    <a:bodyPr/>
                    <a:lstStyle/>
                    <a:p>
                      <a:pPr algn="l" fontAlgn="base"/>
                      <a:r>
                        <a:rPr lang="en-IN" sz="1800" b="0">
                          <a:effectLst/>
                        </a:rPr>
                        <a:t>Updates</a:t>
                      </a:r>
                    </a:p>
                  </a:txBody>
                  <a:tcPr anchor="ctr">
                    <a:lnL>
                      <a:noFill/>
                    </a:lnL>
                    <a:lnR>
                      <a:noFill/>
                    </a:lnR>
                    <a:lnT>
                      <a:noFill/>
                    </a:lnT>
                    <a:lnB>
                      <a:noFill/>
                    </a:lnB>
                    <a:solidFill>
                      <a:srgbClr val="FFFFFF"/>
                    </a:solidFill>
                  </a:tcPr>
                </a:tc>
                <a:tc>
                  <a:txBody>
                    <a:bodyPr/>
                    <a:lstStyle/>
                    <a:p>
                      <a:pPr algn="l" fontAlgn="base"/>
                      <a:r>
                        <a:rPr lang="en-US" sz="1800" b="0">
                          <a:effectLst/>
                        </a:rPr>
                        <a:t>With lengthy, scheduled batch operations, data is refreshed on a regular basis.</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a:effectLst/>
                        </a:rPr>
                        <a:t>The user initiates data updates, which are brief and quick.</a:t>
                      </a:r>
                    </a:p>
                  </a:txBody>
                  <a:tcPr marL="95250" marR="95250" marT="133350" marB="133350" anchor="ctr">
                    <a:lnL>
                      <a:noFill/>
                    </a:lnL>
                    <a:lnR>
                      <a:noFill/>
                    </a:lnR>
                    <a:lnT>
                      <a:noFill/>
                    </a:lnT>
                    <a:lnB>
                      <a:noFill/>
                    </a:lnB>
                    <a:solidFill>
                      <a:srgbClr val="FFFFFF"/>
                    </a:solidFill>
                  </a:tcPr>
                </a:tc>
              </a:tr>
              <a:tr h="1033111">
                <a:tc>
                  <a:txBody>
                    <a:bodyPr/>
                    <a:lstStyle/>
                    <a:p>
                      <a:pPr algn="l" fontAlgn="base"/>
                      <a:r>
                        <a:rPr lang="en-IN" sz="1800" b="0">
                          <a:effectLst/>
                        </a:rPr>
                        <a:t>17.</a:t>
                      </a:r>
                    </a:p>
                  </a:txBody>
                  <a:tcPr anchor="ctr">
                    <a:lnL>
                      <a:noFill/>
                    </a:lnL>
                    <a:lnR>
                      <a:noFill/>
                    </a:lnR>
                    <a:lnT>
                      <a:noFill/>
                    </a:lnT>
                    <a:lnB>
                      <a:noFill/>
                    </a:lnB>
                    <a:solidFill>
                      <a:srgbClr val="FFFFFF"/>
                    </a:solidFill>
                  </a:tcPr>
                </a:tc>
                <a:tc>
                  <a:txBody>
                    <a:bodyPr/>
                    <a:lstStyle/>
                    <a:p>
                      <a:pPr algn="l" fontAlgn="base"/>
                      <a:r>
                        <a:rPr lang="en-IN" sz="1800" b="0">
                          <a:effectLst/>
                        </a:rPr>
                        <a:t>Nature of audience</a:t>
                      </a:r>
                    </a:p>
                  </a:txBody>
                  <a:tcPr anchor="ctr">
                    <a:lnL>
                      <a:noFill/>
                    </a:lnL>
                    <a:lnR>
                      <a:noFill/>
                    </a:lnR>
                    <a:lnT>
                      <a:noFill/>
                    </a:lnT>
                    <a:lnB>
                      <a:noFill/>
                    </a:lnB>
                    <a:solidFill>
                      <a:srgbClr val="FFFFFF"/>
                    </a:solidFill>
                  </a:tcPr>
                </a:tc>
                <a:tc>
                  <a:txBody>
                    <a:bodyPr/>
                    <a:lstStyle/>
                    <a:p>
                      <a:pPr algn="l" fontAlgn="base"/>
                      <a:r>
                        <a:rPr lang="en-US" sz="1800" b="0">
                          <a:effectLst/>
                        </a:rPr>
                        <a:t>Process that is focused on the customer.  </a:t>
                      </a:r>
                    </a:p>
                  </a:txBody>
                  <a:tcPr marL="95250" marR="95250" marT="133350" marB="133350" anchor="ctr">
                    <a:lnL>
                      <a:noFill/>
                    </a:lnL>
                    <a:lnR>
                      <a:noFill/>
                    </a:lnR>
                    <a:lnT>
                      <a:noFill/>
                    </a:lnT>
                    <a:lnB>
                      <a:noFill/>
                    </a:lnB>
                    <a:solidFill>
                      <a:srgbClr val="FFFFFF"/>
                    </a:solidFill>
                  </a:tcPr>
                </a:tc>
                <a:tc>
                  <a:txBody>
                    <a:bodyPr/>
                    <a:lstStyle/>
                    <a:p>
                      <a:pPr algn="l" fontAlgn="base"/>
                      <a:r>
                        <a:rPr lang="en-US" sz="1800" b="0" dirty="0">
                          <a:effectLst/>
                        </a:rPr>
                        <a:t> Process that is focused on the market. </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48261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a:t>
            </a:r>
            <a:endParaRPr lang="en-IN" dirty="0"/>
          </a:p>
        </p:txBody>
      </p:sp>
      <p:sp>
        <p:nvSpPr>
          <p:cNvPr id="3" name="Content Placeholder 2"/>
          <p:cNvSpPr>
            <a:spLocks noGrp="1"/>
          </p:cNvSpPr>
          <p:nvPr>
            <p:ph idx="1"/>
          </p:nvPr>
        </p:nvSpPr>
        <p:spPr/>
        <p:txBody>
          <a:bodyPr/>
          <a:lstStyle/>
          <a:p>
            <a:pPr algn="just"/>
            <a:r>
              <a:rPr lang="en-US" dirty="0"/>
              <a:t>OLAP (online analytical processing) is a computing method that enables users to easily and selectively extract and query data in order to analyze it from different points of view. OLAP business intelligence queries often aid in trends analysis, financial reporting, sales forecasting, budgeting and other planning purposes.</a:t>
            </a:r>
            <a:endParaRPr lang="en-IN" dirty="0"/>
          </a:p>
        </p:txBody>
      </p:sp>
    </p:spTree>
    <p:extLst>
      <p:ext uri="{BB962C8B-B14F-4D97-AF65-F5344CB8AC3E}">
        <p14:creationId xmlns:p14="http://schemas.microsoft.com/office/powerpoint/2010/main" val="337520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	</a:t>
            </a:r>
            <a:endParaRPr lang="en-IN" dirty="0"/>
          </a:p>
        </p:txBody>
      </p:sp>
      <p:sp>
        <p:nvSpPr>
          <p:cNvPr id="3" name="Content Placeholder 2"/>
          <p:cNvSpPr>
            <a:spLocks noGrp="1"/>
          </p:cNvSpPr>
          <p:nvPr>
            <p:ph idx="1"/>
          </p:nvPr>
        </p:nvSpPr>
        <p:spPr/>
        <p:txBody>
          <a:bodyPr/>
          <a:lstStyle/>
          <a:p>
            <a:pPr algn="just"/>
            <a:r>
              <a:rPr lang="en-US" dirty="0" smtClean="0"/>
              <a:t>A user </a:t>
            </a:r>
            <a:r>
              <a:rPr lang="en-US" dirty="0"/>
              <a:t>can request that data be analyzed to display a spreadsheet showing all of a company's beach ball products sold in Florida in the month of July, compare revenue figures with those for the same products in September and then see a comparison of other product sales in Florida in the same time period.</a:t>
            </a:r>
            <a:endParaRPr lang="en-IN" dirty="0"/>
          </a:p>
        </p:txBody>
      </p:sp>
    </p:spTree>
    <p:extLst>
      <p:ext uri="{BB962C8B-B14F-4D97-AF65-F5344CB8AC3E}">
        <p14:creationId xmlns:p14="http://schemas.microsoft.com/office/powerpoint/2010/main" val="38389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D:\CAP446\olap_mobi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467600" cy="582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D:\CAP446\3-Figure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01000" cy="566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8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D:\CAP446\OLTP-Vs-OL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000999"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86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D:\CAP446\oltp ol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712" y="381000"/>
            <a:ext cx="6886575" cy="500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93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OLAP Operations</a:t>
            </a:r>
          </a:p>
        </p:txBody>
      </p:sp>
      <p:sp>
        <p:nvSpPr>
          <p:cNvPr id="3" name="Content Placeholder 2"/>
          <p:cNvSpPr>
            <a:spLocks noGrp="1"/>
          </p:cNvSpPr>
          <p:nvPr>
            <p:ph idx="1"/>
          </p:nvPr>
        </p:nvSpPr>
        <p:spPr/>
        <p:txBody>
          <a:bodyPr>
            <a:normAutofit/>
          </a:bodyPr>
          <a:lstStyle/>
          <a:p>
            <a:r>
              <a:rPr lang="en-US" dirty="0" smtClean="0"/>
              <a:t>Since </a:t>
            </a:r>
            <a:r>
              <a:rPr lang="en-US" dirty="0"/>
              <a:t>OLAP servers are based on multidimensional view of data, we will discuss OLAP operations in multidimensional data.</a:t>
            </a:r>
          </a:p>
          <a:p>
            <a:r>
              <a:rPr lang="en-US" dirty="0"/>
              <a:t>Here is the list of OLAP operations −</a:t>
            </a:r>
          </a:p>
          <a:p>
            <a:r>
              <a:rPr lang="en-US" dirty="0"/>
              <a:t>Roll-up</a:t>
            </a:r>
          </a:p>
          <a:p>
            <a:r>
              <a:rPr lang="en-US" dirty="0"/>
              <a:t>Drill-down</a:t>
            </a:r>
          </a:p>
          <a:p>
            <a:r>
              <a:rPr lang="en-US" dirty="0"/>
              <a:t>Slice and dice</a:t>
            </a:r>
          </a:p>
          <a:p>
            <a:r>
              <a:rPr lang="en-US" dirty="0"/>
              <a:t>Pivot (rotate)</a:t>
            </a:r>
          </a:p>
          <a:p>
            <a:endParaRPr lang="en-IN" dirty="0"/>
          </a:p>
        </p:txBody>
      </p:sp>
    </p:spTree>
    <p:extLst>
      <p:ext uri="{BB962C8B-B14F-4D97-AF65-F5344CB8AC3E}">
        <p14:creationId xmlns:p14="http://schemas.microsoft.com/office/powerpoint/2010/main" val="3527167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866</Words>
  <Application>Microsoft Office PowerPoint</Application>
  <PresentationFormat>On-screen Show (4:3)</PresentationFormat>
  <Paragraphs>121</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Office Theme</vt:lpstr>
      <vt:lpstr>Visio.Drawing.6</vt:lpstr>
      <vt:lpstr>Visio</vt:lpstr>
      <vt:lpstr>Physical Data Modelling</vt:lpstr>
      <vt:lpstr>OLAP</vt:lpstr>
      <vt:lpstr>OLAP</vt:lpstr>
      <vt:lpstr>For Example </vt:lpstr>
      <vt:lpstr>PowerPoint Presentation</vt:lpstr>
      <vt:lpstr>PowerPoint Presentation</vt:lpstr>
      <vt:lpstr>PowerPoint Presentation</vt:lpstr>
      <vt:lpstr>PowerPoint Presentation</vt:lpstr>
      <vt:lpstr>OLAP Operations</vt:lpstr>
      <vt:lpstr>PowerPoint Presentation</vt:lpstr>
      <vt:lpstr>PowerPoint Presentation</vt:lpstr>
      <vt:lpstr>PowerPoint Presentation</vt:lpstr>
      <vt:lpstr>Bottom  up Approach</vt:lpstr>
      <vt:lpstr>Roll-up and Drill-down</vt:lpstr>
      <vt:lpstr>Graphical Description of Roll up </vt:lpstr>
      <vt:lpstr>PowerPoint Presentation</vt:lpstr>
      <vt:lpstr>PowerPoint Presentation</vt:lpstr>
      <vt:lpstr>Slice and dice</vt:lpstr>
      <vt:lpstr>Graphical Description of Slice</vt:lpstr>
      <vt:lpstr>PowerPoint Presentation</vt:lpstr>
      <vt:lpstr>Graphical Description of Dice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Data Modelling</dc:title>
  <dc:creator>HP</dc:creator>
  <cp:lastModifiedBy>HP</cp:lastModifiedBy>
  <cp:revision>15</cp:revision>
  <dcterms:created xsi:type="dcterms:W3CDTF">2006-08-16T00:00:00Z</dcterms:created>
  <dcterms:modified xsi:type="dcterms:W3CDTF">2022-10-20T05:27:52Z</dcterms:modified>
</cp:coreProperties>
</file>