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69" r:id="rId16"/>
    <p:sldId id="270" r:id="rId17"/>
    <p:sldId id="271" r:id="rId18"/>
    <p:sldId id="272" r:id="rId19"/>
    <p:sldId id="273"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9/8/2021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9/8/2021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9/8/2021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9/8/2021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a:t>DATA MARTS</a:t>
            </a:r>
          </a:p>
        </p:txBody>
      </p:sp>
    </p:spTree>
    <p:extLst>
      <p:ext uri="{BB962C8B-B14F-4D97-AF65-F5344CB8AC3E}">
        <p14:creationId xmlns:p14="http://schemas.microsoft.com/office/powerpoint/2010/main" val="316749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613" y="147918"/>
            <a:ext cx="10058400" cy="1609344"/>
          </a:xfrm>
        </p:spPr>
        <p:txBody>
          <a:bodyPr/>
          <a:lstStyle/>
          <a:p>
            <a:pPr algn="ctr"/>
            <a:r>
              <a:rPr lang="en-US" dirty="0"/>
              <a:t>Metadata for a data mart</a:t>
            </a:r>
          </a:p>
        </p:txBody>
      </p:sp>
      <p:sp>
        <p:nvSpPr>
          <p:cNvPr id="4" name="Rectangle 3"/>
          <p:cNvSpPr/>
          <p:nvPr/>
        </p:nvSpPr>
        <p:spPr>
          <a:xfrm>
            <a:off x="1002613" y="1757262"/>
            <a:ext cx="9914964" cy="39703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rPr>
              <a:t>Descriptive information about data mart.</a:t>
            </a:r>
          </a:p>
          <a:p>
            <a:pPr marL="342900" indent="-342900" algn="just">
              <a:lnSpc>
                <a:spcPct val="150000"/>
              </a:lnSpc>
              <a:buFont typeface="Arial" panose="020B0604020202020204" pitchFamily="34" charset="0"/>
              <a:buChar char="•"/>
            </a:pPr>
            <a:r>
              <a:rPr lang="en-US" sz="2400" dirty="0">
                <a:solidFill>
                  <a:srgbClr val="000000"/>
                </a:solidFill>
              </a:rPr>
              <a:t>Definitions of all types. </a:t>
            </a:r>
          </a:p>
          <a:p>
            <a:pPr marL="342900" indent="-342900" algn="just">
              <a:lnSpc>
                <a:spcPct val="150000"/>
              </a:lnSpc>
              <a:buFont typeface="Arial" panose="020B0604020202020204" pitchFamily="34" charset="0"/>
              <a:buChar char="•"/>
            </a:pPr>
            <a:r>
              <a:rPr lang="en-US" sz="2400" dirty="0">
                <a:solidFill>
                  <a:srgbClr val="000000"/>
                </a:solidFill>
              </a:rPr>
              <a:t>The metadata of a data mart is created and updated from the load program that move data from data warehouse to data mart.</a:t>
            </a:r>
          </a:p>
          <a:p>
            <a:pPr marL="342900" indent="-342900" algn="just">
              <a:lnSpc>
                <a:spcPct val="150000"/>
              </a:lnSpc>
              <a:buFont typeface="Arial" panose="020B0604020202020204" pitchFamily="34" charset="0"/>
              <a:buChar char="•"/>
            </a:pPr>
            <a:r>
              <a:rPr lang="en-US" sz="2400" dirty="0">
                <a:solidFill>
                  <a:srgbClr val="000000"/>
                </a:solidFill>
              </a:rPr>
              <a:t>The linkages and relationships between metadata of a data warehouse and metadata of data mart have to be well established or well understood by managers or analysts using the metadata.</a:t>
            </a:r>
            <a:endParaRPr lang="en-US" sz="2400" dirty="0"/>
          </a:p>
        </p:txBody>
      </p:sp>
    </p:spTree>
    <p:extLst>
      <p:ext uri="{BB962C8B-B14F-4D97-AF65-F5344CB8AC3E}">
        <p14:creationId xmlns:p14="http://schemas.microsoft.com/office/powerpoint/2010/main" val="260376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613" y="0"/>
            <a:ext cx="10058400" cy="1609344"/>
          </a:xfrm>
        </p:spPr>
        <p:txBody>
          <a:bodyPr/>
          <a:lstStyle/>
          <a:p>
            <a:pPr algn="ctr"/>
            <a:r>
              <a:rPr lang="en-US" dirty="0"/>
              <a:t>Metadata for a data mart</a:t>
            </a:r>
          </a:p>
        </p:txBody>
      </p:sp>
      <p:sp>
        <p:nvSpPr>
          <p:cNvPr id="4" name="Rectangle 3"/>
          <p:cNvSpPr/>
          <p:nvPr/>
        </p:nvSpPr>
        <p:spPr>
          <a:xfrm>
            <a:off x="1002613" y="1125789"/>
            <a:ext cx="9914964" cy="56323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rPr>
              <a:t>Metadata can be classified into:  </a:t>
            </a:r>
          </a:p>
          <a:p>
            <a:pPr marL="1714500" lvl="3" indent="-342900" algn="just">
              <a:lnSpc>
                <a:spcPct val="150000"/>
              </a:lnSpc>
              <a:buFont typeface="Arial" panose="020B0604020202020204" pitchFamily="34" charset="0"/>
              <a:buChar char="•"/>
            </a:pPr>
            <a:r>
              <a:rPr lang="en-US" sz="2400" dirty="0">
                <a:solidFill>
                  <a:srgbClr val="000000"/>
                </a:solidFill>
              </a:rPr>
              <a:t>Technical Metadata</a:t>
            </a:r>
          </a:p>
          <a:p>
            <a:pPr marL="1714500" lvl="3" indent="-342900" algn="just">
              <a:lnSpc>
                <a:spcPct val="150000"/>
              </a:lnSpc>
              <a:buFont typeface="Arial" panose="020B0604020202020204" pitchFamily="34" charset="0"/>
              <a:buChar char="•"/>
            </a:pPr>
            <a:r>
              <a:rPr lang="en-US" sz="2400" dirty="0">
                <a:solidFill>
                  <a:srgbClr val="000000"/>
                </a:solidFill>
              </a:rPr>
              <a:t>Business Metadata</a:t>
            </a:r>
          </a:p>
          <a:p>
            <a:pPr marL="349250" lvl="3" indent="-349250" algn="just">
              <a:lnSpc>
                <a:spcPct val="150000"/>
              </a:lnSpc>
              <a:buFont typeface="Arial" panose="020B0604020202020204" pitchFamily="34" charset="0"/>
              <a:buChar char="•"/>
            </a:pPr>
            <a:r>
              <a:rPr lang="en-US" sz="2400" b="1" dirty="0">
                <a:solidFill>
                  <a:srgbClr val="000000"/>
                </a:solidFill>
              </a:rPr>
              <a:t>Technical Metadata: </a:t>
            </a:r>
            <a:r>
              <a:rPr lang="en-US" sz="2400" dirty="0">
                <a:solidFill>
                  <a:srgbClr val="000000"/>
                </a:solidFill>
              </a:rPr>
              <a:t>Which contains information about warehouse data for warehouse designer and administrator When carrying out warehouse managing and development tasks.</a:t>
            </a:r>
          </a:p>
          <a:p>
            <a:pPr marL="806450" lvl="4" indent="-349250" algn="just">
              <a:lnSpc>
                <a:spcPct val="150000"/>
              </a:lnSpc>
              <a:buFont typeface="Arial" panose="020B0604020202020204" pitchFamily="34" charset="0"/>
              <a:buChar char="•"/>
            </a:pPr>
            <a:r>
              <a:rPr lang="en-US" sz="2400" dirty="0">
                <a:solidFill>
                  <a:srgbClr val="000000"/>
                </a:solidFill>
              </a:rPr>
              <a:t>Technical metadata document includes:</a:t>
            </a:r>
          </a:p>
          <a:p>
            <a:pPr marL="1263650" lvl="5" indent="-349250" algn="just">
              <a:lnSpc>
                <a:spcPct val="150000"/>
              </a:lnSpc>
              <a:buFont typeface="Arial" panose="020B0604020202020204" pitchFamily="34" charset="0"/>
              <a:buChar char="•"/>
            </a:pPr>
            <a:r>
              <a:rPr lang="en-US" sz="2400" dirty="0">
                <a:solidFill>
                  <a:srgbClr val="000000"/>
                </a:solidFill>
              </a:rPr>
              <a:t>Information about data sources</a:t>
            </a:r>
          </a:p>
          <a:p>
            <a:pPr marL="1263650" lvl="5" indent="-349250" algn="just">
              <a:lnSpc>
                <a:spcPct val="150000"/>
              </a:lnSpc>
              <a:buFont typeface="Arial" panose="020B0604020202020204" pitchFamily="34" charset="0"/>
              <a:buChar char="•"/>
            </a:pPr>
            <a:r>
              <a:rPr lang="en-US" sz="2400" dirty="0">
                <a:solidFill>
                  <a:srgbClr val="000000"/>
                </a:solidFill>
              </a:rPr>
              <a:t>Transformation descriptions i.e. mapping from operational database to data warehouse.</a:t>
            </a:r>
          </a:p>
        </p:txBody>
      </p:sp>
    </p:spTree>
    <p:extLst>
      <p:ext uri="{BB962C8B-B14F-4D97-AF65-F5344CB8AC3E}">
        <p14:creationId xmlns:p14="http://schemas.microsoft.com/office/powerpoint/2010/main" val="342369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7460" y="963885"/>
            <a:ext cx="10763564" cy="4524315"/>
          </a:xfrm>
          <a:prstGeom prst="rect">
            <a:avLst/>
          </a:prstGeom>
        </p:spPr>
        <p:txBody>
          <a:bodyPr wrap="square">
            <a:spAutoFit/>
          </a:bodyPr>
          <a:lstStyle/>
          <a:p>
            <a:pPr marL="1257300" lvl="2" indent="-342900" algn="just">
              <a:lnSpc>
                <a:spcPct val="150000"/>
              </a:lnSpc>
              <a:buFont typeface="Arial" panose="020B0604020202020204" pitchFamily="34" charset="0"/>
              <a:buChar char="•"/>
            </a:pPr>
            <a:r>
              <a:rPr lang="en-US" sz="2400" dirty="0">
                <a:solidFill>
                  <a:srgbClr val="000000"/>
                </a:solidFill>
              </a:rPr>
              <a:t>Rules used to perform data cleanup and data enhancement.</a:t>
            </a:r>
          </a:p>
          <a:p>
            <a:pPr marL="1257300" lvl="2" indent="-342900" algn="just">
              <a:lnSpc>
                <a:spcPct val="150000"/>
              </a:lnSpc>
              <a:buFont typeface="Arial" panose="020B0604020202020204" pitchFamily="34" charset="0"/>
              <a:buChar char="•"/>
            </a:pPr>
            <a:r>
              <a:rPr lang="en-US" sz="2400" dirty="0">
                <a:solidFill>
                  <a:srgbClr val="000000"/>
                </a:solidFill>
              </a:rPr>
              <a:t>Access authorization, Backup history, information delivery history, data access etc.</a:t>
            </a:r>
          </a:p>
          <a:p>
            <a:pPr marL="282575" lvl="2" indent="-282575" algn="just">
              <a:lnSpc>
                <a:spcPct val="150000"/>
              </a:lnSpc>
              <a:buFont typeface="Arial" panose="020B0604020202020204" pitchFamily="34" charset="0"/>
              <a:buChar char="•"/>
            </a:pPr>
            <a:r>
              <a:rPr lang="en-US" sz="2400" b="1" dirty="0">
                <a:solidFill>
                  <a:srgbClr val="000000"/>
                </a:solidFill>
              </a:rPr>
              <a:t>Business Metadata:  </a:t>
            </a:r>
            <a:r>
              <a:rPr lang="en-US" sz="2400" dirty="0">
                <a:solidFill>
                  <a:srgbClr val="000000"/>
                </a:solidFill>
              </a:rPr>
              <a:t>Contains information that gives users an easy to understand the perspective of the information stored in data warehouse.</a:t>
            </a:r>
          </a:p>
          <a:p>
            <a:pPr marL="739775" lvl="3" indent="-282575" algn="just">
              <a:lnSpc>
                <a:spcPct val="150000"/>
              </a:lnSpc>
              <a:buFont typeface="Arial" panose="020B0604020202020204" pitchFamily="34" charset="0"/>
              <a:buChar char="•"/>
            </a:pPr>
            <a:r>
              <a:rPr lang="en-US" sz="2400" dirty="0">
                <a:solidFill>
                  <a:srgbClr val="000000"/>
                </a:solidFill>
              </a:rPr>
              <a:t>Business metadata documents contains information about:</a:t>
            </a:r>
          </a:p>
          <a:p>
            <a:pPr marL="1196975" lvl="4" indent="-282575" algn="just">
              <a:lnSpc>
                <a:spcPct val="150000"/>
              </a:lnSpc>
              <a:buFont typeface="Arial" panose="020B0604020202020204" pitchFamily="34" charset="0"/>
              <a:buChar char="•"/>
            </a:pPr>
            <a:r>
              <a:rPr lang="en-US" sz="2400" dirty="0">
                <a:solidFill>
                  <a:srgbClr val="000000"/>
                </a:solidFill>
              </a:rPr>
              <a:t>Subject area and information object type including queries, reports, images, videos etc.</a:t>
            </a:r>
            <a:endParaRPr lang="en-US" sz="2400" dirty="0"/>
          </a:p>
        </p:txBody>
      </p:sp>
    </p:spTree>
    <p:extLst>
      <p:ext uri="{BB962C8B-B14F-4D97-AF65-F5344CB8AC3E}">
        <p14:creationId xmlns:p14="http://schemas.microsoft.com/office/powerpoint/2010/main" val="296272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613" y="0"/>
            <a:ext cx="10058400" cy="1609344"/>
          </a:xfrm>
        </p:spPr>
        <p:txBody>
          <a:bodyPr/>
          <a:lstStyle/>
          <a:p>
            <a:r>
              <a:rPr lang="en-US" dirty="0"/>
              <a:t>Data model for data mart</a:t>
            </a:r>
          </a:p>
        </p:txBody>
      </p:sp>
      <p:sp>
        <p:nvSpPr>
          <p:cNvPr id="4" name="Rectangle 3"/>
          <p:cNvSpPr/>
          <p:nvPr/>
        </p:nvSpPr>
        <p:spPr>
          <a:xfrm>
            <a:off x="511796" y="1131560"/>
            <a:ext cx="11040034"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rPr>
              <a:t>A formal data model is required to be built for a large data mart which may  also have some processing involved. </a:t>
            </a:r>
          </a:p>
          <a:p>
            <a:pPr marL="342900" indent="-342900" algn="just">
              <a:lnSpc>
                <a:spcPct val="150000"/>
              </a:lnSpc>
              <a:buFont typeface="Arial" panose="020B0604020202020204" pitchFamily="34" charset="0"/>
              <a:buChar char="•"/>
            </a:pPr>
            <a:r>
              <a:rPr lang="en-US" sz="2400" dirty="0">
                <a:solidFill>
                  <a:srgbClr val="000000"/>
                </a:solidFill>
              </a:rPr>
              <a:t>No data model is necessary for ordinary or simple small data marts with no processing.</a:t>
            </a:r>
          </a:p>
          <a:p>
            <a:pPr marL="342900" indent="-342900" algn="just">
              <a:lnSpc>
                <a:spcPct val="150000"/>
              </a:lnSpc>
              <a:buFont typeface="Arial" panose="020B0604020202020204" pitchFamily="34" charset="0"/>
              <a:buChar char="•"/>
            </a:pPr>
            <a:r>
              <a:rPr lang="en-US" sz="2400" dirty="0">
                <a:solidFill>
                  <a:srgbClr val="000000"/>
                </a:solidFill>
              </a:rPr>
              <a:t>Such a data model  should be compatible with the DBMS which handles the data mart.</a:t>
            </a:r>
          </a:p>
          <a:p>
            <a:pPr marL="342900" indent="-342900" algn="just">
              <a:lnSpc>
                <a:spcPct val="150000"/>
              </a:lnSpc>
              <a:buFont typeface="Arial" panose="020B0604020202020204" pitchFamily="34" charset="0"/>
              <a:buChar char="•"/>
            </a:pPr>
            <a:r>
              <a:rPr lang="en-US" sz="2400" dirty="0">
                <a:solidFill>
                  <a:srgbClr val="000000"/>
                </a:solidFill>
              </a:rPr>
              <a:t>Data marts which can be modeled in terms of formal data model which will take care of both detailed and summary level of data in the particular context of the application for the given department.</a:t>
            </a:r>
            <a:endParaRPr lang="en-US" sz="2400" dirty="0"/>
          </a:p>
        </p:txBody>
      </p:sp>
    </p:spTree>
    <p:extLst>
      <p:ext uri="{BB962C8B-B14F-4D97-AF65-F5344CB8AC3E}">
        <p14:creationId xmlns:p14="http://schemas.microsoft.com/office/powerpoint/2010/main" val="2153483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141" y="249250"/>
            <a:ext cx="8552330" cy="6433684"/>
          </a:xfrm>
          <a:prstGeom prst="rect">
            <a:avLst/>
          </a:prstGeom>
        </p:spPr>
      </p:pic>
    </p:spTree>
    <p:extLst>
      <p:ext uri="{BB962C8B-B14F-4D97-AF65-F5344CB8AC3E}">
        <p14:creationId xmlns:p14="http://schemas.microsoft.com/office/powerpoint/2010/main" val="157865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t>Maintenance of data mart</a:t>
            </a:r>
          </a:p>
        </p:txBody>
      </p:sp>
      <p:sp>
        <p:nvSpPr>
          <p:cNvPr id="4" name="Rectangle 3"/>
          <p:cNvSpPr/>
          <p:nvPr/>
        </p:nvSpPr>
        <p:spPr>
          <a:xfrm>
            <a:off x="802887" y="1456795"/>
            <a:ext cx="10816683"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rPr>
              <a:t>Periodic maintenance of a data mart means loading, refreshing and purging ( removing an unwanted or undesirable data) the data in it.</a:t>
            </a:r>
          </a:p>
          <a:p>
            <a:pPr marL="342900" indent="-342900" algn="just">
              <a:lnSpc>
                <a:spcPct val="150000"/>
              </a:lnSpc>
              <a:buFont typeface="Arial" panose="020B0604020202020204" pitchFamily="34" charset="0"/>
              <a:buChar char="•"/>
            </a:pPr>
            <a:r>
              <a:rPr lang="en-US" sz="2400" dirty="0">
                <a:solidFill>
                  <a:srgbClr val="000000"/>
                </a:solidFill>
              </a:rPr>
              <a:t>Refreshing the data is performed in regular cycles as per the nature of the frequency of data update.</a:t>
            </a:r>
          </a:p>
          <a:p>
            <a:pPr marL="342900" indent="-342900" algn="just">
              <a:lnSpc>
                <a:spcPct val="150000"/>
              </a:lnSpc>
              <a:buFont typeface="Arial" panose="020B0604020202020204" pitchFamily="34" charset="0"/>
              <a:buChar char="•"/>
            </a:pPr>
            <a:r>
              <a:rPr lang="en-US" sz="2400" dirty="0">
                <a:solidFill>
                  <a:srgbClr val="000000"/>
                </a:solidFill>
              </a:rPr>
              <a:t>For example, Share market data on immediate basis, census data may be refreshed on yearly basis, bank transactional data may be refreshed on daily basis etc.</a:t>
            </a:r>
          </a:p>
          <a:p>
            <a:pPr marL="342900" indent="-342900" algn="just">
              <a:lnSpc>
                <a:spcPct val="150000"/>
              </a:lnSpc>
              <a:buFont typeface="Arial" panose="020B0604020202020204" pitchFamily="34" charset="0"/>
              <a:buChar char="•"/>
            </a:pPr>
            <a:r>
              <a:rPr lang="en-US" sz="2400" dirty="0">
                <a:solidFill>
                  <a:srgbClr val="000000"/>
                </a:solidFill>
              </a:rPr>
              <a:t>The refreshing may be daily, weekly, monthly, quarterly, yearly depending on the nature of the particular nature and frequency of the data.</a:t>
            </a:r>
            <a:endParaRPr lang="en-US" sz="2400" dirty="0"/>
          </a:p>
        </p:txBody>
      </p:sp>
    </p:spTree>
    <p:extLst>
      <p:ext uri="{BB962C8B-B14F-4D97-AF65-F5344CB8AC3E}">
        <p14:creationId xmlns:p14="http://schemas.microsoft.com/office/powerpoint/2010/main" val="146222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39305"/>
            <a:ext cx="10058400" cy="1609344"/>
          </a:xfrm>
        </p:spPr>
        <p:txBody>
          <a:bodyPr/>
          <a:lstStyle/>
          <a:p>
            <a:r>
              <a:rPr lang="en-US" dirty="0"/>
              <a:t>Maintenance of data mart</a:t>
            </a:r>
          </a:p>
        </p:txBody>
      </p:sp>
      <p:sp>
        <p:nvSpPr>
          <p:cNvPr id="4" name="Rectangle 3"/>
          <p:cNvSpPr/>
          <p:nvPr/>
        </p:nvSpPr>
        <p:spPr>
          <a:xfrm>
            <a:off x="847492" y="2205488"/>
            <a:ext cx="10280756" cy="286232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rPr>
              <a:t>As regards to purging of data in a data mart, the data mart is read periodically and some old data is selected for purging and removing</a:t>
            </a:r>
            <a:r>
              <a:rPr lang="en-US" sz="2400" dirty="0"/>
              <a:t>.</a:t>
            </a:r>
          </a:p>
          <a:p>
            <a:pPr marL="342900" indent="-342900" algn="just">
              <a:lnSpc>
                <a:spcPct val="150000"/>
              </a:lnSpc>
              <a:buFont typeface="Arial" panose="020B0604020202020204" pitchFamily="34" charset="0"/>
              <a:buChar char="•"/>
            </a:pPr>
            <a:endParaRPr lang="en-US" sz="2400" dirty="0"/>
          </a:p>
          <a:p>
            <a:pPr marL="342900" indent="-342900" algn="just">
              <a:lnSpc>
                <a:spcPct val="150000"/>
              </a:lnSpc>
              <a:buFont typeface="Arial" panose="020B0604020202020204" pitchFamily="34" charset="0"/>
              <a:buChar char="•"/>
            </a:pPr>
            <a:r>
              <a:rPr lang="en-US" sz="2400" dirty="0">
                <a:solidFill>
                  <a:srgbClr val="000000"/>
                </a:solidFill>
              </a:rPr>
              <a:t>The criteria for purging depends on date, time and periodicity based on any criterion decided by the application requirements.</a:t>
            </a:r>
          </a:p>
        </p:txBody>
      </p:sp>
    </p:spTree>
    <p:extLst>
      <p:ext uri="{BB962C8B-B14F-4D97-AF65-F5344CB8AC3E}">
        <p14:creationId xmlns:p14="http://schemas.microsoft.com/office/powerpoint/2010/main" val="1596295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39306"/>
            <a:ext cx="10058400" cy="1609344"/>
          </a:xfrm>
        </p:spPr>
        <p:txBody>
          <a:bodyPr/>
          <a:lstStyle/>
          <a:p>
            <a:r>
              <a:rPr lang="en-US" dirty="0"/>
              <a:t>Nature of data in data mart</a:t>
            </a:r>
          </a:p>
        </p:txBody>
      </p:sp>
      <p:sp>
        <p:nvSpPr>
          <p:cNvPr id="4" name="Rectangle 3"/>
          <p:cNvSpPr/>
          <p:nvPr/>
        </p:nvSpPr>
        <p:spPr>
          <a:xfrm>
            <a:off x="690706" y="1848650"/>
            <a:ext cx="10816683" cy="331635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3600" dirty="0">
                <a:solidFill>
                  <a:srgbClr val="000000"/>
                </a:solidFill>
              </a:rPr>
              <a:t>The data in a  data mart can be of detailed level, summary level, ad hoc data, preprocessed or prepared data.</a:t>
            </a:r>
          </a:p>
          <a:p>
            <a:pPr algn="just">
              <a:lnSpc>
                <a:spcPct val="150000"/>
              </a:lnSpc>
            </a:pPr>
            <a:endParaRPr lang="en-US" sz="3600" dirty="0">
              <a:solidFill>
                <a:srgbClr val="000000"/>
              </a:solidFill>
            </a:endParaRPr>
          </a:p>
        </p:txBody>
      </p:sp>
    </p:spTree>
    <p:extLst>
      <p:ext uri="{BB962C8B-B14F-4D97-AF65-F5344CB8AC3E}">
        <p14:creationId xmlns:p14="http://schemas.microsoft.com/office/powerpoint/2010/main" val="3265481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887" y="0"/>
            <a:ext cx="10414570" cy="1609344"/>
          </a:xfrm>
        </p:spPr>
        <p:txBody>
          <a:bodyPr/>
          <a:lstStyle/>
          <a:p>
            <a:r>
              <a:rPr lang="en-US" dirty="0"/>
              <a:t>Software components for a data mart</a:t>
            </a:r>
          </a:p>
        </p:txBody>
      </p:sp>
      <p:sp>
        <p:nvSpPr>
          <p:cNvPr id="4" name="Rectangle 3"/>
          <p:cNvSpPr/>
          <p:nvPr/>
        </p:nvSpPr>
        <p:spPr>
          <a:xfrm>
            <a:off x="802887" y="1630739"/>
            <a:ext cx="10816683" cy="45243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rPr>
              <a:t>The software that can be found with a data mart includes: </a:t>
            </a:r>
          </a:p>
          <a:p>
            <a:pPr marL="806450" indent="-228600" algn="just">
              <a:lnSpc>
                <a:spcPct val="150000"/>
              </a:lnSpc>
              <a:buFont typeface="Arial" panose="020B0604020202020204" pitchFamily="34" charset="0"/>
              <a:buChar char="•"/>
            </a:pPr>
            <a:r>
              <a:rPr lang="en-US" sz="2400" dirty="0">
                <a:solidFill>
                  <a:srgbClr val="000000"/>
                </a:solidFill>
              </a:rPr>
              <a:t>DBMS,</a:t>
            </a:r>
          </a:p>
          <a:p>
            <a:pPr marL="806450" indent="-228600" algn="just">
              <a:lnSpc>
                <a:spcPct val="150000"/>
              </a:lnSpc>
              <a:buFont typeface="Arial" panose="020B0604020202020204" pitchFamily="34" charset="0"/>
              <a:buChar char="•"/>
            </a:pPr>
            <a:r>
              <a:rPr lang="en-US" sz="2400" dirty="0">
                <a:solidFill>
                  <a:srgbClr val="000000"/>
                </a:solidFill>
              </a:rPr>
              <a:t> Access and analysis software, </a:t>
            </a:r>
          </a:p>
          <a:p>
            <a:pPr marL="806450" indent="-228600" algn="just">
              <a:lnSpc>
                <a:spcPct val="150000"/>
              </a:lnSpc>
              <a:buFont typeface="Arial" panose="020B0604020202020204" pitchFamily="34" charset="0"/>
              <a:buChar char="•"/>
            </a:pPr>
            <a:r>
              <a:rPr lang="en-US" sz="2400" dirty="0">
                <a:solidFill>
                  <a:srgbClr val="000000"/>
                </a:solidFill>
              </a:rPr>
              <a:t>software for automatic creation of data mart, </a:t>
            </a:r>
          </a:p>
          <a:p>
            <a:pPr marL="806450" indent="-228600" algn="just">
              <a:lnSpc>
                <a:spcPct val="150000"/>
              </a:lnSpc>
              <a:buFont typeface="Arial" panose="020B0604020202020204" pitchFamily="34" charset="0"/>
              <a:buChar char="•"/>
            </a:pPr>
            <a:r>
              <a:rPr lang="en-US" sz="2400" dirty="0">
                <a:solidFill>
                  <a:srgbClr val="000000"/>
                </a:solidFill>
              </a:rPr>
              <a:t>purging and archival software and </a:t>
            </a:r>
          </a:p>
          <a:p>
            <a:pPr marL="806450" indent="-228600" algn="just">
              <a:lnSpc>
                <a:spcPct val="150000"/>
              </a:lnSpc>
              <a:buFont typeface="Arial" panose="020B0604020202020204" pitchFamily="34" charset="0"/>
              <a:buChar char="•"/>
            </a:pPr>
            <a:r>
              <a:rPr lang="en-US" sz="2400" dirty="0">
                <a:solidFill>
                  <a:srgbClr val="000000"/>
                </a:solidFill>
              </a:rPr>
              <a:t>metadata management software etc.</a:t>
            </a:r>
          </a:p>
          <a:p>
            <a:pPr marL="342900" indent="-342900" algn="just">
              <a:lnSpc>
                <a:spcPct val="150000"/>
              </a:lnSpc>
              <a:buFont typeface="Arial" panose="020B0604020202020204" pitchFamily="34" charset="0"/>
              <a:buChar char="•"/>
            </a:pPr>
            <a:r>
              <a:rPr lang="en-US" sz="2400" dirty="0"/>
              <a:t>The software also performs elegant or impressive presentation of the data so derived to the user.</a:t>
            </a:r>
          </a:p>
        </p:txBody>
      </p:sp>
    </p:spTree>
    <p:extLst>
      <p:ext uri="{BB962C8B-B14F-4D97-AF65-F5344CB8AC3E}">
        <p14:creationId xmlns:p14="http://schemas.microsoft.com/office/powerpoint/2010/main" val="3562013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2398"/>
            <a:ext cx="10058400" cy="1609344"/>
          </a:xfrm>
        </p:spPr>
        <p:txBody>
          <a:bodyPr/>
          <a:lstStyle/>
          <a:p>
            <a:r>
              <a:rPr lang="en-US" dirty="0"/>
              <a:t>Tables in data mart</a:t>
            </a:r>
          </a:p>
        </p:txBody>
      </p:sp>
      <p:sp>
        <p:nvSpPr>
          <p:cNvPr id="4" name="Rectangle 3"/>
          <p:cNvSpPr/>
          <p:nvPr/>
        </p:nvSpPr>
        <p:spPr>
          <a:xfrm>
            <a:off x="802887" y="1308878"/>
            <a:ext cx="10816683"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1" dirty="0">
                <a:solidFill>
                  <a:srgbClr val="000000"/>
                </a:solidFill>
              </a:rPr>
              <a:t>A data mart may include :-</a:t>
            </a:r>
          </a:p>
          <a:p>
            <a:pPr marL="806450" indent="-295275" algn="just">
              <a:lnSpc>
                <a:spcPct val="150000"/>
              </a:lnSpc>
              <a:buFont typeface="Arial" panose="020B0604020202020204" pitchFamily="34" charset="0"/>
              <a:buChar char="•"/>
            </a:pPr>
            <a:r>
              <a:rPr lang="en-US" sz="2400" dirty="0">
                <a:solidFill>
                  <a:srgbClr val="000000"/>
                </a:solidFill>
              </a:rPr>
              <a:t>summary tables, </a:t>
            </a:r>
          </a:p>
          <a:p>
            <a:pPr marL="806450" indent="-295275" algn="just">
              <a:lnSpc>
                <a:spcPct val="150000"/>
              </a:lnSpc>
              <a:buFont typeface="Arial" panose="020B0604020202020204" pitchFamily="34" charset="0"/>
              <a:buChar char="•"/>
            </a:pPr>
            <a:r>
              <a:rPr lang="en-US" sz="2400" dirty="0">
                <a:solidFill>
                  <a:srgbClr val="000000"/>
                </a:solidFill>
              </a:rPr>
              <a:t>detailed tables, </a:t>
            </a:r>
          </a:p>
          <a:p>
            <a:pPr marL="806450" indent="-295275" algn="just">
              <a:lnSpc>
                <a:spcPct val="150000"/>
              </a:lnSpc>
              <a:buFont typeface="Arial" panose="020B0604020202020204" pitchFamily="34" charset="0"/>
              <a:buChar char="•"/>
            </a:pPr>
            <a:r>
              <a:rPr lang="en-US" sz="2400" dirty="0">
                <a:solidFill>
                  <a:srgbClr val="000000"/>
                </a:solidFill>
              </a:rPr>
              <a:t>reference tables, </a:t>
            </a:r>
          </a:p>
          <a:p>
            <a:pPr marL="806450" indent="-295275" algn="just">
              <a:lnSpc>
                <a:spcPct val="150000"/>
              </a:lnSpc>
              <a:buFont typeface="Arial" panose="020B0604020202020204" pitchFamily="34" charset="0"/>
              <a:buChar char="•"/>
            </a:pPr>
            <a:r>
              <a:rPr lang="en-US" sz="2400" dirty="0">
                <a:solidFill>
                  <a:srgbClr val="000000"/>
                </a:solidFill>
              </a:rPr>
              <a:t>historical tables, </a:t>
            </a:r>
          </a:p>
          <a:p>
            <a:pPr marL="806450" indent="-295275" algn="just">
              <a:lnSpc>
                <a:spcPct val="150000"/>
              </a:lnSpc>
              <a:buFont typeface="Arial" panose="020B0604020202020204" pitchFamily="34" charset="0"/>
              <a:buChar char="•"/>
            </a:pPr>
            <a:r>
              <a:rPr lang="en-US" sz="2400" dirty="0">
                <a:solidFill>
                  <a:srgbClr val="000000"/>
                </a:solidFill>
              </a:rPr>
              <a:t>analytical( spreadsheet) tables etc.</a:t>
            </a:r>
          </a:p>
          <a:p>
            <a:pPr marL="342900" indent="-342900" algn="just">
              <a:lnSpc>
                <a:spcPct val="150000"/>
              </a:lnSpc>
              <a:buFont typeface="Arial" panose="020B0604020202020204" pitchFamily="34" charset="0"/>
              <a:buChar char="•"/>
            </a:pPr>
            <a:r>
              <a:rPr lang="en-US" sz="2400" dirty="0">
                <a:solidFill>
                  <a:srgbClr val="000000"/>
                </a:solidFill>
              </a:rPr>
              <a:t>As the data grows, the backlog back-up may be kept as a library, which can also serve the purpose of a quick reference for a survey of available data as and when required.</a:t>
            </a:r>
          </a:p>
        </p:txBody>
      </p:sp>
    </p:spTree>
    <p:extLst>
      <p:ext uri="{BB962C8B-B14F-4D97-AF65-F5344CB8AC3E}">
        <p14:creationId xmlns:p14="http://schemas.microsoft.com/office/powerpoint/2010/main" val="183847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401" y="0"/>
            <a:ext cx="10058400" cy="1609344"/>
          </a:xfrm>
        </p:spPr>
        <p:txBody>
          <a:bodyPr>
            <a:normAutofit/>
          </a:bodyPr>
          <a:lstStyle/>
          <a:p>
            <a:pPr algn="ctr"/>
            <a:r>
              <a:rPr lang="en-US" sz="4800" b="1" dirty="0"/>
              <a:t>What Is a Data Mart?</a:t>
            </a:r>
            <a:endParaRPr lang="en-US" sz="4800" dirty="0"/>
          </a:p>
        </p:txBody>
      </p:sp>
      <p:sp>
        <p:nvSpPr>
          <p:cNvPr id="4" name="Rectangle 3"/>
          <p:cNvSpPr/>
          <p:nvPr/>
        </p:nvSpPr>
        <p:spPr>
          <a:xfrm>
            <a:off x="921930" y="1421623"/>
            <a:ext cx="10058400" cy="507831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dirty="0"/>
              <a:t>A data mart is a simple form of a data warehouse that is focused on a single subject (or functional area), such as Sales, Finance, or Marketing.</a:t>
            </a:r>
          </a:p>
          <a:p>
            <a:pPr marL="285750" indent="-285750" algn="just">
              <a:lnSpc>
                <a:spcPct val="150000"/>
              </a:lnSpc>
              <a:buFont typeface="Arial" panose="020B0604020202020204" pitchFamily="34" charset="0"/>
              <a:buChar char="•"/>
            </a:pPr>
            <a:r>
              <a:rPr lang="en-US" sz="2400" dirty="0"/>
              <a:t>Data marts are often built and controlled by a single department within an organization. </a:t>
            </a:r>
          </a:p>
          <a:p>
            <a:pPr marL="285750" indent="-285750" algn="just">
              <a:lnSpc>
                <a:spcPct val="150000"/>
              </a:lnSpc>
              <a:buFont typeface="Arial" panose="020B0604020202020204" pitchFamily="34" charset="0"/>
              <a:buChar char="•"/>
            </a:pPr>
            <a:r>
              <a:rPr lang="en-US" sz="2400" dirty="0"/>
              <a:t>Given their single-subject focus, data marts usually draw data from only a few sources.</a:t>
            </a:r>
          </a:p>
          <a:p>
            <a:pPr marL="285750" indent="-285750" algn="just">
              <a:lnSpc>
                <a:spcPct val="150000"/>
              </a:lnSpc>
              <a:buFont typeface="Arial" panose="020B0604020202020204" pitchFamily="34" charset="0"/>
              <a:buChar char="•"/>
            </a:pPr>
            <a:r>
              <a:rPr lang="en-US" sz="2400" dirty="0"/>
              <a:t>The sources could be internal operational systems, a central data warehouse, or external data.</a:t>
            </a:r>
          </a:p>
        </p:txBody>
      </p:sp>
    </p:spTree>
    <p:extLst>
      <p:ext uri="{BB962C8B-B14F-4D97-AF65-F5344CB8AC3E}">
        <p14:creationId xmlns:p14="http://schemas.microsoft.com/office/powerpoint/2010/main" val="4219477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2398"/>
            <a:ext cx="10058400" cy="1609344"/>
          </a:xfrm>
        </p:spPr>
        <p:txBody>
          <a:bodyPr/>
          <a:lstStyle/>
          <a:p>
            <a:r>
              <a:rPr lang="en-US" dirty="0"/>
              <a:t>Tables in data mart</a:t>
            </a:r>
          </a:p>
        </p:txBody>
      </p:sp>
      <p:sp>
        <p:nvSpPr>
          <p:cNvPr id="4" name="Rectangle 3"/>
          <p:cNvSpPr/>
          <p:nvPr/>
        </p:nvSpPr>
        <p:spPr>
          <a:xfrm>
            <a:off x="870122" y="2344301"/>
            <a:ext cx="10816683" cy="230832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rPr>
              <a:t>The data is kept in tables in the form of star joins on normalized tables.</a:t>
            </a:r>
          </a:p>
          <a:p>
            <a:pPr marL="342900" indent="-342900" algn="just">
              <a:lnSpc>
                <a:spcPct val="150000"/>
              </a:lnSpc>
              <a:buFont typeface="Arial" panose="020B0604020202020204" pitchFamily="34" charset="0"/>
              <a:buChar char="•"/>
            </a:pPr>
            <a:r>
              <a:rPr lang="en-US" sz="2400" dirty="0">
                <a:solidFill>
                  <a:srgbClr val="000000"/>
                </a:solidFill>
              </a:rPr>
              <a:t> Star joins are required to be created when a predictable pattern of usage is required on a  significant amount of data.</a:t>
            </a:r>
          </a:p>
          <a:p>
            <a:pPr marL="342900" indent="-342900" algn="just">
              <a:lnSpc>
                <a:spcPct val="150000"/>
              </a:lnSpc>
              <a:buFont typeface="Arial" panose="020B0604020202020204" pitchFamily="34" charset="0"/>
              <a:buChar char="•"/>
            </a:pPr>
            <a:r>
              <a:rPr lang="en-US" sz="2400" dirty="0">
                <a:solidFill>
                  <a:srgbClr val="000000"/>
                </a:solidFill>
              </a:rPr>
              <a:t>Otherwise when the data is not large, relational tables are adequate.</a:t>
            </a:r>
            <a:endParaRPr lang="en-US" sz="2400" dirty="0"/>
          </a:p>
        </p:txBody>
      </p:sp>
    </p:spTree>
    <p:extLst>
      <p:ext uri="{BB962C8B-B14F-4D97-AF65-F5344CB8AC3E}">
        <p14:creationId xmlns:p14="http://schemas.microsoft.com/office/powerpoint/2010/main" val="376128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942" y="322728"/>
            <a:ext cx="10938376" cy="1609344"/>
          </a:xfrm>
        </p:spPr>
        <p:txBody>
          <a:bodyPr>
            <a:noAutofit/>
          </a:bodyPr>
          <a:lstStyle/>
          <a:p>
            <a:pPr algn="ctr"/>
            <a:r>
              <a:rPr lang="en-US" sz="4000" b="1" dirty="0"/>
              <a:t>How Is It Different from a Data Warehouse?</a:t>
            </a:r>
            <a:br>
              <a:rPr lang="en-US" sz="4000" b="1" dirty="0"/>
            </a:br>
            <a:endParaRPr lang="en-US" sz="4000" dirty="0"/>
          </a:p>
        </p:txBody>
      </p:sp>
      <p:sp>
        <p:nvSpPr>
          <p:cNvPr id="4" name="Rectangle 3"/>
          <p:cNvSpPr/>
          <p:nvPr/>
        </p:nvSpPr>
        <p:spPr>
          <a:xfrm>
            <a:off x="921930" y="1529200"/>
            <a:ext cx="10058400" cy="507831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dirty="0"/>
              <a:t>A data warehouse, unlike a data mart, deals with multiple subject areas.</a:t>
            </a:r>
          </a:p>
          <a:p>
            <a:pPr marL="285750" indent="-285750" algn="just">
              <a:lnSpc>
                <a:spcPct val="150000"/>
              </a:lnSpc>
              <a:buFont typeface="Arial" panose="020B0604020202020204" pitchFamily="34" charset="0"/>
              <a:buChar char="•"/>
            </a:pPr>
            <a:r>
              <a:rPr lang="en-US" sz="2400" dirty="0"/>
              <a:t>DW is typically implemented and controlled by a central organizational unit such as the corporate Information Technology (IT) group. </a:t>
            </a:r>
          </a:p>
          <a:p>
            <a:pPr marL="285750" indent="-285750" algn="just">
              <a:lnSpc>
                <a:spcPct val="150000"/>
              </a:lnSpc>
              <a:buFont typeface="Arial" panose="020B0604020202020204" pitchFamily="34" charset="0"/>
              <a:buChar char="•"/>
            </a:pPr>
            <a:r>
              <a:rPr lang="en-US" sz="2400" dirty="0"/>
              <a:t>Typically, a data warehouse assembles data from multiple source systems.</a:t>
            </a:r>
          </a:p>
          <a:p>
            <a:pPr marL="285750" indent="-285750" algn="just">
              <a:lnSpc>
                <a:spcPct val="150000"/>
              </a:lnSpc>
              <a:buFont typeface="Arial" panose="020B0604020202020204" pitchFamily="34" charset="0"/>
              <a:buChar char="•"/>
            </a:pPr>
            <a:r>
              <a:rPr lang="en-US" sz="2400" dirty="0"/>
              <a:t>Data marts are typically smaller and less complex than data warehouses; hence, they are typically easier to build and maintain.</a:t>
            </a:r>
          </a:p>
        </p:txBody>
      </p:sp>
    </p:spTree>
    <p:extLst>
      <p:ext uri="{BB962C8B-B14F-4D97-AF65-F5344CB8AC3E}">
        <p14:creationId xmlns:p14="http://schemas.microsoft.com/office/powerpoint/2010/main" val="228080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265" y="161903"/>
            <a:ext cx="10932459" cy="1609344"/>
          </a:xfrm>
        </p:spPr>
        <p:txBody>
          <a:bodyPr>
            <a:noAutofit/>
          </a:bodyPr>
          <a:lstStyle/>
          <a:p>
            <a:pPr algn="ctr"/>
            <a:r>
              <a:rPr lang="en-US" sz="4000" b="1" dirty="0"/>
              <a:t>How Is It Different from a Data Warehouse?</a:t>
            </a:r>
            <a:endParaRPr lang="en-US" sz="4000" dirty="0"/>
          </a:p>
        </p:txBody>
      </p:sp>
      <p:pic>
        <p:nvPicPr>
          <p:cNvPr id="5" name="Picture 4"/>
          <p:cNvPicPr>
            <a:picLocks noChangeAspect="1"/>
          </p:cNvPicPr>
          <p:nvPr/>
        </p:nvPicPr>
        <p:blipFill>
          <a:blip r:embed="rId2"/>
          <a:stretch>
            <a:fillRect/>
          </a:stretch>
        </p:blipFill>
        <p:spPr>
          <a:xfrm>
            <a:off x="1426191" y="2345952"/>
            <a:ext cx="3152775" cy="2588864"/>
          </a:xfrm>
          <a:prstGeom prst="rect">
            <a:avLst/>
          </a:prstGeom>
        </p:spPr>
      </p:pic>
      <p:pic>
        <p:nvPicPr>
          <p:cNvPr id="6" name="Picture 5"/>
          <p:cNvPicPr>
            <a:picLocks noChangeAspect="1"/>
          </p:cNvPicPr>
          <p:nvPr/>
        </p:nvPicPr>
        <p:blipFill>
          <a:blip r:embed="rId3"/>
          <a:stretch>
            <a:fillRect/>
          </a:stretch>
        </p:blipFill>
        <p:spPr>
          <a:xfrm>
            <a:off x="4578966" y="2377082"/>
            <a:ext cx="3136841" cy="2571181"/>
          </a:xfrm>
          <a:prstGeom prst="rect">
            <a:avLst/>
          </a:prstGeom>
        </p:spPr>
      </p:pic>
      <p:pic>
        <p:nvPicPr>
          <p:cNvPr id="7" name="Picture 6"/>
          <p:cNvPicPr>
            <a:picLocks noChangeAspect="1"/>
          </p:cNvPicPr>
          <p:nvPr/>
        </p:nvPicPr>
        <p:blipFill>
          <a:blip r:embed="rId4"/>
          <a:stretch>
            <a:fillRect/>
          </a:stretch>
        </p:blipFill>
        <p:spPr>
          <a:xfrm>
            <a:off x="7704847" y="2430870"/>
            <a:ext cx="2761575" cy="2450412"/>
          </a:xfrm>
          <a:prstGeom prst="rect">
            <a:avLst/>
          </a:prstGeom>
        </p:spPr>
      </p:pic>
    </p:spTree>
    <p:extLst>
      <p:ext uri="{BB962C8B-B14F-4D97-AF65-F5344CB8AC3E}">
        <p14:creationId xmlns:p14="http://schemas.microsoft.com/office/powerpoint/2010/main" val="54443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48455"/>
            <a:ext cx="10058400" cy="1609344"/>
          </a:xfrm>
        </p:spPr>
        <p:txBody>
          <a:bodyPr>
            <a:normAutofit/>
          </a:bodyPr>
          <a:lstStyle/>
          <a:p>
            <a:pPr algn="ctr"/>
            <a:r>
              <a:rPr lang="en-US" sz="4800" dirty="0"/>
              <a:t>Advantages of data mart</a:t>
            </a:r>
          </a:p>
        </p:txBody>
      </p:sp>
      <p:sp>
        <p:nvSpPr>
          <p:cNvPr id="4" name="Rectangle 3"/>
          <p:cNvSpPr/>
          <p:nvPr/>
        </p:nvSpPr>
        <p:spPr>
          <a:xfrm>
            <a:off x="935376" y="1354388"/>
            <a:ext cx="10192871" cy="507831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dirty="0"/>
              <a:t>The primary purpose of a data mart can be summarized as follows:</a:t>
            </a:r>
          </a:p>
          <a:p>
            <a:pPr marL="628650" indent="-342900" algn="just">
              <a:lnSpc>
                <a:spcPct val="150000"/>
              </a:lnSpc>
              <a:buFont typeface="Wingdings" panose="05000000000000000000" pitchFamily="2" charset="2"/>
              <a:buChar char="ü"/>
            </a:pPr>
            <a:r>
              <a:rPr lang="en-US" sz="2400" dirty="0"/>
              <a:t>Provides fast access to information for specific analytical needs</a:t>
            </a:r>
          </a:p>
          <a:p>
            <a:pPr marL="628650" indent="-342900" algn="just">
              <a:lnSpc>
                <a:spcPct val="150000"/>
              </a:lnSpc>
              <a:buFont typeface="Wingdings" panose="05000000000000000000" pitchFamily="2" charset="2"/>
              <a:buChar char="ü"/>
            </a:pPr>
            <a:r>
              <a:rPr lang="en-US" sz="2400" dirty="0"/>
              <a:t>Controls end user access to the information</a:t>
            </a:r>
          </a:p>
          <a:p>
            <a:pPr marL="628650" indent="-342900" algn="just">
              <a:lnSpc>
                <a:spcPct val="150000"/>
              </a:lnSpc>
              <a:buFont typeface="Wingdings" panose="05000000000000000000" pitchFamily="2" charset="2"/>
              <a:buChar char="ü"/>
            </a:pPr>
            <a:r>
              <a:rPr lang="en-US" sz="2400" dirty="0"/>
              <a:t>Represents the end user view and data interface to the data   warehouse</a:t>
            </a:r>
          </a:p>
          <a:p>
            <a:pPr marL="628650" indent="-342900" algn="just">
              <a:lnSpc>
                <a:spcPct val="150000"/>
              </a:lnSpc>
              <a:buFont typeface="Wingdings" panose="05000000000000000000" pitchFamily="2" charset="2"/>
              <a:buChar char="ü"/>
            </a:pPr>
            <a:r>
              <a:rPr lang="en-US" sz="2400" dirty="0"/>
              <a:t>Creates a multi-dimensional view of data for enhanced analysis</a:t>
            </a:r>
          </a:p>
          <a:p>
            <a:pPr marL="628650" indent="-342900" algn="just">
              <a:lnSpc>
                <a:spcPct val="150000"/>
              </a:lnSpc>
              <a:buFont typeface="Wingdings" panose="05000000000000000000" pitchFamily="2" charset="2"/>
              <a:buChar char="ü"/>
            </a:pPr>
            <a:r>
              <a:rPr lang="en-US" sz="2400" dirty="0"/>
              <a:t>Offers multiple slice-and-dice capabilities for detailed data            analysis</a:t>
            </a:r>
          </a:p>
          <a:p>
            <a:pPr marL="628650" indent="-342900" algn="just">
              <a:lnSpc>
                <a:spcPct val="150000"/>
              </a:lnSpc>
              <a:buFont typeface="Wingdings" panose="05000000000000000000" pitchFamily="2" charset="2"/>
              <a:buChar char="ü"/>
            </a:pPr>
            <a:r>
              <a:rPr lang="en-US" sz="2400" dirty="0"/>
              <a:t>Stores pre-aggregated information for faster response times</a:t>
            </a:r>
          </a:p>
        </p:txBody>
      </p:sp>
    </p:spTree>
    <p:extLst>
      <p:ext uri="{BB962C8B-B14F-4D97-AF65-F5344CB8AC3E}">
        <p14:creationId xmlns:p14="http://schemas.microsoft.com/office/powerpoint/2010/main" val="236075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30" y="121562"/>
            <a:ext cx="10058400" cy="1609344"/>
          </a:xfrm>
        </p:spPr>
        <p:txBody>
          <a:bodyPr>
            <a:normAutofit/>
          </a:bodyPr>
          <a:lstStyle/>
          <a:p>
            <a:pPr algn="ctr"/>
            <a:r>
              <a:rPr lang="en-US" sz="4800" dirty="0"/>
              <a:t>Types of data marts</a:t>
            </a:r>
          </a:p>
        </p:txBody>
      </p:sp>
      <p:sp>
        <p:nvSpPr>
          <p:cNvPr id="4" name="Rectangle 3"/>
          <p:cNvSpPr/>
          <p:nvPr/>
        </p:nvSpPr>
        <p:spPr>
          <a:xfrm>
            <a:off x="921930" y="1730906"/>
            <a:ext cx="10058400" cy="4154984"/>
          </a:xfrm>
          <a:prstGeom prst="rect">
            <a:avLst/>
          </a:prstGeom>
        </p:spPr>
        <p:txBody>
          <a:bodyPr wrap="square">
            <a:spAutoFit/>
          </a:bodyPr>
          <a:lstStyle/>
          <a:p>
            <a:pPr algn="just">
              <a:lnSpc>
                <a:spcPct val="150000"/>
              </a:lnSpc>
            </a:pPr>
            <a:r>
              <a:rPr lang="en-US" sz="2400" dirty="0"/>
              <a:t>Basically, there are two types of data marts:</a:t>
            </a:r>
          </a:p>
          <a:p>
            <a:pPr marL="342900" indent="-342900" algn="just">
              <a:lnSpc>
                <a:spcPct val="150000"/>
              </a:lnSpc>
              <a:buFont typeface="Wingdings" panose="05000000000000000000" pitchFamily="2" charset="2"/>
              <a:buChar char="§"/>
            </a:pPr>
            <a:r>
              <a:rPr lang="en-US" sz="2800" b="1" u="sng" dirty="0"/>
              <a:t>Dependent:</a:t>
            </a:r>
            <a:r>
              <a:rPr lang="en-US" sz="2400" dirty="0"/>
              <a:t> These data marts contain data that has been directly extracted from the data warehouse. Therefore, the data is integrated, and is consistent with the data in the data warehouse.</a:t>
            </a:r>
          </a:p>
          <a:p>
            <a:pPr marL="342900" indent="-342900" algn="just">
              <a:lnSpc>
                <a:spcPct val="150000"/>
              </a:lnSpc>
              <a:buFont typeface="Wingdings" panose="05000000000000000000" pitchFamily="2" charset="2"/>
              <a:buChar char="§"/>
            </a:pPr>
            <a:r>
              <a:rPr lang="en-US" sz="2800" b="1" u="sng" dirty="0"/>
              <a:t>Independent</a:t>
            </a:r>
            <a:r>
              <a:rPr lang="en-US" sz="2800" b="1" dirty="0"/>
              <a:t>: </a:t>
            </a:r>
            <a:r>
              <a:rPr lang="en-US" sz="2400" dirty="0"/>
              <a:t>These data marts are stand-alone, and are populated with data from outside the data warehouse. Therefore, the data is not integrated, and is not consistent with the data warehouse.</a:t>
            </a:r>
          </a:p>
        </p:txBody>
      </p:sp>
    </p:spTree>
    <p:extLst>
      <p:ext uri="{BB962C8B-B14F-4D97-AF65-F5344CB8AC3E}">
        <p14:creationId xmlns:p14="http://schemas.microsoft.com/office/powerpoint/2010/main" val="5529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8860" y="961056"/>
            <a:ext cx="9914964" cy="5078313"/>
          </a:xfrm>
          <a:prstGeom prst="rect">
            <a:avLst/>
          </a:prstGeom>
        </p:spPr>
        <p:txBody>
          <a:bodyPr wrap="square">
            <a:spAutoFit/>
          </a:bodyPr>
          <a:lstStyle/>
          <a:p>
            <a:pPr algn="just">
              <a:lnSpc>
                <a:spcPct val="150000"/>
              </a:lnSpc>
            </a:pPr>
            <a:r>
              <a:rPr lang="en-US" sz="2400">
                <a:solidFill>
                  <a:srgbClr val="000000"/>
                </a:solidFill>
              </a:rPr>
              <a:t>The main difference between independent and dependent data marts is how you populate the data mart; that is, how you get data out of the sources and into the data mart. This step, called the Extraction-Transformation-and Loading (ETL) process, involves moving data from operational systems, filtering it, and loading it into the data mart.</a:t>
            </a:r>
          </a:p>
          <a:p>
            <a:pPr algn="just">
              <a:lnSpc>
                <a:spcPct val="150000"/>
              </a:lnSpc>
            </a:pPr>
            <a:endParaRPr lang="en-US" sz="2400">
              <a:solidFill>
                <a:srgbClr val="000000"/>
              </a:solidFill>
            </a:endParaRPr>
          </a:p>
          <a:p>
            <a:pPr algn="just">
              <a:lnSpc>
                <a:spcPct val="150000"/>
              </a:lnSpc>
            </a:pPr>
            <a:r>
              <a:rPr lang="en-US" sz="2400"/>
              <a:t>The ETL process for </a:t>
            </a:r>
            <a:r>
              <a:rPr lang="en-US" sz="2400" b="1"/>
              <a:t>dependent data marts </a:t>
            </a:r>
            <a:r>
              <a:rPr lang="en-US" sz="2400"/>
              <a:t>is mostly a process of identifying the right subset of data relevant to the chosen data mart subject and moving a copy of it, perhaps in a summarized form.</a:t>
            </a:r>
            <a:endParaRPr lang="en-US" sz="2400" dirty="0"/>
          </a:p>
        </p:txBody>
      </p:sp>
    </p:spTree>
    <p:extLst>
      <p:ext uri="{BB962C8B-B14F-4D97-AF65-F5344CB8AC3E}">
        <p14:creationId xmlns:p14="http://schemas.microsoft.com/office/powerpoint/2010/main" val="191338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329044"/>
            <a:ext cx="10425953" cy="6186309"/>
          </a:xfrm>
          <a:prstGeom prst="rect">
            <a:avLst/>
          </a:prstGeom>
        </p:spPr>
        <p:txBody>
          <a:bodyPr wrap="square">
            <a:spAutoFit/>
          </a:bodyPr>
          <a:lstStyle/>
          <a:p>
            <a:pPr algn="just">
              <a:lnSpc>
                <a:spcPct val="150000"/>
              </a:lnSpc>
            </a:pPr>
            <a:r>
              <a:rPr lang="en-US" sz="2400" dirty="0"/>
              <a:t>With </a:t>
            </a:r>
            <a:r>
              <a:rPr lang="en-US" sz="2400" b="1" dirty="0"/>
              <a:t>independent data marts</a:t>
            </a:r>
            <a:r>
              <a:rPr lang="en-US" sz="2400" dirty="0"/>
              <a:t>, however, you must deal with all aspects of the ETL process, much as you do with a central data warehouse. The number of sources is likely to be fewer and the amount of data associated with the data mart is less than the warehouse, given your focus on a single subject.</a:t>
            </a:r>
          </a:p>
          <a:p>
            <a:pPr algn="just">
              <a:lnSpc>
                <a:spcPct val="150000"/>
              </a:lnSpc>
            </a:pPr>
            <a:endParaRPr lang="en-US" sz="2400" dirty="0">
              <a:solidFill>
                <a:srgbClr val="000000"/>
              </a:solidFill>
            </a:endParaRPr>
          </a:p>
          <a:p>
            <a:pPr algn="just">
              <a:lnSpc>
                <a:spcPct val="150000"/>
              </a:lnSpc>
            </a:pPr>
            <a:r>
              <a:rPr lang="en-US" sz="2400" dirty="0"/>
              <a:t>Dependent data marts are usually built to achieve improved performance and availability, better control, and lower telecommunication costs resulting from local access of data relevant to a specific department. The creation of independent data marts is often driven by the need to have a solution within a shorter time.</a:t>
            </a:r>
          </a:p>
        </p:txBody>
      </p:sp>
    </p:spTree>
    <p:extLst>
      <p:ext uri="{BB962C8B-B14F-4D97-AF65-F5344CB8AC3E}">
        <p14:creationId xmlns:p14="http://schemas.microsoft.com/office/powerpoint/2010/main" val="369890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613" y="0"/>
            <a:ext cx="10058400" cy="1609344"/>
          </a:xfrm>
        </p:spPr>
        <p:txBody>
          <a:bodyPr/>
          <a:lstStyle/>
          <a:p>
            <a:pPr algn="ctr"/>
            <a:r>
              <a:rPr lang="en-US" dirty="0"/>
              <a:t>Metadata for a data mart</a:t>
            </a:r>
          </a:p>
        </p:txBody>
      </p:sp>
      <p:sp>
        <p:nvSpPr>
          <p:cNvPr id="3" name="Rectangle 2"/>
          <p:cNvSpPr/>
          <p:nvPr/>
        </p:nvSpPr>
        <p:spPr>
          <a:xfrm>
            <a:off x="1002613" y="1609344"/>
            <a:ext cx="9914964"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rPr>
              <a:t>Metadata( data about data) describes the details about the data in a data warehouse or in a data mart.</a:t>
            </a:r>
          </a:p>
          <a:p>
            <a:pPr marL="342900" indent="-342900" algn="just">
              <a:lnSpc>
                <a:spcPct val="150000"/>
              </a:lnSpc>
              <a:buFont typeface="Arial" panose="020B0604020202020204" pitchFamily="34" charset="0"/>
              <a:buChar char="•"/>
            </a:pPr>
            <a:r>
              <a:rPr lang="en-US" sz="2400" dirty="0"/>
              <a:t>Such a information may be in terms of the contents and source of data that flows into the data warehouse or data mart.</a:t>
            </a:r>
          </a:p>
          <a:p>
            <a:pPr marL="342900" indent="-342900" algn="just">
              <a:lnSpc>
                <a:spcPct val="150000"/>
              </a:lnSpc>
              <a:buFont typeface="Arial" panose="020B0604020202020204" pitchFamily="34" charset="0"/>
              <a:buChar char="•"/>
            </a:pPr>
            <a:r>
              <a:rPr lang="en-US" sz="2400" dirty="0"/>
              <a:t>Following are the components of meta data for a given data warehouse and data mart:</a:t>
            </a:r>
          </a:p>
          <a:p>
            <a:pPr marL="342900" indent="571500" algn="just">
              <a:lnSpc>
                <a:spcPct val="150000"/>
              </a:lnSpc>
              <a:buFont typeface="Arial" panose="020B0604020202020204" pitchFamily="34" charset="0"/>
              <a:buChar char="•"/>
            </a:pPr>
            <a:r>
              <a:rPr lang="en-US" sz="2400" dirty="0"/>
              <a:t>Description of sources of the data.</a:t>
            </a:r>
          </a:p>
          <a:p>
            <a:pPr marL="342900" indent="571500" algn="just">
              <a:lnSpc>
                <a:spcPct val="150000"/>
              </a:lnSpc>
              <a:buFont typeface="Arial" panose="020B0604020202020204" pitchFamily="34" charset="0"/>
              <a:buChar char="•"/>
            </a:pPr>
            <a:r>
              <a:rPr lang="en-US" sz="2400" dirty="0"/>
              <a:t>Description of customization that may have taken place as per    </a:t>
            </a:r>
          </a:p>
          <a:p>
            <a:pPr marL="342900" algn="just">
              <a:lnSpc>
                <a:spcPct val="150000"/>
              </a:lnSpc>
            </a:pPr>
            <a:r>
              <a:rPr lang="en-US" sz="2400" dirty="0"/>
              <a:t>        the data passes from data warehouse into data mart.</a:t>
            </a:r>
          </a:p>
        </p:txBody>
      </p:sp>
    </p:spTree>
    <p:extLst>
      <p:ext uri="{BB962C8B-B14F-4D97-AF65-F5344CB8AC3E}">
        <p14:creationId xmlns:p14="http://schemas.microsoft.com/office/powerpoint/2010/main" val="2654534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TC103090434[[fn=Wood Type]]</Template>
  <TotalTime>1314</TotalTime>
  <Words>1310</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Rockwell</vt:lpstr>
      <vt:lpstr>Rockwell Condensed</vt:lpstr>
      <vt:lpstr>Wingdings</vt:lpstr>
      <vt:lpstr>Wood Type</vt:lpstr>
      <vt:lpstr>DATA MARTS</vt:lpstr>
      <vt:lpstr>What Is a Data Mart?</vt:lpstr>
      <vt:lpstr>How Is It Different from a Data Warehouse? </vt:lpstr>
      <vt:lpstr>How Is It Different from a Data Warehouse?</vt:lpstr>
      <vt:lpstr>Advantages of data mart</vt:lpstr>
      <vt:lpstr>Types of data marts</vt:lpstr>
      <vt:lpstr>PowerPoint Presentation</vt:lpstr>
      <vt:lpstr>PowerPoint Presentation</vt:lpstr>
      <vt:lpstr>Metadata for a data mart</vt:lpstr>
      <vt:lpstr>Metadata for a data mart</vt:lpstr>
      <vt:lpstr>Metadata for a data mart</vt:lpstr>
      <vt:lpstr>PowerPoint Presentation</vt:lpstr>
      <vt:lpstr>Data model for data mart</vt:lpstr>
      <vt:lpstr>PowerPoint Presentation</vt:lpstr>
      <vt:lpstr>Maintenance of data mart</vt:lpstr>
      <vt:lpstr>Maintenance of data mart</vt:lpstr>
      <vt:lpstr>Nature of data in data mart</vt:lpstr>
      <vt:lpstr>Software components for a data mart</vt:lpstr>
      <vt:lpstr>Tables in data mart</vt:lpstr>
      <vt:lpstr>Tables in data mart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MARTS</dc:title>
  <dc:creator>Rajesh</dc:creator>
  <cp:lastModifiedBy>Sonam Kaler</cp:lastModifiedBy>
  <cp:revision>47</cp:revision>
  <dcterms:created xsi:type="dcterms:W3CDTF">2013-09-02T18:38:30Z</dcterms:created>
  <dcterms:modified xsi:type="dcterms:W3CDTF">2021-09-08T05:16:55Z</dcterms:modified>
</cp:coreProperties>
</file>