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58" r:id="rId3"/>
    <p:sldId id="260" r:id="rId4"/>
    <p:sldId id="261" r:id="rId5"/>
    <p:sldId id="262" r:id="rId6"/>
    <p:sldId id="263" r:id="rId7"/>
    <p:sldId id="264" r:id="rId8"/>
    <p:sldId id="265" r:id="rId9"/>
    <p:sldId id="266" r:id="rId10"/>
    <p:sldId id="267" r:id="rId11"/>
    <p:sldId id="268" r:id="rId12"/>
    <p:sldId id="269" r:id="rId13"/>
    <p:sldId id="270" r:id="rId14"/>
    <p:sldId id="272" r:id="rId15"/>
    <p:sldId id="273" r:id="rId16"/>
    <p:sldId id="274" r:id="rId17"/>
    <p:sldId id="275" r:id="rId18"/>
    <p:sldId id="276" r:id="rId19"/>
    <p:sldId id="277" r:id="rId20"/>
    <p:sldId id="28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3FD907-A175-4826-8E84-DA6187F6709F}" type="datetimeFigureOut">
              <a:rPr lang="en-US" smtClean="0"/>
              <a:pPr/>
              <a:t>11/22/2022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FE8C7F-19E4-41EE-84AA-604ED6A127B0}" type="slidenum">
              <a:rPr lang="en-US" smtClean="0"/>
              <a:pPr/>
              <a:t>‹#›</a:t>
            </a:fld>
            <a:endParaRPr lang="en-US"/>
          </a:p>
        </p:txBody>
      </p:sp>
    </p:spTree>
    <p:extLst>
      <p:ext uri="{BB962C8B-B14F-4D97-AF65-F5344CB8AC3E}">
        <p14:creationId xmlns:p14="http://schemas.microsoft.com/office/powerpoint/2010/main" val="1398813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B34C013-7DA1-4FF5-A764-5A4B2BE63F13}" type="datetimeFigureOut">
              <a:rPr lang="en-US" smtClean="0"/>
              <a:pPr/>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6889AC-34AF-43A5-BA96-520184AD6E4C}" type="slidenum">
              <a:rPr lang="en-US" smtClean="0"/>
              <a:pPr/>
              <a:t>‹#›</a:t>
            </a:fld>
            <a:endParaRPr lang="en-US"/>
          </a:p>
        </p:txBody>
      </p:sp>
    </p:spTree>
    <p:extLst>
      <p:ext uri="{BB962C8B-B14F-4D97-AF65-F5344CB8AC3E}">
        <p14:creationId xmlns:p14="http://schemas.microsoft.com/office/powerpoint/2010/main" val="3488678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34C013-7DA1-4FF5-A764-5A4B2BE63F13}" type="datetimeFigureOut">
              <a:rPr lang="en-US" smtClean="0"/>
              <a:pPr/>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6889AC-34AF-43A5-BA96-520184AD6E4C}" type="slidenum">
              <a:rPr lang="en-US" smtClean="0"/>
              <a:pPr/>
              <a:t>‹#›</a:t>
            </a:fld>
            <a:endParaRPr lang="en-US"/>
          </a:p>
        </p:txBody>
      </p:sp>
    </p:spTree>
    <p:extLst>
      <p:ext uri="{BB962C8B-B14F-4D97-AF65-F5344CB8AC3E}">
        <p14:creationId xmlns:p14="http://schemas.microsoft.com/office/powerpoint/2010/main" val="814665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34C013-7DA1-4FF5-A764-5A4B2BE63F13}" type="datetimeFigureOut">
              <a:rPr lang="en-US" smtClean="0"/>
              <a:pPr/>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6889AC-34AF-43A5-BA96-520184AD6E4C}" type="slidenum">
              <a:rPr lang="en-US" smtClean="0"/>
              <a:pPr/>
              <a:t>‹#›</a:t>
            </a:fld>
            <a:endParaRPr lang="en-US"/>
          </a:p>
        </p:txBody>
      </p:sp>
    </p:spTree>
    <p:extLst>
      <p:ext uri="{BB962C8B-B14F-4D97-AF65-F5344CB8AC3E}">
        <p14:creationId xmlns:p14="http://schemas.microsoft.com/office/powerpoint/2010/main" val="3209422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34C013-7DA1-4FF5-A764-5A4B2BE63F13}" type="datetimeFigureOut">
              <a:rPr lang="en-US" smtClean="0"/>
              <a:pPr/>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6889AC-34AF-43A5-BA96-520184AD6E4C}" type="slidenum">
              <a:rPr lang="en-US" smtClean="0"/>
              <a:pPr/>
              <a:t>‹#›</a:t>
            </a:fld>
            <a:endParaRPr lang="en-US"/>
          </a:p>
        </p:txBody>
      </p:sp>
    </p:spTree>
    <p:extLst>
      <p:ext uri="{BB962C8B-B14F-4D97-AF65-F5344CB8AC3E}">
        <p14:creationId xmlns:p14="http://schemas.microsoft.com/office/powerpoint/2010/main" val="2372875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34C013-7DA1-4FF5-A764-5A4B2BE63F13}" type="datetimeFigureOut">
              <a:rPr lang="en-US" smtClean="0"/>
              <a:pPr/>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6889AC-34AF-43A5-BA96-520184AD6E4C}" type="slidenum">
              <a:rPr lang="en-US" smtClean="0"/>
              <a:pPr/>
              <a:t>‹#›</a:t>
            </a:fld>
            <a:endParaRPr lang="en-US"/>
          </a:p>
        </p:txBody>
      </p:sp>
    </p:spTree>
    <p:extLst>
      <p:ext uri="{BB962C8B-B14F-4D97-AF65-F5344CB8AC3E}">
        <p14:creationId xmlns:p14="http://schemas.microsoft.com/office/powerpoint/2010/main" val="3565085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B34C013-7DA1-4FF5-A764-5A4B2BE63F13}" type="datetimeFigureOut">
              <a:rPr lang="en-US" smtClean="0"/>
              <a:pPr/>
              <a:t>11/22/2022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6889AC-34AF-43A5-BA96-520184AD6E4C}" type="slidenum">
              <a:rPr lang="en-US" smtClean="0"/>
              <a:pPr/>
              <a:t>‹#›</a:t>
            </a:fld>
            <a:endParaRPr lang="en-US"/>
          </a:p>
        </p:txBody>
      </p:sp>
    </p:spTree>
    <p:extLst>
      <p:ext uri="{BB962C8B-B14F-4D97-AF65-F5344CB8AC3E}">
        <p14:creationId xmlns:p14="http://schemas.microsoft.com/office/powerpoint/2010/main" val="2834000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34C013-7DA1-4FF5-A764-5A4B2BE63F13}" type="datetimeFigureOut">
              <a:rPr lang="en-US" smtClean="0"/>
              <a:pPr/>
              <a:t>11/22/2022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6889AC-34AF-43A5-BA96-520184AD6E4C}" type="slidenum">
              <a:rPr lang="en-US" smtClean="0"/>
              <a:pPr/>
              <a:t>‹#›</a:t>
            </a:fld>
            <a:endParaRPr lang="en-US"/>
          </a:p>
        </p:txBody>
      </p:sp>
    </p:spTree>
    <p:extLst>
      <p:ext uri="{BB962C8B-B14F-4D97-AF65-F5344CB8AC3E}">
        <p14:creationId xmlns:p14="http://schemas.microsoft.com/office/powerpoint/2010/main" val="2134190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B34C013-7DA1-4FF5-A764-5A4B2BE63F13}" type="datetimeFigureOut">
              <a:rPr lang="en-US" smtClean="0"/>
              <a:pPr/>
              <a:t>11/22/2022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6889AC-34AF-43A5-BA96-520184AD6E4C}" type="slidenum">
              <a:rPr lang="en-US" smtClean="0"/>
              <a:pPr/>
              <a:t>‹#›</a:t>
            </a:fld>
            <a:endParaRPr lang="en-US"/>
          </a:p>
        </p:txBody>
      </p:sp>
    </p:spTree>
    <p:extLst>
      <p:ext uri="{BB962C8B-B14F-4D97-AF65-F5344CB8AC3E}">
        <p14:creationId xmlns:p14="http://schemas.microsoft.com/office/powerpoint/2010/main" val="2306411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34C013-7DA1-4FF5-A764-5A4B2BE63F13}" type="datetimeFigureOut">
              <a:rPr lang="en-US" smtClean="0"/>
              <a:pPr/>
              <a:t>11/22/2022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6889AC-34AF-43A5-BA96-520184AD6E4C}" type="slidenum">
              <a:rPr lang="en-US" smtClean="0"/>
              <a:pPr/>
              <a:t>‹#›</a:t>
            </a:fld>
            <a:endParaRPr lang="en-US"/>
          </a:p>
        </p:txBody>
      </p:sp>
    </p:spTree>
    <p:extLst>
      <p:ext uri="{BB962C8B-B14F-4D97-AF65-F5344CB8AC3E}">
        <p14:creationId xmlns:p14="http://schemas.microsoft.com/office/powerpoint/2010/main" val="3230187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34C013-7DA1-4FF5-A764-5A4B2BE63F13}" type="datetimeFigureOut">
              <a:rPr lang="en-US" smtClean="0"/>
              <a:pPr/>
              <a:t>11/22/2022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6889AC-34AF-43A5-BA96-520184AD6E4C}" type="slidenum">
              <a:rPr lang="en-US" smtClean="0"/>
              <a:pPr/>
              <a:t>‹#›</a:t>
            </a:fld>
            <a:endParaRPr lang="en-US"/>
          </a:p>
        </p:txBody>
      </p:sp>
    </p:spTree>
    <p:extLst>
      <p:ext uri="{BB962C8B-B14F-4D97-AF65-F5344CB8AC3E}">
        <p14:creationId xmlns:p14="http://schemas.microsoft.com/office/powerpoint/2010/main" val="183861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34C013-7DA1-4FF5-A764-5A4B2BE63F13}" type="datetimeFigureOut">
              <a:rPr lang="en-US" smtClean="0"/>
              <a:pPr/>
              <a:t>11/22/2022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6889AC-34AF-43A5-BA96-520184AD6E4C}" type="slidenum">
              <a:rPr lang="en-US" smtClean="0"/>
              <a:pPr/>
              <a:t>‹#›</a:t>
            </a:fld>
            <a:endParaRPr lang="en-US"/>
          </a:p>
        </p:txBody>
      </p:sp>
    </p:spTree>
    <p:extLst>
      <p:ext uri="{BB962C8B-B14F-4D97-AF65-F5344CB8AC3E}">
        <p14:creationId xmlns:p14="http://schemas.microsoft.com/office/powerpoint/2010/main" val="3985580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34C013-7DA1-4FF5-A764-5A4B2BE63F13}" type="datetimeFigureOut">
              <a:rPr lang="en-US" smtClean="0"/>
              <a:pPr/>
              <a:t>11/22/2022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6889AC-34AF-43A5-BA96-520184AD6E4C}" type="slidenum">
              <a:rPr lang="en-US" smtClean="0"/>
              <a:pPr/>
              <a:t>‹#›</a:t>
            </a:fld>
            <a:endParaRPr lang="en-US"/>
          </a:p>
        </p:txBody>
      </p:sp>
    </p:spTree>
    <p:extLst>
      <p:ext uri="{BB962C8B-B14F-4D97-AF65-F5344CB8AC3E}">
        <p14:creationId xmlns:p14="http://schemas.microsoft.com/office/powerpoint/2010/main" val="1216307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475" y="1400175"/>
            <a:ext cx="7886700" cy="2814638"/>
          </a:xfrm>
        </p:spPr>
        <p:txBody>
          <a:bodyPr>
            <a:normAutofit fontScale="90000"/>
          </a:bodyPr>
          <a:lstStyle/>
          <a:p>
            <a:pPr algn="ctr"/>
            <a:r>
              <a:rPr lang="en-US" sz="7200" dirty="0" smtClean="0">
                <a:solidFill>
                  <a:srgbClr val="FF0000"/>
                </a:solidFill>
                <a:latin typeface="Algerian" pitchFamily="82" charset="0"/>
              </a:rPr>
              <a:t>UNIT IV</a:t>
            </a:r>
            <a:r>
              <a:rPr lang="en-US" sz="7200" dirty="0">
                <a:solidFill>
                  <a:srgbClr val="FF0000"/>
                </a:solidFill>
                <a:latin typeface="Algerian" pitchFamily="82" charset="0"/>
              </a:rPr>
              <a:t/>
            </a:r>
            <a:br>
              <a:rPr lang="en-US" sz="7200" dirty="0">
                <a:solidFill>
                  <a:srgbClr val="FF0000"/>
                </a:solidFill>
                <a:latin typeface="Algerian" pitchFamily="82" charset="0"/>
              </a:rPr>
            </a:br>
            <a:r>
              <a:rPr lang="en-US" sz="7200" dirty="0" smtClean="0">
                <a:solidFill>
                  <a:srgbClr val="FF0000"/>
                </a:solidFill>
                <a:latin typeface="Algerian" pitchFamily="82" charset="0"/>
              </a:rPr>
              <a:t>ASSOCIATION AND CORRELATION ANALYSIS</a:t>
            </a:r>
            <a:endParaRPr lang="en-US" sz="7200" dirty="0">
              <a:solidFill>
                <a:srgbClr val="FF0000"/>
              </a:solidFill>
              <a:latin typeface="Algerian" pitchFamily="82" charset="0"/>
            </a:endParaRPr>
          </a:p>
        </p:txBody>
      </p:sp>
    </p:spTree>
    <p:extLst>
      <p:ext uri="{BB962C8B-B14F-4D97-AF65-F5344CB8AC3E}">
        <p14:creationId xmlns:p14="http://schemas.microsoft.com/office/powerpoint/2010/main" val="27674128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98425"/>
            <a:ext cx="7765256" cy="1327150"/>
          </a:xfrm>
        </p:spPr>
        <p:txBody>
          <a:bodyPr/>
          <a:lstStyle/>
          <a:p>
            <a:pPr fontAlgn="auto">
              <a:spcAft>
                <a:spcPts val="0"/>
              </a:spcAft>
              <a:defRPr/>
            </a:pPr>
            <a:r>
              <a:rPr lang="en-US" sz="4400" dirty="0" smtClean="0"/>
              <a:t>Association rules</a:t>
            </a:r>
            <a:endParaRPr lang="en-US" sz="4400" dirty="0"/>
          </a:p>
        </p:txBody>
      </p:sp>
      <p:sp>
        <p:nvSpPr>
          <p:cNvPr id="11267" name="Rectangle 3"/>
          <p:cNvSpPr>
            <a:spLocks noChangeArrowheads="1"/>
          </p:cNvSpPr>
          <p:nvPr/>
        </p:nvSpPr>
        <p:spPr bwMode="auto">
          <a:xfrm>
            <a:off x="533400" y="1438276"/>
            <a:ext cx="8068866"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a:latin typeface="Book Antiqua" pitchFamily="18" charset="0"/>
              </a:rPr>
              <a:t>Typically, association rules are considered interesting if they satisfy both a </a:t>
            </a:r>
            <a:r>
              <a:rPr lang="en-US" sz="2400" b="1">
                <a:latin typeface="Book Antiqua" pitchFamily="18" charset="0"/>
              </a:rPr>
              <a:t>minimum support threshold </a:t>
            </a:r>
            <a:r>
              <a:rPr lang="en-US" sz="2400">
                <a:latin typeface="Book Antiqua" pitchFamily="18" charset="0"/>
              </a:rPr>
              <a:t>and a </a:t>
            </a:r>
            <a:r>
              <a:rPr lang="en-US" sz="2400" b="1">
                <a:latin typeface="Book Antiqua" pitchFamily="18" charset="0"/>
              </a:rPr>
              <a:t>minimum confidence threshold</a:t>
            </a:r>
            <a:r>
              <a:rPr lang="en-US" sz="2400">
                <a:latin typeface="Book Antiqua" pitchFamily="18" charset="0"/>
              </a:rPr>
              <a:t>. These thresholds can be a set by users or domain experts.</a:t>
            </a:r>
          </a:p>
        </p:txBody>
      </p:sp>
    </p:spTree>
    <p:extLst>
      <p:ext uri="{BB962C8B-B14F-4D97-AF65-F5344CB8AC3E}">
        <p14:creationId xmlns:p14="http://schemas.microsoft.com/office/powerpoint/2010/main" val="31678919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085" y="1"/>
            <a:ext cx="7765256" cy="1325563"/>
          </a:xfrm>
        </p:spPr>
        <p:txBody>
          <a:bodyPr/>
          <a:lstStyle/>
          <a:p>
            <a:pPr fontAlgn="auto">
              <a:spcAft>
                <a:spcPts val="0"/>
              </a:spcAft>
              <a:defRPr/>
            </a:pPr>
            <a:r>
              <a:rPr lang="en-US" sz="3600" dirty="0"/>
              <a:t>Frequent Patterns and </a:t>
            </a:r>
            <a:r>
              <a:rPr lang="en-US" sz="3600" dirty="0" smtClean="0"/>
              <a:t/>
            </a:r>
            <a:br>
              <a:rPr lang="en-US" sz="3600" dirty="0" smtClean="0"/>
            </a:br>
            <a:r>
              <a:rPr lang="en-US" sz="3600" dirty="0" smtClean="0"/>
              <a:t>Association </a:t>
            </a:r>
            <a:r>
              <a:rPr lang="en-US" sz="3600" dirty="0"/>
              <a:t>Rules</a:t>
            </a:r>
            <a:endParaRPr lang="en-US" dirty="0"/>
          </a:p>
        </p:txBody>
      </p:sp>
      <p:sp>
        <p:nvSpPr>
          <p:cNvPr id="4" name="Rectangle 3"/>
          <p:cNvSpPr txBox="1">
            <a:spLocks noChangeArrowheads="1"/>
          </p:cNvSpPr>
          <p:nvPr/>
        </p:nvSpPr>
        <p:spPr>
          <a:xfrm>
            <a:off x="539552" y="1325564"/>
            <a:ext cx="5517356" cy="1921197"/>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fontAlgn="auto">
              <a:spcAft>
                <a:spcPts val="0"/>
              </a:spcAft>
              <a:defRPr/>
            </a:pPr>
            <a:r>
              <a:rPr lang="en-US" sz="1600" dirty="0" err="1" smtClean="0">
                <a:latin typeface="Book Antiqua" panose="02040602050305030304" pitchFamily="18" charset="0"/>
              </a:rPr>
              <a:t>Itemset</a:t>
            </a:r>
            <a:r>
              <a:rPr lang="en-US" sz="1600" dirty="0" smtClean="0">
                <a:latin typeface="Book Antiqua" panose="02040602050305030304" pitchFamily="18" charset="0"/>
              </a:rPr>
              <a:t>  </a:t>
            </a:r>
            <a:r>
              <a:rPr lang="en-US" sz="1600" b="1" dirty="0" smtClean="0">
                <a:latin typeface="Book Antiqua" panose="02040602050305030304" pitchFamily="18" charset="0"/>
              </a:rPr>
              <a:t>X = {x</a:t>
            </a:r>
            <a:r>
              <a:rPr lang="en-US" sz="1600" b="1" baseline="-25000" dirty="0" smtClean="0">
                <a:latin typeface="Book Antiqua" panose="02040602050305030304" pitchFamily="18" charset="0"/>
              </a:rPr>
              <a:t>1</a:t>
            </a:r>
            <a:r>
              <a:rPr lang="en-US" sz="1600" b="1" dirty="0" smtClean="0">
                <a:latin typeface="Book Antiqua" panose="02040602050305030304" pitchFamily="18" charset="0"/>
              </a:rPr>
              <a:t>, …, </a:t>
            </a:r>
            <a:r>
              <a:rPr lang="en-US" sz="1600" b="1" dirty="0" err="1" smtClean="0">
                <a:latin typeface="Book Antiqua" panose="02040602050305030304" pitchFamily="18" charset="0"/>
              </a:rPr>
              <a:t>x</a:t>
            </a:r>
            <a:r>
              <a:rPr lang="en-US" sz="1600" b="1" baseline="-25000" dirty="0" err="1" smtClean="0">
                <a:latin typeface="Book Antiqua" panose="02040602050305030304" pitchFamily="18" charset="0"/>
              </a:rPr>
              <a:t>k</a:t>
            </a:r>
            <a:r>
              <a:rPr lang="en-US" sz="1600" b="1" dirty="0" smtClean="0">
                <a:latin typeface="Book Antiqua" panose="02040602050305030304" pitchFamily="18" charset="0"/>
              </a:rPr>
              <a:t>}</a:t>
            </a:r>
          </a:p>
          <a:p>
            <a:pPr fontAlgn="auto">
              <a:spcAft>
                <a:spcPts val="0"/>
              </a:spcAft>
              <a:defRPr/>
            </a:pPr>
            <a:r>
              <a:rPr lang="en-US" sz="1600" dirty="0" smtClean="0">
                <a:latin typeface="Book Antiqua" panose="02040602050305030304" pitchFamily="18" charset="0"/>
              </a:rPr>
              <a:t>Find all the rules </a:t>
            </a:r>
            <a:r>
              <a:rPr lang="en-US" sz="1600" i="1" dirty="0" smtClean="0">
                <a:latin typeface="Book Antiqua" panose="02040602050305030304" pitchFamily="18" charset="0"/>
              </a:rPr>
              <a:t>X </a:t>
            </a:r>
            <a:r>
              <a:rPr lang="en-US" sz="1600" dirty="0" smtClean="0">
                <a:latin typeface="Book Antiqua" panose="02040602050305030304" pitchFamily="18" charset="0"/>
                <a:sym typeface="Wingdings" panose="05000000000000000000" pitchFamily="2" charset="2"/>
              </a:rPr>
              <a:t> </a:t>
            </a:r>
            <a:r>
              <a:rPr lang="en-US" sz="1600" i="1" dirty="0" smtClean="0">
                <a:latin typeface="Book Antiqua" panose="02040602050305030304" pitchFamily="18" charset="0"/>
                <a:sym typeface="Wingdings" panose="05000000000000000000" pitchFamily="2" charset="2"/>
              </a:rPr>
              <a:t>Y</a:t>
            </a:r>
            <a:r>
              <a:rPr lang="en-US" sz="1800" i="1" dirty="0" smtClean="0">
                <a:latin typeface="Book Antiqua" panose="02040602050305030304" pitchFamily="18" charset="0"/>
                <a:sym typeface="Symbol" panose="05050102010706020507" pitchFamily="18" charset="2"/>
              </a:rPr>
              <a:t> </a:t>
            </a:r>
            <a:r>
              <a:rPr lang="en-US" sz="1600" dirty="0" smtClean="0">
                <a:latin typeface="Book Antiqua" panose="02040602050305030304" pitchFamily="18" charset="0"/>
              </a:rPr>
              <a:t>with minimum support and confidence</a:t>
            </a:r>
            <a:endParaRPr lang="en-US" sz="1800" dirty="0" smtClean="0">
              <a:latin typeface="Book Antiqua" panose="02040602050305030304" pitchFamily="18" charset="0"/>
              <a:sym typeface="Symbol" panose="05050102010706020507" pitchFamily="18" charset="2"/>
            </a:endParaRPr>
          </a:p>
          <a:p>
            <a:pPr lvl="1" fontAlgn="auto">
              <a:spcAft>
                <a:spcPts val="0"/>
              </a:spcAft>
              <a:defRPr/>
            </a:pPr>
            <a:r>
              <a:rPr lang="en-US" sz="1600" b="1" dirty="0" smtClean="0">
                <a:solidFill>
                  <a:schemeClr val="hlink"/>
                </a:solidFill>
                <a:latin typeface="Book Antiqua" panose="02040602050305030304" pitchFamily="18" charset="0"/>
                <a:sym typeface="Symbol" panose="05050102010706020507" pitchFamily="18" charset="2"/>
              </a:rPr>
              <a:t>support</a:t>
            </a:r>
            <a:r>
              <a:rPr lang="en-US" sz="1600" dirty="0" smtClean="0">
                <a:latin typeface="Book Antiqua" panose="02040602050305030304" pitchFamily="18" charset="0"/>
                <a:sym typeface="Symbol" panose="05050102010706020507" pitchFamily="18" charset="2"/>
              </a:rPr>
              <a:t>, </a:t>
            </a:r>
            <a:r>
              <a:rPr lang="en-US" sz="1600" i="1" dirty="0" smtClean="0">
                <a:latin typeface="Book Antiqua" panose="02040602050305030304" pitchFamily="18" charset="0"/>
                <a:sym typeface="Symbol" panose="05050102010706020507" pitchFamily="18" charset="2"/>
              </a:rPr>
              <a:t>s</a:t>
            </a:r>
            <a:r>
              <a:rPr lang="en-US" sz="1600" dirty="0" smtClean="0">
                <a:latin typeface="Book Antiqua" panose="02040602050305030304" pitchFamily="18" charset="0"/>
                <a:sym typeface="Symbol" panose="05050102010706020507" pitchFamily="18" charset="2"/>
              </a:rPr>
              <a:t>, </a:t>
            </a:r>
            <a:r>
              <a:rPr lang="en-US" sz="1600" dirty="0" smtClean="0">
                <a:solidFill>
                  <a:schemeClr val="tx2"/>
                </a:solidFill>
                <a:latin typeface="Book Antiqua" panose="02040602050305030304" pitchFamily="18" charset="0"/>
                <a:sym typeface="Symbol" panose="05050102010706020507" pitchFamily="18" charset="2"/>
              </a:rPr>
              <a:t>probability</a:t>
            </a:r>
            <a:r>
              <a:rPr lang="en-US" sz="1600" dirty="0" smtClean="0">
                <a:latin typeface="Book Antiqua" panose="02040602050305030304" pitchFamily="18" charset="0"/>
                <a:sym typeface="Symbol" panose="05050102010706020507" pitchFamily="18" charset="2"/>
              </a:rPr>
              <a:t> that a transaction contains X  Y.</a:t>
            </a:r>
          </a:p>
          <a:p>
            <a:pPr lvl="1" fontAlgn="auto">
              <a:spcAft>
                <a:spcPts val="0"/>
              </a:spcAft>
              <a:defRPr/>
            </a:pPr>
            <a:r>
              <a:rPr lang="en-US" sz="1600" b="1" dirty="0" smtClean="0">
                <a:solidFill>
                  <a:schemeClr val="hlink"/>
                </a:solidFill>
                <a:latin typeface="Book Antiqua" panose="02040602050305030304" pitchFamily="18" charset="0"/>
                <a:sym typeface="Symbol" panose="05050102010706020507" pitchFamily="18" charset="2"/>
              </a:rPr>
              <a:t>confidence</a:t>
            </a:r>
            <a:r>
              <a:rPr lang="en-US" sz="1600" dirty="0" smtClean="0">
                <a:latin typeface="Book Antiqua" panose="02040602050305030304" pitchFamily="18" charset="0"/>
                <a:sym typeface="Symbol" panose="05050102010706020507" pitchFamily="18" charset="2"/>
              </a:rPr>
              <a:t>, </a:t>
            </a:r>
            <a:r>
              <a:rPr lang="en-US" sz="1600" i="1" dirty="0" smtClean="0">
                <a:latin typeface="Book Antiqua" panose="02040602050305030304" pitchFamily="18" charset="0"/>
                <a:sym typeface="Symbol" panose="05050102010706020507" pitchFamily="18" charset="2"/>
              </a:rPr>
              <a:t>c,</a:t>
            </a:r>
            <a:r>
              <a:rPr lang="en-US" sz="1600" dirty="0" smtClean="0">
                <a:latin typeface="Book Antiqua" panose="02040602050305030304" pitchFamily="18" charset="0"/>
                <a:sym typeface="Symbol" panose="05050102010706020507" pitchFamily="18" charset="2"/>
              </a:rPr>
              <a:t> </a:t>
            </a:r>
            <a:r>
              <a:rPr lang="en-US" sz="1600" dirty="0" smtClean="0">
                <a:solidFill>
                  <a:schemeClr val="tx2"/>
                </a:solidFill>
                <a:latin typeface="Book Antiqua" panose="02040602050305030304" pitchFamily="18" charset="0"/>
                <a:sym typeface="Symbol" panose="05050102010706020507" pitchFamily="18" charset="2"/>
              </a:rPr>
              <a:t>conditional probability</a:t>
            </a:r>
            <a:r>
              <a:rPr lang="en-US" sz="1600" dirty="0" smtClean="0">
                <a:latin typeface="Book Antiqua" panose="02040602050305030304" pitchFamily="18" charset="0"/>
                <a:sym typeface="Symbol" panose="05050102010706020507" pitchFamily="18" charset="2"/>
              </a:rPr>
              <a:t> that a transaction having X also contains </a:t>
            </a:r>
            <a:r>
              <a:rPr lang="en-US" sz="1600" i="1" dirty="0" smtClean="0">
                <a:latin typeface="Book Antiqua" panose="02040602050305030304" pitchFamily="18" charset="0"/>
                <a:sym typeface="Symbol" panose="05050102010706020507" pitchFamily="18" charset="2"/>
              </a:rPr>
              <a:t>Y.</a:t>
            </a:r>
          </a:p>
        </p:txBody>
      </p:sp>
      <p:graphicFrame>
        <p:nvGraphicFramePr>
          <p:cNvPr id="5" name="Group 15"/>
          <p:cNvGraphicFramePr>
            <a:graphicFrameLocks noGrp="1"/>
          </p:cNvGraphicFramePr>
          <p:nvPr>
            <p:extLst>
              <p:ext uri="{D42A27DB-BD31-4B8C-83A1-F6EECF244321}">
                <p14:modId xmlns:p14="http://schemas.microsoft.com/office/powerpoint/2010/main" val="129433699"/>
              </p:ext>
            </p:extLst>
          </p:nvPr>
        </p:nvGraphicFramePr>
        <p:xfrm>
          <a:off x="6362699" y="1438276"/>
          <a:ext cx="2371726" cy="2743600"/>
        </p:xfrm>
        <a:graphic>
          <a:graphicData uri="http://schemas.openxmlformats.org/drawingml/2006/table">
            <a:tbl>
              <a:tblPr/>
              <a:tblGrid>
                <a:gridCol w="1185863"/>
                <a:gridCol w="1185863"/>
              </a:tblGrid>
              <a:tr h="36585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Tahoma" pitchFamily="34" charset="0"/>
                        </a:rPr>
                        <a:t>Transaction-id</a:t>
                      </a:r>
                    </a:p>
                  </a:txBody>
                  <a:tcPr marL="68580" marR="68580"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Tahoma" pitchFamily="34" charset="0"/>
                        </a:rPr>
                        <a:t>Items bought</a:t>
                      </a:r>
                    </a:p>
                  </a:txBody>
                  <a:tcPr marL="68580" marR="68580"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r>
              <a:tr h="36585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Tahoma" pitchFamily="34" charset="0"/>
                        </a:rPr>
                        <a:t>10</a:t>
                      </a:r>
                    </a:p>
                  </a:txBody>
                  <a:tcPr marL="68580" marR="68580"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Tahoma" pitchFamily="34" charset="0"/>
                        </a:rPr>
                        <a:t>A, B, D</a:t>
                      </a:r>
                    </a:p>
                  </a:txBody>
                  <a:tcPr marL="68580" marR="68580"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585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Tahoma" pitchFamily="34" charset="0"/>
                        </a:rPr>
                        <a:t>20</a:t>
                      </a:r>
                    </a:p>
                  </a:txBody>
                  <a:tcPr marL="68580" marR="68580"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Tahoma" pitchFamily="34" charset="0"/>
                        </a:rPr>
                        <a:t>A, C, D</a:t>
                      </a:r>
                    </a:p>
                  </a:txBody>
                  <a:tcPr marL="68580" marR="68580"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585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Tahoma" pitchFamily="34" charset="0"/>
                        </a:rPr>
                        <a:t>30</a:t>
                      </a:r>
                    </a:p>
                  </a:txBody>
                  <a:tcPr marL="68580" marR="68580"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Tahoma" pitchFamily="34" charset="0"/>
                        </a:rPr>
                        <a:t>A, D, E</a:t>
                      </a:r>
                    </a:p>
                  </a:txBody>
                  <a:tcPr marL="68580" marR="68580"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585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Tahoma" pitchFamily="34" charset="0"/>
                        </a:rPr>
                        <a:t>40</a:t>
                      </a:r>
                    </a:p>
                  </a:txBody>
                  <a:tcPr marL="68580" marR="68580"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Tahoma" pitchFamily="34" charset="0"/>
                        </a:rPr>
                        <a:t>B, E, F</a:t>
                      </a:r>
                    </a:p>
                  </a:txBody>
                  <a:tcPr marL="68580" marR="68580"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194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Tahoma" pitchFamily="34" charset="0"/>
                        </a:rPr>
                        <a:t>50</a:t>
                      </a:r>
                    </a:p>
                  </a:txBody>
                  <a:tcPr marL="68580" marR="68580"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Tahoma" pitchFamily="34" charset="0"/>
                        </a:rPr>
                        <a:t>B, C, D, E, F</a:t>
                      </a:r>
                    </a:p>
                  </a:txBody>
                  <a:tcPr marL="68580" marR="68580"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pSp>
        <p:nvGrpSpPr>
          <p:cNvPr id="12315" name="Group 5"/>
          <p:cNvGrpSpPr>
            <a:grpSpLocks/>
          </p:cNvGrpSpPr>
          <p:nvPr/>
        </p:nvGrpSpPr>
        <p:grpSpPr bwMode="auto">
          <a:xfrm>
            <a:off x="6300191" y="4180681"/>
            <a:ext cx="2434233" cy="2630487"/>
            <a:chOff x="192" y="2400"/>
            <a:chExt cx="2448" cy="1657"/>
          </a:xfrm>
        </p:grpSpPr>
        <p:sp>
          <p:nvSpPr>
            <p:cNvPr id="12317" name="Oval 6"/>
            <p:cNvSpPr>
              <a:spLocks noChangeArrowheads="1"/>
            </p:cNvSpPr>
            <p:nvPr/>
          </p:nvSpPr>
          <p:spPr bwMode="auto">
            <a:xfrm>
              <a:off x="384" y="2736"/>
              <a:ext cx="1200" cy="864"/>
            </a:xfrm>
            <a:prstGeom prst="ellipse">
              <a:avLst/>
            </a:prstGeom>
            <a:solidFill>
              <a:srgbClr val="FFFF00"/>
            </a:solidFill>
            <a:ln w="25400">
              <a:solidFill>
                <a:schemeClr val="tx2"/>
              </a:solidFill>
              <a:round/>
              <a:headEnd/>
              <a:tailEnd/>
            </a:ln>
          </p:spPr>
          <p:txBody>
            <a:bodyPr wrap="none" anchor="ctr"/>
            <a:lstStyle/>
            <a:p>
              <a:endParaRPr lang="en-US" sz="2400">
                <a:latin typeface="Tahoma" pitchFamily="34" charset="0"/>
              </a:endParaRPr>
            </a:p>
          </p:txBody>
        </p:sp>
        <p:sp>
          <p:nvSpPr>
            <p:cNvPr id="12318" name="Oval 7"/>
            <p:cNvSpPr>
              <a:spLocks noChangeArrowheads="1"/>
            </p:cNvSpPr>
            <p:nvPr/>
          </p:nvSpPr>
          <p:spPr bwMode="auto">
            <a:xfrm>
              <a:off x="1008" y="2736"/>
              <a:ext cx="1200" cy="960"/>
            </a:xfrm>
            <a:prstGeom prst="ellipse">
              <a:avLst/>
            </a:prstGeom>
            <a:solidFill>
              <a:srgbClr val="99CCFF">
                <a:alpha val="50195"/>
              </a:srgbClr>
            </a:solidFill>
            <a:ln w="25400">
              <a:solidFill>
                <a:schemeClr val="hlink"/>
              </a:solidFill>
              <a:round/>
              <a:headEnd/>
              <a:tailEnd/>
            </a:ln>
          </p:spPr>
          <p:txBody>
            <a:bodyPr wrap="none" anchor="ctr"/>
            <a:lstStyle/>
            <a:p>
              <a:endParaRPr lang="en-US" sz="2400">
                <a:latin typeface="Tahoma" pitchFamily="34" charset="0"/>
              </a:endParaRPr>
            </a:p>
          </p:txBody>
        </p:sp>
        <p:sp>
          <p:nvSpPr>
            <p:cNvPr id="12319" name="Line 8"/>
            <p:cNvSpPr>
              <a:spLocks noChangeShapeType="1"/>
            </p:cNvSpPr>
            <p:nvPr/>
          </p:nvSpPr>
          <p:spPr bwMode="auto">
            <a:xfrm flipH="1">
              <a:off x="576" y="3168"/>
              <a:ext cx="144" cy="48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20" name="Line 9"/>
            <p:cNvSpPr>
              <a:spLocks noChangeShapeType="1"/>
            </p:cNvSpPr>
            <p:nvPr/>
          </p:nvSpPr>
          <p:spPr bwMode="auto">
            <a:xfrm flipV="1">
              <a:off x="2016" y="2832"/>
              <a:ext cx="144" cy="43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21" name="Line 10"/>
            <p:cNvSpPr>
              <a:spLocks noChangeShapeType="1"/>
            </p:cNvSpPr>
            <p:nvPr/>
          </p:nvSpPr>
          <p:spPr bwMode="auto">
            <a:xfrm flipH="1" flipV="1">
              <a:off x="1440" y="2592"/>
              <a:ext cx="0" cy="576"/>
            </a:xfrm>
            <a:prstGeom prst="line">
              <a:avLst/>
            </a:prstGeom>
            <a:noFill/>
            <a:ln w="952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22" name="Text Box 11"/>
            <p:cNvSpPr txBox="1">
              <a:spLocks noChangeArrowheads="1"/>
            </p:cNvSpPr>
            <p:nvPr/>
          </p:nvSpPr>
          <p:spPr bwMode="auto">
            <a:xfrm>
              <a:off x="1824" y="2448"/>
              <a:ext cx="768" cy="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itchFamily="18" charset="0"/>
                </a:defRPr>
              </a:lvl1pPr>
              <a:lvl2pPr marL="742950" indent="-285750">
                <a:defRPr>
                  <a:solidFill>
                    <a:schemeClr val="tx1"/>
                  </a:solidFill>
                  <a:latin typeface="Rockwell" pitchFamily="18" charset="0"/>
                </a:defRPr>
              </a:lvl2pPr>
              <a:lvl3pPr marL="1143000" indent="-228600">
                <a:defRPr>
                  <a:solidFill>
                    <a:schemeClr val="tx1"/>
                  </a:solidFill>
                  <a:latin typeface="Rockwell" pitchFamily="18" charset="0"/>
                </a:defRPr>
              </a:lvl3pPr>
              <a:lvl4pPr marL="1600200" indent="-228600">
                <a:defRPr>
                  <a:solidFill>
                    <a:schemeClr val="tx1"/>
                  </a:solidFill>
                  <a:latin typeface="Rockwell" pitchFamily="18" charset="0"/>
                </a:defRPr>
              </a:lvl4pPr>
              <a:lvl5pPr marL="2057400" indent="-228600">
                <a:defRPr>
                  <a:solidFill>
                    <a:schemeClr val="tx1"/>
                  </a:solidFill>
                  <a:latin typeface="Rockwell" pitchFamily="18" charset="0"/>
                </a:defRPr>
              </a:lvl5pPr>
              <a:lvl6pPr marL="2514600" indent="-228600" defTabSz="457200" fontAlgn="base">
                <a:spcBef>
                  <a:spcPct val="0"/>
                </a:spcBef>
                <a:spcAft>
                  <a:spcPct val="0"/>
                </a:spcAft>
                <a:defRPr>
                  <a:solidFill>
                    <a:schemeClr val="tx1"/>
                  </a:solidFill>
                  <a:latin typeface="Rockwell" pitchFamily="18" charset="0"/>
                </a:defRPr>
              </a:lvl6pPr>
              <a:lvl7pPr marL="2971800" indent="-228600" defTabSz="457200" fontAlgn="base">
                <a:spcBef>
                  <a:spcPct val="0"/>
                </a:spcBef>
                <a:spcAft>
                  <a:spcPct val="0"/>
                </a:spcAft>
                <a:defRPr>
                  <a:solidFill>
                    <a:schemeClr val="tx1"/>
                  </a:solidFill>
                  <a:latin typeface="Rockwell" pitchFamily="18" charset="0"/>
                </a:defRPr>
              </a:lvl7pPr>
              <a:lvl8pPr marL="3429000" indent="-228600" defTabSz="457200" fontAlgn="base">
                <a:spcBef>
                  <a:spcPct val="0"/>
                </a:spcBef>
                <a:spcAft>
                  <a:spcPct val="0"/>
                </a:spcAft>
                <a:defRPr>
                  <a:solidFill>
                    <a:schemeClr val="tx1"/>
                  </a:solidFill>
                  <a:latin typeface="Rockwell" pitchFamily="18" charset="0"/>
                </a:defRPr>
              </a:lvl8pPr>
              <a:lvl9pPr marL="3886200" indent="-228600" defTabSz="457200" fontAlgn="base">
                <a:spcBef>
                  <a:spcPct val="0"/>
                </a:spcBef>
                <a:spcAft>
                  <a:spcPct val="0"/>
                </a:spcAft>
                <a:defRPr>
                  <a:solidFill>
                    <a:schemeClr val="tx1"/>
                  </a:solidFill>
                  <a:latin typeface="Rockwell" pitchFamily="18" charset="0"/>
                </a:defRPr>
              </a:lvl9pPr>
            </a:lstStyle>
            <a:p>
              <a:pPr eaLnBrk="0" hangingPunct="0">
                <a:lnSpc>
                  <a:spcPct val="110000"/>
                </a:lnSpc>
              </a:pPr>
              <a:r>
                <a:rPr lang="en-US" sz="1600" b="1">
                  <a:solidFill>
                    <a:schemeClr val="hlink"/>
                  </a:solidFill>
                  <a:latin typeface="Times New Roman" pitchFamily="18" charset="0"/>
                </a:rPr>
                <a:t>Customer</a:t>
              </a:r>
            </a:p>
            <a:p>
              <a:pPr eaLnBrk="0" hangingPunct="0">
                <a:lnSpc>
                  <a:spcPct val="110000"/>
                </a:lnSpc>
              </a:pPr>
              <a:r>
                <a:rPr lang="en-US" sz="1600" b="1">
                  <a:solidFill>
                    <a:schemeClr val="hlink"/>
                  </a:solidFill>
                  <a:latin typeface="Times New Roman" pitchFamily="18" charset="0"/>
                </a:rPr>
                <a:t>buys Bread</a:t>
              </a:r>
              <a:endParaRPr lang="en-US" b="1" u="sng">
                <a:latin typeface="Times New Roman" pitchFamily="18" charset="0"/>
              </a:endParaRPr>
            </a:p>
          </p:txBody>
        </p:sp>
        <p:sp>
          <p:nvSpPr>
            <p:cNvPr id="12323" name="Text Box 12"/>
            <p:cNvSpPr txBox="1">
              <a:spLocks noChangeArrowheads="1"/>
            </p:cNvSpPr>
            <p:nvPr/>
          </p:nvSpPr>
          <p:spPr bwMode="auto">
            <a:xfrm>
              <a:off x="960" y="2400"/>
              <a:ext cx="657" cy="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itchFamily="18" charset="0"/>
                </a:defRPr>
              </a:lvl1pPr>
              <a:lvl2pPr marL="742950" indent="-285750">
                <a:defRPr>
                  <a:solidFill>
                    <a:schemeClr val="tx1"/>
                  </a:solidFill>
                  <a:latin typeface="Rockwell" pitchFamily="18" charset="0"/>
                </a:defRPr>
              </a:lvl2pPr>
              <a:lvl3pPr marL="1143000" indent="-228600">
                <a:defRPr>
                  <a:solidFill>
                    <a:schemeClr val="tx1"/>
                  </a:solidFill>
                  <a:latin typeface="Rockwell" pitchFamily="18" charset="0"/>
                </a:defRPr>
              </a:lvl3pPr>
              <a:lvl4pPr marL="1600200" indent="-228600">
                <a:defRPr>
                  <a:solidFill>
                    <a:schemeClr val="tx1"/>
                  </a:solidFill>
                  <a:latin typeface="Rockwell" pitchFamily="18" charset="0"/>
                </a:defRPr>
              </a:lvl4pPr>
              <a:lvl5pPr marL="2057400" indent="-228600">
                <a:defRPr>
                  <a:solidFill>
                    <a:schemeClr val="tx1"/>
                  </a:solidFill>
                  <a:latin typeface="Rockwell" pitchFamily="18" charset="0"/>
                </a:defRPr>
              </a:lvl5pPr>
              <a:lvl6pPr marL="2514600" indent="-228600" defTabSz="457200" fontAlgn="base">
                <a:spcBef>
                  <a:spcPct val="0"/>
                </a:spcBef>
                <a:spcAft>
                  <a:spcPct val="0"/>
                </a:spcAft>
                <a:defRPr>
                  <a:solidFill>
                    <a:schemeClr val="tx1"/>
                  </a:solidFill>
                  <a:latin typeface="Rockwell" pitchFamily="18" charset="0"/>
                </a:defRPr>
              </a:lvl6pPr>
              <a:lvl7pPr marL="2971800" indent="-228600" defTabSz="457200" fontAlgn="base">
                <a:spcBef>
                  <a:spcPct val="0"/>
                </a:spcBef>
                <a:spcAft>
                  <a:spcPct val="0"/>
                </a:spcAft>
                <a:defRPr>
                  <a:solidFill>
                    <a:schemeClr val="tx1"/>
                  </a:solidFill>
                  <a:latin typeface="Rockwell" pitchFamily="18" charset="0"/>
                </a:defRPr>
              </a:lvl7pPr>
              <a:lvl8pPr marL="3429000" indent="-228600" defTabSz="457200" fontAlgn="base">
                <a:spcBef>
                  <a:spcPct val="0"/>
                </a:spcBef>
                <a:spcAft>
                  <a:spcPct val="0"/>
                </a:spcAft>
                <a:defRPr>
                  <a:solidFill>
                    <a:schemeClr val="tx1"/>
                  </a:solidFill>
                  <a:latin typeface="Rockwell" pitchFamily="18" charset="0"/>
                </a:defRPr>
              </a:lvl8pPr>
              <a:lvl9pPr marL="3886200" indent="-228600" defTabSz="457200" fontAlgn="base">
                <a:spcBef>
                  <a:spcPct val="0"/>
                </a:spcBef>
                <a:spcAft>
                  <a:spcPct val="0"/>
                </a:spcAft>
                <a:defRPr>
                  <a:solidFill>
                    <a:schemeClr val="tx1"/>
                  </a:solidFill>
                  <a:latin typeface="Rockwell" pitchFamily="18" charset="0"/>
                </a:defRPr>
              </a:lvl9pPr>
            </a:lstStyle>
            <a:p>
              <a:pPr eaLnBrk="0" hangingPunct="0">
                <a:lnSpc>
                  <a:spcPct val="110000"/>
                </a:lnSpc>
              </a:pPr>
              <a:r>
                <a:rPr lang="en-US" sz="1600" b="1" dirty="0">
                  <a:solidFill>
                    <a:srgbClr val="5FA180"/>
                  </a:solidFill>
                  <a:latin typeface="Times New Roman" pitchFamily="18" charset="0"/>
                </a:rPr>
                <a:t>Customer</a:t>
              </a:r>
            </a:p>
            <a:p>
              <a:pPr eaLnBrk="0" hangingPunct="0">
                <a:lnSpc>
                  <a:spcPct val="110000"/>
                </a:lnSpc>
              </a:pPr>
              <a:r>
                <a:rPr lang="en-US" sz="1600" b="1" dirty="0">
                  <a:solidFill>
                    <a:srgbClr val="5FA180"/>
                  </a:solidFill>
                  <a:latin typeface="Times New Roman" pitchFamily="18" charset="0"/>
                </a:rPr>
                <a:t>buys both</a:t>
              </a:r>
              <a:endParaRPr lang="en-US" b="1" u="sng" dirty="0">
                <a:solidFill>
                  <a:srgbClr val="5FA180"/>
                </a:solidFill>
                <a:latin typeface="Times New Roman" pitchFamily="18" charset="0"/>
              </a:endParaRPr>
            </a:p>
          </p:txBody>
        </p:sp>
        <p:sp>
          <p:nvSpPr>
            <p:cNvPr id="12324" name="Text Box 13"/>
            <p:cNvSpPr txBox="1">
              <a:spLocks noChangeArrowheads="1"/>
            </p:cNvSpPr>
            <p:nvPr/>
          </p:nvSpPr>
          <p:spPr bwMode="auto">
            <a:xfrm>
              <a:off x="384" y="3600"/>
              <a:ext cx="898" cy="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ckwell" pitchFamily="18" charset="0"/>
                </a:defRPr>
              </a:lvl1pPr>
              <a:lvl2pPr marL="742950" indent="-285750">
                <a:defRPr>
                  <a:solidFill>
                    <a:schemeClr val="tx1"/>
                  </a:solidFill>
                  <a:latin typeface="Rockwell" pitchFamily="18" charset="0"/>
                </a:defRPr>
              </a:lvl2pPr>
              <a:lvl3pPr marL="1143000" indent="-228600">
                <a:defRPr>
                  <a:solidFill>
                    <a:schemeClr val="tx1"/>
                  </a:solidFill>
                  <a:latin typeface="Rockwell" pitchFamily="18" charset="0"/>
                </a:defRPr>
              </a:lvl3pPr>
              <a:lvl4pPr marL="1600200" indent="-228600">
                <a:defRPr>
                  <a:solidFill>
                    <a:schemeClr val="tx1"/>
                  </a:solidFill>
                  <a:latin typeface="Rockwell" pitchFamily="18" charset="0"/>
                </a:defRPr>
              </a:lvl4pPr>
              <a:lvl5pPr marL="2057400" indent="-228600">
                <a:defRPr>
                  <a:solidFill>
                    <a:schemeClr val="tx1"/>
                  </a:solidFill>
                  <a:latin typeface="Rockwell" pitchFamily="18" charset="0"/>
                </a:defRPr>
              </a:lvl5pPr>
              <a:lvl6pPr marL="2514600" indent="-228600" defTabSz="457200" fontAlgn="base">
                <a:spcBef>
                  <a:spcPct val="0"/>
                </a:spcBef>
                <a:spcAft>
                  <a:spcPct val="0"/>
                </a:spcAft>
                <a:defRPr>
                  <a:solidFill>
                    <a:schemeClr val="tx1"/>
                  </a:solidFill>
                  <a:latin typeface="Rockwell" pitchFamily="18" charset="0"/>
                </a:defRPr>
              </a:lvl6pPr>
              <a:lvl7pPr marL="2971800" indent="-228600" defTabSz="457200" fontAlgn="base">
                <a:spcBef>
                  <a:spcPct val="0"/>
                </a:spcBef>
                <a:spcAft>
                  <a:spcPct val="0"/>
                </a:spcAft>
                <a:defRPr>
                  <a:solidFill>
                    <a:schemeClr val="tx1"/>
                  </a:solidFill>
                  <a:latin typeface="Rockwell" pitchFamily="18" charset="0"/>
                </a:defRPr>
              </a:lvl7pPr>
              <a:lvl8pPr marL="3429000" indent="-228600" defTabSz="457200" fontAlgn="base">
                <a:spcBef>
                  <a:spcPct val="0"/>
                </a:spcBef>
                <a:spcAft>
                  <a:spcPct val="0"/>
                </a:spcAft>
                <a:defRPr>
                  <a:solidFill>
                    <a:schemeClr val="tx1"/>
                  </a:solidFill>
                  <a:latin typeface="Rockwell" pitchFamily="18" charset="0"/>
                </a:defRPr>
              </a:lvl8pPr>
              <a:lvl9pPr marL="3886200" indent="-228600" defTabSz="457200" fontAlgn="base">
                <a:spcBef>
                  <a:spcPct val="0"/>
                </a:spcBef>
                <a:spcAft>
                  <a:spcPct val="0"/>
                </a:spcAft>
                <a:defRPr>
                  <a:solidFill>
                    <a:schemeClr val="tx1"/>
                  </a:solidFill>
                  <a:latin typeface="Rockwell" pitchFamily="18" charset="0"/>
                </a:defRPr>
              </a:lvl9pPr>
            </a:lstStyle>
            <a:p>
              <a:pPr eaLnBrk="0" hangingPunct="0">
                <a:lnSpc>
                  <a:spcPct val="110000"/>
                </a:lnSpc>
              </a:pPr>
              <a:r>
                <a:rPr lang="en-US" sz="1600" b="1">
                  <a:solidFill>
                    <a:schemeClr val="tx2"/>
                  </a:solidFill>
                  <a:latin typeface="Times New Roman" pitchFamily="18" charset="0"/>
                </a:rPr>
                <a:t>Customer</a:t>
              </a:r>
            </a:p>
            <a:p>
              <a:pPr eaLnBrk="0" hangingPunct="0">
                <a:lnSpc>
                  <a:spcPct val="110000"/>
                </a:lnSpc>
              </a:pPr>
              <a:r>
                <a:rPr lang="en-US" sz="1600" b="1">
                  <a:solidFill>
                    <a:schemeClr val="tx2"/>
                  </a:solidFill>
                  <a:latin typeface="Times New Roman" pitchFamily="18" charset="0"/>
                </a:rPr>
                <a:t>buys Milk</a:t>
              </a:r>
              <a:endParaRPr lang="en-US" b="1" u="sng">
                <a:latin typeface="Times New Roman" pitchFamily="18" charset="0"/>
              </a:endParaRPr>
            </a:p>
          </p:txBody>
        </p:sp>
        <p:sp>
          <p:nvSpPr>
            <p:cNvPr id="12325" name="Rectangle 14"/>
            <p:cNvSpPr>
              <a:spLocks noChangeArrowheads="1"/>
            </p:cNvSpPr>
            <p:nvPr/>
          </p:nvSpPr>
          <p:spPr bwMode="auto">
            <a:xfrm>
              <a:off x="192" y="2400"/>
              <a:ext cx="2448" cy="165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latin typeface="Tahoma" pitchFamily="34" charset="0"/>
              </a:endParaRPr>
            </a:p>
          </p:txBody>
        </p:sp>
      </p:grpSp>
      <p:sp>
        <p:nvSpPr>
          <p:cNvPr id="12316" name="Rectangle 4"/>
          <p:cNvSpPr>
            <a:spLocks noChangeArrowheads="1"/>
          </p:cNvSpPr>
          <p:nvPr/>
        </p:nvSpPr>
        <p:spPr bwMode="auto">
          <a:xfrm>
            <a:off x="401241" y="3647281"/>
            <a:ext cx="4241006"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gn="ctr">
              <a:lnSpc>
                <a:spcPct val="110000"/>
              </a:lnSpc>
            </a:pPr>
            <a:r>
              <a:rPr lang="en-US" sz="2400" b="1" i="1" dirty="0">
                <a:latin typeface="Book Antiqua" pitchFamily="18" charset="0"/>
              </a:rPr>
              <a:t>Let  </a:t>
            </a:r>
            <a:r>
              <a:rPr lang="en-US" sz="2400" b="1" i="1" dirty="0" err="1">
                <a:latin typeface="Book Antiqua" pitchFamily="18" charset="0"/>
              </a:rPr>
              <a:t>sup</a:t>
            </a:r>
            <a:r>
              <a:rPr lang="en-US" sz="2400" b="1" i="1" baseline="-25000" dirty="0" err="1">
                <a:latin typeface="Book Antiqua" pitchFamily="18" charset="0"/>
              </a:rPr>
              <a:t>min</a:t>
            </a:r>
            <a:r>
              <a:rPr lang="en-US" sz="2400" b="1" i="1" dirty="0">
                <a:latin typeface="Book Antiqua" pitchFamily="18" charset="0"/>
              </a:rPr>
              <a:t> = 50%,  </a:t>
            </a:r>
            <a:r>
              <a:rPr lang="en-US" sz="2400" b="1" i="1" dirty="0" err="1">
                <a:latin typeface="Book Antiqua" pitchFamily="18" charset="0"/>
              </a:rPr>
              <a:t>conf</a:t>
            </a:r>
            <a:r>
              <a:rPr lang="en-US" sz="2400" b="1" i="1" baseline="-25000" dirty="0" err="1">
                <a:latin typeface="Book Antiqua" pitchFamily="18" charset="0"/>
              </a:rPr>
              <a:t>min</a:t>
            </a:r>
            <a:r>
              <a:rPr lang="en-US" sz="2400" b="1" i="1" dirty="0">
                <a:latin typeface="Book Antiqua" pitchFamily="18" charset="0"/>
              </a:rPr>
              <a:t> = 50%</a:t>
            </a:r>
          </a:p>
          <a:p>
            <a:pPr algn="ctr">
              <a:lnSpc>
                <a:spcPct val="110000"/>
              </a:lnSpc>
            </a:pPr>
            <a:r>
              <a:rPr lang="en-US" sz="2400" b="1" i="1" dirty="0">
                <a:latin typeface="Book Antiqua" pitchFamily="18" charset="0"/>
              </a:rPr>
              <a:t>Freq. Pat.: </a:t>
            </a:r>
            <a:r>
              <a:rPr lang="en-US" sz="2400" b="1" dirty="0">
                <a:latin typeface="Book Antiqua" pitchFamily="18" charset="0"/>
              </a:rPr>
              <a:t>{</a:t>
            </a:r>
            <a:r>
              <a:rPr lang="en-US" sz="2400" b="1" i="1" dirty="0">
                <a:latin typeface="Book Antiqua" pitchFamily="18" charset="0"/>
              </a:rPr>
              <a:t>A:3, B:3, D:4, E:3, AD:3</a:t>
            </a:r>
            <a:r>
              <a:rPr lang="en-US" sz="2400" b="1" dirty="0">
                <a:latin typeface="Book Antiqua" pitchFamily="18" charset="0"/>
              </a:rPr>
              <a:t>}</a:t>
            </a:r>
          </a:p>
          <a:p>
            <a:pPr algn="ctr">
              <a:lnSpc>
                <a:spcPct val="110000"/>
              </a:lnSpc>
            </a:pPr>
            <a:r>
              <a:rPr lang="en-US" sz="2400" b="1" dirty="0">
                <a:latin typeface="Book Antiqua" pitchFamily="18" charset="0"/>
              </a:rPr>
              <a:t>Association rules:</a:t>
            </a:r>
          </a:p>
          <a:p>
            <a:pPr lvl="1" algn="ctr">
              <a:lnSpc>
                <a:spcPct val="110000"/>
              </a:lnSpc>
            </a:pPr>
            <a:r>
              <a:rPr lang="en-US" sz="2400" b="1" i="1" dirty="0">
                <a:latin typeface="Book Antiqua" pitchFamily="18" charset="0"/>
              </a:rPr>
              <a:t>A </a:t>
            </a:r>
            <a:r>
              <a:rPr lang="en-US" sz="2400" b="1" dirty="0">
                <a:latin typeface="Book Antiqua" pitchFamily="18" charset="0"/>
                <a:sym typeface="Wingdings" pitchFamily="2" charset="2"/>
              </a:rPr>
              <a:t></a:t>
            </a:r>
            <a:r>
              <a:rPr lang="en-US" sz="2400" b="1" i="1" dirty="0">
                <a:latin typeface="Book Antiqua" pitchFamily="18" charset="0"/>
                <a:sym typeface="Symbol" pitchFamily="18" charset="2"/>
              </a:rPr>
              <a:t> D  </a:t>
            </a:r>
            <a:r>
              <a:rPr lang="en-US" sz="2400" b="1" dirty="0">
                <a:latin typeface="Book Antiqua" pitchFamily="18" charset="0"/>
                <a:sym typeface="Symbol" pitchFamily="18" charset="2"/>
              </a:rPr>
              <a:t>(60%, 100%)</a:t>
            </a:r>
          </a:p>
          <a:p>
            <a:pPr lvl="1" algn="ctr">
              <a:lnSpc>
                <a:spcPct val="110000"/>
              </a:lnSpc>
            </a:pPr>
            <a:r>
              <a:rPr lang="en-US" sz="2400" b="1" i="1" dirty="0">
                <a:latin typeface="Book Antiqua" pitchFamily="18" charset="0"/>
              </a:rPr>
              <a:t>D </a:t>
            </a:r>
            <a:r>
              <a:rPr lang="en-US" sz="2400" b="1" dirty="0">
                <a:latin typeface="Book Antiqua" pitchFamily="18" charset="0"/>
                <a:sym typeface="Wingdings" pitchFamily="2" charset="2"/>
              </a:rPr>
              <a:t></a:t>
            </a:r>
            <a:r>
              <a:rPr lang="en-US" sz="2400" b="1" i="1" dirty="0">
                <a:latin typeface="Book Antiqua" pitchFamily="18" charset="0"/>
                <a:sym typeface="Symbol" pitchFamily="18" charset="2"/>
              </a:rPr>
              <a:t> A  </a:t>
            </a:r>
            <a:r>
              <a:rPr lang="en-US" sz="2400" b="1" dirty="0">
                <a:latin typeface="Book Antiqua" pitchFamily="18" charset="0"/>
                <a:sym typeface="Symbol" pitchFamily="18" charset="2"/>
              </a:rPr>
              <a:t>(60%, 75%)</a:t>
            </a:r>
          </a:p>
          <a:p>
            <a:pPr lvl="1" algn="ctr"/>
            <a:endParaRPr lang="en-US" sz="2400" b="1" dirty="0">
              <a:latin typeface="Book Antiqua" pitchFamily="18" charset="0"/>
              <a:sym typeface="Symbol" pitchFamily="18" charset="2"/>
            </a:endParaRPr>
          </a:p>
        </p:txBody>
      </p:sp>
    </p:spTree>
    <p:extLst>
      <p:ext uri="{BB962C8B-B14F-4D97-AF65-F5344CB8AC3E}">
        <p14:creationId xmlns:p14="http://schemas.microsoft.com/office/powerpoint/2010/main" val="6590482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53" y="19650"/>
            <a:ext cx="7765256" cy="1327150"/>
          </a:xfrm>
        </p:spPr>
        <p:txBody>
          <a:bodyPr>
            <a:normAutofit fontScale="90000"/>
          </a:bodyPr>
          <a:lstStyle/>
          <a:p>
            <a:pPr fontAlgn="auto">
              <a:spcAft>
                <a:spcPts val="0"/>
              </a:spcAft>
              <a:defRPr/>
            </a:pPr>
            <a:r>
              <a:rPr lang="en-US" sz="4400" dirty="0"/>
              <a:t>Frequent Patterns and </a:t>
            </a:r>
            <a:br>
              <a:rPr lang="en-US" sz="4400" dirty="0"/>
            </a:br>
            <a:r>
              <a:rPr lang="en-US" sz="4400" dirty="0"/>
              <a:t>Association Rules</a:t>
            </a:r>
          </a:p>
        </p:txBody>
      </p:sp>
      <p:sp>
        <p:nvSpPr>
          <p:cNvPr id="13315" name="Rectangle 3"/>
          <p:cNvSpPr>
            <a:spLocks noChangeArrowheads="1"/>
          </p:cNvSpPr>
          <p:nvPr/>
        </p:nvSpPr>
        <p:spPr bwMode="auto">
          <a:xfrm>
            <a:off x="604838" y="1484784"/>
            <a:ext cx="8068866"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dirty="0">
                <a:latin typeface="Book Antiqua" pitchFamily="18" charset="0"/>
              </a:rPr>
              <a:t>Rules that satisfy both a minimum support threshold (</a:t>
            </a:r>
            <a:r>
              <a:rPr lang="en-US" sz="2400" dirty="0" err="1">
                <a:latin typeface="Book Antiqua" pitchFamily="18" charset="0"/>
              </a:rPr>
              <a:t>min_sup</a:t>
            </a:r>
            <a:r>
              <a:rPr lang="en-US" sz="2400" dirty="0">
                <a:latin typeface="Book Antiqua" pitchFamily="18" charset="0"/>
              </a:rPr>
              <a:t>) and a minimum confidence threshold (</a:t>
            </a:r>
            <a:r>
              <a:rPr lang="en-US" sz="2400" dirty="0" err="1">
                <a:latin typeface="Book Antiqua" pitchFamily="18" charset="0"/>
              </a:rPr>
              <a:t>min_conf</a:t>
            </a:r>
            <a:r>
              <a:rPr lang="en-US" sz="2400" dirty="0">
                <a:latin typeface="Book Antiqua" pitchFamily="18" charset="0"/>
              </a:rPr>
              <a:t> ) are called strong. </a:t>
            </a:r>
          </a:p>
          <a:p>
            <a:pPr marL="342900" indent="-342900" algn="just">
              <a:lnSpc>
                <a:spcPct val="150000"/>
              </a:lnSpc>
              <a:buFont typeface="Wingdings" pitchFamily="2" charset="2"/>
              <a:buChar char="§"/>
            </a:pPr>
            <a:r>
              <a:rPr lang="en-US" sz="2400" dirty="0">
                <a:latin typeface="Book Antiqua" pitchFamily="18" charset="0"/>
              </a:rPr>
              <a:t>A set of items is referred to as an </a:t>
            </a:r>
            <a:r>
              <a:rPr lang="en-US" sz="2400" dirty="0" err="1">
                <a:latin typeface="Book Antiqua" pitchFamily="18" charset="0"/>
              </a:rPr>
              <a:t>itemset</a:t>
            </a:r>
            <a:r>
              <a:rPr lang="en-US" sz="2400" dirty="0">
                <a:latin typeface="Book Antiqua" pitchFamily="18" charset="0"/>
              </a:rPr>
              <a:t>. An </a:t>
            </a:r>
            <a:r>
              <a:rPr lang="en-US" sz="2400" dirty="0" err="1">
                <a:latin typeface="Book Antiqua" pitchFamily="18" charset="0"/>
              </a:rPr>
              <a:t>itemset</a:t>
            </a:r>
            <a:r>
              <a:rPr lang="en-US" sz="2400" dirty="0">
                <a:latin typeface="Book Antiqua" pitchFamily="18" charset="0"/>
              </a:rPr>
              <a:t> that contains k items is a k-</a:t>
            </a:r>
            <a:r>
              <a:rPr lang="en-US" sz="2400" dirty="0" err="1">
                <a:latin typeface="Book Antiqua" pitchFamily="18" charset="0"/>
              </a:rPr>
              <a:t>itemset</a:t>
            </a:r>
            <a:r>
              <a:rPr lang="en-US" sz="2400" dirty="0">
                <a:latin typeface="Book Antiqua" pitchFamily="18" charset="0"/>
              </a:rPr>
              <a:t>. The set </a:t>
            </a:r>
            <a:r>
              <a:rPr lang="en-US" sz="2400" b="1" dirty="0">
                <a:latin typeface="Book Antiqua" pitchFamily="18" charset="0"/>
              </a:rPr>
              <a:t>{computer, antivirus software} </a:t>
            </a:r>
            <a:r>
              <a:rPr lang="en-US" sz="2400" dirty="0">
                <a:latin typeface="Book Antiqua" pitchFamily="18" charset="0"/>
              </a:rPr>
              <a:t>is a 2-itemset. </a:t>
            </a:r>
          </a:p>
          <a:p>
            <a:pPr marL="342900" indent="-342900" algn="just">
              <a:lnSpc>
                <a:spcPct val="150000"/>
              </a:lnSpc>
              <a:buFont typeface="Wingdings" pitchFamily="2" charset="2"/>
              <a:buChar char="§"/>
            </a:pPr>
            <a:r>
              <a:rPr lang="en-US" sz="2400" dirty="0">
                <a:latin typeface="Book Antiqua" pitchFamily="18" charset="0"/>
              </a:rPr>
              <a:t>The occurrence frequency of an </a:t>
            </a:r>
            <a:r>
              <a:rPr lang="en-US" sz="2400" dirty="0" err="1">
                <a:latin typeface="Book Antiqua" pitchFamily="18" charset="0"/>
              </a:rPr>
              <a:t>itemset</a:t>
            </a:r>
            <a:r>
              <a:rPr lang="en-US" sz="2400" dirty="0">
                <a:latin typeface="Book Antiqua" pitchFamily="18" charset="0"/>
              </a:rPr>
              <a:t> is the number of transactions that contain the </a:t>
            </a:r>
            <a:r>
              <a:rPr lang="en-US" sz="2400" dirty="0" err="1">
                <a:latin typeface="Book Antiqua" pitchFamily="18" charset="0"/>
              </a:rPr>
              <a:t>itemset</a:t>
            </a:r>
            <a:r>
              <a:rPr lang="en-US" sz="2400" dirty="0">
                <a:latin typeface="Book Antiqua" pitchFamily="18" charset="0"/>
              </a:rPr>
              <a:t>. </a:t>
            </a:r>
          </a:p>
          <a:p>
            <a:pPr marL="342900" indent="-342900" algn="just">
              <a:lnSpc>
                <a:spcPct val="150000"/>
              </a:lnSpc>
              <a:buFont typeface="Wingdings" pitchFamily="2" charset="2"/>
              <a:buChar char="§"/>
            </a:pPr>
            <a:r>
              <a:rPr lang="en-US" sz="2400" dirty="0">
                <a:latin typeface="Book Antiqua" pitchFamily="18" charset="0"/>
              </a:rPr>
              <a:t>This is also known, simply, as the </a:t>
            </a:r>
            <a:r>
              <a:rPr lang="en-US" sz="2400" b="1" dirty="0">
                <a:latin typeface="Book Antiqua" pitchFamily="18" charset="0"/>
              </a:rPr>
              <a:t>frequency, support count, or count </a:t>
            </a:r>
            <a:r>
              <a:rPr lang="en-US" sz="2400" dirty="0">
                <a:latin typeface="Book Antiqua" pitchFamily="18" charset="0"/>
              </a:rPr>
              <a:t>of the </a:t>
            </a:r>
            <a:r>
              <a:rPr lang="en-US" sz="2400" dirty="0" err="1">
                <a:latin typeface="Book Antiqua" pitchFamily="18" charset="0"/>
              </a:rPr>
              <a:t>itemset</a:t>
            </a:r>
            <a:r>
              <a:rPr lang="en-US" sz="2400" dirty="0">
                <a:latin typeface="Book Antiqua" pitchFamily="18" charset="0"/>
              </a:rPr>
              <a:t>.</a:t>
            </a:r>
          </a:p>
        </p:txBody>
      </p:sp>
      <p:pic>
        <p:nvPicPr>
          <p:cNvPr id="3" name="Picture 2"/>
          <p:cNvPicPr>
            <a:picLocks noChangeAspect="1"/>
          </p:cNvPicPr>
          <p:nvPr/>
        </p:nvPicPr>
        <p:blipFill>
          <a:blip r:embed="rId2"/>
          <a:stretch>
            <a:fillRect/>
          </a:stretch>
        </p:blipFill>
        <p:spPr>
          <a:xfrm>
            <a:off x="6083120" y="332656"/>
            <a:ext cx="3038998" cy="115212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749315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98425"/>
            <a:ext cx="7765256" cy="1327150"/>
          </a:xfrm>
        </p:spPr>
        <p:txBody>
          <a:bodyPr>
            <a:normAutofit fontScale="90000"/>
          </a:bodyPr>
          <a:lstStyle/>
          <a:p>
            <a:pPr fontAlgn="auto">
              <a:spcAft>
                <a:spcPts val="0"/>
              </a:spcAft>
              <a:defRPr/>
            </a:pPr>
            <a:r>
              <a:rPr lang="en-US" sz="4400" dirty="0"/>
              <a:t>Frequent Patterns and </a:t>
            </a:r>
            <a:br>
              <a:rPr lang="en-US" sz="4400" dirty="0"/>
            </a:br>
            <a:r>
              <a:rPr lang="en-US" sz="4400" dirty="0"/>
              <a:t>Association Rules</a:t>
            </a:r>
          </a:p>
        </p:txBody>
      </p:sp>
      <p:sp>
        <p:nvSpPr>
          <p:cNvPr id="4" name="Rectangle 3"/>
          <p:cNvSpPr/>
          <p:nvPr/>
        </p:nvSpPr>
        <p:spPr>
          <a:xfrm>
            <a:off x="533400" y="2204864"/>
            <a:ext cx="8068866" cy="4524315"/>
          </a:xfrm>
          <a:prstGeom prst="rect">
            <a:avLst/>
          </a:prstGeom>
        </p:spPr>
        <p:txBody>
          <a:bodyPr>
            <a:spAutoFit/>
          </a:bodyPr>
          <a:lstStyle/>
          <a:p>
            <a:pPr marL="342900" indent="-342900" algn="just" fontAlgn="auto">
              <a:lnSpc>
                <a:spcPct val="150000"/>
              </a:lnSpc>
              <a:spcBef>
                <a:spcPts val="0"/>
              </a:spcBef>
              <a:spcAft>
                <a:spcPts val="0"/>
              </a:spcAft>
              <a:buFont typeface="Wingdings" panose="05000000000000000000" pitchFamily="2" charset="2"/>
              <a:buChar char="§"/>
              <a:defRPr/>
            </a:pPr>
            <a:r>
              <a:rPr lang="en-US" sz="2400" dirty="0">
                <a:latin typeface="Book Antiqua" panose="02040602050305030304" pitchFamily="18" charset="0"/>
                <a:cs typeface="+mn-cs"/>
              </a:rPr>
              <a:t>In general, association rule mining can be viewed as a two-step process:</a:t>
            </a:r>
          </a:p>
          <a:p>
            <a:pPr marL="806450" indent="-403225" algn="just" fontAlgn="auto">
              <a:lnSpc>
                <a:spcPct val="150000"/>
              </a:lnSpc>
              <a:spcBef>
                <a:spcPts val="0"/>
              </a:spcBef>
              <a:spcAft>
                <a:spcPts val="0"/>
              </a:spcAft>
              <a:buFont typeface="Wingdings" panose="05000000000000000000" pitchFamily="2" charset="2"/>
              <a:buChar char="§"/>
              <a:defRPr/>
            </a:pPr>
            <a:r>
              <a:rPr lang="en-US" sz="2400" b="1" u="sng" dirty="0">
                <a:latin typeface="Book Antiqua" panose="02040602050305030304" pitchFamily="18" charset="0"/>
                <a:cs typeface="+mn-cs"/>
              </a:rPr>
              <a:t>Find all frequent </a:t>
            </a:r>
            <a:r>
              <a:rPr lang="en-US" sz="2400" b="1" u="sng" dirty="0" err="1">
                <a:latin typeface="Book Antiqua" panose="02040602050305030304" pitchFamily="18" charset="0"/>
                <a:cs typeface="+mn-cs"/>
              </a:rPr>
              <a:t>itemsets</a:t>
            </a:r>
            <a:r>
              <a:rPr lang="en-US" sz="2400" b="1" u="sng" dirty="0">
                <a:latin typeface="Book Antiqua" panose="02040602050305030304" pitchFamily="18" charset="0"/>
                <a:cs typeface="+mn-cs"/>
              </a:rPr>
              <a:t>:</a:t>
            </a:r>
            <a:r>
              <a:rPr lang="en-US" sz="2400" dirty="0">
                <a:latin typeface="Book Antiqua" panose="02040602050305030304" pitchFamily="18" charset="0"/>
                <a:cs typeface="+mn-cs"/>
              </a:rPr>
              <a:t> By definition, each of these </a:t>
            </a:r>
            <a:r>
              <a:rPr lang="en-US" sz="2400" dirty="0" err="1" smtClean="0">
                <a:latin typeface="Book Antiqua" panose="02040602050305030304" pitchFamily="18" charset="0"/>
                <a:cs typeface="+mn-cs"/>
              </a:rPr>
              <a:t>itemsets</a:t>
            </a:r>
            <a:r>
              <a:rPr lang="en-US" sz="2400" dirty="0" smtClean="0">
                <a:latin typeface="Book Antiqua" panose="02040602050305030304" pitchFamily="18" charset="0"/>
                <a:cs typeface="+mn-cs"/>
              </a:rPr>
              <a:t> </a:t>
            </a:r>
            <a:r>
              <a:rPr lang="en-US" sz="2400" dirty="0">
                <a:latin typeface="Book Antiqua" panose="02040602050305030304" pitchFamily="18" charset="0"/>
                <a:cs typeface="+mn-cs"/>
              </a:rPr>
              <a:t>will occur at least as frequently as a predetermined minimum support count, min sup.</a:t>
            </a:r>
          </a:p>
          <a:p>
            <a:pPr marL="806450" indent="-403225" algn="just" fontAlgn="auto">
              <a:lnSpc>
                <a:spcPct val="150000"/>
              </a:lnSpc>
              <a:spcBef>
                <a:spcPts val="0"/>
              </a:spcBef>
              <a:spcAft>
                <a:spcPts val="0"/>
              </a:spcAft>
              <a:buFont typeface="Wingdings" panose="05000000000000000000" pitchFamily="2" charset="2"/>
              <a:buChar char="§"/>
              <a:defRPr/>
            </a:pPr>
            <a:r>
              <a:rPr lang="en-US" sz="2400" b="1" u="sng" dirty="0">
                <a:latin typeface="Book Antiqua" panose="02040602050305030304" pitchFamily="18" charset="0"/>
                <a:cs typeface="+mn-cs"/>
              </a:rPr>
              <a:t>Generate strong association rules from the frequent </a:t>
            </a:r>
            <a:r>
              <a:rPr lang="en-US" sz="2400" b="1" u="sng" dirty="0" err="1">
                <a:latin typeface="Book Antiqua" panose="02040602050305030304" pitchFamily="18" charset="0"/>
                <a:cs typeface="+mn-cs"/>
              </a:rPr>
              <a:t>itemsets</a:t>
            </a:r>
            <a:r>
              <a:rPr lang="en-US" sz="2400" b="1" u="sng" dirty="0">
                <a:latin typeface="Book Antiqua" panose="02040602050305030304" pitchFamily="18" charset="0"/>
                <a:cs typeface="+mn-cs"/>
              </a:rPr>
              <a:t>:</a:t>
            </a:r>
            <a:r>
              <a:rPr lang="en-US" sz="2400" b="1" dirty="0">
                <a:latin typeface="Book Antiqua" panose="02040602050305030304" pitchFamily="18" charset="0"/>
                <a:cs typeface="+mn-cs"/>
              </a:rPr>
              <a:t> </a:t>
            </a:r>
            <a:r>
              <a:rPr lang="en-US" sz="2400" dirty="0">
                <a:latin typeface="Book Antiqua" panose="02040602050305030304" pitchFamily="18" charset="0"/>
                <a:cs typeface="+mn-cs"/>
              </a:rPr>
              <a:t>By definition, these rules must satisfy minimum support and minimum confidence.</a:t>
            </a:r>
          </a:p>
        </p:txBody>
      </p:sp>
      <p:pic>
        <p:nvPicPr>
          <p:cNvPr id="14340"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71675" y="1504950"/>
            <a:ext cx="4997054"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26952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3598" y="1996421"/>
            <a:ext cx="6858000" cy="2387600"/>
          </a:xfrm>
        </p:spPr>
        <p:txBody>
          <a:bodyPr>
            <a:normAutofit fontScale="90000"/>
          </a:bodyPr>
          <a:lstStyle/>
          <a:p>
            <a:r>
              <a:rPr lang="en-US" sz="6600" b="1" dirty="0" err="1" smtClean="0"/>
              <a:t>Apriori</a:t>
            </a:r>
            <a:r>
              <a:rPr lang="en-US" sz="6600" b="1" dirty="0" smtClean="0"/>
              <a:t> Algorithm: Finding Frequent Item sets</a:t>
            </a:r>
            <a:endParaRPr lang="en-US" sz="6600" b="1" dirty="0"/>
          </a:p>
        </p:txBody>
      </p:sp>
    </p:spTree>
    <p:extLst>
      <p:ext uri="{BB962C8B-B14F-4D97-AF65-F5344CB8AC3E}">
        <p14:creationId xmlns:p14="http://schemas.microsoft.com/office/powerpoint/2010/main" val="25361556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0043"/>
            <a:ext cx="7886700" cy="624661"/>
          </a:xfrm>
        </p:spPr>
        <p:txBody>
          <a:bodyPr>
            <a:normAutofit fontScale="90000"/>
          </a:bodyPr>
          <a:lstStyle/>
          <a:p>
            <a:r>
              <a:rPr lang="en-US" sz="5400" b="1" dirty="0" smtClean="0"/>
              <a:t>INTRODUCTION</a:t>
            </a:r>
            <a:endParaRPr lang="en-US" sz="5400" b="1" dirty="0"/>
          </a:p>
        </p:txBody>
      </p:sp>
      <p:sp>
        <p:nvSpPr>
          <p:cNvPr id="4" name="Rectangle 3"/>
          <p:cNvSpPr/>
          <p:nvPr/>
        </p:nvSpPr>
        <p:spPr>
          <a:xfrm>
            <a:off x="628650" y="775530"/>
            <a:ext cx="7886700" cy="2862322"/>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err="1" smtClean="0">
                <a:latin typeface="Times New Roman" panose="02020603050405020304" pitchFamily="18" charset="0"/>
                <a:ea typeface="Adobe Kaiti Std R" panose="02020400000000000000" pitchFamily="18" charset="-128"/>
                <a:cs typeface="Times New Roman" panose="02020603050405020304" pitchFamily="18" charset="0"/>
              </a:rPr>
              <a:t>Apriori</a:t>
            </a:r>
            <a:r>
              <a:rPr lang="en-US" sz="2400" dirty="0" smtClean="0">
                <a:latin typeface="Times New Roman" panose="02020603050405020304" pitchFamily="18" charset="0"/>
                <a:ea typeface="Adobe Kaiti Std R" panose="02020400000000000000" pitchFamily="18" charset="-128"/>
                <a:cs typeface="Times New Roman" panose="02020603050405020304" pitchFamily="18" charset="0"/>
              </a:rPr>
              <a:t> algorithm proposed by R. Agrawal and R. </a:t>
            </a:r>
            <a:r>
              <a:rPr lang="en-US" sz="2400" dirty="0" err="1" smtClean="0">
                <a:latin typeface="Times New Roman" panose="02020603050405020304" pitchFamily="18" charset="0"/>
                <a:ea typeface="Adobe Kaiti Std R" panose="02020400000000000000" pitchFamily="18" charset="-128"/>
                <a:cs typeface="Times New Roman" panose="02020603050405020304" pitchFamily="18" charset="0"/>
              </a:rPr>
              <a:t>Srikant</a:t>
            </a:r>
            <a:r>
              <a:rPr lang="en-US" sz="2400" dirty="0" smtClean="0">
                <a:latin typeface="Times New Roman" panose="02020603050405020304" pitchFamily="18" charset="0"/>
                <a:ea typeface="Adobe Kaiti Std R" panose="02020400000000000000" pitchFamily="18" charset="-128"/>
                <a:cs typeface="Times New Roman" panose="02020603050405020304" pitchFamily="18" charset="0"/>
              </a:rPr>
              <a:t> in 1994 for mining frequent </a:t>
            </a:r>
            <a:r>
              <a:rPr lang="en-US" sz="2400" dirty="0" err="1" smtClean="0">
                <a:latin typeface="Times New Roman" panose="02020603050405020304" pitchFamily="18" charset="0"/>
                <a:ea typeface="Adobe Kaiti Std R" panose="02020400000000000000" pitchFamily="18" charset="-128"/>
                <a:cs typeface="Times New Roman" panose="02020603050405020304" pitchFamily="18" charset="0"/>
              </a:rPr>
              <a:t>itemsets</a:t>
            </a:r>
            <a:r>
              <a:rPr lang="en-US" sz="2400" dirty="0" smtClean="0">
                <a:latin typeface="Times New Roman" panose="02020603050405020304" pitchFamily="18" charset="0"/>
                <a:ea typeface="Adobe Kaiti Std R" panose="02020400000000000000" pitchFamily="18" charset="-128"/>
                <a:cs typeface="Times New Roman" panose="02020603050405020304" pitchFamily="18" charset="0"/>
              </a:rPr>
              <a:t>.</a:t>
            </a:r>
          </a:p>
          <a:p>
            <a:pPr marL="342900" indent="-342900" algn="just">
              <a:lnSpc>
                <a:spcPct val="150000"/>
              </a:lnSpc>
              <a:buFont typeface="Arial" panose="020B0604020202020204" pitchFamily="34" charset="0"/>
              <a:buChar char="•"/>
            </a:pPr>
            <a:r>
              <a:rPr lang="en-US" sz="2400" dirty="0" err="1" smtClean="0">
                <a:latin typeface="Times New Roman" panose="02020603050405020304" pitchFamily="18" charset="0"/>
                <a:ea typeface="Adobe Kaiti Std R" panose="02020400000000000000" pitchFamily="18" charset="-128"/>
                <a:cs typeface="Times New Roman" panose="02020603050405020304" pitchFamily="18" charset="0"/>
              </a:rPr>
              <a:t>Apriori</a:t>
            </a:r>
            <a:r>
              <a:rPr lang="en-US" sz="2400" dirty="0" smtClean="0">
                <a:latin typeface="Times New Roman" panose="02020603050405020304" pitchFamily="18" charset="0"/>
                <a:ea typeface="Adobe Kaiti Std R" panose="02020400000000000000" pitchFamily="18" charset="-128"/>
                <a:cs typeface="Times New Roman" panose="02020603050405020304" pitchFamily="18" charset="0"/>
              </a:rPr>
              <a:t> employs an iterative approach known as a </a:t>
            </a:r>
            <a:r>
              <a:rPr lang="en-US" sz="2400" b="1" dirty="0" smtClean="0">
                <a:latin typeface="Times New Roman" panose="02020603050405020304" pitchFamily="18" charset="0"/>
                <a:ea typeface="Adobe Kaiti Std R" panose="02020400000000000000" pitchFamily="18" charset="-128"/>
                <a:cs typeface="Times New Roman" panose="02020603050405020304" pitchFamily="18" charset="0"/>
              </a:rPr>
              <a:t>level-wise</a:t>
            </a:r>
            <a:r>
              <a:rPr lang="en-US" sz="2400" dirty="0" smtClean="0">
                <a:latin typeface="Times New Roman" panose="02020603050405020304" pitchFamily="18" charset="0"/>
                <a:ea typeface="Adobe Kaiti Std R" panose="02020400000000000000" pitchFamily="18" charset="-128"/>
                <a:cs typeface="Times New Roman" panose="02020603050405020304" pitchFamily="18" charset="0"/>
              </a:rPr>
              <a:t> search, where k-</a:t>
            </a:r>
            <a:r>
              <a:rPr lang="en-US" sz="2400" dirty="0" err="1" smtClean="0">
                <a:latin typeface="Times New Roman" panose="02020603050405020304" pitchFamily="18" charset="0"/>
                <a:ea typeface="Adobe Kaiti Std R" panose="02020400000000000000" pitchFamily="18" charset="-128"/>
                <a:cs typeface="Times New Roman" panose="02020603050405020304" pitchFamily="18" charset="0"/>
              </a:rPr>
              <a:t>itemsets</a:t>
            </a:r>
            <a:r>
              <a:rPr lang="en-US" sz="2400" dirty="0" smtClean="0">
                <a:latin typeface="Times New Roman" panose="02020603050405020304" pitchFamily="18" charset="0"/>
                <a:ea typeface="Adobe Kaiti Std R" panose="02020400000000000000" pitchFamily="18" charset="-128"/>
                <a:cs typeface="Times New Roman" panose="02020603050405020304" pitchFamily="18" charset="0"/>
              </a:rPr>
              <a:t> are used to explore (k + 1)-</a:t>
            </a:r>
            <a:r>
              <a:rPr lang="en-US" sz="2400" dirty="0" err="1" smtClean="0">
                <a:latin typeface="Times New Roman" panose="02020603050405020304" pitchFamily="18" charset="0"/>
                <a:ea typeface="Adobe Kaiti Std R" panose="02020400000000000000" pitchFamily="18" charset="-128"/>
                <a:cs typeface="Times New Roman" panose="02020603050405020304" pitchFamily="18" charset="0"/>
              </a:rPr>
              <a:t>itemsets</a:t>
            </a:r>
            <a:r>
              <a:rPr lang="en-US" sz="2400" dirty="0" smtClean="0">
                <a:latin typeface="Times New Roman" panose="02020603050405020304" pitchFamily="18" charset="0"/>
                <a:ea typeface="Adobe Kaiti Std R" panose="02020400000000000000" pitchFamily="18" charset="-128"/>
                <a:cs typeface="Times New Roman" panose="02020603050405020304" pitchFamily="18" charset="0"/>
              </a:rPr>
              <a:t>.</a:t>
            </a:r>
            <a:endParaRPr lang="en-US" sz="2400" dirty="0">
              <a:latin typeface="Times New Roman" panose="02020603050405020304" pitchFamily="18" charset="0"/>
              <a:ea typeface="Adobe Kaiti Std R" panose="02020400000000000000" pitchFamily="18" charset="-128"/>
              <a:cs typeface="Times New Roman" panose="02020603050405020304" pitchFamily="18" charset="0"/>
            </a:endParaRPr>
          </a:p>
        </p:txBody>
      </p:sp>
      <p:sp>
        <p:nvSpPr>
          <p:cNvPr id="5" name="Rectangle 3"/>
          <p:cNvSpPr txBox="1">
            <a:spLocks noChangeArrowheads="1"/>
          </p:cNvSpPr>
          <p:nvPr/>
        </p:nvSpPr>
        <p:spPr>
          <a:xfrm>
            <a:off x="628650" y="3823886"/>
            <a:ext cx="7886700" cy="287233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en-US" sz="2400" b="1" dirty="0" smtClean="0">
                <a:latin typeface="Times New Roman" panose="02020603050405020304" pitchFamily="18" charset="0"/>
                <a:ea typeface="Adobe Kaiti Std R" panose="02020400000000000000" pitchFamily="18" charset="-128"/>
                <a:cs typeface="Times New Roman" panose="02020603050405020304" pitchFamily="18" charset="0"/>
              </a:rPr>
              <a:t>Method: </a:t>
            </a:r>
          </a:p>
          <a:p>
            <a:pPr lvl="1" algn="just">
              <a:lnSpc>
                <a:spcPct val="120000"/>
              </a:lnSpc>
            </a:pPr>
            <a:r>
              <a:rPr lang="en-US" dirty="0" smtClean="0">
                <a:latin typeface="Times New Roman" panose="02020603050405020304" pitchFamily="18" charset="0"/>
                <a:ea typeface="Adobe Kaiti Std R" panose="02020400000000000000" pitchFamily="18" charset="-128"/>
                <a:cs typeface="Times New Roman" panose="02020603050405020304" pitchFamily="18" charset="0"/>
              </a:rPr>
              <a:t>Initially, scan DB once to get frequent 1-itemset.</a:t>
            </a:r>
          </a:p>
          <a:p>
            <a:pPr lvl="1" algn="just">
              <a:lnSpc>
                <a:spcPct val="120000"/>
              </a:lnSpc>
            </a:pPr>
            <a:r>
              <a:rPr lang="en-US" dirty="0" smtClean="0">
                <a:latin typeface="Times New Roman" panose="02020603050405020304" pitchFamily="18" charset="0"/>
                <a:ea typeface="Adobe Kaiti Std R" panose="02020400000000000000" pitchFamily="18" charset="-128"/>
                <a:cs typeface="Times New Roman" panose="02020603050405020304" pitchFamily="18" charset="0"/>
              </a:rPr>
              <a:t>Generate length (k+1) candidate </a:t>
            </a:r>
            <a:r>
              <a:rPr lang="en-US" dirty="0" err="1" smtClean="0">
                <a:latin typeface="Times New Roman" panose="02020603050405020304" pitchFamily="18" charset="0"/>
                <a:ea typeface="Adobe Kaiti Std R" panose="02020400000000000000" pitchFamily="18" charset="-128"/>
                <a:cs typeface="Times New Roman" panose="02020603050405020304" pitchFamily="18" charset="0"/>
              </a:rPr>
              <a:t>itemsets</a:t>
            </a:r>
            <a:r>
              <a:rPr lang="en-US" dirty="0" smtClean="0">
                <a:latin typeface="Times New Roman" panose="02020603050405020304" pitchFamily="18" charset="0"/>
                <a:ea typeface="Adobe Kaiti Std R" panose="02020400000000000000" pitchFamily="18" charset="-128"/>
                <a:cs typeface="Times New Roman" panose="02020603050405020304" pitchFamily="18" charset="0"/>
              </a:rPr>
              <a:t> from length k frequent </a:t>
            </a:r>
            <a:r>
              <a:rPr lang="en-US" dirty="0" err="1" smtClean="0">
                <a:latin typeface="Times New Roman" panose="02020603050405020304" pitchFamily="18" charset="0"/>
                <a:ea typeface="Adobe Kaiti Std R" panose="02020400000000000000" pitchFamily="18" charset="-128"/>
                <a:cs typeface="Times New Roman" panose="02020603050405020304" pitchFamily="18" charset="0"/>
              </a:rPr>
              <a:t>itemsets</a:t>
            </a:r>
            <a:r>
              <a:rPr lang="en-US" dirty="0" smtClean="0">
                <a:latin typeface="Times New Roman" panose="02020603050405020304" pitchFamily="18" charset="0"/>
                <a:ea typeface="Adobe Kaiti Std R" panose="02020400000000000000" pitchFamily="18" charset="-128"/>
                <a:cs typeface="Times New Roman" panose="02020603050405020304" pitchFamily="18" charset="0"/>
              </a:rPr>
              <a:t>.</a:t>
            </a:r>
          </a:p>
          <a:p>
            <a:pPr lvl="1" algn="just">
              <a:lnSpc>
                <a:spcPct val="120000"/>
              </a:lnSpc>
            </a:pPr>
            <a:r>
              <a:rPr lang="en-US" dirty="0" smtClean="0">
                <a:latin typeface="Times New Roman" panose="02020603050405020304" pitchFamily="18" charset="0"/>
                <a:ea typeface="Adobe Kaiti Std R" panose="02020400000000000000" pitchFamily="18" charset="-128"/>
                <a:cs typeface="Times New Roman" panose="02020603050405020304" pitchFamily="18" charset="0"/>
              </a:rPr>
              <a:t>Test the MINIMUM SUPPORT.</a:t>
            </a:r>
          </a:p>
          <a:p>
            <a:pPr lvl="1" algn="just">
              <a:lnSpc>
                <a:spcPct val="120000"/>
              </a:lnSpc>
            </a:pPr>
            <a:r>
              <a:rPr lang="en-US" dirty="0" smtClean="0">
                <a:latin typeface="Times New Roman" panose="02020603050405020304" pitchFamily="18" charset="0"/>
                <a:ea typeface="Adobe Kaiti Std R" panose="02020400000000000000" pitchFamily="18" charset="-128"/>
                <a:cs typeface="Times New Roman" panose="02020603050405020304" pitchFamily="18" charset="0"/>
              </a:rPr>
              <a:t>Terminate when no frequent or candidate set can be generated.</a:t>
            </a:r>
            <a:endParaRPr lang="en-US" dirty="0">
              <a:latin typeface="Times New Roman" panose="02020603050405020304" pitchFamily="18" charset="0"/>
              <a:ea typeface="Adobe Kaiti Std R"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26326803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0043"/>
            <a:ext cx="7886700" cy="1325563"/>
          </a:xfrm>
        </p:spPr>
        <p:txBody>
          <a:bodyPr>
            <a:normAutofit/>
          </a:bodyPr>
          <a:lstStyle/>
          <a:p>
            <a:r>
              <a:rPr lang="en-US" sz="5400" b="1" dirty="0" smtClean="0"/>
              <a:t>INTRODUCTION</a:t>
            </a:r>
            <a:endParaRPr lang="en-US" sz="5400" b="1" dirty="0"/>
          </a:p>
        </p:txBody>
      </p:sp>
      <p:sp>
        <p:nvSpPr>
          <p:cNvPr id="4" name="Rectangle 3"/>
          <p:cNvSpPr/>
          <p:nvPr/>
        </p:nvSpPr>
        <p:spPr>
          <a:xfrm>
            <a:off x="628650" y="1317687"/>
            <a:ext cx="7886700" cy="4457952"/>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smtClean="0">
                <a:latin typeface="Times New Roman" panose="02020603050405020304" pitchFamily="18" charset="0"/>
                <a:ea typeface="Adobe Kaiti Std R" panose="02020400000000000000" pitchFamily="18" charset="-128"/>
                <a:cs typeface="Times New Roman" panose="02020603050405020304" pitchFamily="18" charset="0"/>
              </a:rPr>
              <a:t>First, the set of frequent 1-itemsets is found by scanning the database to accumulate the count for each item, and collecting those items that satisfy minimum support. The resulting set is denoted by L1.</a:t>
            </a:r>
          </a:p>
          <a:p>
            <a:pPr marL="342900" indent="-342900" algn="just">
              <a:lnSpc>
                <a:spcPct val="150000"/>
              </a:lnSpc>
              <a:buFont typeface="Arial" panose="020B0604020202020204" pitchFamily="34" charset="0"/>
              <a:buChar char="•"/>
            </a:pPr>
            <a:r>
              <a:rPr lang="en-US" sz="2400" dirty="0" smtClean="0">
                <a:latin typeface="Times New Roman" panose="02020603050405020304" pitchFamily="18" charset="0"/>
                <a:ea typeface="Adobe Kaiti Std R" panose="02020400000000000000" pitchFamily="18" charset="-128"/>
                <a:cs typeface="Times New Roman" panose="02020603050405020304" pitchFamily="18" charset="0"/>
              </a:rPr>
              <a:t>Next, L1 is used to find L2 , the set of frequent 2-itemsets, which is used to find L3, and so on, until no more frequent k-</a:t>
            </a:r>
            <a:r>
              <a:rPr lang="en-US" sz="2400" dirty="0" err="1" smtClean="0">
                <a:latin typeface="Times New Roman" panose="02020603050405020304" pitchFamily="18" charset="0"/>
                <a:ea typeface="Adobe Kaiti Std R" panose="02020400000000000000" pitchFamily="18" charset="-128"/>
                <a:cs typeface="Times New Roman" panose="02020603050405020304" pitchFamily="18" charset="0"/>
              </a:rPr>
              <a:t>itemsets</a:t>
            </a:r>
            <a:r>
              <a:rPr lang="en-US" sz="2400" dirty="0" smtClean="0">
                <a:latin typeface="Times New Roman" panose="02020603050405020304" pitchFamily="18" charset="0"/>
                <a:ea typeface="Adobe Kaiti Std R" panose="02020400000000000000" pitchFamily="18" charset="-128"/>
                <a:cs typeface="Times New Roman" panose="02020603050405020304" pitchFamily="18" charset="0"/>
              </a:rPr>
              <a:t> can be found. The finding of each </a:t>
            </a:r>
            <a:r>
              <a:rPr lang="en-US" sz="2400" dirty="0" err="1" smtClean="0">
                <a:latin typeface="Times New Roman" panose="02020603050405020304" pitchFamily="18" charset="0"/>
                <a:ea typeface="Adobe Kaiti Std R" panose="02020400000000000000" pitchFamily="18" charset="-128"/>
                <a:cs typeface="Times New Roman" panose="02020603050405020304" pitchFamily="18" charset="0"/>
              </a:rPr>
              <a:t>Lk</a:t>
            </a:r>
            <a:r>
              <a:rPr lang="en-US" sz="2400" dirty="0" smtClean="0">
                <a:latin typeface="Times New Roman" panose="02020603050405020304" pitchFamily="18" charset="0"/>
                <a:ea typeface="Adobe Kaiti Std R" panose="02020400000000000000" pitchFamily="18" charset="-128"/>
                <a:cs typeface="Times New Roman" panose="02020603050405020304" pitchFamily="18" charset="0"/>
              </a:rPr>
              <a:t> requires one full scan of the database.</a:t>
            </a:r>
          </a:p>
        </p:txBody>
      </p:sp>
    </p:spTree>
    <p:extLst>
      <p:ext uri="{BB962C8B-B14F-4D97-AF65-F5344CB8AC3E}">
        <p14:creationId xmlns:p14="http://schemas.microsoft.com/office/powerpoint/2010/main" val="15835072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a:xfrm>
            <a:off x="1540074" y="304800"/>
            <a:ext cx="5844779" cy="609600"/>
          </a:xfrm>
        </p:spPr>
        <p:txBody>
          <a:bodyPr>
            <a:noAutofit/>
          </a:bodyPr>
          <a:lstStyle/>
          <a:p>
            <a:pPr eaLnBrk="1" hangingPunct="1"/>
            <a:r>
              <a:rPr lang="en-US" sz="4000" b="1"/>
              <a:t>The Apriori Algorithm—An Example </a:t>
            </a:r>
          </a:p>
        </p:txBody>
      </p:sp>
      <p:sp>
        <p:nvSpPr>
          <p:cNvPr id="14342" name="Text Box 3"/>
          <p:cNvSpPr txBox="1">
            <a:spLocks noChangeArrowheads="1"/>
          </p:cNvSpPr>
          <p:nvPr/>
        </p:nvSpPr>
        <p:spPr bwMode="auto">
          <a:xfrm>
            <a:off x="888489" y="1369368"/>
            <a:ext cx="19984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atin typeface="Times New Roman" panose="02020603050405020304" pitchFamily="18" charset="0"/>
              </a:rPr>
              <a:t>Database TDB</a:t>
            </a:r>
          </a:p>
        </p:txBody>
      </p:sp>
      <p:sp>
        <p:nvSpPr>
          <p:cNvPr id="14343" name="Text Box 4"/>
          <p:cNvSpPr txBox="1">
            <a:spLocks noChangeArrowheads="1"/>
          </p:cNvSpPr>
          <p:nvPr/>
        </p:nvSpPr>
        <p:spPr bwMode="auto">
          <a:xfrm>
            <a:off x="2634336" y="2271068"/>
            <a:ext cx="10999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atin typeface="Times New Roman" panose="02020603050405020304" pitchFamily="18" charset="0"/>
              </a:rPr>
              <a:t>1</a:t>
            </a:r>
            <a:r>
              <a:rPr lang="en-US" baseline="30000">
                <a:latin typeface="Times New Roman" panose="02020603050405020304" pitchFamily="18" charset="0"/>
              </a:rPr>
              <a:t>st</a:t>
            </a:r>
            <a:r>
              <a:rPr lang="en-US">
                <a:latin typeface="Times New Roman" panose="02020603050405020304" pitchFamily="18" charset="0"/>
              </a:rPr>
              <a:t> scan</a:t>
            </a:r>
          </a:p>
        </p:txBody>
      </p:sp>
      <p:sp>
        <p:nvSpPr>
          <p:cNvPr id="14344" name="Line 5"/>
          <p:cNvSpPr>
            <a:spLocks noChangeShapeType="1"/>
          </p:cNvSpPr>
          <p:nvPr/>
        </p:nvSpPr>
        <p:spPr bwMode="auto">
          <a:xfrm>
            <a:off x="2865835" y="2719388"/>
            <a:ext cx="62388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14345" name="Text Box 6"/>
          <p:cNvSpPr txBox="1">
            <a:spLocks noChangeArrowheads="1"/>
          </p:cNvSpPr>
          <p:nvPr/>
        </p:nvSpPr>
        <p:spPr bwMode="auto">
          <a:xfrm>
            <a:off x="3149441" y="1718618"/>
            <a:ext cx="492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i="1">
                <a:latin typeface="Times New Roman" panose="02020603050405020304" pitchFamily="18" charset="0"/>
              </a:rPr>
              <a:t>C</a:t>
            </a:r>
            <a:r>
              <a:rPr lang="en-US" i="1" baseline="-25000">
                <a:latin typeface="Times New Roman" panose="02020603050405020304" pitchFamily="18" charset="0"/>
              </a:rPr>
              <a:t>1</a:t>
            </a:r>
          </a:p>
        </p:txBody>
      </p:sp>
      <p:sp>
        <p:nvSpPr>
          <p:cNvPr id="14346" name="Text Box 7"/>
          <p:cNvSpPr txBox="1">
            <a:spLocks noChangeArrowheads="1"/>
          </p:cNvSpPr>
          <p:nvPr/>
        </p:nvSpPr>
        <p:spPr bwMode="auto">
          <a:xfrm>
            <a:off x="5094491" y="1561456"/>
            <a:ext cx="4587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i="1">
                <a:latin typeface="Times New Roman" panose="02020603050405020304" pitchFamily="18" charset="0"/>
              </a:rPr>
              <a:t>L</a:t>
            </a:r>
            <a:r>
              <a:rPr lang="en-US" i="1" baseline="-25000">
                <a:latin typeface="Times New Roman" panose="02020603050405020304" pitchFamily="18" charset="0"/>
              </a:rPr>
              <a:t>1</a:t>
            </a:r>
          </a:p>
        </p:txBody>
      </p:sp>
      <p:sp>
        <p:nvSpPr>
          <p:cNvPr id="14347" name="Text Box 8"/>
          <p:cNvSpPr txBox="1">
            <a:spLocks noChangeArrowheads="1"/>
          </p:cNvSpPr>
          <p:nvPr/>
        </p:nvSpPr>
        <p:spPr bwMode="auto">
          <a:xfrm>
            <a:off x="1310685" y="3726806"/>
            <a:ext cx="4587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i="1">
                <a:latin typeface="Times New Roman" panose="02020603050405020304" pitchFamily="18" charset="0"/>
              </a:rPr>
              <a:t>L</a:t>
            </a:r>
            <a:r>
              <a:rPr lang="en-US" i="1" baseline="-25000">
                <a:latin typeface="Times New Roman" panose="02020603050405020304" pitchFamily="18" charset="0"/>
              </a:rPr>
              <a:t>2</a:t>
            </a:r>
          </a:p>
        </p:txBody>
      </p:sp>
      <p:sp>
        <p:nvSpPr>
          <p:cNvPr id="14348" name="Text Box 9"/>
          <p:cNvSpPr txBox="1">
            <a:spLocks noChangeArrowheads="1"/>
          </p:cNvSpPr>
          <p:nvPr/>
        </p:nvSpPr>
        <p:spPr bwMode="auto">
          <a:xfrm>
            <a:off x="3126820" y="3329931"/>
            <a:ext cx="492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i="1">
                <a:latin typeface="Times New Roman" panose="02020603050405020304" pitchFamily="18" charset="0"/>
              </a:rPr>
              <a:t>C</a:t>
            </a:r>
            <a:r>
              <a:rPr lang="en-US" i="1" baseline="-25000">
                <a:latin typeface="Times New Roman" panose="02020603050405020304" pitchFamily="18" charset="0"/>
              </a:rPr>
              <a:t>2</a:t>
            </a:r>
          </a:p>
        </p:txBody>
      </p:sp>
      <p:sp>
        <p:nvSpPr>
          <p:cNvPr id="14349" name="Text Box 10"/>
          <p:cNvSpPr txBox="1">
            <a:spLocks noChangeArrowheads="1"/>
          </p:cNvSpPr>
          <p:nvPr/>
        </p:nvSpPr>
        <p:spPr bwMode="auto">
          <a:xfrm>
            <a:off x="5592604" y="3380731"/>
            <a:ext cx="492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i="1">
                <a:latin typeface="Times New Roman" panose="02020603050405020304" pitchFamily="18" charset="0"/>
              </a:rPr>
              <a:t>C</a:t>
            </a:r>
            <a:r>
              <a:rPr lang="en-US" i="1" baseline="-25000">
                <a:latin typeface="Times New Roman" panose="02020603050405020304" pitchFamily="18" charset="0"/>
              </a:rPr>
              <a:t>2</a:t>
            </a:r>
          </a:p>
        </p:txBody>
      </p:sp>
      <p:sp>
        <p:nvSpPr>
          <p:cNvPr id="14350" name="Line 11"/>
          <p:cNvSpPr>
            <a:spLocks noChangeShapeType="1"/>
          </p:cNvSpPr>
          <p:nvPr/>
        </p:nvSpPr>
        <p:spPr bwMode="auto">
          <a:xfrm flipH="1">
            <a:off x="4988720" y="4252913"/>
            <a:ext cx="84058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4351" name="Text Box 12"/>
          <p:cNvSpPr txBox="1">
            <a:spLocks noChangeArrowheads="1"/>
          </p:cNvSpPr>
          <p:nvPr/>
        </p:nvSpPr>
        <p:spPr bwMode="auto">
          <a:xfrm>
            <a:off x="4824761" y="3749031"/>
            <a:ext cx="11673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atin typeface="Times New Roman" panose="02020603050405020304" pitchFamily="18" charset="0"/>
              </a:rPr>
              <a:t>2</a:t>
            </a:r>
            <a:r>
              <a:rPr lang="en-US" baseline="30000">
                <a:latin typeface="Times New Roman" panose="02020603050405020304" pitchFamily="18" charset="0"/>
              </a:rPr>
              <a:t>nd</a:t>
            </a:r>
            <a:r>
              <a:rPr lang="en-US">
                <a:latin typeface="Times New Roman" panose="02020603050405020304" pitchFamily="18" charset="0"/>
              </a:rPr>
              <a:t> scan</a:t>
            </a:r>
          </a:p>
        </p:txBody>
      </p:sp>
      <p:sp>
        <p:nvSpPr>
          <p:cNvPr id="14352" name="AutoShape 13"/>
          <p:cNvSpPr>
            <a:spLocks noChangeArrowheads="1"/>
          </p:cNvSpPr>
          <p:nvPr/>
        </p:nvSpPr>
        <p:spPr bwMode="auto">
          <a:xfrm>
            <a:off x="7051758" y="3024318"/>
            <a:ext cx="666189" cy="461665"/>
          </a:xfrm>
          <a:prstGeom prst="curvedLeftArrow">
            <a:avLst>
              <a:gd name="adj1" fmla="val 27291"/>
              <a:gd name="adj2" fmla="val 54582"/>
              <a:gd name="adj3" fmla="val 33333"/>
            </a:avLst>
          </a:prstGeom>
          <a:solidFill>
            <a:srgbClr val="FFFFFF"/>
          </a:solidFill>
          <a:ln w="9525">
            <a:solidFill>
              <a:srgbClr val="000000"/>
            </a:solidFill>
            <a:miter lim="800000"/>
            <a:headEnd/>
            <a:tailEnd/>
          </a:ln>
        </p:spPr>
        <p:txBody>
          <a:bodyPr wrap="squar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14353" name="Line 14"/>
          <p:cNvSpPr>
            <a:spLocks noChangeShapeType="1"/>
          </p:cNvSpPr>
          <p:nvPr/>
        </p:nvSpPr>
        <p:spPr bwMode="auto">
          <a:xfrm>
            <a:off x="3044430" y="6299200"/>
            <a:ext cx="126920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4354" name="Text Box 15"/>
          <p:cNvSpPr txBox="1">
            <a:spLocks noChangeArrowheads="1"/>
          </p:cNvSpPr>
          <p:nvPr/>
        </p:nvSpPr>
        <p:spPr bwMode="auto">
          <a:xfrm>
            <a:off x="1604010" y="5800081"/>
            <a:ext cx="492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i="1">
                <a:latin typeface="Times New Roman" panose="02020603050405020304" pitchFamily="18" charset="0"/>
              </a:rPr>
              <a:t>C</a:t>
            </a:r>
            <a:r>
              <a:rPr lang="en-US" i="1" baseline="-25000">
                <a:latin typeface="Times New Roman" panose="02020603050405020304" pitchFamily="18" charset="0"/>
              </a:rPr>
              <a:t>3</a:t>
            </a:r>
          </a:p>
        </p:txBody>
      </p:sp>
      <p:sp>
        <p:nvSpPr>
          <p:cNvPr id="14355" name="Text Box 16"/>
          <p:cNvSpPr txBox="1">
            <a:spLocks noChangeArrowheads="1"/>
          </p:cNvSpPr>
          <p:nvPr/>
        </p:nvSpPr>
        <p:spPr bwMode="auto">
          <a:xfrm>
            <a:off x="4170566" y="5788968"/>
            <a:ext cx="4587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i="1">
                <a:latin typeface="Times New Roman" panose="02020603050405020304" pitchFamily="18" charset="0"/>
              </a:rPr>
              <a:t>L</a:t>
            </a:r>
            <a:r>
              <a:rPr lang="en-US" i="1" baseline="-25000">
                <a:latin typeface="Times New Roman" panose="02020603050405020304" pitchFamily="18" charset="0"/>
              </a:rPr>
              <a:t>3</a:t>
            </a:r>
          </a:p>
        </p:txBody>
      </p:sp>
      <p:sp>
        <p:nvSpPr>
          <p:cNvPr id="14356" name="Text Box 17"/>
          <p:cNvSpPr txBox="1">
            <a:spLocks noChangeArrowheads="1"/>
          </p:cNvSpPr>
          <p:nvPr/>
        </p:nvSpPr>
        <p:spPr bwMode="auto">
          <a:xfrm>
            <a:off x="3028866" y="5879456"/>
            <a:ext cx="11336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atin typeface="Times New Roman" panose="02020603050405020304" pitchFamily="18" charset="0"/>
              </a:rPr>
              <a:t>3</a:t>
            </a:r>
            <a:r>
              <a:rPr lang="en-US" baseline="30000">
                <a:latin typeface="Times New Roman" panose="02020603050405020304" pitchFamily="18" charset="0"/>
              </a:rPr>
              <a:t>rd</a:t>
            </a:r>
            <a:r>
              <a:rPr lang="en-US">
                <a:latin typeface="Times New Roman" panose="02020603050405020304" pitchFamily="18" charset="0"/>
              </a:rPr>
              <a:t> scan</a:t>
            </a:r>
          </a:p>
        </p:txBody>
      </p:sp>
      <p:sp>
        <p:nvSpPr>
          <p:cNvPr id="14357" name="AutoShape 18"/>
          <p:cNvSpPr>
            <a:spLocks noChangeArrowheads="1"/>
          </p:cNvSpPr>
          <p:nvPr/>
        </p:nvSpPr>
        <p:spPr bwMode="auto">
          <a:xfrm>
            <a:off x="1294210" y="5285012"/>
            <a:ext cx="245864" cy="461665"/>
          </a:xfrm>
          <a:prstGeom prst="curvedRightArrow">
            <a:avLst>
              <a:gd name="adj1" fmla="val 56619"/>
              <a:gd name="adj2" fmla="val 113237"/>
              <a:gd name="adj3" fmla="val 33333"/>
            </a:avLst>
          </a:prstGeom>
          <a:solidFill>
            <a:srgbClr val="FFFFFF"/>
          </a:solidFill>
          <a:ln w="9525">
            <a:solidFill>
              <a:srgbClr val="000000"/>
            </a:solidFill>
            <a:miter lim="800000"/>
            <a:headEnd/>
            <a:tailEnd/>
          </a:ln>
        </p:spPr>
        <p:txBody>
          <a:bodyPr wrap="squar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14358" name="Line 19"/>
          <p:cNvSpPr>
            <a:spLocks noChangeShapeType="1"/>
          </p:cNvSpPr>
          <p:nvPr/>
        </p:nvSpPr>
        <p:spPr bwMode="auto">
          <a:xfrm>
            <a:off x="5143500" y="2438400"/>
            <a:ext cx="39528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14359" name="Line 20"/>
          <p:cNvSpPr>
            <a:spLocks noChangeShapeType="1"/>
          </p:cNvSpPr>
          <p:nvPr/>
        </p:nvSpPr>
        <p:spPr bwMode="auto">
          <a:xfrm flipH="1">
            <a:off x="3143250" y="4648200"/>
            <a:ext cx="28575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graphicFrame>
        <p:nvGraphicFramePr>
          <p:cNvPr id="1532949" name="Group 21"/>
          <p:cNvGraphicFramePr>
            <a:graphicFrameLocks noGrp="1"/>
          </p:cNvGraphicFramePr>
          <p:nvPr/>
        </p:nvGraphicFramePr>
        <p:xfrm>
          <a:off x="1257300" y="1828800"/>
          <a:ext cx="1428750" cy="1773846"/>
        </p:xfrm>
        <a:graphic>
          <a:graphicData uri="http://schemas.openxmlformats.org/drawingml/2006/table">
            <a:tbl>
              <a:tblPr/>
              <a:tblGrid>
                <a:gridCol w="514350"/>
                <a:gridCol w="914400"/>
              </a:tblGrid>
              <a:tr h="31083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hlink"/>
                          </a:solidFill>
                          <a:effectLst/>
                          <a:latin typeface="Tahoma" pitchFamily="34" charset="0"/>
                        </a:rPr>
                        <a:t>Tid</a:t>
                      </a:r>
                    </a:p>
                  </a:txBody>
                  <a:tcPr marL="68580" marR="68580" marT="45711" marB="4571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hlink"/>
                          </a:solidFill>
                          <a:effectLst/>
                          <a:latin typeface="Tahoma" pitchFamily="34" charset="0"/>
                        </a:rPr>
                        <a:t>Items</a:t>
                      </a:r>
                    </a:p>
                  </a:txBody>
                  <a:tcPr marL="68580" marR="68580" marT="45711" marB="4571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r>
              <a:tr h="31083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10</a:t>
                      </a:r>
                    </a:p>
                  </a:txBody>
                  <a:tcPr marL="68580" marR="68580" marT="45711" marB="4571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A, C, D</a:t>
                      </a:r>
                    </a:p>
                  </a:txBody>
                  <a:tcPr marL="68580" marR="68580" marT="45711" marB="4571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083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20</a:t>
                      </a:r>
                    </a:p>
                  </a:txBody>
                  <a:tcPr marL="68580" marR="68580" marT="45711" marB="4571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B, C, E</a:t>
                      </a:r>
                    </a:p>
                  </a:txBody>
                  <a:tcPr marL="68580" marR="68580" marT="45711" marB="4571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083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30</a:t>
                      </a:r>
                    </a:p>
                  </a:txBody>
                  <a:tcPr marL="68580" marR="68580" marT="45711" marB="4571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A, B, C, E</a:t>
                      </a:r>
                    </a:p>
                  </a:txBody>
                  <a:tcPr marL="68580" marR="68580" marT="45711" marB="4571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083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40</a:t>
                      </a:r>
                    </a:p>
                  </a:txBody>
                  <a:tcPr marL="68580" marR="68580" marT="45711" marB="4571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smtClean="0">
                          <a:ln>
                            <a:noFill/>
                          </a:ln>
                          <a:solidFill>
                            <a:schemeClr val="tx1"/>
                          </a:solidFill>
                          <a:effectLst/>
                          <a:latin typeface="Tahoma" pitchFamily="34" charset="0"/>
                        </a:rPr>
                        <a:t>B, E</a:t>
                      </a:r>
                    </a:p>
                  </a:txBody>
                  <a:tcPr marL="68580" marR="68580" marT="45711" marB="4571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532969" name="Group 41"/>
          <p:cNvGraphicFramePr>
            <a:graphicFrameLocks noGrp="1"/>
          </p:cNvGraphicFramePr>
          <p:nvPr/>
        </p:nvGraphicFramePr>
        <p:xfrm>
          <a:off x="3714750" y="1219200"/>
          <a:ext cx="1314450" cy="2084832"/>
        </p:xfrm>
        <a:graphic>
          <a:graphicData uri="http://schemas.openxmlformats.org/drawingml/2006/table">
            <a:tbl>
              <a:tblPr/>
              <a:tblGrid>
                <a:gridCol w="857250"/>
                <a:gridCol w="457200"/>
              </a:tblGrid>
              <a:tr h="161925">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1" i="0" u="none" strike="noStrike" cap="none" normalizeH="0" baseline="0" smtClean="0">
                          <a:ln>
                            <a:noFill/>
                          </a:ln>
                          <a:solidFill>
                            <a:schemeClr val="hlink"/>
                          </a:solidFill>
                          <a:effectLst/>
                          <a:latin typeface="Tahoma" panose="020B0604030504040204" pitchFamily="34" charset="0"/>
                        </a:rPr>
                        <a:t>Itemset</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1" i="0" u="none" strike="noStrike" cap="none" normalizeH="0" baseline="0" smtClean="0">
                          <a:ln>
                            <a:noFill/>
                          </a:ln>
                          <a:solidFill>
                            <a:schemeClr val="hlink"/>
                          </a:solidFill>
                          <a:effectLst/>
                          <a:latin typeface="Tahoma" panose="020B0604030504040204" pitchFamily="34" charset="0"/>
                        </a:rPr>
                        <a:t>sup</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r>
              <a:tr h="163513">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{A}</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2</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61925">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{B}</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3</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63513">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{C}</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3</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61925">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{D}</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1</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tr>
              <a:tr h="161925">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{E}</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3</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532992" name="Group 64"/>
          <p:cNvGraphicFramePr>
            <a:graphicFrameLocks noGrp="1"/>
          </p:cNvGraphicFramePr>
          <p:nvPr/>
        </p:nvGraphicFramePr>
        <p:xfrm>
          <a:off x="5600700" y="1371600"/>
          <a:ext cx="1314450" cy="1773936"/>
        </p:xfrm>
        <a:graphic>
          <a:graphicData uri="http://schemas.openxmlformats.org/drawingml/2006/table">
            <a:tbl>
              <a:tblPr/>
              <a:tblGrid>
                <a:gridCol w="857250"/>
                <a:gridCol w="457200"/>
              </a:tblGrid>
              <a:tr h="161925">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1" i="0" u="none" strike="noStrike" cap="none" normalizeH="0" baseline="0" smtClean="0">
                          <a:ln>
                            <a:noFill/>
                          </a:ln>
                          <a:solidFill>
                            <a:schemeClr val="hlink"/>
                          </a:solidFill>
                          <a:effectLst/>
                          <a:latin typeface="Tahoma" panose="020B0604030504040204" pitchFamily="34" charset="0"/>
                        </a:rPr>
                        <a:t>Itemset</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1" i="0" u="none" strike="noStrike" cap="none" normalizeH="0" baseline="0" smtClean="0">
                          <a:ln>
                            <a:noFill/>
                          </a:ln>
                          <a:solidFill>
                            <a:schemeClr val="hlink"/>
                          </a:solidFill>
                          <a:effectLst/>
                          <a:latin typeface="Tahoma" panose="020B0604030504040204" pitchFamily="34" charset="0"/>
                        </a:rPr>
                        <a:t>sup</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r>
              <a:tr h="163513">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{A}</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2</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61925">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{B}</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3</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63513">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{C}</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3</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61925">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{E}</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3</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533012" name="Group 84"/>
          <p:cNvGraphicFramePr>
            <a:graphicFrameLocks noGrp="1"/>
          </p:cNvGraphicFramePr>
          <p:nvPr/>
        </p:nvGraphicFramePr>
        <p:xfrm>
          <a:off x="6057900" y="3581402"/>
          <a:ext cx="857250" cy="2395898"/>
        </p:xfrm>
        <a:graphic>
          <a:graphicData uri="http://schemas.openxmlformats.org/drawingml/2006/table">
            <a:tbl>
              <a:tblPr/>
              <a:tblGrid>
                <a:gridCol w="857250"/>
              </a:tblGrid>
              <a:tr h="31092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hlink"/>
                          </a:solidFill>
                          <a:effectLst/>
                          <a:latin typeface="Tahoma" pitchFamily="34" charset="0"/>
                        </a:rPr>
                        <a:t>Itemset</a:t>
                      </a:r>
                    </a:p>
                  </a:txBody>
                  <a:tcPr marL="68580" marR="68580"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r>
              <a:tr h="31092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{A, B}</a:t>
                      </a:r>
                    </a:p>
                  </a:txBody>
                  <a:tcPr marL="68580" marR="68580"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092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{A, C}</a:t>
                      </a:r>
                    </a:p>
                  </a:txBody>
                  <a:tcPr marL="68580" marR="68580"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092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{A, E}</a:t>
                      </a:r>
                    </a:p>
                  </a:txBody>
                  <a:tcPr marL="68580" marR="68580"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092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{B, C}</a:t>
                      </a:r>
                    </a:p>
                  </a:txBody>
                  <a:tcPr marL="68580" marR="68580"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092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{B, E}</a:t>
                      </a:r>
                    </a:p>
                  </a:txBody>
                  <a:tcPr marL="68580" marR="68580"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092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{C, E}</a:t>
                      </a:r>
                    </a:p>
                  </a:txBody>
                  <a:tcPr marL="68580" marR="68580"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533030" name="Group 102"/>
          <p:cNvGraphicFramePr>
            <a:graphicFrameLocks noGrp="1"/>
          </p:cNvGraphicFramePr>
          <p:nvPr/>
        </p:nvGraphicFramePr>
        <p:xfrm>
          <a:off x="3543300" y="3429000"/>
          <a:ext cx="1314450" cy="2200656"/>
        </p:xfrm>
        <a:graphic>
          <a:graphicData uri="http://schemas.openxmlformats.org/drawingml/2006/table">
            <a:tbl>
              <a:tblPr/>
              <a:tblGrid>
                <a:gridCol w="857250"/>
                <a:gridCol w="457200"/>
              </a:tblGrid>
              <a:tr h="161925">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1" i="0" u="none" strike="noStrike" cap="none" normalizeH="0" baseline="0" smtClean="0">
                          <a:ln>
                            <a:noFill/>
                          </a:ln>
                          <a:solidFill>
                            <a:schemeClr val="hlink"/>
                          </a:solidFill>
                          <a:effectLst/>
                          <a:latin typeface="Tahoma" panose="020B0604030504040204" pitchFamily="34" charset="0"/>
                        </a:rPr>
                        <a:t>Itemset</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1" i="0" u="none" strike="noStrike" cap="none" normalizeH="0" baseline="0" smtClean="0">
                          <a:ln>
                            <a:noFill/>
                          </a:ln>
                          <a:solidFill>
                            <a:schemeClr val="hlink"/>
                          </a:solidFill>
                          <a:effectLst/>
                          <a:latin typeface="Tahoma" panose="020B0604030504040204" pitchFamily="34" charset="0"/>
                        </a:rPr>
                        <a:t>sup</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r>
              <a:tr h="163513">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{A, B}</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1</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tr>
              <a:tr h="163513">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{A, C}</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2</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63513">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{A, E}</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1</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tr>
              <a:tr h="163513">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{B, C}</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2</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63513">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{B, E}</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3</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63513">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{C, E}</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2</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533056" name="Group 128"/>
          <p:cNvGraphicFramePr>
            <a:graphicFrameLocks noGrp="1"/>
          </p:cNvGraphicFramePr>
          <p:nvPr/>
        </p:nvGraphicFramePr>
        <p:xfrm>
          <a:off x="1714500" y="3862388"/>
          <a:ext cx="1314450" cy="1627632"/>
        </p:xfrm>
        <a:graphic>
          <a:graphicData uri="http://schemas.openxmlformats.org/drawingml/2006/table">
            <a:tbl>
              <a:tblPr/>
              <a:tblGrid>
                <a:gridCol w="857250"/>
                <a:gridCol w="457200"/>
              </a:tblGrid>
              <a:tr h="161925">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1" i="0" u="none" strike="noStrike" cap="none" normalizeH="0" baseline="0" smtClean="0">
                          <a:ln>
                            <a:noFill/>
                          </a:ln>
                          <a:solidFill>
                            <a:schemeClr val="hlink"/>
                          </a:solidFill>
                          <a:effectLst/>
                          <a:latin typeface="Tahoma" panose="020B0604030504040204" pitchFamily="34" charset="0"/>
                        </a:rPr>
                        <a:t>Itemset</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1" i="0" u="none" strike="noStrike" cap="none" normalizeH="0" baseline="0" smtClean="0">
                          <a:ln>
                            <a:noFill/>
                          </a:ln>
                          <a:solidFill>
                            <a:schemeClr val="hlink"/>
                          </a:solidFill>
                          <a:effectLst/>
                          <a:latin typeface="Tahoma" panose="020B0604030504040204" pitchFamily="34" charset="0"/>
                        </a:rPr>
                        <a:t>sup</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r>
              <a:tr h="163513">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{A, C}</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2</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63513">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{B, C}</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2</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63513">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{B, E}</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3</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63513">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{C, E}</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2</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533076" name="Group 148"/>
          <p:cNvGraphicFramePr>
            <a:graphicFrameLocks noGrp="1"/>
          </p:cNvGraphicFramePr>
          <p:nvPr/>
        </p:nvGraphicFramePr>
        <p:xfrm>
          <a:off x="2000250" y="5867402"/>
          <a:ext cx="857250" cy="1060776"/>
        </p:xfrm>
        <a:graphic>
          <a:graphicData uri="http://schemas.openxmlformats.org/drawingml/2006/table">
            <a:tbl>
              <a:tblPr/>
              <a:tblGrid>
                <a:gridCol w="857250"/>
              </a:tblGrid>
              <a:tr h="311016">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hlink"/>
                          </a:solidFill>
                          <a:effectLst/>
                          <a:latin typeface="Tahoma" pitchFamily="34" charset="0"/>
                        </a:rPr>
                        <a:t>Itemset</a:t>
                      </a:r>
                    </a:p>
                  </a:txBody>
                  <a:tcPr marL="68580" marR="68580" marT="45738" marB="4573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r>
              <a:tr h="347797">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{B, C, E}</a:t>
                      </a:r>
                    </a:p>
                  </a:txBody>
                  <a:tcPr marL="68580" marR="68580" marT="45738" marB="4573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533084" name="Group 156"/>
          <p:cNvGraphicFramePr>
            <a:graphicFrameLocks noGrp="1"/>
          </p:cNvGraphicFramePr>
          <p:nvPr/>
        </p:nvGraphicFramePr>
        <p:xfrm>
          <a:off x="4572000" y="5867400"/>
          <a:ext cx="1314450" cy="963168"/>
        </p:xfrm>
        <a:graphic>
          <a:graphicData uri="http://schemas.openxmlformats.org/drawingml/2006/table">
            <a:tbl>
              <a:tblPr/>
              <a:tblGrid>
                <a:gridCol w="857250"/>
                <a:gridCol w="457200"/>
              </a:tblGrid>
              <a:tr h="309563">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1" i="0" u="none" strike="noStrike" cap="none" normalizeH="0" baseline="0" smtClean="0">
                          <a:ln>
                            <a:noFill/>
                          </a:ln>
                          <a:solidFill>
                            <a:schemeClr val="hlink"/>
                          </a:solidFill>
                          <a:effectLst/>
                          <a:latin typeface="Tahoma" panose="020B0604030504040204" pitchFamily="34" charset="0"/>
                        </a:rPr>
                        <a:t>Itemset</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1" i="0" u="none" strike="noStrike" cap="none" normalizeH="0" baseline="0" smtClean="0">
                          <a:ln>
                            <a:noFill/>
                          </a:ln>
                          <a:solidFill>
                            <a:schemeClr val="hlink"/>
                          </a:solidFill>
                          <a:effectLst/>
                          <a:latin typeface="Tahoma" panose="020B0604030504040204" pitchFamily="34" charset="0"/>
                        </a:rPr>
                        <a:t>sup</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r>
              <a:tr h="309563">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{B, C, E}</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2</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4506" name="Text Box 167"/>
          <p:cNvSpPr txBox="1">
            <a:spLocks noChangeArrowheads="1"/>
          </p:cNvSpPr>
          <p:nvPr/>
        </p:nvSpPr>
        <p:spPr bwMode="auto">
          <a:xfrm>
            <a:off x="2514600" y="1143000"/>
            <a:ext cx="13144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t>Sup</a:t>
            </a:r>
            <a:r>
              <a:rPr lang="en-US" baseline="-25000"/>
              <a:t>min</a:t>
            </a:r>
            <a:r>
              <a:rPr lang="en-US"/>
              <a:t> = 2</a:t>
            </a:r>
          </a:p>
        </p:txBody>
      </p:sp>
    </p:spTree>
    <p:extLst>
      <p:ext uri="{BB962C8B-B14F-4D97-AF65-F5344CB8AC3E}">
        <p14:creationId xmlns:p14="http://schemas.microsoft.com/office/powerpoint/2010/main" val="21107203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8735" y="1"/>
            <a:ext cx="7886700" cy="1325563"/>
          </a:xfrm>
        </p:spPr>
        <p:txBody>
          <a:bodyPr>
            <a:normAutofit/>
          </a:bodyPr>
          <a:lstStyle/>
          <a:p>
            <a:pPr algn="ctr"/>
            <a:r>
              <a:rPr lang="en-US" sz="5400" b="1" dirty="0" err="1" smtClean="0"/>
              <a:t>Apriori</a:t>
            </a:r>
            <a:r>
              <a:rPr lang="en-US" sz="5400" b="1" dirty="0" smtClean="0"/>
              <a:t> Property</a:t>
            </a:r>
            <a:endParaRPr lang="en-US" sz="5400" b="1" dirty="0"/>
          </a:p>
        </p:txBody>
      </p:sp>
      <p:sp>
        <p:nvSpPr>
          <p:cNvPr id="4" name="Rectangle 3"/>
          <p:cNvSpPr/>
          <p:nvPr/>
        </p:nvSpPr>
        <p:spPr>
          <a:xfrm>
            <a:off x="558053" y="918571"/>
            <a:ext cx="7886700" cy="6119945"/>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smtClean="0">
                <a:latin typeface="Times New Roman" panose="02020603050405020304" pitchFamily="18" charset="0"/>
                <a:ea typeface="Adobe Kaiti Std R" panose="02020400000000000000" pitchFamily="18" charset="-128"/>
                <a:cs typeface="Times New Roman" panose="02020603050405020304" pitchFamily="18" charset="0"/>
              </a:rPr>
              <a:t>To improve the efficiency of the level-wise generation of frequent </a:t>
            </a:r>
            <a:r>
              <a:rPr lang="en-US" sz="2400" dirty="0" err="1" smtClean="0">
                <a:latin typeface="Times New Roman" panose="02020603050405020304" pitchFamily="18" charset="0"/>
                <a:ea typeface="Adobe Kaiti Std R" panose="02020400000000000000" pitchFamily="18" charset="-128"/>
                <a:cs typeface="Times New Roman" panose="02020603050405020304" pitchFamily="18" charset="0"/>
              </a:rPr>
              <a:t>itemsets</a:t>
            </a:r>
            <a:r>
              <a:rPr lang="en-US" sz="2400" dirty="0" smtClean="0">
                <a:latin typeface="Times New Roman" panose="02020603050405020304" pitchFamily="18" charset="0"/>
                <a:ea typeface="Adobe Kaiti Std R" panose="02020400000000000000" pitchFamily="18" charset="-128"/>
                <a:cs typeface="Times New Roman" panose="02020603050405020304" pitchFamily="18" charset="0"/>
              </a:rPr>
              <a:t>, an important property called the </a:t>
            </a:r>
            <a:r>
              <a:rPr lang="en-US" sz="2400" b="1" dirty="0" err="1" smtClean="0">
                <a:latin typeface="Times New Roman" panose="02020603050405020304" pitchFamily="18" charset="0"/>
                <a:ea typeface="Adobe Kaiti Std R" panose="02020400000000000000" pitchFamily="18" charset="-128"/>
                <a:cs typeface="Times New Roman" panose="02020603050405020304" pitchFamily="18" charset="0"/>
              </a:rPr>
              <a:t>Apriori</a:t>
            </a:r>
            <a:r>
              <a:rPr lang="en-US" sz="2400" b="1" dirty="0" smtClean="0">
                <a:latin typeface="Times New Roman" panose="02020603050405020304" pitchFamily="18" charset="0"/>
                <a:ea typeface="Adobe Kaiti Std R" panose="02020400000000000000" pitchFamily="18" charset="-128"/>
                <a:cs typeface="Times New Roman" panose="02020603050405020304" pitchFamily="18" charset="0"/>
              </a:rPr>
              <a:t> property </a:t>
            </a:r>
            <a:r>
              <a:rPr lang="en-US" sz="2400" dirty="0" smtClean="0">
                <a:latin typeface="Times New Roman" panose="02020603050405020304" pitchFamily="18" charset="0"/>
                <a:ea typeface="Adobe Kaiti Std R" panose="02020400000000000000" pitchFamily="18" charset="-128"/>
                <a:cs typeface="Times New Roman" panose="02020603050405020304" pitchFamily="18" charset="0"/>
              </a:rPr>
              <a:t>is used to reduce the search space.</a:t>
            </a:r>
          </a:p>
          <a:p>
            <a:pPr marL="342900" indent="-342900" algn="just">
              <a:lnSpc>
                <a:spcPct val="150000"/>
              </a:lnSpc>
              <a:buFont typeface="Arial" panose="020B0604020202020204" pitchFamily="34" charset="0"/>
              <a:buChar char="•"/>
            </a:pPr>
            <a:r>
              <a:rPr lang="en-US" sz="2400" dirty="0" smtClean="0">
                <a:latin typeface="Times New Roman" panose="02020603050405020304" pitchFamily="18" charset="0"/>
                <a:ea typeface="Adobe Kaiti Std R" panose="02020400000000000000" pitchFamily="18" charset="-128"/>
                <a:cs typeface="Times New Roman" panose="02020603050405020304" pitchFamily="18" charset="0"/>
              </a:rPr>
              <a:t>All nonempty subsets of a frequent itemset must also be frequent.</a:t>
            </a:r>
          </a:p>
          <a:p>
            <a:pPr marL="342900" indent="-342900" algn="just">
              <a:lnSpc>
                <a:spcPct val="150000"/>
              </a:lnSpc>
              <a:buFont typeface="Arial" panose="020B0604020202020204" pitchFamily="34" charset="0"/>
              <a:buChar char="•"/>
            </a:pPr>
            <a:r>
              <a:rPr lang="en-US" sz="2400" i="1" dirty="0">
                <a:latin typeface="Adobe Caslon Pro" panose="0205050205050A020403" pitchFamily="18" charset="0"/>
                <a:ea typeface="Adobe Kaiti Std R" panose="02020400000000000000" pitchFamily="18" charset="-128"/>
                <a:cs typeface="Times New Roman" panose="02020603050405020304" pitchFamily="18" charset="0"/>
              </a:rPr>
              <a:t>By definition, if an itemset I does not satisfy the minimum support threshold, min sup, then I is not frequent</a:t>
            </a:r>
            <a:r>
              <a:rPr lang="en-US" sz="2400" i="1" dirty="0" smtClean="0">
                <a:latin typeface="Adobe Caslon Pro" panose="0205050205050A020403" pitchFamily="18" charset="0"/>
                <a:ea typeface="Adobe Kaiti Std R" panose="02020400000000000000" pitchFamily="18" charset="-128"/>
                <a:cs typeface="Times New Roman" panose="02020603050405020304" pitchFamily="18" charset="0"/>
              </a:rPr>
              <a:t>, that </a:t>
            </a:r>
            <a:r>
              <a:rPr lang="en-US" sz="2400" i="1" dirty="0">
                <a:latin typeface="Adobe Caslon Pro" panose="0205050205050A020403" pitchFamily="18" charset="0"/>
                <a:ea typeface="Adobe Kaiti Std R" panose="02020400000000000000" pitchFamily="18" charset="-128"/>
                <a:cs typeface="Times New Roman" panose="02020603050405020304" pitchFamily="18" charset="0"/>
              </a:rPr>
              <a:t>is, </a:t>
            </a:r>
            <a:r>
              <a:rPr lang="en-US" sz="2400" i="1" dirty="0" smtClean="0">
                <a:latin typeface="Adobe Caslon Pro" panose="0205050205050A020403" pitchFamily="18" charset="0"/>
                <a:ea typeface="Adobe Kaiti Std R" panose="02020400000000000000" pitchFamily="18" charset="-128"/>
                <a:cs typeface="Times New Roman" panose="02020603050405020304" pitchFamily="18" charset="0"/>
              </a:rPr>
              <a:t>P(I) </a:t>
            </a:r>
            <a:r>
              <a:rPr lang="en-US" sz="2400" i="1" dirty="0">
                <a:latin typeface="Adobe Caslon Pro" panose="0205050205050A020403" pitchFamily="18" charset="0"/>
                <a:ea typeface="Adobe Kaiti Std R" panose="02020400000000000000" pitchFamily="18" charset="-128"/>
                <a:cs typeface="Times New Roman" panose="02020603050405020304" pitchFamily="18" charset="0"/>
              </a:rPr>
              <a:t>&lt; </a:t>
            </a:r>
            <a:r>
              <a:rPr lang="en-US" sz="2400" i="1" dirty="0" smtClean="0">
                <a:latin typeface="Adobe Caslon Pro" panose="0205050205050A020403" pitchFamily="18" charset="0"/>
                <a:ea typeface="Adobe Kaiti Std R" panose="02020400000000000000" pitchFamily="18" charset="-128"/>
                <a:cs typeface="Times New Roman" panose="02020603050405020304" pitchFamily="18" charset="0"/>
              </a:rPr>
              <a:t>min_sup</a:t>
            </a:r>
            <a:r>
              <a:rPr lang="en-US" sz="2400" i="1" dirty="0">
                <a:latin typeface="Adobe Caslon Pro" panose="0205050205050A020403" pitchFamily="18" charset="0"/>
                <a:ea typeface="Adobe Kaiti Std R" panose="02020400000000000000" pitchFamily="18" charset="-128"/>
                <a:cs typeface="Times New Roman" panose="02020603050405020304" pitchFamily="18" charset="0"/>
              </a:rPr>
              <a:t>. If an item A is added to the itemset I , then the resulting </a:t>
            </a:r>
            <a:r>
              <a:rPr lang="en-US" sz="2400" i="1" dirty="0" smtClean="0">
                <a:latin typeface="Adobe Caslon Pro" panose="0205050205050A020403" pitchFamily="18" charset="0"/>
                <a:ea typeface="Adobe Kaiti Std R" panose="02020400000000000000" pitchFamily="18" charset="-128"/>
                <a:cs typeface="Times New Roman" panose="02020603050405020304" pitchFamily="18" charset="0"/>
              </a:rPr>
              <a:t>itemset (</a:t>
            </a:r>
            <a:r>
              <a:rPr lang="en-US" sz="2400" i="1" dirty="0">
                <a:latin typeface="Adobe Caslon Pro" panose="0205050205050A020403" pitchFamily="18" charset="0"/>
                <a:ea typeface="Adobe Kaiti Std R" panose="02020400000000000000" pitchFamily="18" charset="-128"/>
                <a:cs typeface="Times New Roman" panose="02020603050405020304" pitchFamily="18" charset="0"/>
              </a:rPr>
              <a:t>i.e., </a:t>
            </a:r>
            <a:r>
              <a:rPr lang="en-US" sz="2400" i="1" dirty="0" smtClean="0">
                <a:latin typeface="Adobe Caslon Pro" panose="0205050205050A020403" pitchFamily="18" charset="0"/>
                <a:ea typeface="Adobe Kaiti Std R" panose="02020400000000000000" pitchFamily="18" charset="-128"/>
                <a:cs typeface="Times New Roman" panose="02020603050405020304" pitchFamily="18" charset="0"/>
              </a:rPr>
              <a:t>I U A</a:t>
            </a:r>
            <a:r>
              <a:rPr lang="en-US" sz="2400" i="1" dirty="0">
                <a:latin typeface="Adobe Caslon Pro" panose="0205050205050A020403" pitchFamily="18" charset="0"/>
                <a:ea typeface="Adobe Kaiti Std R" panose="02020400000000000000" pitchFamily="18" charset="-128"/>
                <a:cs typeface="Times New Roman" panose="02020603050405020304" pitchFamily="18" charset="0"/>
              </a:rPr>
              <a:t>) cannot occur more frequently than I . Therefore, I </a:t>
            </a:r>
            <a:r>
              <a:rPr lang="en-US" sz="2400" i="1" dirty="0" smtClean="0">
                <a:latin typeface="Adobe Caslon Pro" panose="0205050205050A020403" pitchFamily="18" charset="0"/>
                <a:ea typeface="Adobe Kaiti Std R" panose="02020400000000000000" pitchFamily="18" charset="-128"/>
                <a:cs typeface="Times New Roman" panose="02020603050405020304" pitchFamily="18" charset="0"/>
              </a:rPr>
              <a:t>U </a:t>
            </a:r>
            <a:r>
              <a:rPr lang="en-US" sz="2400" i="1" dirty="0">
                <a:latin typeface="Adobe Caslon Pro" panose="0205050205050A020403" pitchFamily="18" charset="0"/>
                <a:ea typeface="Adobe Kaiti Std R" panose="02020400000000000000" pitchFamily="18" charset="-128"/>
                <a:cs typeface="Times New Roman" panose="02020603050405020304" pitchFamily="18" charset="0"/>
              </a:rPr>
              <a:t>A is not frequent either</a:t>
            </a:r>
            <a:r>
              <a:rPr lang="en-US" sz="2400" i="1" dirty="0" smtClean="0">
                <a:latin typeface="Adobe Caslon Pro" panose="0205050205050A020403" pitchFamily="18" charset="0"/>
                <a:ea typeface="Adobe Kaiti Std R" panose="02020400000000000000" pitchFamily="18" charset="-128"/>
                <a:cs typeface="Times New Roman" panose="02020603050405020304" pitchFamily="18" charset="0"/>
              </a:rPr>
              <a:t>, that </a:t>
            </a:r>
            <a:r>
              <a:rPr lang="en-US" sz="2400" i="1" dirty="0">
                <a:latin typeface="Adobe Caslon Pro" panose="0205050205050A020403" pitchFamily="18" charset="0"/>
                <a:ea typeface="Adobe Kaiti Std R" panose="02020400000000000000" pitchFamily="18" charset="-128"/>
                <a:cs typeface="Times New Roman" panose="02020603050405020304" pitchFamily="18" charset="0"/>
              </a:rPr>
              <a:t>is, </a:t>
            </a:r>
            <a:r>
              <a:rPr lang="en-US" sz="2400" i="1" dirty="0" smtClean="0">
                <a:latin typeface="Adobe Caslon Pro" panose="0205050205050A020403" pitchFamily="18" charset="0"/>
                <a:ea typeface="Adobe Kaiti Std R" panose="02020400000000000000" pitchFamily="18" charset="-128"/>
                <a:cs typeface="Times New Roman" panose="02020603050405020304" pitchFamily="18" charset="0"/>
              </a:rPr>
              <a:t>P(I U A) &lt; min_sup</a:t>
            </a:r>
            <a:r>
              <a:rPr lang="en-US" sz="2400" i="1" dirty="0">
                <a:latin typeface="Adobe Caslon Pro" panose="0205050205050A020403" pitchFamily="18" charset="0"/>
                <a:ea typeface="Adobe Kaiti Std R" panose="02020400000000000000" pitchFamily="18" charset="-128"/>
                <a:cs typeface="Times New Roman" panose="02020603050405020304" pitchFamily="18" charset="0"/>
              </a:rPr>
              <a:t>.</a:t>
            </a:r>
          </a:p>
        </p:txBody>
      </p:sp>
    </p:spTree>
    <p:extLst>
      <p:ext uri="{BB962C8B-B14F-4D97-AF65-F5344CB8AC3E}">
        <p14:creationId xmlns:p14="http://schemas.microsoft.com/office/powerpoint/2010/main" val="21865780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
            <a:ext cx="7886700" cy="1325563"/>
          </a:xfrm>
        </p:spPr>
        <p:txBody>
          <a:bodyPr/>
          <a:lstStyle/>
          <a:p>
            <a:r>
              <a:rPr lang="en-US" b="1" dirty="0" err="1"/>
              <a:t>Apriori</a:t>
            </a:r>
            <a:r>
              <a:rPr lang="en-US" b="1" dirty="0"/>
              <a:t> Property</a:t>
            </a:r>
            <a:endParaRPr lang="en-US" dirty="0"/>
          </a:p>
        </p:txBody>
      </p:sp>
      <p:sp>
        <p:nvSpPr>
          <p:cNvPr id="4" name="Rectangle 3"/>
          <p:cNvSpPr/>
          <p:nvPr/>
        </p:nvSpPr>
        <p:spPr>
          <a:xfrm>
            <a:off x="628650" y="1957576"/>
            <a:ext cx="7886700" cy="2308324"/>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property belongs to a special category of properties called </a:t>
            </a:r>
            <a:r>
              <a:rPr lang="en-US" sz="2400" b="1" dirty="0" smtClean="0">
                <a:latin typeface="Times New Roman" panose="02020603050405020304" pitchFamily="18" charset="0"/>
                <a:cs typeface="Times New Roman" panose="02020603050405020304" pitchFamily="18" charset="0"/>
              </a:rPr>
              <a:t>anti-monotonicity</a:t>
            </a:r>
            <a:r>
              <a:rPr lang="en-US" sz="2400" dirty="0" smtClean="0">
                <a:latin typeface="Times New Roman" panose="02020603050405020304" pitchFamily="18" charset="0"/>
                <a:cs typeface="Times New Roman" panose="02020603050405020304" pitchFamily="18" charset="0"/>
              </a:rPr>
              <a:t> in the </a:t>
            </a:r>
            <a:r>
              <a:rPr lang="en-US" sz="2400" dirty="0">
                <a:latin typeface="Times New Roman" panose="02020603050405020304" pitchFamily="18" charset="0"/>
                <a:cs typeface="Times New Roman" panose="02020603050405020304" pitchFamily="18" charset="0"/>
              </a:rPr>
              <a:t>sense that </a:t>
            </a:r>
            <a:r>
              <a:rPr lang="en-US" sz="2400" i="1" dirty="0">
                <a:latin typeface="Times New Roman" panose="02020603050405020304" pitchFamily="18" charset="0"/>
                <a:cs typeface="Times New Roman" panose="02020603050405020304" pitchFamily="18" charset="0"/>
              </a:rPr>
              <a:t>if a set cannot pass a test, all of its supersets will fail the same test as well</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It is </a:t>
            </a:r>
            <a:r>
              <a:rPr lang="en-US" sz="2400" dirty="0">
                <a:latin typeface="Times New Roman" panose="02020603050405020304" pitchFamily="18" charset="0"/>
                <a:cs typeface="Times New Roman" panose="02020603050405020304" pitchFamily="18" charset="0"/>
              </a:rPr>
              <a:t>called </a:t>
            </a:r>
            <a:r>
              <a:rPr lang="en-US" sz="2400" b="1" dirty="0" smtClean="0">
                <a:latin typeface="Times New Roman" panose="02020603050405020304" pitchFamily="18" charset="0"/>
                <a:cs typeface="Times New Roman" panose="02020603050405020304" pitchFamily="18" charset="0"/>
              </a:rPr>
              <a:t>anti-monotonicity</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07736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7200" dirty="0">
                <a:solidFill>
                  <a:srgbClr val="FF0000"/>
                </a:solidFill>
                <a:latin typeface="Algerian" pitchFamily="82" charset="0"/>
              </a:rPr>
              <a:t>Topics to be covered</a:t>
            </a:r>
            <a:r>
              <a:rPr lang="en-US" dirty="0" smtClean="0"/>
              <a:t> </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Basic concepts of frequent pattern and association rule</a:t>
            </a:r>
          </a:p>
          <a:p>
            <a:pPr marL="514350" indent="-514350">
              <a:buFont typeface="+mj-lt"/>
              <a:buAutoNum type="arabicPeriod"/>
            </a:pPr>
            <a:r>
              <a:rPr lang="en-US" dirty="0" smtClean="0"/>
              <a:t>Frequent Item set generation with </a:t>
            </a:r>
            <a:r>
              <a:rPr lang="en-US" dirty="0" err="1" smtClean="0"/>
              <a:t>Apriori</a:t>
            </a:r>
            <a:r>
              <a:rPr lang="en-US" dirty="0" smtClean="0"/>
              <a:t> algorithm and FP Growth algorithm</a:t>
            </a:r>
          </a:p>
          <a:p>
            <a:pPr marL="514350" indent="-514350">
              <a:buFont typeface="+mj-lt"/>
              <a:buAutoNum type="arabicPeriod"/>
            </a:pPr>
            <a:r>
              <a:rPr lang="en-US" dirty="0" smtClean="0"/>
              <a:t>Rule Generation </a:t>
            </a:r>
          </a:p>
          <a:p>
            <a:pPr marL="514350" indent="-514350">
              <a:buFont typeface="+mj-lt"/>
              <a:buAutoNum type="arabicPeriod"/>
            </a:pPr>
            <a:r>
              <a:rPr lang="en-US" dirty="0" smtClean="0"/>
              <a:t>Applications of Association Rules</a:t>
            </a:r>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8942127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solidFill>
                <a:cs typeface="Tahoma" panose="020B0604030504040204" pitchFamily="34" charset="0"/>
              </a:rPr>
              <a:t>Performance </a:t>
            </a:r>
            <a:r>
              <a:rPr lang="en-US" b="1" dirty="0">
                <a:solidFill>
                  <a:schemeClr val="accent2"/>
                </a:solidFill>
              </a:rPr>
              <a:t>Bottlenecks</a:t>
            </a:r>
            <a:endParaRPr lang="en-US" b="1" dirty="0"/>
          </a:p>
        </p:txBody>
      </p:sp>
      <p:sp>
        <p:nvSpPr>
          <p:cNvPr id="4" name="Rectangle 3"/>
          <p:cNvSpPr/>
          <p:nvPr/>
        </p:nvSpPr>
        <p:spPr>
          <a:xfrm>
            <a:off x="618564" y="1628800"/>
            <a:ext cx="7896786" cy="5016758"/>
          </a:xfrm>
          <a:prstGeom prst="rect">
            <a:avLst/>
          </a:prstGeom>
        </p:spPr>
        <p:txBody>
          <a:bodyPr wrap="square">
            <a:spAutoFit/>
          </a:bodyPr>
          <a:lstStyle/>
          <a:p>
            <a:r>
              <a:rPr lang="en-US" sz="3200" dirty="0"/>
              <a:t>The bottleneck of </a:t>
            </a:r>
            <a:r>
              <a:rPr lang="en-US" sz="3200" i="1" dirty="0" err="1"/>
              <a:t>Apriori</a:t>
            </a:r>
            <a:r>
              <a:rPr lang="en-US" sz="3200" dirty="0"/>
              <a:t>: </a:t>
            </a:r>
            <a:r>
              <a:rPr lang="en-US" sz="3200" u="sng" dirty="0"/>
              <a:t>candidate generation</a:t>
            </a:r>
          </a:p>
          <a:p>
            <a:pPr lvl="1"/>
            <a:endParaRPr lang="en-US" sz="2800" dirty="0" smtClean="0"/>
          </a:p>
          <a:p>
            <a:pPr lvl="1"/>
            <a:r>
              <a:rPr lang="en-US" sz="2800" b="1" u="sng" dirty="0" smtClean="0"/>
              <a:t>Huge </a:t>
            </a:r>
            <a:r>
              <a:rPr lang="en-US" sz="2800" b="1" u="sng" dirty="0"/>
              <a:t>candidate sets:</a:t>
            </a:r>
          </a:p>
          <a:p>
            <a:pPr lvl="2"/>
            <a:r>
              <a:rPr lang="en-US" sz="2400" dirty="0"/>
              <a:t>10</a:t>
            </a:r>
            <a:r>
              <a:rPr lang="en-US" sz="2400" baseline="30000" dirty="0"/>
              <a:t>4</a:t>
            </a:r>
            <a:r>
              <a:rPr lang="en-US" sz="2400" dirty="0"/>
              <a:t> frequent 1-itemset will generate 10</a:t>
            </a:r>
            <a:r>
              <a:rPr lang="en-US" sz="2400" baseline="30000" dirty="0"/>
              <a:t>7</a:t>
            </a:r>
            <a:r>
              <a:rPr lang="en-US" sz="2400" dirty="0"/>
              <a:t> candidate 2-itemsets</a:t>
            </a:r>
          </a:p>
          <a:p>
            <a:pPr lvl="2"/>
            <a:r>
              <a:rPr lang="en-US" sz="2400" dirty="0"/>
              <a:t>To discover a frequent pattern of size 100, e.g., {a</a:t>
            </a:r>
            <a:r>
              <a:rPr lang="en-US" sz="2400" baseline="-25000" dirty="0"/>
              <a:t>1</a:t>
            </a:r>
            <a:r>
              <a:rPr lang="en-US" sz="2400" dirty="0"/>
              <a:t>, a</a:t>
            </a:r>
            <a:r>
              <a:rPr lang="en-US" sz="2400" baseline="-25000" dirty="0"/>
              <a:t>2</a:t>
            </a:r>
            <a:r>
              <a:rPr lang="en-US" sz="2400" dirty="0"/>
              <a:t>, …, a</a:t>
            </a:r>
            <a:r>
              <a:rPr lang="en-US" sz="2400" baseline="-25000" dirty="0"/>
              <a:t>100</a:t>
            </a:r>
            <a:r>
              <a:rPr lang="en-US" sz="2400" dirty="0"/>
              <a:t>}, one needs to generate 2</a:t>
            </a:r>
            <a:r>
              <a:rPr lang="en-US" sz="2400" baseline="30000" dirty="0"/>
              <a:t>100 </a:t>
            </a:r>
            <a:r>
              <a:rPr lang="en-US" sz="2400" dirty="0">
                <a:sym typeface="Symbol" panose="05050102010706020507" pitchFamily="18" charset="2"/>
              </a:rPr>
              <a:t></a:t>
            </a:r>
            <a:r>
              <a:rPr lang="en-US" sz="2400" dirty="0"/>
              <a:t> 10</a:t>
            </a:r>
            <a:r>
              <a:rPr lang="en-US" sz="2400" baseline="30000" dirty="0"/>
              <a:t>30</a:t>
            </a:r>
            <a:r>
              <a:rPr lang="en-US" sz="2400" dirty="0"/>
              <a:t> candidates.</a:t>
            </a:r>
          </a:p>
          <a:p>
            <a:pPr lvl="1"/>
            <a:endParaRPr lang="en-US" sz="2800" dirty="0" smtClean="0"/>
          </a:p>
          <a:p>
            <a:pPr lvl="1"/>
            <a:r>
              <a:rPr lang="en-US" sz="2800" b="1" u="sng" dirty="0" smtClean="0"/>
              <a:t>Multiple </a:t>
            </a:r>
            <a:r>
              <a:rPr lang="en-US" sz="2800" b="1" u="sng" dirty="0"/>
              <a:t>scans of database: </a:t>
            </a:r>
          </a:p>
          <a:p>
            <a:pPr lvl="2"/>
            <a:r>
              <a:rPr lang="en-US" sz="2400" dirty="0"/>
              <a:t>Needs (</a:t>
            </a:r>
            <a:r>
              <a:rPr lang="en-US" sz="2400" i="1" dirty="0"/>
              <a:t>n </a:t>
            </a:r>
            <a:r>
              <a:rPr lang="en-US" sz="2400" dirty="0"/>
              <a:t>+</a:t>
            </a:r>
            <a:r>
              <a:rPr lang="en-US" sz="2400" i="1" dirty="0"/>
              <a:t>1 </a:t>
            </a:r>
            <a:r>
              <a:rPr lang="en-US" sz="2400" dirty="0"/>
              <a:t>) scans, </a:t>
            </a:r>
            <a:r>
              <a:rPr lang="en-US" sz="2400" i="1" dirty="0"/>
              <a:t>n</a:t>
            </a:r>
            <a:r>
              <a:rPr lang="en-US" sz="2400" dirty="0"/>
              <a:t>  is the length of the longest pattern</a:t>
            </a:r>
          </a:p>
        </p:txBody>
      </p:sp>
    </p:spTree>
    <p:extLst>
      <p:ext uri="{BB962C8B-B14F-4D97-AF65-F5344CB8AC3E}">
        <p14:creationId xmlns:p14="http://schemas.microsoft.com/office/powerpoint/2010/main" val="35160126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ChangeArrowheads="1"/>
          </p:cNvSpPr>
          <p:nvPr/>
        </p:nvSpPr>
        <p:spPr bwMode="auto">
          <a:xfrm>
            <a:off x="413147" y="673100"/>
            <a:ext cx="8047434"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4000" i="1">
                <a:latin typeface="Book Antiqua" pitchFamily="18" charset="0"/>
              </a:rPr>
              <a:t>Imagine that you are a sales manager, and you are talking to a customer who recently bought a PC and a digital camera from the store. What should you recommend to her next?</a:t>
            </a:r>
          </a:p>
        </p:txBody>
      </p:sp>
      <p:sp>
        <p:nvSpPr>
          <p:cNvPr id="4099" name="Rectangle 4"/>
          <p:cNvSpPr>
            <a:spLocks noChangeArrowheads="1"/>
          </p:cNvSpPr>
          <p:nvPr/>
        </p:nvSpPr>
        <p:spPr bwMode="auto">
          <a:xfrm>
            <a:off x="1048941" y="4137025"/>
            <a:ext cx="7180659"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dirty="0">
                <a:latin typeface="Berlin Sans FB" pitchFamily="34" charset="0"/>
                <a:ea typeface="Adobe Gothic Std B"/>
                <a:cs typeface="Adobe Gothic Std B"/>
              </a:rPr>
              <a:t>Frequent patterns and association rules are the knowledge that you want to mine in such a scenario.</a:t>
            </a:r>
          </a:p>
        </p:txBody>
      </p:sp>
    </p:spTree>
    <p:extLst>
      <p:ext uri="{BB962C8B-B14F-4D97-AF65-F5344CB8AC3E}">
        <p14:creationId xmlns:p14="http://schemas.microsoft.com/office/powerpoint/2010/main" val="24448772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98425"/>
            <a:ext cx="7765256" cy="1327150"/>
          </a:xfrm>
        </p:spPr>
        <p:txBody>
          <a:bodyPr/>
          <a:lstStyle/>
          <a:p>
            <a:pPr fontAlgn="auto">
              <a:spcAft>
                <a:spcPts val="0"/>
              </a:spcAft>
              <a:defRPr/>
            </a:pPr>
            <a:r>
              <a:rPr lang="en-US" sz="4800" dirty="0" smtClean="0"/>
              <a:t>Basic concepts</a:t>
            </a:r>
            <a:endParaRPr lang="en-US" sz="4800" dirty="0"/>
          </a:p>
        </p:txBody>
      </p:sp>
      <p:sp>
        <p:nvSpPr>
          <p:cNvPr id="5123" name="Rectangle 3"/>
          <p:cNvSpPr>
            <a:spLocks noChangeArrowheads="1"/>
          </p:cNvSpPr>
          <p:nvPr/>
        </p:nvSpPr>
        <p:spPr bwMode="auto">
          <a:xfrm>
            <a:off x="533400" y="1438275"/>
            <a:ext cx="8068866"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000" dirty="0">
                <a:latin typeface="Book Antiqua" pitchFamily="18" charset="0"/>
              </a:rPr>
              <a:t>Frequent patterns are patterns (e.g., </a:t>
            </a:r>
            <a:r>
              <a:rPr lang="en-US" sz="2000" dirty="0" err="1">
                <a:latin typeface="Book Antiqua" pitchFamily="18" charset="0"/>
              </a:rPr>
              <a:t>itemsets</a:t>
            </a:r>
            <a:r>
              <a:rPr lang="en-US" sz="2000" dirty="0">
                <a:latin typeface="Book Antiqua" pitchFamily="18" charset="0"/>
              </a:rPr>
              <a:t>, or subsequences) that appear frequently in a data set.</a:t>
            </a:r>
          </a:p>
          <a:p>
            <a:pPr marL="342900" indent="-342900" algn="just">
              <a:lnSpc>
                <a:spcPct val="150000"/>
              </a:lnSpc>
              <a:buFont typeface="Wingdings" pitchFamily="2" charset="2"/>
              <a:buChar char="§"/>
            </a:pPr>
            <a:r>
              <a:rPr lang="en-US" sz="2000" b="1" dirty="0">
                <a:latin typeface="Book Antiqua" pitchFamily="18" charset="0"/>
              </a:rPr>
              <a:t>For example</a:t>
            </a:r>
            <a:r>
              <a:rPr lang="en-US" sz="2000" dirty="0">
                <a:latin typeface="Book Antiqua" pitchFamily="18" charset="0"/>
              </a:rPr>
              <a:t>, a set of items, such as </a:t>
            </a:r>
            <a:r>
              <a:rPr lang="en-US" sz="2400" b="1" u="sng" dirty="0">
                <a:latin typeface="Book Antiqua" pitchFamily="18" charset="0"/>
              </a:rPr>
              <a:t>milk and bread</a:t>
            </a:r>
            <a:r>
              <a:rPr lang="en-US" sz="2000" dirty="0">
                <a:latin typeface="Book Antiqua" pitchFamily="18" charset="0"/>
              </a:rPr>
              <a:t>, that appear frequently together in a transaction data set is a frequent </a:t>
            </a:r>
            <a:r>
              <a:rPr lang="en-US" sz="2000" dirty="0" err="1">
                <a:latin typeface="Book Antiqua" pitchFamily="18" charset="0"/>
              </a:rPr>
              <a:t>itemset</a:t>
            </a:r>
            <a:r>
              <a:rPr lang="en-US" sz="2000" dirty="0">
                <a:latin typeface="Book Antiqua" pitchFamily="18" charset="0"/>
              </a:rPr>
              <a:t>.</a:t>
            </a:r>
          </a:p>
          <a:p>
            <a:pPr marL="342900" indent="-342900" algn="just">
              <a:lnSpc>
                <a:spcPct val="150000"/>
              </a:lnSpc>
              <a:buFont typeface="Wingdings" pitchFamily="2" charset="2"/>
              <a:buChar char="§"/>
            </a:pPr>
            <a:r>
              <a:rPr lang="en-US" sz="2000" dirty="0">
                <a:latin typeface="Book Antiqua" pitchFamily="18" charset="0"/>
              </a:rPr>
              <a:t>A subsequence, such as buying first a PC, then a digital camera, and then a memory card, if it occurs frequently in a shopping history database, is a (frequent ) sequential pattern.</a:t>
            </a:r>
          </a:p>
          <a:p>
            <a:pPr marL="342900" indent="-342900" algn="just">
              <a:lnSpc>
                <a:spcPct val="150000"/>
              </a:lnSpc>
              <a:buFont typeface="Wingdings" pitchFamily="2" charset="2"/>
              <a:buChar char="§"/>
            </a:pPr>
            <a:r>
              <a:rPr lang="en-US" sz="2000" dirty="0">
                <a:latin typeface="Book Antiqua" pitchFamily="18" charset="0"/>
              </a:rPr>
              <a:t>Frequent pattern mining searches for recurring relationships in a given data set. </a:t>
            </a:r>
          </a:p>
        </p:txBody>
      </p:sp>
    </p:spTree>
    <p:extLst>
      <p:ext uri="{BB962C8B-B14F-4D97-AF65-F5344CB8AC3E}">
        <p14:creationId xmlns:p14="http://schemas.microsoft.com/office/powerpoint/2010/main" val="38179996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98425"/>
            <a:ext cx="7765256" cy="1327150"/>
          </a:xfrm>
        </p:spPr>
        <p:txBody>
          <a:bodyPr/>
          <a:lstStyle/>
          <a:p>
            <a:pPr fontAlgn="auto">
              <a:spcAft>
                <a:spcPts val="0"/>
              </a:spcAft>
              <a:defRPr/>
            </a:pPr>
            <a:r>
              <a:rPr lang="en-US" sz="3600" dirty="0"/>
              <a:t>Market Basket Analysis: A Motivating Example</a:t>
            </a:r>
          </a:p>
        </p:txBody>
      </p:sp>
      <p:sp>
        <p:nvSpPr>
          <p:cNvPr id="6147" name="Rectangle 3"/>
          <p:cNvSpPr>
            <a:spLocks noChangeArrowheads="1"/>
          </p:cNvSpPr>
          <p:nvPr/>
        </p:nvSpPr>
        <p:spPr bwMode="auto">
          <a:xfrm>
            <a:off x="533400" y="1438276"/>
            <a:ext cx="8068866" cy="618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a:latin typeface="Book Antiqua" pitchFamily="18" charset="0"/>
              </a:rPr>
              <a:t>A typical example of frequent itemset mining is market basket analysis. This process analyzes customer buying habits by finding associations between the different items that customers place in their “shopping baskets” .</a:t>
            </a:r>
          </a:p>
          <a:p>
            <a:pPr marL="342900" indent="-342900" algn="just">
              <a:lnSpc>
                <a:spcPct val="150000"/>
              </a:lnSpc>
              <a:buFont typeface="Wingdings" pitchFamily="2" charset="2"/>
              <a:buChar char="§"/>
            </a:pPr>
            <a:r>
              <a:rPr lang="en-US" sz="2400">
                <a:latin typeface="Book Antiqua" pitchFamily="18" charset="0"/>
              </a:rPr>
              <a:t>The discovery of these associations can help retailers develop marketing strategies by gaining insight into which items are frequently purchased together by customers.</a:t>
            </a:r>
          </a:p>
          <a:p>
            <a:pPr marL="342900" indent="-342900" algn="just">
              <a:lnSpc>
                <a:spcPct val="150000"/>
              </a:lnSpc>
              <a:buFont typeface="Wingdings" pitchFamily="2" charset="2"/>
              <a:buChar char="§"/>
            </a:pPr>
            <a:r>
              <a:rPr lang="en-US" sz="2400">
                <a:latin typeface="Book Antiqua" pitchFamily="18" charset="0"/>
              </a:rPr>
              <a:t>For instance, if customers are buying milk, how likely are they to also buy bread (and what kind of bread) on the same trip to the supermarket?</a:t>
            </a:r>
          </a:p>
        </p:txBody>
      </p:sp>
    </p:spTree>
    <p:extLst>
      <p:ext uri="{BB962C8B-B14F-4D97-AF65-F5344CB8AC3E}">
        <p14:creationId xmlns:p14="http://schemas.microsoft.com/office/powerpoint/2010/main" val="36525757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2654" y="292101"/>
            <a:ext cx="8612981" cy="625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27939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98425"/>
            <a:ext cx="7765256" cy="1327150"/>
          </a:xfrm>
        </p:spPr>
        <p:txBody>
          <a:bodyPr/>
          <a:lstStyle/>
          <a:p>
            <a:pPr fontAlgn="auto">
              <a:spcAft>
                <a:spcPts val="0"/>
              </a:spcAft>
              <a:defRPr/>
            </a:pPr>
            <a:r>
              <a:rPr lang="en-US" sz="3600" dirty="0"/>
              <a:t>Market Basket Analysis: A Motivating Example</a:t>
            </a:r>
          </a:p>
        </p:txBody>
      </p:sp>
      <p:sp>
        <p:nvSpPr>
          <p:cNvPr id="8195" name="Rectangle 3"/>
          <p:cNvSpPr>
            <a:spLocks noChangeArrowheads="1"/>
          </p:cNvSpPr>
          <p:nvPr/>
        </p:nvSpPr>
        <p:spPr bwMode="auto">
          <a:xfrm>
            <a:off x="533400" y="1438275"/>
            <a:ext cx="8068866"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a:latin typeface="Book Antiqua" pitchFamily="18" charset="0"/>
              </a:rPr>
              <a:t>If customers who purchase computers also tend to buy antivirus software at the same time, then placing the hardware display close to the software display may help increase the sales of both items.</a:t>
            </a:r>
          </a:p>
          <a:p>
            <a:pPr marL="342900" indent="-342900" algn="just">
              <a:lnSpc>
                <a:spcPct val="150000"/>
              </a:lnSpc>
              <a:buFont typeface="Wingdings" pitchFamily="2" charset="2"/>
              <a:buChar char="§"/>
            </a:pPr>
            <a:r>
              <a:rPr lang="en-US" sz="2400">
                <a:latin typeface="Book Antiqua" pitchFamily="18" charset="0"/>
              </a:rPr>
              <a:t>Market basket analysis can also help retailers plan which items to put on sale at reduced prices. If customers tend to purchase computers and printers together, then having a sale on printers may encourage the sale of printers as well as computers.</a:t>
            </a:r>
          </a:p>
        </p:txBody>
      </p:sp>
    </p:spTree>
    <p:extLst>
      <p:ext uri="{BB962C8B-B14F-4D97-AF65-F5344CB8AC3E}">
        <p14:creationId xmlns:p14="http://schemas.microsoft.com/office/powerpoint/2010/main" val="25238369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98425"/>
            <a:ext cx="7765256" cy="1327150"/>
          </a:xfrm>
        </p:spPr>
        <p:txBody>
          <a:bodyPr/>
          <a:lstStyle/>
          <a:p>
            <a:pPr fontAlgn="auto">
              <a:spcAft>
                <a:spcPts val="0"/>
              </a:spcAft>
              <a:defRPr/>
            </a:pPr>
            <a:r>
              <a:rPr lang="en-US" sz="4400" dirty="0" smtClean="0"/>
              <a:t>Association rules</a:t>
            </a:r>
            <a:endParaRPr lang="en-US" sz="4400" dirty="0"/>
          </a:p>
        </p:txBody>
      </p:sp>
      <p:sp>
        <p:nvSpPr>
          <p:cNvPr id="9219" name="Rectangle 3"/>
          <p:cNvSpPr>
            <a:spLocks noChangeArrowheads="1"/>
          </p:cNvSpPr>
          <p:nvPr/>
        </p:nvSpPr>
        <p:spPr bwMode="auto">
          <a:xfrm>
            <a:off x="533400" y="1438275"/>
            <a:ext cx="8068866"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dirty="0">
                <a:latin typeface="Book Antiqua" pitchFamily="18" charset="0"/>
              </a:rPr>
              <a:t>If we think of the universe as the set of items available at the store, then each item has a Boolean variable representing the presence or absence of that item. </a:t>
            </a:r>
          </a:p>
          <a:p>
            <a:pPr marL="342900" indent="-342900" algn="just">
              <a:lnSpc>
                <a:spcPct val="150000"/>
              </a:lnSpc>
              <a:buFont typeface="Wingdings" pitchFamily="2" charset="2"/>
              <a:buChar char="§"/>
            </a:pPr>
            <a:r>
              <a:rPr lang="en-US" sz="2400" dirty="0">
                <a:latin typeface="Book Antiqua" pitchFamily="18" charset="0"/>
              </a:rPr>
              <a:t>Each basket can then </a:t>
            </a:r>
            <a:r>
              <a:rPr lang="en-US" sz="2400" dirty="0" smtClean="0">
                <a:latin typeface="Book Antiqua" pitchFamily="18" charset="0"/>
              </a:rPr>
              <a:t>be   </a:t>
            </a:r>
            <a:r>
              <a:rPr lang="en-US" sz="2400" dirty="0">
                <a:latin typeface="Book Antiqua" pitchFamily="18" charset="0"/>
              </a:rPr>
              <a:t>represented by a Boolean vector of values assigned to these variables. </a:t>
            </a:r>
          </a:p>
          <a:p>
            <a:pPr marL="342900" indent="-342900" algn="just">
              <a:lnSpc>
                <a:spcPct val="150000"/>
              </a:lnSpc>
              <a:buFont typeface="Wingdings" pitchFamily="2" charset="2"/>
              <a:buChar char="§"/>
            </a:pPr>
            <a:r>
              <a:rPr lang="en-US" sz="2400" dirty="0">
                <a:latin typeface="Book Antiqua" pitchFamily="18" charset="0"/>
              </a:rPr>
              <a:t>The Boolean vectors can be </a:t>
            </a:r>
            <a:r>
              <a:rPr lang="en-US" sz="2400" dirty="0" smtClean="0">
                <a:latin typeface="Book Antiqua" pitchFamily="18" charset="0"/>
              </a:rPr>
              <a:t>analyzed </a:t>
            </a:r>
            <a:r>
              <a:rPr lang="en-US" sz="2400" dirty="0">
                <a:latin typeface="Book Antiqua" pitchFamily="18" charset="0"/>
              </a:rPr>
              <a:t>for buying patterns that reflect items </a:t>
            </a:r>
            <a:r>
              <a:rPr lang="en-US" sz="2400" dirty="0" smtClean="0">
                <a:latin typeface="Book Antiqua" pitchFamily="18" charset="0"/>
              </a:rPr>
              <a:t>that are </a:t>
            </a:r>
            <a:r>
              <a:rPr lang="en-US" sz="2400" dirty="0">
                <a:latin typeface="Book Antiqua" pitchFamily="18" charset="0"/>
              </a:rPr>
              <a:t>frequently associated or purchased together. </a:t>
            </a:r>
          </a:p>
          <a:p>
            <a:pPr marL="342900" indent="-342900" algn="just">
              <a:lnSpc>
                <a:spcPct val="150000"/>
              </a:lnSpc>
              <a:buFont typeface="Wingdings" pitchFamily="2" charset="2"/>
              <a:buChar char="§"/>
            </a:pPr>
            <a:r>
              <a:rPr lang="en-US" sz="2400" dirty="0">
                <a:latin typeface="Book Antiqua" pitchFamily="18" charset="0"/>
              </a:rPr>
              <a:t>These patterns can be represented in the form of </a:t>
            </a:r>
            <a:r>
              <a:rPr lang="en-US" sz="2400" b="1" dirty="0">
                <a:latin typeface="Book Antiqua" pitchFamily="18" charset="0"/>
              </a:rPr>
              <a:t>ASSOCIATION RULES</a:t>
            </a:r>
            <a:r>
              <a:rPr lang="en-US" sz="2400" dirty="0">
                <a:latin typeface="Book Antiqua" pitchFamily="18" charset="0"/>
              </a:rPr>
              <a:t>.</a:t>
            </a:r>
          </a:p>
        </p:txBody>
      </p:sp>
    </p:spTree>
    <p:extLst>
      <p:ext uri="{BB962C8B-B14F-4D97-AF65-F5344CB8AC3E}">
        <p14:creationId xmlns:p14="http://schemas.microsoft.com/office/powerpoint/2010/main" val="1701471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98425"/>
            <a:ext cx="7765256" cy="1327150"/>
          </a:xfrm>
        </p:spPr>
        <p:txBody>
          <a:bodyPr/>
          <a:lstStyle/>
          <a:p>
            <a:pPr fontAlgn="auto">
              <a:spcAft>
                <a:spcPts val="0"/>
              </a:spcAft>
              <a:defRPr/>
            </a:pPr>
            <a:r>
              <a:rPr lang="en-US" sz="4400" dirty="0" smtClean="0"/>
              <a:t>Association rules</a:t>
            </a:r>
            <a:endParaRPr lang="en-US" sz="4400" dirty="0"/>
          </a:p>
        </p:txBody>
      </p:sp>
      <p:sp>
        <p:nvSpPr>
          <p:cNvPr id="10243" name="Rectangle 3"/>
          <p:cNvSpPr>
            <a:spLocks noChangeArrowheads="1"/>
          </p:cNvSpPr>
          <p:nvPr/>
        </p:nvSpPr>
        <p:spPr bwMode="auto">
          <a:xfrm>
            <a:off x="533400" y="1089026"/>
            <a:ext cx="8068866"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dirty="0">
                <a:latin typeface="Book Antiqua" pitchFamily="18" charset="0"/>
              </a:rPr>
              <a:t>For example, the information that customers who purchase computers also tend to buy antivirus software at the same time is represented in the following association rule</a:t>
            </a:r>
            <a:r>
              <a:rPr lang="en-US" sz="2400" dirty="0" smtClean="0">
                <a:latin typeface="Book Antiqua" pitchFamily="18" charset="0"/>
              </a:rPr>
              <a:t>:</a:t>
            </a:r>
            <a:endParaRPr lang="en-US" sz="2400" dirty="0">
              <a:latin typeface="Book Antiqua" pitchFamily="18" charset="0"/>
            </a:endParaRPr>
          </a:p>
          <a:p>
            <a:pPr marL="342900" indent="-342900" algn="just">
              <a:lnSpc>
                <a:spcPct val="150000"/>
              </a:lnSpc>
              <a:buFont typeface="Wingdings" pitchFamily="2" charset="2"/>
              <a:buChar char="§"/>
            </a:pPr>
            <a:endParaRPr lang="en-US" sz="2400" dirty="0">
              <a:latin typeface="Book Antiqua" pitchFamily="18" charset="0"/>
            </a:endParaRPr>
          </a:p>
          <a:p>
            <a:pPr marL="342900" indent="-342900" algn="just">
              <a:lnSpc>
                <a:spcPct val="150000"/>
              </a:lnSpc>
              <a:buFont typeface="Wingdings" pitchFamily="2" charset="2"/>
              <a:buChar char="§"/>
            </a:pPr>
            <a:r>
              <a:rPr lang="en-US" sz="2400" dirty="0">
                <a:latin typeface="Book Antiqua" pitchFamily="18" charset="0"/>
              </a:rPr>
              <a:t>A support of 2% for Rule means that 2% of all the transactions under analysis show that computer and antivirus software are purchased together.</a:t>
            </a:r>
          </a:p>
          <a:p>
            <a:pPr marL="342900" indent="-342900" algn="just">
              <a:lnSpc>
                <a:spcPct val="150000"/>
              </a:lnSpc>
              <a:buFont typeface="Wingdings" pitchFamily="2" charset="2"/>
              <a:buChar char="§"/>
            </a:pPr>
            <a:r>
              <a:rPr lang="en-US" sz="2400" dirty="0">
                <a:latin typeface="Book Antiqua" pitchFamily="18" charset="0"/>
              </a:rPr>
              <a:t>A confidence of 60% means that 60% of the customers who purchased a computer also bought the software. </a:t>
            </a:r>
          </a:p>
        </p:txBody>
      </p:sp>
      <p:pic>
        <p:nvPicPr>
          <p:cNvPr id="3" name="Picture 2"/>
          <p:cNvPicPr>
            <a:picLocks noChangeAspect="1"/>
          </p:cNvPicPr>
          <p:nvPr/>
        </p:nvPicPr>
        <p:blipFill>
          <a:blip r:embed="rId2"/>
          <a:stretch>
            <a:fillRect/>
          </a:stretch>
        </p:blipFill>
        <p:spPr>
          <a:xfrm>
            <a:off x="1779985" y="2959101"/>
            <a:ext cx="5575697" cy="600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637016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369</TotalTime>
  <Words>1483</Words>
  <Application>Microsoft Office PowerPoint</Application>
  <PresentationFormat>On-screen Show (4:3)</PresentationFormat>
  <Paragraphs>183</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UNIT IV ASSOCIATION AND CORRELATION ANALYSIS</vt:lpstr>
      <vt:lpstr>Topics to be covered </vt:lpstr>
      <vt:lpstr>PowerPoint Presentation</vt:lpstr>
      <vt:lpstr>Basic concepts</vt:lpstr>
      <vt:lpstr>Market Basket Analysis: A Motivating Example</vt:lpstr>
      <vt:lpstr>PowerPoint Presentation</vt:lpstr>
      <vt:lpstr>Market Basket Analysis: A Motivating Example</vt:lpstr>
      <vt:lpstr>Association rules</vt:lpstr>
      <vt:lpstr>Association rules</vt:lpstr>
      <vt:lpstr>Association rules</vt:lpstr>
      <vt:lpstr>Frequent Patterns and  Association Rules</vt:lpstr>
      <vt:lpstr>Frequent Patterns and  Association Rules</vt:lpstr>
      <vt:lpstr>Frequent Patterns and  Association Rules</vt:lpstr>
      <vt:lpstr>Apriori Algorithm: Finding Frequent Item sets</vt:lpstr>
      <vt:lpstr>INTRODUCTION</vt:lpstr>
      <vt:lpstr>INTRODUCTION</vt:lpstr>
      <vt:lpstr>The Apriori Algorithm—An Example </vt:lpstr>
      <vt:lpstr>Apriori Property</vt:lpstr>
      <vt:lpstr>Apriori Property</vt:lpstr>
      <vt:lpstr>Performance Bottlenecks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IV ASSOCIATION AND CORRELATION ANALYSIS</dc:title>
  <dc:creator>admin</dc:creator>
  <cp:lastModifiedBy>HP</cp:lastModifiedBy>
  <cp:revision>13</cp:revision>
  <dcterms:created xsi:type="dcterms:W3CDTF">2021-08-20T10:08:22Z</dcterms:created>
  <dcterms:modified xsi:type="dcterms:W3CDTF">2022-11-22T07:36:39Z</dcterms:modified>
</cp:coreProperties>
</file>