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95" d="100"/>
          <a:sy n="95" d="100"/>
        </p:scale>
        <p:origin x="294" y="22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56C8610-8B37-4E3B-AFEB-EC886091B1C3}" type="datetimeFigureOut">
              <a:rPr lang="en-US" smtClean="0"/>
              <a:pPr/>
              <a:t>9/23/2022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3C1647-CB2F-43E1-9972-AF885FD7DC7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56C8610-8B37-4E3B-AFEB-EC886091B1C3}" type="datetimeFigureOut">
              <a:rPr lang="en-US" smtClean="0"/>
              <a:pPr/>
              <a:t>9/23/2022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3C1647-CB2F-43E1-9972-AF885FD7DC7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56C8610-8B37-4E3B-AFEB-EC886091B1C3}" type="datetimeFigureOut">
              <a:rPr lang="en-US" smtClean="0"/>
              <a:pPr/>
              <a:t>9/23/2022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3C1647-CB2F-43E1-9972-AF885FD7DC7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56C8610-8B37-4E3B-AFEB-EC886091B1C3}" type="datetimeFigureOut">
              <a:rPr lang="en-US" smtClean="0"/>
              <a:pPr/>
              <a:t>9/23/2022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3C1647-CB2F-43E1-9972-AF885FD7DC7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56C8610-8B37-4E3B-AFEB-EC886091B1C3}" type="datetimeFigureOut">
              <a:rPr lang="en-US" smtClean="0"/>
              <a:pPr/>
              <a:t>9/23/2022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3C1647-CB2F-43E1-9972-AF885FD7DC7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56C8610-8B37-4E3B-AFEB-EC886091B1C3}" type="datetimeFigureOut">
              <a:rPr lang="en-US" smtClean="0"/>
              <a:pPr/>
              <a:t>9/23/2022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3C1647-CB2F-43E1-9972-AF885FD7DC7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56C8610-8B37-4E3B-AFEB-EC886091B1C3}" type="datetimeFigureOut">
              <a:rPr lang="en-US" smtClean="0"/>
              <a:pPr/>
              <a:t>9/23/2022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73C1647-CB2F-43E1-9972-AF885FD7DC7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56C8610-8B37-4E3B-AFEB-EC886091B1C3}" type="datetimeFigureOut">
              <a:rPr lang="en-US" smtClean="0"/>
              <a:pPr/>
              <a:t>9/23/2022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73C1647-CB2F-43E1-9972-AF885FD7DC7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6C8610-8B37-4E3B-AFEB-EC886091B1C3}" type="datetimeFigureOut">
              <a:rPr lang="en-US" smtClean="0"/>
              <a:pPr/>
              <a:t>9/23/2022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73C1647-CB2F-43E1-9972-AF885FD7DC7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56C8610-8B37-4E3B-AFEB-EC886091B1C3}" type="datetimeFigureOut">
              <a:rPr lang="en-US" smtClean="0"/>
              <a:pPr/>
              <a:t>9/23/2022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3C1647-CB2F-43E1-9972-AF885FD7DC7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56C8610-8B37-4E3B-AFEB-EC886091B1C3}" type="datetimeFigureOut">
              <a:rPr lang="en-US" smtClean="0"/>
              <a:pPr/>
              <a:t>9/23/2022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3C1647-CB2F-43E1-9972-AF885FD7DC7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6C8610-8B37-4E3B-AFEB-EC886091B1C3}" type="datetimeFigureOut">
              <a:rPr lang="en-US" smtClean="0"/>
              <a:pPr/>
              <a:t>9/23/2022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3C1647-CB2F-43E1-9972-AF885FD7DC7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1026" name="Picture 2"/>
          <p:cNvPicPr>
            <a:picLocks noChangeAspect="1" noChangeArrowheads="1"/>
          </p:cNvPicPr>
          <p:nvPr/>
        </p:nvPicPr>
        <p:blipFill>
          <a:blip r:embed="rId2"/>
          <a:srcRect/>
          <a:stretch>
            <a:fillRect/>
          </a:stretch>
        </p:blipFill>
        <p:spPr bwMode="auto">
          <a:xfrm>
            <a:off x="685800" y="990600"/>
            <a:ext cx="7848600" cy="4724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fontAlgn="base"/>
            <a:r>
              <a:rPr lang="en-US" dirty="0"/>
              <a:t>You can specify the size of the partition in two ways, either as the last cylinder number or by specifying the size directly. If we need the partition1 to be of 4 GB size (as a whole number), use</a:t>
            </a:r>
          </a:p>
          <a:p>
            <a:r>
              <a:rPr lang="en-US" dirty="0" smtClean="0"/>
              <a:t>+4G </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Create a File System on the Partition</a:t>
            </a:r>
            <a:endParaRPr lang="en-US" dirty="0"/>
          </a:p>
        </p:txBody>
      </p:sp>
      <p:sp>
        <p:nvSpPr>
          <p:cNvPr id="3" name="Content Placeholder 2"/>
          <p:cNvSpPr>
            <a:spLocks noGrp="1"/>
          </p:cNvSpPr>
          <p:nvPr>
            <p:ph idx="1"/>
          </p:nvPr>
        </p:nvSpPr>
        <p:spPr/>
        <p:txBody>
          <a:bodyPr>
            <a:normAutofit/>
          </a:bodyPr>
          <a:lstStyle/>
          <a:p>
            <a:pPr fontAlgn="base"/>
            <a:r>
              <a:rPr lang="en-US" dirty="0" smtClean="0"/>
              <a:t>Computers </a:t>
            </a:r>
            <a:r>
              <a:rPr lang="en-US" dirty="0"/>
              <a:t>use particular kinds of file systems to store and organize data on media, like Hard Disk, CD, DVD, etc. The commonly used Linux file systems are ext2, ext3, ext4, JFS, </a:t>
            </a:r>
            <a:r>
              <a:rPr lang="en-US" dirty="0" err="1"/>
              <a:t>ReiserFS</a:t>
            </a:r>
            <a:r>
              <a:rPr lang="en-US" dirty="0"/>
              <a:t>, XFS, FAT (usually in Windows OS ) and B-</a:t>
            </a:r>
            <a:r>
              <a:rPr lang="en-US" dirty="0" err="1"/>
              <a:t>treeFS</a:t>
            </a:r>
            <a:r>
              <a:rPr lang="en-US" dirty="0"/>
              <a:t>. </a:t>
            </a:r>
            <a:r>
              <a:rPr lang="en-US" dirty="0" err="1"/>
              <a:t>Inorder</a:t>
            </a:r>
            <a:r>
              <a:rPr lang="en-US" dirty="0"/>
              <a:t> to specify the file system to be used in each partition, we can use the </a:t>
            </a:r>
            <a:r>
              <a:rPr lang="en-US" b="1" dirty="0" err="1"/>
              <a:t>mkfs</a:t>
            </a:r>
            <a:r>
              <a:rPr lang="en-US" dirty="0"/>
              <a:t> (make file system) command.</a:t>
            </a:r>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err="1" smtClean="0"/>
              <a:t>mkfs.vfat</a:t>
            </a:r>
            <a:r>
              <a:rPr lang="en-US" dirty="0" smtClean="0"/>
              <a:t> /dev/sdb2</a:t>
            </a:r>
          </a:p>
          <a:p>
            <a:r>
              <a:rPr lang="en-US" dirty="0" smtClean="0"/>
              <a:t>This </a:t>
            </a:r>
            <a:r>
              <a:rPr lang="en-US" dirty="0"/>
              <a:t>command is used to format the 2nd partition available in /dev/sdb2 to the </a:t>
            </a:r>
            <a:r>
              <a:rPr lang="en-US" dirty="0" smtClean="0"/>
              <a:t>VFAT </a:t>
            </a:r>
            <a:r>
              <a:rPr lang="en-US" dirty="0"/>
              <a:t>file system. Even though we formatted the disks, it is of no use to us, unless we mount it on a directory.</a:t>
            </a:r>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Mounting the file systems </a:t>
            </a:r>
            <a:endParaRPr lang="en-US" dirty="0"/>
          </a:p>
        </p:txBody>
      </p:sp>
      <p:sp>
        <p:nvSpPr>
          <p:cNvPr id="3" name="Content Placeholder 2"/>
          <p:cNvSpPr>
            <a:spLocks noGrp="1"/>
          </p:cNvSpPr>
          <p:nvPr>
            <p:ph idx="1"/>
          </p:nvPr>
        </p:nvSpPr>
        <p:spPr/>
        <p:txBody>
          <a:bodyPr>
            <a:normAutofit fontScale="85000" lnSpcReduction="20000"/>
          </a:bodyPr>
          <a:lstStyle/>
          <a:p>
            <a:pPr fontAlgn="base"/>
            <a:r>
              <a:rPr lang="en-US" dirty="0" smtClean="0"/>
              <a:t>Let </a:t>
            </a:r>
            <a:r>
              <a:rPr lang="en-US" dirty="0"/>
              <a:t>us make three directories, for mounting the first, second, and third partition using the </a:t>
            </a:r>
            <a:r>
              <a:rPr lang="en-US" b="1" dirty="0" err="1"/>
              <a:t>mkdir</a:t>
            </a:r>
            <a:r>
              <a:rPr lang="en-US" dirty="0"/>
              <a:t> (make directory) command.</a:t>
            </a:r>
          </a:p>
          <a:p>
            <a:pPr fontAlgn="base"/>
            <a:r>
              <a:rPr lang="en-US" b="1" dirty="0" err="1" smtClean="0"/>
              <a:t>mkdir</a:t>
            </a:r>
            <a:r>
              <a:rPr lang="en-US" b="1" dirty="0" smtClean="0"/>
              <a:t> /mount1</a:t>
            </a:r>
            <a:r>
              <a:rPr lang="en-US" dirty="0" smtClean="0"/>
              <a:t> </a:t>
            </a:r>
          </a:p>
          <a:p>
            <a:pPr fontAlgn="base"/>
            <a:r>
              <a:rPr lang="en-US" b="1" dirty="0" err="1" smtClean="0"/>
              <a:t>mkdir</a:t>
            </a:r>
            <a:r>
              <a:rPr lang="en-US" b="1" dirty="0" smtClean="0"/>
              <a:t> /mount2</a:t>
            </a:r>
            <a:r>
              <a:rPr lang="en-US" dirty="0" smtClean="0"/>
              <a:t> </a:t>
            </a:r>
          </a:p>
          <a:p>
            <a:pPr fontAlgn="base"/>
            <a:r>
              <a:rPr lang="en-US" b="1" dirty="0" err="1" smtClean="0"/>
              <a:t>mkdir</a:t>
            </a:r>
            <a:r>
              <a:rPr lang="en-US" b="1" dirty="0" smtClean="0"/>
              <a:t> /mount3</a:t>
            </a:r>
          </a:p>
          <a:p>
            <a:pPr fontAlgn="base"/>
            <a:r>
              <a:rPr lang="en-US" dirty="0" smtClean="0"/>
              <a:t>Mounting </a:t>
            </a:r>
            <a:r>
              <a:rPr lang="en-US" dirty="0"/>
              <a:t>the formatted partitions can be achieved using the </a:t>
            </a:r>
            <a:r>
              <a:rPr lang="en-US" b="1" dirty="0"/>
              <a:t>mount</a:t>
            </a:r>
            <a:r>
              <a:rPr lang="en-US" dirty="0"/>
              <a:t> command</a:t>
            </a:r>
          </a:p>
          <a:p>
            <a:pPr fontAlgn="base"/>
            <a:r>
              <a:rPr lang="en-US" b="1" dirty="0" smtClean="0"/>
              <a:t>mount /dev/sdb1 /mount1</a:t>
            </a:r>
            <a:r>
              <a:rPr lang="en-US" dirty="0" smtClean="0"/>
              <a:t> </a:t>
            </a:r>
          </a:p>
          <a:p>
            <a:pPr fontAlgn="base"/>
            <a:r>
              <a:rPr lang="en-US" b="1" dirty="0" smtClean="0"/>
              <a:t>mount /dev/sdb2 /mount2</a:t>
            </a:r>
            <a:r>
              <a:rPr lang="en-US" dirty="0" smtClean="0"/>
              <a:t> </a:t>
            </a:r>
          </a:p>
          <a:p>
            <a:pPr fontAlgn="base"/>
            <a:r>
              <a:rPr lang="en-US" b="1" dirty="0" smtClean="0"/>
              <a:t>mount /dev/sdb3 /mount3</a:t>
            </a:r>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6019800"/>
          </a:xfrm>
        </p:spPr>
        <p:txBody>
          <a:bodyPr>
            <a:normAutofit fontScale="92500" lnSpcReduction="20000"/>
          </a:bodyPr>
          <a:lstStyle/>
          <a:p>
            <a:pPr marL="514350" indent="-514350">
              <a:buNone/>
            </a:pPr>
            <a:r>
              <a:rPr lang="en-US" dirty="0" smtClean="0"/>
              <a:t>Attached a hard disk or create a virtual </a:t>
            </a:r>
          </a:p>
          <a:p>
            <a:r>
              <a:rPr lang="en-US" dirty="0" err="1" smtClean="0"/>
              <a:t>fdisk</a:t>
            </a:r>
            <a:r>
              <a:rPr lang="en-US" dirty="0" smtClean="0"/>
              <a:t> –l</a:t>
            </a:r>
          </a:p>
          <a:p>
            <a:r>
              <a:rPr lang="en-US" dirty="0" err="1" smtClean="0"/>
              <a:t>fdisk</a:t>
            </a:r>
            <a:r>
              <a:rPr lang="en-US" dirty="0" smtClean="0"/>
              <a:t> /dev/</a:t>
            </a:r>
            <a:r>
              <a:rPr lang="en-US" dirty="0" err="1" smtClean="0"/>
              <a:t>sdb</a:t>
            </a:r>
            <a:r>
              <a:rPr lang="en-US" dirty="0" smtClean="0"/>
              <a:t> </a:t>
            </a:r>
          </a:p>
          <a:p>
            <a:r>
              <a:rPr lang="en-US" dirty="0" smtClean="0"/>
              <a:t>Press m for options</a:t>
            </a:r>
          </a:p>
          <a:p>
            <a:r>
              <a:rPr lang="en-US" dirty="0" smtClean="0"/>
              <a:t>N for new </a:t>
            </a:r>
            <a:r>
              <a:rPr lang="en-US" dirty="0" err="1" smtClean="0"/>
              <a:t>partiotion</a:t>
            </a:r>
            <a:endParaRPr lang="en-US" dirty="0" smtClean="0"/>
          </a:p>
          <a:p>
            <a:r>
              <a:rPr lang="en-US" dirty="0" smtClean="0"/>
              <a:t>P for primary </a:t>
            </a:r>
          </a:p>
          <a:p>
            <a:pPr lvl="1"/>
            <a:r>
              <a:rPr lang="en-US" dirty="0" smtClean="0"/>
              <a:t>First cylinder</a:t>
            </a:r>
          </a:p>
          <a:p>
            <a:pPr lvl="1"/>
            <a:r>
              <a:rPr lang="en-US" dirty="0" smtClean="0"/>
              <a:t>Size</a:t>
            </a:r>
          </a:p>
          <a:p>
            <a:r>
              <a:rPr lang="en-US" dirty="0" smtClean="0"/>
              <a:t>Assign file system and folder to partition </a:t>
            </a:r>
          </a:p>
          <a:p>
            <a:pPr lvl="1"/>
            <a:r>
              <a:rPr lang="en-US" dirty="0" err="1" smtClean="0"/>
              <a:t>Mkfs.vfat</a:t>
            </a:r>
            <a:r>
              <a:rPr lang="en-US" dirty="0" smtClean="0"/>
              <a:t>  /dev/sdb1</a:t>
            </a:r>
          </a:p>
          <a:p>
            <a:pPr lvl="1"/>
            <a:r>
              <a:rPr lang="en-US" dirty="0" err="1" smtClean="0"/>
              <a:t>Mkdir</a:t>
            </a:r>
            <a:r>
              <a:rPr lang="en-US" dirty="0" smtClean="0"/>
              <a:t> /</a:t>
            </a:r>
            <a:r>
              <a:rPr lang="en-US" dirty="0" err="1" smtClean="0"/>
              <a:t>foldername</a:t>
            </a:r>
            <a:endParaRPr lang="en-US" dirty="0" smtClean="0"/>
          </a:p>
          <a:p>
            <a:pPr lvl="1"/>
            <a:r>
              <a:rPr lang="en-US" dirty="0" smtClean="0"/>
              <a:t>Mount  /device  /folder</a:t>
            </a:r>
            <a:endParaRPr lang="en-US" dirty="0"/>
          </a:p>
          <a:p>
            <a:r>
              <a:rPr lang="en-US" dirty="0" err="1" smtClean="0"/>
              <a:t>Partorbe</a:t>
            </a:r>
            <a:r>
              <a:rPr lang="en-US" dirty="0" smtClean="0"/>
              <a:t>  /partition (Finalize the partition)</a:t>
            </a:r>
          </a:p>
          <a:p>
            <a:endParaRPr lang="en-US"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6172200"/>
          </a:xfrm>
        </p:spPr>
        <p:txBody>
          <a:bodyPr>
            <a:noAutofit/>
          </a:bodyPr>
          <a:lstStyle/>
          <a:p>
            <a:r>
              <a:rPr lang="en-US" sz="2400" dirty="0" smtClean="0"/>
              <a:t>free -m</a:t>
            </a:r>
          </a:p>
          <a:p>
            <a:r>
              <a:rPr lang="en-US" sz="2400" dirty="0" err="1" smtClean="0"/>
              <a:t>fdisk</a:t>
            </a:r>
            <a:r>
              <a:rPr lang="en-US" sz="2400" dirty="0" smtClean="0"/>
              <a:t> /dev/</a:t>
            </a:r>
            <a:r>
              <a:rPr lang="en-US" sz="2400" dirty="0" err="1" smtClean="0"/>
              <a:t>sdb</a:t>
            </a:r>
            <a:r>
              <a:rPr lang="en-US" sz="2400" dirty="0" smtClean="0"/>
              <a:t> </a:t>
            </a:r>
          </a:p>
          <a:p>
            <a:r>
              <a:rPr lang="en-US" sz="2400" dirty="0" smtClean="0"/>
              <a:t>press m for options</a:t>
            </a:r>
          </a:p>
          <a:p>
            <a:r>
              <a:rPr lang="en-US" sz="2400" dirty="0" smtClean="0"/>
              <a:t>n for new </a:t>
            </a:r>
            <a:r>
              <a:rPr lang="en-US" sz="2400" dirty="0" smtClean="0"/>
              <a:t>partition</a:t>
            </a:r>
            <a:endParaRPr lang="en-US" sz="2400" dirty="0" smtClean="0"/>
          </a:p>
          <a:p>
            <a:r>
              <a:rPr lang="en-US" sz="2400" dirty="0" smtClean="0"/>
              <a:t>p for primary </a:t>
            </a:r>
          </a:p>
          <a:p>
            <a:pPr lvl="1"/>
            <a:r>
              <a:rPr lang="en-US" sz="2000" dirty="0" smtClean="0"/>
              <a:t>first cylinder</a:t>
            </a:r>
          </a:p>
          <a:p>
            <a:pPr lvl="1"/>
            <a:r>
              <a:rPr lang="en-US" sz="2000" dirty="0" smtClean="0"/>
              <a:t>size</a:t>
            </a:r>
          </a:p>
          <a:p>
            <a:pPr lvl="1"/>
            <a:r>
              <a:rPr lang="en-US" sz="2000" dirty="0" smtClean="0"/>
              <a:t>press t for change the file system</a:t>
            </a:r>
          </a:p>
          <a:p>
            <a:pPr lvl="1"/>
            <a:r>
              <a:rPr lang="en-US" sz="2000" dirty="0" smtClean="0"/>
              <a:t>partition id 3</a:t>
            </a:r>
          </a:p>
          <a:p>
            <a:pPr lvl="1"/>
            <a:r>
              <a:rPr lang="en-US" sz="2000" dirty="0" smtClean="0"/>
              <a:t>l for hex code(82)</a:t>
            </a:r>
          </a:p>
          <a:p>
            <a:pPr lvl="1"/>
            <a:r>
              <a:rPr lang="en-US" sz="2000" dirty="0" smtClean="0"/>
              <a:t>w for writing to file</a:t>
            </a:r>
          </a:p>
          <a:p>
            <a:r>
              <a:rPr lang="en-US" sz="2400" dirty="0" err="1" smtClean="0"/>
              <a:t>partporbe</a:t>
            </a:r>
            <a:r>
              <a:rPr lang="en-US" sz="2400" dirty="0" smtClean="0"/>
              <a:t>  /partition (finalize the partition)</a:t>
            </a:r>
          </a:p>
          <a:p>
            <a:r>
              <a:rPr lang="en-US" sz="2400" dirty="0" err="1" smtClean="0"/>
              <a:t>mkswap</a:t>
            </a:r>
            <a:r>
              <a:rPr lang="en-US" sz="2400" dirty="0" smtClean="0"/>
              <a:t> /partition </a:t>
            </a:r>
          </a:p>
          <a:p>
            <a:endParaRPr lang="en-US" sz="2400" dirty="0" smtClean="0"/>
          </a:p>
        </p:txBody>
      </p:sp>
      <p:sp>
        <p:nvSpPr>
          <p:cNvPr id="5" name="Title 1"/>
          <p:cNvSpPr>
            <a:spLocks noGrp="1"/>
          </p:cNvSpPr>
          <p:nvPr>
            <p:ph type="title"/>
          </p:nvPr>
        </p:nvSpPr>
        <p:spPr>
          <a:xfrm>
            <a:off x="381000" y="-228600"/>
            <a:ext cx="8229600" cy="1143000"/>
          </a:xfrm>
        </p:spPr>
        <p:txBody>
          <a:bodyPr>
            <a:normAutofit/>
          </a:bodyPr>
          <a:lstStyle/>
          <a:p>
            <a:r>
              <a:rPr lang="en-US" sz="3200" b="1" u="sng" dirty="0"/>
              <a:t>Setting up Swap Space</a:t>
            </a:r>
            <a:r>
              <a:rPr lang="en-US" b="1" u="sng" dirty="0" smtClean="0"/>
              <a:t> </a:t>
            </a:r>
            <a:endParaRPr lang="en-US" b="1" u="sng"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1143000"/>
          </a:xfrm>
        </p:spPr>
        <p:txBody>
          <a:bodyPr>
            <a:normAutofit/>
          </a:bodyPr>
          <a:lstStyle/>
          <a:p>
            <a:r>
              <a:rPr lang="en-US" b="1" dirty="0" smtClean="0"/>
              <a:t>Attaching Disk:</a:t>
            </a:r>
            <a:endParaRPr lang="en-US" dirty="0"/>
          </a:p>
        </p:txBody>
      </p:sp>
      <p:sp>
        <p:nvSpPr>
          <p:cNvPr id="3" name="Content Placeholder 2"/>
          <p:cNvSpPr>
            <a:spLocks noGrp="1"/>
          </p:cNvSpPr>
          <p:nvPr>
            <p:ph idx="1"/>
          </p:nvPr>
        </p:nvSpPr>
        <p:spPr>
          <a:xfrm>
            <a:off x="457200" y="1066800"/>
            <a:ext cx="8229600" cy="4525963"/>
          </a:xfrm>
        </p:spPr>
        <p:txBody>
          <a:bodyPr/>
          <a:lstStyle/>
          <a:p>
            <a:pPr fontAlgn="base"/>
            <a:r>
              <a:rPr lang="en-US" dirty="0" smtClean="0"/>
              <a:t>This </a:t>
            </a:r>
            <a:r>
              <a:rPr lang="en-US" dirty="0"/>
              <a:t>step points to physically connecting the disk to the system. The below screenshot specifies the system </a:t>
            </a:r>
            <a:r>
              <a:rPr lang="en-US" dirty="0" smtClean="0"/>
              <a:t>configuration.</a:t>
            </a:r>
            <a:endParaRPr lang="en-US" dirty="0"/>
          </a:p>
          <a:p>
            <a:endParaRPr lang="en-US" dirty="0"/>
          </a:p>
        </p:txBody>
      </p:sp>
      <p:pic>
        <p:nvPicPr>
          <p:cNvPr id="2050" name="Picture 2"/>
          <p:cNvPicPr>
            <a:picLocks noChangeAspect="1" noChangeArrowheads="1"/>
          </p:cNvPicPr>
          <p:nvPr/>
        </p:nvPicPr>
        <p:blipFill>
          <a:blip r:embed="rId2"/>
          <a:srcRect/>
          <a:stretch>
            <a:fillRect/>
          </a:stretch>
        </p:blipFill>
        <p:spPr bwMode="auto">
          <a:xfrm>
            <a:off x="1752600" y="2895600"/>
            <a:ext cx="5474621" cy="3581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3074" name="Picture 2" descr="Lightbox"/>
          <p:cNvPicPr>
            <a:picLocks noChangeAspect="1" noChangeArrowheads="1"/>
          </p:cNvPicPr>
          <p:nvPr/>
        </p:nvPicPr>
        <p:blipFill>
          <a:blip r:embed="rId2"/>
          <a:srcRect/>
          <a:stretch>
            <a:fillRect/>
          </a:stretch>
        </p:blipFill>
        <p:spPr bwMode="auto">
          <a:xfrm>
            <a:off x="457200" y="247649"/>
            <a:ext cx="8305800" cy="6305551"/>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Lightbox"/>
          <p:cNvPicPr>
            <a:picLocks noChangeAspect="1" noChangeArrowheads="1"/>
          </p:cNvPicPr>
          <p:nvPr/>
        </p:nvPicPr>
        <p:blipFill>
          <a:blip r:embed="rId2"/>
          <a:srcRect/>
          <a:stretch>
            <a:fillRect/>
          </a:stretch>
        </p:blipFill>
        <p:spPr bwMode="auto">
          <a:xfrm>
            <a:off x="1371600" y="457200"/>
            <a:ext cx="5562600" cy="5424478"/>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8194" name="Picture 2" descr="Lightbox"/>
          <p:cNvPicPr>
            <a:picLocks noChangeAspect="1" noChangeArrowheads="1"/>
          </p:cNvPicPr>
          <p:nvPr/>
        </p:nvPicPr>
        <p:blipFill>
          <a:blip r:embed="rId2"/>
          <a:srcRect/>
          <a:stretch>
            <a:fillRect/>
          </a:stretch>
        </p:blipFill>
        <p:spPr bwMode="auto">
          <a:xfrm>
            <a:off x="990600" y="381000"/>
            <a:ext cx="6159146" cy="6019800"/>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9218" name="Picture 2" descr="Lightbox"/>
          <p:cNvPicPr>
            <a:picLocks noChangeAspect="1" noChangeArrowheads="1"/>
          </p:cNvPicPr>
          <p:nvPr/>
        </p:nvPicPr>
        <p:blipFill>
          <a:blip r:embed="rId2"/>
          <a:srcRect/>
          <a:stretch>
            <a:fillRect/>
          </a:stretch>
        </p:blipFill>
        <p:spPr bwMode="auto">
          <a:xfrm>
            <a:off x="381000" y="0"/>
            <a:ext cx="8763000" cy="6686551"/>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Create Partitions in the Disk</a:t>
            </a:r>
            <a:br>
              <a:rPr lang="en-US" b="1" dirty="0" smtClean="0"/>
            </a:br>
            <a:endParaRPr lang="en-US" dirty="0"/>
          </a:p>
        </p:txBody>
      </p:sp>
      <p:sp>
        <p:nvSpPr>
          <p:cNvPr id="3" name="Content Placeholder 2"/>
          <p:cNvSpPr>
            <a:spLocks noGrp="1"/>
          </p:cNvSpPr>
          <p:nvPr>
            <p:ph idx="1"/>
          </p:nvPr>
        </p:nvSpPr>
        <p:spPr/>
        <p:txBody>
          <a:bodyPr/>
          <a:lstStyle/>
          <a:p>
            <a:r>
              <a:rPr lang="en-US" dirty="0" err="1" smtClean="0"/>
              <a:t>fdisk</a:t>
            </a:r>
            <a:r>
              <a:rPr lang="en-US" dirty="0" smtClean="0"/>
              <a:t> -l </a:t>
            </a:r>
            <a:endParaRPr lang="en-US" dirty="0"/>
          </a:p>
        </p:txBody>
      </p:sp>
      <p:pic>
        <p:nvPicPr>
          <p:cNvPr id="10242" name="Picture 2" descr="Lightbox"/>
          <p:cNvPicPr>
            <a:picLocks noChangeAspect="1" noChangeArrowheads="1"/>
          </p:cNvPicPr>
          <p:nvPr/>
        </p:nvPicPr>
        <p:blipFill>
          <a:blip r:embed="rId2"/>
          <a:srcRect/>
          <a:stretch>
            <a:fillRect/>
          </a:stretch>
        </p:blipFill>
        <p:spPr bwMode="auto">
          <a:xfrm>
            <a:off x="2133600" y="1905000"/>
            <a:ext cx="6591300" cy="4578941"/>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019800"/>
          </a:xfrm>
        </p:spPr>
        <p:txBody>
          <a:bodyPr>
            <a:normAutofit fontScale="92500" lnSpcReduction="20000"/>
          </a:bodyPr>
          <a:lstStyle/>
          <a:p>
            <a:pPr fontAlgn="base"/>
            <a:r>
              <a:rPr lang="en-US" dirty="0"/>
              <a:t>We found that the Hard Disk that we are going to partition can be found at /dev/</a:t>
            </a:r>
            <a:r>
              <a:rPr lang="en-US" dirty="0" err="1"/>
              <a:t>sdb</a:t>
            </a:r>
            <a:r>
              <a:rPr lang="en-US" dirty="0"/>
              <a:t>. Use the command</a:t>
            </a:r>
          </a:p>
          <a:p>
            <a:pPr fontAlgn="base"/>
            <a:r>
              <a:rPr lang="en-US" dirty="0" err="1" smtClean="0"/>
              <a:t>fdisk</a:t>
            </a:r>
            <a:r>
              <a:rPr lang="en-US" dirty="0" smtClean="0"/>
              <a:t> /dev/</a:t>
            </a:r>
            <a:r>
              <a:rPr lang="en-US" dirty="0" err="1" smtClean="0"/>
              <a:t>sdb</a:t>
            </a:r>
            <a:endParaRPr lang="en-US" dirty="0" smtClean="0"/>
          </a:p>
          <a:p>
            <a:pPr fontAlgn="base"/>
            <a:r>
              <a:rPr lang="en-US" dirty="0" smtClean="0"/>
              <a:t>It </a:t>
            </a:r>
            <a:r>
              <a:rPr lang="en-US" dirty="0"/>
              <a:t>will take us to a different console where we can use the partitioning specific commands. We will be concentrating more on the following commands (or flags).</a:t>
            </a:r>
          </a:p>
          <a:p>
            <a:r>
              <a:rPr lang="en-US" dirty="0" smtClean="0"/>
              <a:t>m -&gt; help</a:t>
            </a:r>
          </a:p>
          <a:p>
            <a:r>
              <a:rPr lang="en-US" dirty="0" smtClean="0"/>
              <a:t> p -&gt; print partition table</a:t>
            </a:r>
          </a:p>
          <a:p>
            <a:r>
              <a:rPr lang="en-US" dirty="0" smtClean="0"/>
              <a:t> n -&gt; create new partition </a:t>
            </a:r>
          </a:p>
          <a:p>
            <a:r>
              <a:rPr lang="en-US" dirty="0" smtClean="0"/>
              <a:t>d -&gt; delete partition</a:t>
            </a:r>
          </a:p>
          <a:p>
            <a:r>
              <a:rPr lang="en-US" dirty="0" smtClean="0"/>
              <a:t> q -&gt; quit without writing </a:t>
            </a:r>
          </a:p>
          <a:p>
            <a:r>
              <a:rPr lang="en-US" dirty="0" smtClean="0"/>
              <a:t>w -&gt; write to disk</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096000"/>
          </a:xfrm>
        </p:spPr>
        <p:txBody>
          <a:bodyPr>
            <a:normAutofit fontScale="92500" lnSpcReduction="10000"/>
          </a:bodyPr>
          <a:lstStyle/>
          <a:p>
            <a:pPr fontAlgn="base"/>
            <a:r>
              <a:rPr lang="en-US" dirty="0"/>
              <a:t>While partitioning, we should be aware of certain factors. </a:t>
            </a:r>
          </a:p>
          <a:p>
            <a:pPr fontAlgn="base"/>
            <a:r>
              <a:rPr lang="en-US" dirty="0"/>
              <a:t>On a disk, we can have a maximum of four partitions</a:t>
            </a:r>
          </a:p>
          <a:p>
            <a:pPr fontAlgn="base"/>
            <a:r>
              <a:rPr lang="en-US" dirty="0"/>
              <a:t>The partitions are of two types</a:t>
            </a:r>
          </a:p>
          <a:p>
            <a:pPr lvl="1" fontAlgn="base"/>
            <a:r>
              <a:rPr lang="en-US" dirty="0"/>
              <a:t>Primary</a:t>
            </a:r>
          </a:p>
          <a:p>
            <a:pPr lvl="1" fontAlgn="base"/>
            <a:r>
              <a:rPr lang="en-US" dirty="0"/>
              <a:t>Extended</a:t>
            </a:r>
          </a:p>
          <a:p>
            <a:pPr fontAlgn="base"/>
            <a:r>
              <a:rPr lang="en-US" dirty="0"/>
              <a:t>Extended partitions can have logical partitions inside it</a:t>
            </a:r>
          </a:p>
          <a:p>
            <a:pPr fontAlgn="base"/>
            <a:r>
              <a:rPr lang="en-US" dirty="0"/>
              <a:t>Among the four possible partitions, the possible combinations are</a:t>
            </a:r>
          </a:p>
          <a:p>
            <a:pPr lvl="1" fontAlgn="base"/>
            <a:r>
              <a:rPr lang="en-US" dirty="0"/>
              <a:t>All 4 primary partitions</a:t>
            </a:r>
          </a:p>
          <a:p>
            <a:pPr lvl="1" fontAlgn="base"/>
            <a:r>
              <a:rPr lang="en-US" dirty="0"/>
              <a:t>3 primary partitions and 1 extended partition</a:t>
            </a:r>
          </a:p>
          <a:p>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367</TotalTime>
  <Words>426</Words>
  <Application>Microsoft Office PowerPoint</Application>
  <PresentationFormat>On-screen Show (4:3)</PresentationFormat>
  <Paragraphs>64</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Slide 1</vt:lpstr>
      <vt:lpstr>Attaching Disk:</vt:lpstr>
      <vt:lpstr>Slide 3</vt:lpstr>
      <vt:lpstr>Slide 4</vt:lpstr>
      <vt:lpstr>Slide 5</vt:lpstr>
      <vt:lpstr>Slide 6</vt:lpstr>
      <vt:lpstr>Create Partitions in the Disk </vt:lpstr>
      <vt:lpstr>Slide 8</vt:lpstr>
      <vt:lpstr>Slide 9</vt:lpstr>
      <vt:lpstr>Slide 10</vt:lpstr>
      <vt:lpstr>Create a File System on the Partition</vt:lpstr>
      <vt:lpstr>Slide 12</vt:lpstr>
      <vt:lpstr>Mounting the file systems </vt:lpstr>
      <vt:lpstr>Slide 14</vt:lpstr>
      <vt:lpstr>Setting up Swap Space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Intel</dc:creator>
  <cp:lastModifiedBy>Intel</cp:lastModifiedBy>
  <cp:revision>3</cp:revision>
  <dcterms:created xsi:type="dcterms:W3CDTF">2022-09-11T19:03:24Z</dcterms:created>
  <dcterms:modified xsi:type="dcterms:W3CDTF">2022-09-23T10:36:51Z</dcterms:modified>
</cp:coreProperties>
</file>