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3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5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9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8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9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6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4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4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FC947-FC3B-494D-BB4D-FDE9C4E177BF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111DC-8D4D-4DB9-8CC5-7570B9B14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1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Structures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914400" indent="-914400">
              <a:buNone/>
              <a:tabLst>
                <a:tab pos="349250" algn="l"/>
              </a:tabLst>
            </a:pPr>
            <a:r>
              <a:rPr lang="en-US" sz="3600" b="1" dirty="0"/>
              <a:t>if...then</a:t>
            </a:r>
            <a:r>
              <a:rPr lang="en-US" sz="3600" b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/>
              <a:t>if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then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fi</a:t>
            </a:r>
            <a:r>
              <a:rPr lang="en-US" dirty="0" smtClean="0"/>
              <a:t> </a:t>
            </a:r>
          </a:p>
          <a:p>
            <a:pPr marL="914400" indent="-914400">
              <a:buNone/>
              <a:tabLst>
                <a:tab pos="349250" algn="l"/>
              </a:tabLst>
            </a:pPr>
            <a:r>
              <a:rPr lang="en-US" dirty="0" err="1" smtClean="0"/>
              <a:t>e.g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if test $# -</a:t>
            </a:r>
            <a:r>
              <a:rPr lang="en-US" dirty="0" err="1"/>
              <a:t>eq</a:t>
            </a:r>
            <a:r>
              <a:rPr lang="en-US" dirty="0"/>
              <a:t> 0</a:t>
            </a:r>
            <a:br>
              <a:rPr lang="en-US" dirty="0"/>
            </a:br>
            <a:r>
              <a:rPr lang="en-US" dirty="0"/>
              <a:t>then</a:t>
            </a:r>
            <a:br>
              <a:rPr lang="en-US" dirty="0"/>
            </a:br>
            <a:r>
              <a:rPr lang="en-US" dirty="0"/>
              <a:t>echo "You must supply at least one argument."</a:t>
            </a:r>
            <a:br>
              <a:rPr lang="en-US" dirty="0"/>
            </a:br>
            <a:r>
              <a:rPr lang="en-US" dirty="0"/>
              <a:t>exit 1</a:t>
            </a:r>
            <a:br>
              <a:rPr lang="en-US" dirty="0"/>
            </a:br>
            <a:r>
              <a:rPr lang="en-US" dirty="0"/>
              <a:t>fi</a:t>
            </a:r>
            <a:br>
              <a:rPr lang="en-US" dirty="0"/>
            </a:br>
            <a:r>
              <a:rPr lang="en-US" dirty="0"/>
              <a:t>echo "Program running.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2446928"/>
            <a:ext cx="118065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838200" y="470647"/>
            <a:ext cx="5181600" cy="5706316"/>
          </a:xfrm>
        </p:spPr>
        <p:txBody>
          <a:bodyPr>
            <a:normAutofit fontScale="92500" lnSpcReduction="10000"/>
          </a:bodyPr>
          <a:lstStyle/>
          <a:p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case </a:t>
            </a: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test-string 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in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pattern-1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)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commands-1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;;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pattern-2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)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commands-2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;;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pattern-3</a:t>
            </a: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)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  <a:t>commands-3</a:t>
            </a:r>
            <a:br>
              <a:rPr kumimoji="0" lang="en-US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BoldItalic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;;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. . .</a:t>
            </a:r>
            <a:b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</a:br>
            <a:r>
              <a:rPr kumimoji="0" lang="en-US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Sabon-Italic"/>
              </a:rPr>
              <a:t>esac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6172200" y="0"/>
            <a:ext cx="5181600" cy="6176963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read </a:t>
            </a:r>
            <a:r>
              <a:rPr lang="en-US" dirty="0"/>
              <a:t>-p "Enter A, B, or C: " letter</a:t>
            </a:r>
            <a:br>
              <a:rPr lang="en-US" dirty="0"/>
            </a:br>
            <a:r>
              <a:rPr lang="en-US" dirty="0"/>
              <a:t>case "$letter" in</a:t>
            </a:r>
            <a:br>
              <a:rPr lang="en-US" dirty="0"/>
            </a:br>
            <a:r>
              <a:rPr lang="en-US" dirty="0"/>
              <a:t>A)</a:t>
            </a:r>
            <a:br>
              <a:rPr lang="en-US" dirty="0"/>
            </a:br>
            <a:r>
              <a:rPr lang="en-US" dirty="0"/>
              <a:t>echo "You entered A"</a:t>
            </a:r>
            <a:br>
              <a:rPr lang="en-US" dirty="0"/>
            </a:br>
            <a:r>
              <a:rPr lang="en-US" dirty="0"/>
              <a:t>;;</a:t>
            </a:r>
            <a:br>
              <a:rPr lang="en-US" dirty="0"/>
            </a:br>
            <a:r>
              <a:rPr lang="en-US" dirty="0"/>
              <a:t>B)</a:t>
            </a:r>
            <a:br>
              <a:rPr lang="en-US" dirty="0"/>
            </a:br>
            <a:r>
              <a:rPr lang="en-US" dirty="0"/>
              <a:t>echo "You entered B"</a:t>
            </a:r>
            <a:br>
              <a:rPr lang="en-US" dirty="0"/>
            </a:br>
            <a:r>
              <a:rPr lang="en-US" dirty="0"/>
              <a:t>;;</a:t>
            </a:r>
            <a:br>
              <a:rPr lang="en-US" dirty="0"/>
            </a:br>
            <a:r>
              <a:rPr lang="en-US" dirty="0"/>
              <a:t>C)</a:t>
            </a:r>
            <a:br>
              <a:rPr lang="en-US" dirty="0"/>
            </a:br>
            <a:r>
              <a:rPr lang="en-US" dirty="0"/>
              <a:t>echo "You entered C"</a:t>
            </a:r>
            <a:br>
              <a:rPr lang="en-US" dirty="0"/>
            </a:br>
            <a:r>
              <a:rPr lang="en-US" dirty="0"/>
              <a:t>;;</a:t>
            </a:r>
            <a:br>
              <a:rPr lang="en-US" dirty="0"/>
            </a:br>
            <a:r>
              <a:rPr lang="en-US" dirty="0"/>
              <a:t>*)</a:t>
            </a:r>
            <a:br>
              <a:rPr lang="en-US" dirty="0"/>
            </a:br>
            <a:r>
              <a:rPr lang="en-US" dirty="0"/>
              <a:t>echo "You did not enter A, B, or C"</a:t>
            </a:r>
            <a:br>
              <a:rPr lang="en-US" dirty="0"/>
            </a:br>
            <a:r>
              <a:rPr lang="en-US" dirty="0"/>
              <a:t>;;</a:t>
            </a:r>
            <a:br>
              <a:rPr lang="en-US" dirty="0"/>
            </a:br>
            <a:r>
              <a:rPr lang="en-US" dirty="0" err="1"/>
              <a:t>esac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19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file descriptor is an index into the process’s table of open</a:t>
            </a:r>
            <a:br>
              <a:rPr lang="en-US" dirty="0"/>
            </a:br>
            <a:r>
              <a:rPr lang="en-US" dirty="0"/>
              <a:t>files.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process has its own set of open files and its own file descriptors</a:t>
            </a:r>
            <a:r>
              <a:rPr lang="en-US" dirty="0" smtClean="0"/>
              <a:t> </a:t>
            </a:r>
          </a:p>
          <a:p>
            <a:pPr lvl="1"/>
            <a:r>
              <a:rPr lang="en-US" dirty="0"/>
              <a:t>standard input (file descriptor 0</a:t>
            </a:r>
            <a:r>
              <a:rPr lang="en-US" dirty="0" smtClean="0"/>
              <a:t>),</a:t>
            </a:r>
          </a:p>
          <a:p>
            <a:pPr lvl="1"/>
            <a:r>
              <a:rPr lang="en-US" dirty="0" smtClean="0"/>
              <a:t>standard </a:t>
            </a:r>
            <a:r>
              <a:rPr lang="en-US" dirty="0"/>
              <a:t>output (file descriptor 1), </a:t>
            </a:r>
            <a:endParaRPr lang="en-US" dirty="0" smtClean="0"/>
          </a:p>
          <a:p>
            <a:pPr lvl="1"/>
            <a:r>
              <a:rPr lang="en-US" dirty="0" smtClean="0"/>
              <a:t>standard </a:t>
            </a:r>
            <a:r>
              <a:rPr lang="en-US" dirty="0"/>
              <a:t>error (file descriptor 2)</a:t>
            </a:r>
            <a:r>
              <a:rPr lang="en-US" dirty="0" smtClean="0"/>
              <a:t> </a:t>
            </a:r>
          </a:p>
          <a:p>
            <a:r>
              <a:rPr lang="pt-BR" i="1" dirty="0"/>
              <a:t>exec </a:t>
            </a:r>
            <a:r>
              <a:rPr lang="pt-BR" b="1" i="1" dirty="0"/>
              <a:t>n</a:t>
            </a:r>
            <a:r>
              <a:rPr lang="pt-BR" i="1" dirty="0"/>
              <a:t>&gt; </a:t>
            </a:r>
            <a:r>
              <a:rPr lang="pt-BR" b="1" i="1" dirty="0"/>
              <a:t>outfile</a:t>
            </a:r>
            <a:br>
              <a:rPr lang="pt-BR" b="1" i="1" dirty="0"/>
            </a:br>
            <a:r>
              <a:rPr lang="pt-BR" i="1" dirty="0"/>
              <a:t>exec </a:t>
            </a:r>
            <a:r>
              <a:rPr lang="pt-BR" b="1" i="1" dirty="0"/>
              <a:t>m</a:t>
            </a:r>
            <a:r>
              <a:rPr lang="pt-BR" i="1" dirty="0"/>
              <a:t>&lt; </a:t>
            </a:r>
            <a:r>
              <a:rPr lang="pt-BR" b="1" i="1" dirty="0"/>
              <a:t>infile</a:t>
            </a:r>
            <a:r>
              <a:rPr lang="pt-BR" dirty="0" smtClean="0"/>
              <a:t> </a:t>
            </a:r>
            <a:br>
              <a:rPr lang="pt-BR" dirty="0" smtClean="0"/>
            </a:br>
            <a:r>
              <a:rPr lang="en-US" dirty="0"/>
              <a:t>The </a:t>
            </a:r>
            <a:r>
              <a:rPr lang="en-US" b="1" dirty="0"/>
              <a:t>&lt;&amp; </a:t>
            </a:r>
            <a:r>
              <a:rPr lang="en-US" dirty="0"/>
              <a:t>token duplicates an input file descriptor; </a:t>
            </a:r>
            <a:endParaRPr lang="en-US" dirty="0" smtClean="0"/>
          </a:p>
          <a:p>
            <a:r>
              <a:rPr lang="en-US" b="1" dirty="0" smtClean="0"/>
              <a:t>&gt;&amp; </a:t>
            </a:r>
            <a:r>
              <a:rPr lang="en-US" dirty="0"/>
              <a:t>duplicates an output </a:t>
            </a:r>
            <a:r>
              <a:rPr lang="en-US" dirty="0" smtClean="0"/>
              <a:t>file descriptor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Builtin</a:t>
            </a:r>
            <a:r>
              <a:rPr lang="en-US" dirty="0" smtClean="0"/>
              <a:t>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type: Displays Information About a Command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1800" b="1" dirty="0" smtClean="0"/>
              <a:t>type cat echo who if </a:t>
            </a:r>
            <a:r>
              <a:rPr lang="en-US" sz="1800" b="1" dirty="0" err="1" smtClean="0"/>
              <a:t>lt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r>
              <a:rPr lang="en-US" sz="1800" dirty="0" smtClean="0"/>
              <a:t>cat is hashed (/bin/cat) </a:t>
            </a:r>
          </a:p>
          <a:p>
            <a:r>
              <a:rPr lang="en-US" sz="1800" dirty="0"/>
              <a:t>exec: Executes a Command or Redirects File Descriptors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trap: Catches a </a:t>
            </a:r>
            <a:r>
              <a:rPr lang="en-US" sz="1800" dirty="0" smtClean="0"/>
              <a:t>Signal</a:t>
            </a:r>
          </a:p>
          <a:p>
            <a:r>
              <a:rPr lang="en-US" sz="1800" dirty="0" smtClean="0"/>
              <a:t>A </a:t>
            </a:r>
            <a:r>
              <a:rPr lang="en-US" sz="1800" i="1" dirty="0"/>
              <a:t>signal </a:t>
            </a:r>
            <a:r>
              <a:rPr lang="en-US" sz="1800" dirty="0"/>
              <a:t>is a report to a process about a condition. Linux uses signals to report interrupts generated by the user (for example, pressing the interrupt key) as well as </a:t>
            </a:r>
            <a:r>
              <a:rPr lang="en-US" sz="1800" dirty="0" smtClean="0"/>
              <a:t>bad system </a:t>
            </a:r>
            <a:r>
              <a:rPr lang="en-US" sz="1800" dirty="0"/>
              <a:t>calls, broken pipelines, illegal instructions, and other conditions</a:t>
            </a:r>
            <a:r>
              <a:rPr lang="en-US" sz="1800" dirty="0" smtClean="0"/>
              <a:t> </a:t>
            </a:r>
          </a:p>
          <a:p>
            <a:r>
              <a:rPr lang="en-US" sz="1800" dirty="0"/>
              <a:t>kill: Aborts a Process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eval</a:t>
            </a:r>
            <a:r>
              <a:rPr lang="en-US" sz="1800" dirty="0"/>
              <a:t> Scans and evaluates the command line</a:t>
            </a:r>
            <a:r>
              <a:rPr lang="en-US" sz="1800" dirty="0" smtClean="0"/>
              <a:t> </a:t>
            </a:r>
          </a:p>
          <a:p>
            <a:r>
              <a:rPr lang="en-US" sz="1800" dirty="0" err="1"/>
              <a:t>getopts</a:t>
            </a:r>
            <a:r>
              <a:rPr lang="en-US" sz="1800" dirty="0"/>
              <a:t>: Parses Options</a:t>
            </a:r>
            <a:br>
              <a:rPr lang="en-US" sz="1800" dirty="0"/>
            </a:br>
            <a:r>
              <a:rPr lang="en-US" sz="1800" dirty="0"/>
              <a:t>The </a:t>
            </a:r>
            <a:r>
              <a:rPr lang="en-US" sz="1800" dirty="0" err="1"/>
              <a:t>getopts</a:t>
            </a:r>
            <a:r>
              <a:rPr lang="en-US" sz="1800" dirty="0"/>
              <a:t> </a:t>
            </a:r>
            <a:r>
              <a:rPr lang="en-US" sz="1800" dirty="0" err="1"/>
              <a:t>builtin</a:t>
            </a:r>
            <a:r>
              <a:rPr lang="en-US" sz="1800" dirty="0"/>
              <a:t> (not in </a:t>
            </a:r>
            <a:r>
              <a:rPr lang="en-US" sz="1800" dirty="0" err="1"/>
              <a:t>tcsh</a:t>
            </a:r>
            <a:r>
              <a:rPr lang="en-US" sz="1800" dirty="0"/>
              <a:t>) parses command-line arguments, making it easier</a:t>
            </a:r>
            <a:br>
              <a:rPr lang="en-US" sz="1800" dirty="0"/>
            </a:br>
            <a:r>
              <a:rPr lang="en-US" sz="1800" dirty="0"/>
              <a:t>to write programs that follow the Linux argument conventions</a:t>
            </a:r>
            <a:r>
              <a:rPr lang="en-US" sz="1800" dirty="0" smtClean="0"/>
              <a:t> 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3008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4087"/>
          </a:xfrm>
        </p:spPr>
        <p:txBody>
          <a:bodyPr>
            <a:normAutofit fontScale="90000"/>
          </a:bodyPr>
          <a:lstStyle/>
          <a:p>
            <a:r>
              <a:rPr lang="en-US" dirty="0"/>
              <a:t>if...then...else</a:t>
            </a:r>
            <a:r>
              <a:rPr lang="en-US" dirty="0" smtClean="0"/>
              <a:t> and if...then...</a:t>
            </a:r>
            <a:r>
              <a:rPr lang="en-US" dirty="0" err="1" smtClean="0"/>
              <a:t>elif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4094"/>
            <a:ext cx="10515600" cy="5692869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if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then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else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fi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i="1" dirty="0"/>
              <a:t>if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then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 err="1"/>
              <a:t>elif</a:t>
            </a:r>
            <a:r>
              <a:rPr lang="en-US" i="1" dirty="0"/>
              <a:t>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then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. . .</a:t>
            </a:r>
            <a:br>
              <a:rPr lang="en-US" i="1" dirty="0"/>
            </a:br>
            <a:r>
              <a:rPr lang="en-US" i="1" dirty="0"/>
              <a:t>else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fi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1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for...in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for </a:t>
            </a:r>
            <a:r>
              <a:rPr lang="en-US" b="1" i="1" dirty="0"/>
              <a:t>loop-index </a:t>
            </a:r>
            <a:r>
              <a:rPr lang="en-US" i="1" dirty="0"/>
              <a:t>in </a:t>
            </a:r>
            <a:r>
              <a:rPr lang="en-US" b="1" i="1" dirty="0"/>
              <a:t>argument-list</a:t>
            </a:r>
            <a:br>
              <a:rPr lang="en-US" b="1" i="1" dirty="0"/>
            </a:br>
            <a:r>
              <a:rPr lang="en-US" i="1" dirty="0"/>
              <a:t>do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done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/>
              <a:t>for fruit in apples oranges pears bananas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echo "$fruit"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 "Task complete."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589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count in {0..10..2}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echo -n "$count 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60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i="1" dirty="0"/>
              <a:t>for </a:t>
            </a:r>
            <a:r>
              <a:rPr lang="en-US" b="1" i="1" dirty="0"/>
              <a:t>loop-index</a:t>
            </a:r>
            <a:br>
              <a:rPr lang="en-US" b="1" i="1" dirty="0"/>
            </a:br>
            <a:r>
              <a:rPr lang="en-US" i="1" dirty="0"/>
              <a:t>do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done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for </a:t>
            </a:r>
            <a:r>
              <a:rPr lang="en-US" dirty="0" err="1"/>
              <a:t>arg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echo "$</a:t>
            </a:r>
            <a:r>
              <a:rPr lang="en-US" dirty="0" err="1"/>
              <a:t>arg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done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89613" y="1438835"/>
            <a:ext cx="46222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(( count=0; count&lt;=10; count+=2 ))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echo -n "$count "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r>
              <a:rPr lang="en-US" dirty="0" smtClean="0"/>
              <a:t>For n in $(</a:t>
            </a:r>
            <a:r>
              <a:rPr lang="en-US" dirty="0" err="1" smtClean="0"/>
              <a:t>seq</a:t>
            </a:r>
            <a:r>
              <a:rPr lang="en-US" dirty="0" smtClean="0"/>
              <a:t> 1 2 20)</a:t>
            </a:r>
          </a:p>
          <a:p>
            <a:r>
              <a:rPr lang="en-US" dirty="0" smtClean="0"/>
              <a:t>Do</a:t>
            </a:r>
          </a:p>
          <a:p>
            <a:endParaRPr lang="en-US" dirty="0"/>
          </a:p>
          <a:p>
            <a:r>
              <a:rPr lang="en-US" dirty="0" smtClean="0"/>
              <a:t>done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4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while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do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done</a:t>
            </a:r>
            <a:r>
              <a:rPr lang="en-US" dirty="0" smtClean="0"/>
              <a:t> 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number=0</a:t>
            </a:r>
            <a:br>
              <a:rPr lang="en-US" dirty="0"/>
            </a:br>
            <a:r>
              <a:rPr lang="en-US" dirty="0"/>
              <a:t>while [ "$number" -</a:t>
            </a:r>
            <a:r>
              <a:rPr lang="en-US" dirty="0" err="1"/>
              <a:t>lt</a:t>
            </a:r>
            <a:r>
              <a:rPr lang="en-US" dirty="0"/>
              <a:t> 10 ]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echo -n "$number"</a:t>
            </a:r>
            <a:br>
              <a:rPr lang="en-US" dirty="0"/>
            </a:br>
            <a:r>
              <a:rPr lang="en-US" dirty="0"/>
              <a:t>((number +=1))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until </a:t>
            </a:r>
            <a:r>
              <a:rPr lang="en-US" b="1" i="1" dirty="0"/>
              <a:t>test-command</a:t>
            </a:r>
            <a:br>
              <a:rPr lang="en-US" b="1" i="1" dirty="0"/>
            </a:br>
            <a:r>
              <a:rPr lang="en-US" i="1" dirty="0"/>
              <a:t>do</a:t>
            </a:r>
            <a:br>
              <a:rPr lang="en-US" i="1" dirty="0"/>
            </a:br>
            <a:r>
              <a:rPr lang="en-US" b="1" i="1" dirty="0"/>
              <a:t>commands</a:t>
            </a:r>
            <a:br>
              <a:rPr lang="en-US" b="1" i="1" dirty="0"/>
            </a:br>
            <a:r>
              <a:rPr lang="en-US" i="1" dirty="0"/>
              <a:t>done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err="1"/>
              <a:t>secretname</a:t>
            </a:r>
            <a:r>
              <a:rPr lang="en-US" dirty="0"/>
              <a:t>=</a:t>
            </a:r>
            <a:r>
              <a:rPr lang="en-US" dirty="0" err="1"/>
              <a:t>zach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name=</a:t>
            </a:r>
            <a:r>
              <a:rPr lang="en-US" dirty="0" err="1"/>
              <a:t>noname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echo "Try to guess the secret name!"</a:t>
            </a:r>
            <a:br>
              <a:rPr lang="en-US" dirty="0"/>
            </a:br>
            <a:r>
              <a:rPr lang="en-US" dirty="0"/>
              <a:t>echo</a:t>
            </a:r>
            <a:br>
              <a:rPr lang="en-US" dirty="0"/>
            </a:br>
            <a:r>
              <a:rPr lang="en-US" dirty="0"/>
              <a:t>until [ "$name" = "$</a:t>
            </a:r>
            <a:r>
              <a:rPr lang="en-US" dirty="0" err="1"/>
              <a:t>secretname</a:t>
            </a:r>
            <a:r>
              <a:rPr lang="en-US" dirty="0"/>
              <a:t>" ]</a:t>
            </a:r>
            <a:br>
              <a:rPr lang="en-US" dirty="0"/>
            </a:br>
            <a:r>
              <a:rPr lang="en-US" dirty="0"/>
              <a:t>do</a:t>
            </a:r>
            <a:br>
              <a:rPr lang="en-US" dirty="0"/>
            </a:br>
            <a:r>
              <a:rPr lang="en-US" dirty="0"/>
              <a:t>read -p "Your guess: " name</a:t>
            </a:r>
            <a:br>
              <a:rPr lang="en-US" dirty="0"/>
            </a:br>
            <a:r>
              <a:rPr lang="en-US" dirty="0"/>
              <a:t>done</a:t>
            </a:r>
            <a:br>
              <a:rPr lang="en-US" dirty="0"/>
            </a:br>
            <a:r>
              <a:rPr lang="en-US" dirty="0"/>
              <a:t>echo "Very good.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78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break </a:t>
            </a:r>
            <a:r>
              <a:rPr lang="en-US" dirty="0"/>
              <a:t>statement transfers control to the statement following the </a:t>
            </a:r>
            <a:r>
              <a:rPr lang="en-US" b="1" dirty="0"/>
              <a:t>done </a:t>
            </a:r>
            <a:r>
              <a:rPr lang="en-US" dirty="0"/>
              <a:t>statement,</a:t>
            </a:r>
            <a:br>
              <a:rPr lang="en-US" dirty="0"/>
            </a:br>
            <a:r>
              <a:rPr lang="en-US" dirty="0"/>
              <a:t>thereby terminating execution of the loop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</a:t>
            </a:r>
            <a:r>
              <a:rPr lang="en-US" b="1" dirty="0"/>
              <a:t>continue </a:t>
            </a:r>
            <a:r>
              <a:rPr lang="en-US" dirty="0"/>
              <a:t>command transfers control</a:t>
            </a:r>
            <a:br>
              <a:rPr lang="en-US" dirty="0"/>
            </a:br>
            <a:r>
              <a:rPr lang="en-US" dirty="0"/>
              <a:t>to the </a:t>
            </a:r>
            <a:r>
              <a:rPr lang="en-US" b="1" dirty="0"/>
              <a:t>done </a:t>
            </a:r>
            <a:r>
              <a:rPr lang="en-US" dirty="0"/>
              <a:t>statement, continuing execution of the loop.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2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/>
              <a:t>case </a:t>
            </a:r>
            <a:r>
              <a:rPr lang="en-US" dirty="0" smtClean="0"/>
              <a:t>structure </a:t>
            </a:r>
            <a:r>
              <a:rPr lang="en-US" dirty="0"/>
              <a:t>is a multiple-branch decision mechanism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path taken through the structure depends on a match or lack of a </a:t>
            </a:r>
            <a:r>
              <a:rPr lang="en-US" dirty="0" smtClean="0"/>
              <a:t>match between </a:t>
            </a:r>
            <a:r>
              <a:rPr lang="en-US" dirty="0"/>
              <a:t>the </a:t>
            </a:r>
            <a:r>
              <a:rPr lang="en-US" b="1" i="1" dirty="0"/>
              <a:t>test-string </a:t>
            </a:r>
            <a:r>
              <a:rPr lang="en-US" dirty="0"/>
              <a:t>and one of the </a:t>
            </a:r>
            <a:r>
              <a:rPr lang="en-US" b="1" i="1" dirty="0"/>
              <a:t>patterns</a:t>
            </a:r>
            <a:r>
              <a:rPr lang="en-US" i="1" dirty="0"/>
              <a:t>. 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When </a:t>
            </a:r>
            <a:r>
              <a:rPr lang="en-US" dirty="0"/>
              <a:t>the </a:t>
            </a:r>
            <a:r>
              <a:rPr lang="en-US" b="1" i="1" dirty="0"/>
              <a:t>test-string </a:t>
            </a:r>
            <a:r>
              <a:rPr lang="en-US" dirty="0"/>
              <a:t>matches one </a:t>
            </a:r>
            <a:r>
              <a:rPr lang="en-US" dirty="0" smtClean="0"/>
              <a:t>of the </a:t>
            </a:r>
            <a:r>
              <a:rPr lang="en-US" b="1" i="1" dirty="0"/>
              <a:t>patterns</a:t>
            </a:r>
            <a:r>
              <a:rPr lang="en-US" i="1" dirty="0"/>
              <a:t>, </a:t>
            </a:r>
            <a:r>
              <a:rPr lang="en-US" dirty="0"/>
              <a:t>the shell transfers control to the </a:t>
            </a:r>
            <a:r>
              <a:rPr lang="en-US" b="1" i="1" dirty="0"/>
              <a:t>commands </a:t>
            </a:r>
            <a:r>
              <a:rPr lang="en-US" dirty="0"/>
              <a:t>following the </a:t>
            </a:r>
            <a:r>
              <a:rPr lang="en-US" b="1" i="1" dirty="0"/>
              <a:t>pattern</a:t>
            </a:r>
            <a:r>
              <a:rPr lang="en-US" i="1" dirty="0" smtClean="0"/>
              <a:t>.</a:t>
            </a:r>
          </a:p>
          <a:p>
            <a:pPr marL="0" indent="0">
              <a:buNone/>
            </a:pPr>
            <a:r>
              <a:rPr lang="en-US" i="1" dirty="0" smtClean="0"/>
              <a:t> </a:t>
            </a:r>
            <a:r>
              <a:rPr lang="en-US" dirty="0" smtClean="0"/>
              <a:t>The </a:t>
            </a:r>
            <a:r>
              <a:rPr lang="en-US" b="1" i="1" dirty="0" smtClean="0"/>
              <a:t>commands </a:t>
            </a:r>
            <a:r>
              <a:rPr lang="en-US" dirty="0"/>
              <a:t>are terminated by a double semicolon (</a:t>
            </a:r>
            <a:r>
              <a:rPr lang="en-US" b="1" dirty="0"/>
              <a:t>;;</a:t>
            </a:r>
            <a:r>
              <a:rPr lang="en-US" dirty="0"/>
              <a:t>) control operator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The asterisk (</a:t>
            </a:r>
            <a:r>
              <a:rPr lang="en-US" b="1" dirty="0"/>
              <a:t>*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indicates </a:t>
            </a:r>
            <a:r>
              <a:rPr lang="en-US" i="1" dirty="0"/>
              <a:t>any string of characters </a:t>
            </a:r>
            <a:r>
              <a:rPr lang="en-US" dirty="0"/>
              <a:t>and serves as a catchall in case there is no match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97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* </a:t>
            </a:r>
            <a:r>
              <a:rPr lang="en-US" dirty="0"/>
              <a:t>Matches any string of characters. Use for the default case.</a:t>
            </a:r>
            <a:br>
              <a:rPr lang="en-US" dirty="0"/>
            </a:br>
            <a:r>
              <a:rPr lang="en-US" b="1" dirty="0"/>
              <a:t>? </a:t>
            </a:r>
            <a:r>
              <a:rPr lang="en-US" dirty="0"/>
              <a:t>Matches any single character.</a:t>
            </a:r>
            <a:br>
              <a:rPr lang="en-US" dirty="0"/>
            </a:br>
            <a:r>
              <a:rPr lang="en-US" b="1" dirty="0"/>
              <a:t>[...] </a:t>
            </a:r>
            <a:r>
              <a:rPr lang="en-US" dirty="0"/>
              <a:t>Defines a character class. Any characters enclosed within brackets are </a:t>
            </a:r>
            <a:r>
              <a:rPr lang="en-US" dirty="0" smtClean="0"/>
              <a:t>tried, one </a:t>
            </a:r>
            <a:r>
              <a:rPr lang="en-US" dirty="0"/>
              <a:t>at a time, in an attempt to match a single character. A hyphen between </a:t>
            </a:r>
            <a:r>
              <a:rPr lang="en-US" dirty="0" smtClean="0"/>
              <a:t>two characters </a:t>
            </a:r>
            <a:r>
              <a:rPr lang="en-US" dirty="0"/>
              <a:t>specifies a range of characters.</a:t>
            </a:r>
            <a:br>
              <a:rPr lang="en-US" dirty="0"/>
            </a:br>
            <a:r>
              <a:rPr lang="en-US" b="1" dirty="0"/>
              <a:t>| </a:t>
            </a:r>
            <a:r>
              <a:rPr lang="en-US" dirty="0"/>
              <a:t>Separates alternative choices that satisfy a particular branch of the </a:t>
            </a:r>
            <a:r>
              <a:rPr lang="en-US" b="1" dirty="0" smtClean="0"/>
              <a:t>case </a:t>
            </a:r>
            <a:r>
              <a:rPr lang="en-US" dirty="0" smtClean="0"/>
              <a:t>structure</a:t>
            </a:r>
            <a:r>
              <a:rPr lang="en-US" dirty="0"/>
              <a:t>.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97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192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Sabon-BoldItalic</vt:lpstr>
      <vt:lpstr>Sabon-Italic</vt:lpstr>
      <vt:lpstr>Office Theme</vt:lpstr>
      <vt:lpstr>Control Structures  </vt:lpstr>
      <vt:lpstr>if...then...else and if...then...elif  </vt:lpstr>
      <vt:lpstr>for...in  </vt:lpstr>
      <vt:lpstr>PowerPoint Presentation</vt:lpstr>
      <vt:lpstr>for</vt:lpstr>
      <vt:lpstr>while</vt:lpstr>
      <vt:lpstr>break and continue  </vt:lpstr>
      <vt:lpstr>case</vt:lpstr>
      <vt:lpstr>PowerPoint Presentation</vt:lpstr>
      <vt:lpstr>PowerPoint Presentation</vt:lpstr>
      <vt:lpstr>File Descriptors  </vt:lpstr>
      <vt:lpstr>Builtin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Structures</dc:title>
  <dc:creator>Kavin</dc:creator>
  <cp:lastModifiedBy>Kavin</cp:lastModifiedBy>
  <cp:revision>10</cp:revision>
  <dcterms:created xsi:type="dcterms:W3CDTF">2022-11-18T08:02:56Z</dcterms:created>
  <dcterms:modified xsi:type="dcterms:W3CDTF">2022-12-02T08:28:46Z</dcterms:modified>
</cp:coreProperties>
</file>