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64" r:id="rId3"/>
    <p:sldId id="258" r:id="rId4"/>
    <p:sldId id="265" r:id="rId5"/>
    <p:sldId id="266" r:id="rId6"/>
    <p:sldId id="267" r:id="rId7"/>
    <p:sldId id="268" r:id="rId8"/>
    <p:sldId id="269" r:id="rId9"/>
    <p:sldId id="270" r:id="rId10"/>
    <p:sldId id="271" r:id="rId11"/>
    <p:sldId id="272" r:id="rId12"/>
    <p:sldId id="260" r:id="rId13"/>
    <p:sldId id="261" r:id="rId14"/>
    <p:sldId id="262" r:id="rId15"/>
    <p:sldId id="263" r:id="rId16"/>
    <p:sldId id="257" r:id="rId17"/>
    <p:sldId id="276" r:id="rId18"/>
    <p:sldId id="277" r:id="rId19"/>
    <p:sldId id="278" r:id="rId20"/>
    <p:sldId id="279" r:id="rId21"/>
    <p:sldId id="280" r:id="rId22"/>
    <p:sldId id="281" r:id="rId23"/>
    <p:sldId id="282" r:id="rId24"/>
    <p:sldId id="285" r:id="rId25"/>
    <p:sldId id="284" r:id="rId26"/>
    <p:sldId id="273" r:id="rId27"/>
    <p:sldId id="274" r:id="rId28"/>
    <p:sldId id="286" r:id="rId29"/>
    <p:sldId id="287" r:id="rId30"/>
    <p:sldId id="288" r:id="rId31"/>
    <p:sldId id="289" r:id="rId32"/>
    <p:sldId id="290" r:id="rId33"/>
    <p:sldId id="291" r:id="rId34"/>
    <p:sldId id="292" r:id="rId35"/>
    <p:sldId id="293" r:id="rId36"/>
    <p:sldId id="294" r:id="rId37"/>
    <p:sldId id="295" r:id="rId38"/>
    <p:sldId id="29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AFB93-6281-47CD-8F3F-27E3DBB6C248}" type="datetimeFigureOut">
              <a:rPr lang="en-IN" smtClean="0"/>
              <a:t>22-02-2023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A4AC0-74B3-4E48-BC0D-E1824C096BC9}" type="slidenum">
              <a:rPr lang="en-IN" smtClean="0"/>
              <a:t>‹#›</a:t>
            </a:fld>
            <a:endParaRPr lang="en-IN"/>
          </a:p>
        </p:txBody>
      </p:sp>
    </p:spTree>
    <p:extLst>
      <p:ext uri="{BB962C8B-B14F-4D97-AF65-F5344CB8AC3E}">
        <p14:creationId xmlns:p14="http://schemas.microsoft.com/office/powerpoint/2010/main" val="234697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9337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8" name="Google Shape;288;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596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337" name="Google Shape;337;p3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71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038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8585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3246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64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1" name="Google Shape;261;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932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7574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74" name="Google Shape;274;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410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9:notes"/>
          <p:cNvSpPr txBox="1">
            <a:spLocks noGrp="1"/>
          </p:cNvSpPr>
          <p:nvPr>
            <p:ph type="body" idx="1"/>
          </p:nvPr>
        </p:nvSpPr>
        <p:spPr>
          <a:xfrm>
            <a:off x="731520" y="4560570"/>
            <a:ext cx="5852160" cy="4320540"/>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281" name="Google Shape;281;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547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F3D357-A666-4C3D-87E3-E724974D492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233710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F3D357-A666-4C3D-87E3-E724974D492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1335392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F3D357-A666-4C3D-87E3-E724974D492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13695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F3D357-A666-4C3D-87E3-E724974D492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3317843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F3D357-A666-4C3D-87E3-E724974D492F}" type="datetimeFigureOut">
              <a:rPr lang="en-IN" smtClean="0"/>
              <a:t>22-02-2023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4207127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F3D357-A666-4C3D-87E3-E724974D492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404044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F3D357-A666-4C3D-87E3-E724974D492F}" type="datetimeFigureOut">
              <a:rPr lang="en-IN" smtClean="0"/>
              <a:t>22-02-2023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3627180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F3D357-A666-4C3D-87E3-E724974D492F}" type="datetimeFigureOut">
              <a:rPr lang="en-IN" smtClean="0"/>
              <a:t>22-02-2023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144684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F3D357-A666-4C3D-87E3-E724974D492F}" type="datetimeFigureOut">
              <a:rPr lang="en-IN" smtClean="0"/>
              <a:t>22-02-2023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10460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3D357-A666-4C3D-87E3-E724974D492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266886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F3D357-A666-4C3D-87E3-E724974D492F}" type="datetimeFigureOut">
              <a:rPr lang="en-IN" smtClean="0"/>
              <a:t>22-02-2023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BDDA06-0645-432A-8033-49CFD817BC12}" type="slidenum">
              <a:rPr lang="en-IN" smtClean="0"/>
              <a:t>‹#›</a:t>
            </a:fld>
            <a:endParaRPr lang="en-IN"/>
          </a:p>
        </p:txBody>
      </p:sp>
    </p:spTree>
    <p:extLst>
      <p:ext uri="{BB962C8B-B14F-4D97-AF65-F5344CB8AC3E}">
        <p14:creationId xmlns:p14="http://schemas.microsoft.com/office/powerpoint/2010/main" val="3134414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F3D357-A666-4C3D-87E3-E724974D492F}" type="datetimeFigureOut">
              <a:rPr lang="en-IN" smtClean="0"/>
              <a:t>22-02-2023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BDDA06-0645-432A-8033-49CFD817BC12}" type="slidenum">
              <a:rPr lang="en-IN" smtClean="0"/>
              <a:t>‹#›</a:t>
            </a:fld>
            <a:endParaRPr lang="en-IN"/>
          </a:p>
        </p:txBody>
      </p:sp>
    </p:spTree>
    <p:extLst>
      <p:ext uri="{BB962C8B-B14F-4D97-AF65-F5344CB8AC3E}">
        <p14:creationId xmlns:p14="http://schemas.microsoft.com/office/powerpoint/2010/main" val="615833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81338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Data Terminologies</a:t>
            </a:r>
            <a:endParaRPr lang="en-IN" dirty="0"/>
          </a:p>
        </p:txBody>
      </p:sp>
      <p:sp>
        <p:nvSpPr>
          <p:cNvPr id="3" name="Content Placeholder 2"/>
          <p:cNvSpPr>
            <a:spLocks noGrp="1"/>
          </p:cNvSpPr>
          <p:nvPr>
            <p:ph idx="1"/>
          </p:nvPr>
        </p:nvSpPr>
        <p:spPr/>
        <p:txBody>
          <a:bodyPr>
            <a:normAutofit lnSpcReduction="10000"/>
          </a:bodyPr>
          <a:lstStyle/>
          <a:p>
            <a:pPr marL="514350" lvl="0" indent="-514350">
              <a:spcBef>
                <a:spcPts val="0"/>
              </a:spcBef>
              <a:buClr>
                <a:schemeClr val="dk1"/>
              </a:buClr>
              <a:buSzPct val="100000"/>
              <a:buNone/>
            </a:pPr>
            <a:r>
              <a:rPr lang="en-US" b="1" dirty="0" smtClean="0"/>
              <a:t>Datasets </a:t>
            </a:r>
            <a:endParaRPr lang="en-US" dirty="0" smtClean="0"/>
          </a:p>
          <a:p>
            <a:pPr marL="514350" lvl="0" indent="-514350" algn="just">
              <a:buClr>
                <a:schemeClr val="dk1"/>
              </a:buClr>
              <a:buSzPct val="100000"/>
              <a:buNone/>
            </a:pPr>
            <a:r>
              <a:rPr lang="en-US" dirty="0" smtClean="0"/>
              <a:t>Collections or groups of related data are generally referred to as datasets. Each group or dataset member (datum) shares the same set of attributes or properties as others in the same dataset. </a:t>
            </a:r>
          </a:p>
          <a:p>
            <a:pPr lvl="0">
              <a:spcBef>
                <a:spcPts val="0"/>
              </a:spcBef>
              <a:buClr>
                <a:schemeClr val="dk1"/>
              </a:buClr>
              <a:buSzPct val="100000"/>
              <a:buNone/>
            </a:pPr>
            <a:r>
              <a:rPr lang="en-US" b="1" dirty="0" smtClean="0"/>
              <a:t>Data Analysis </a:t>
            </a:r>
          </a:p>
          <a:p>
            <a:pPr lvl="0">
              <a:buClr>
                <a:schemeClr val="dk1"/>
              </a:buClr>
              <a:buSzPct val="100000"/>
              <a:buNone/>
            </a:pPr>
            <a:r>
              <a:rPr lang="en-US" dirty="0" smtClean="0"/>
              <a:t>Data analysis is the process of examining data to find facts, relationships, patterns, insights and/or trends. </a:t>
            </a:r>
          </a:p>
          <a:p>
            <a:pPr lvl="0">
              <a:buClr>
                <a:schemeClr val="dk1"/>
              </a:buClr>
              <a:buSzPct val="100000"/>
              <a:buNone/>
            </a:pPr>
            <a:r>
              <a:rPr lang="en-US" dirty="0" smtClean="0"/>
              <a:t>The overall goal of data analysis is to support better decision making.</a:t>
            </a:r>
          </a:p>
          <a:p>
            <a:pPr lvl="0">
              <a:buClr>
                <a:schemeClr val="dk1"/>
              </a:buClr>
              <a:buSzPct val="100000"/>
              <a:buNone/>
            </a:pPr>
            <a:r>
              <a:rPr lang="en-US" dirty="0" smtClean="0"/>
              <a:t>Ex: “</a:t>
            </a:r>
            <a:r>
              <a:rPr lang="en-US" i="1" dirty="0" smtClean="0"/>
              <a:t>how the number of ice cream cones sold is related to the daily temperature?”</a:t>
            </a:r>
          </a:p>
          <a:p>
            <a:endParaRPr lang="en-IN" dirty="0"/>
          </a:p>
        </p:txBody>
      </p:sp>
    </p:spTree>
    <p:extLst>
      <p:ext uri="{BB962C8B-B14F-4D97-AF65-F5344CB8AC3E}">
        <p14:creationId xmlns:p14="http://schemas.microsoft.com/office/powerpoint/2010/main" val="12148273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data terminologies</a:t>
            </a:r>
            <a:endParaRPr lang="en-IN" dirty="0"/>
          </a:p>
        </p:txBody>
      </p:sp>
      <p:sp>
        <p:nvSpPr>
          <p:cNvPr id="3" name="Content Placeholder 2"/>
          <p:cNvSpPr>
            <a:spLocks noGrp="1"/>
          </p:cNvSpPr>
          <p:nvPr>
            <p:ph idx="1"/>
          </p:nvPr>
        </p:nvSpPr>
        <p:spPr/>
        <p:txBody>
          <a:bodyPr/>
          <a:lstStyle/>
          <a:p>
            <a:pPr lvl="0">
              <a:buClr>
                <a:schemeClr val="dk1"/>
              </a:buClr>
              <a:buSzPct val="100000"/>
              <a:buNone/>
            </a:pPr>
            <a:r>
              <a:rPr lang="en-US" b="1" dirty="0" smtClean="0"/>
              <a:t>Big Data Analytics</a:t>
            </a:r>
            <a:endParaRPr lang="en-US" dirty="0" smtClean="0"/>
          </a:p>
          <a:p>
            <a:pPr lvl="0">
              <a:buClr>
                <a:schemeClr val="dk1"/>
              </a:buClr>
              <a:buSzPct val="100000"/>
              <a:buNone/>
            </a:pPr>
            <a:r>
              <a:rPr lang="en-US" dirty="0" smtClean="0"/>
              <a:t>The Big Data analytics lifecycle generally involves identifying, procuring, preparing and analyzing large amounts of raw, unstructured data to extract meaningful information</a:t>
            </a:r>
            <a:endParaRPr lang="en-IN" dirty="0"/>
          </a:p>
        </p:txBody>
      </p:sp>
    </p:spTree>
    <p:extLst>
      <p:ext uri="{BB962C8B-B14F-4D97-AF65-F5344CB8AC3E}">
        <p14:creationId xmlns:p14="http://schemas.microsoft.com/office/powerpoint/2010/main" val="933926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F58A527-8345-4525-8A69-387DAE352EC6}"/>
              </a:ext>
            </a:extLst>
          </p:cNvPr>
          <p:cNvPicPr>
            <a:picLocks noChangeAspect="1"/>
          </p:cNvPicPr>
          <p:nvPr/>
        </p:nvPicPr>
        <p:blipFill rotWithShape="1">
          <a:blip r:embed="rId2"/>
          <a:srcRect l="34817" t="35523" r="33831" b="30498"/>
          <a:stretch/>
        </p:blipFill>
        <p:spPr>
          <a:xfrm>
            <a:off x="4714240" y="1818640"/>
            <a:ext cx="2265680" cy="2143760"/>
          </a:xfrm>
          <a:prstGeom prst="ellipse">
            <a:avLst/>
          </a:prstGeom>
        </p:spPr>
      </p:pic>
      <p:sp>
        <p:nvSpPr>
          <p:cNvPr id="3" name="TextBox 2">
            <a:extLst>
              <a:ext uri="{FF2B5EF4-FFF2-40B4-BE49-F238E27FC236}">
                <a16:creationId xmlns="" xmlns:a16="http://schemas.microsoft.com/office/drawing/2014/main" id="{E75001B1-88EE-4DEA-8F29-25694AC9B380}"/>
              </a:ext>
            </a:extLst>
          </p:cNvPr>
          <p:cNvSpPr txBox="1"/>
          <p:nvPr/>
        </p:nvSpPr>
        <p:spPr>
          <a:xfrm>
            <a:off x="5445760" y="1717040"/>
            <a:ext cx="1767840" cy="830997"/>
          </a:xfrm>
          <a:prstGeom prst="rect">
            <a:avLst/>
          </a:prstGeom>
          <a:noFill/>
        </p:spPr>
        <p:txBody>
          <a:bodyPr wrap="square" rtlCol="0">
            <a:spAutoFit/>
          </a:bodyPr>
          <a:lstStyle/>
          <a:p>
            <a:r>
              <a:rPr lang="en-IN" sz="4800" dirty="0">
                <a:solidFill>
                  <a:schemeClr val="bg1"/>
                </a:solidFill>
              </a:rPr>
              <a:t>5v’s</a:t>
            </a:r>
          </a:p>
        </p:txBody>
      </p:sp>
      <p:sp>
        <p:nvSpPr>
          <p:cNvPr id="5" name="TextBox 4">
            <a:extLst>
              <a:ext uri="{FF2B5EF4-FFF2-40B4-BE49-F238E27FC236}">
                <a16:creationId xmlns="" xmlns:a16="http://schemas.microsoft.com/office/drawing/2014/main" id="{6350F822-0621-4371-90AE-FA06A34FAA94}"/>
              </a:ext>
            </a:extLst>
          </p:cNvPr>
          <p:cNvSpPr txBox="1"/>
          <p:nvPr/>
        </p:nvSpPr>
        <p:spPr>
          <a:xfrm>
            <a:off x="3403600" y="633214"/>
            <a:ext cx="6096000" cy="369332"/>
          </a:xfrm>
          <a:prstGeom prst="rect">
            <a:avLst/>
          </a:prstGeom>
          <a:noFill/>
        </p:spPr>
        <p:txBody>
          <a:bodyPr wrap="square">
            <a:spAutoFit/>
          </a:bodyPr>
          <a:lstStyle/>
          <a:p>
            <a:r>
              <a:rPr lang="en-IN" dirty="0"/>
              <a:t>INTRODUCTION TO BIG DATA</a:t>
            </a:r>
          </a:p>
        </p:txBody>
      </p:sp>
    </p:spTree>
    <p:extLst>
      <p:ext uri="{BB962C8B-B14F-4D97-AF65-F5344CB8AC3E}">
        <p14:creationId xmlns:p14="http://schemas.microsoft.com/office/powerpoint/2010/main" val="2028260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F58A527-8345-4525-8A69-387DAE352EC6}"/>
              </a:ext>
            </a:extLst>
          </p:cNvPr>
          <p:cNvPicPr>
            <a:picLocks noChangeAspect="1"/>
          </p:cNvPicPr>
          <p:nvPr/>
        </p:nvPicPr>
        <p:blipFill rotWithShape="1">
          <a:blip r:embed="rId2"/>
          <a:srcRect l="34533" t="3555" r="33131" b="30371"/>
          <a:stretch/>
        </p:blipFill>
        <p:spPr>
          <a:xfrm>
            <a:off x="4805680" y="243840"/>
            <a:ext cx="2336800" cy="4531360"/>
          </a:xfrm>
          <a:prstGeom prst="rect">
            <a:avLst/>
          </a:prstGeom>
        </p:spPr>
      </p:pic>
      <p:sp>
        <p:nvSpPr>
          <p:cNvPr id="3" name="TextBox 2">
            <a:extLst>
              <a:ext uri="{FF2B5EF4-FFF2-40B4-BE49-F238E27FC236}">
                <a16:creationId xmlns="" xmlns:a16="http://schemas.microsoft.com/office/drawing/2014/main" id="{E75001B1-88EE-4DEA-8F29-25694AC9B380}"/>
              </a:ext>
            </a:extLst>
          </p:cNvPr>
          <p:cNvSpPr txBox="1"/>
          <p:nvPr/>
        </p:nvSpPr>
        <p:spPr>
          <a:xfrm>
            <a:off x="5547360" y="2316480"/>
            <a:ext cx="1767840" cy="830997"/>
          </a:xfrm>
          <a:prstGeom prst="rect">
            <a:avLst/>
          </a:prstGeom>
          <a:noFill/>
        </p:spPr>
        <p:txBody>
          <a:bodyPr wrap="square" rtlCol="0">
            <a:spAutoFit/>
          </a:bodyPr>
          <a:lstStyle/>
          <a:p>
            <a:r>
              <a:rPr lang="en-IN" sz="4800" dirty="0">
                <a:solidFill>
                  <a:schemeClr val="bg1"/>
                </a:solidFill>
              </a:rPr>
              <a:t>5v’s</a:t>
            </a:r>
          </a:p>
        </p:txBody>
      </p:sp>
    </p:spTree>
    <p:extLst>
      <p:ext uri="{BB962C8B-B14F-4D97-AF65-F5344CB8AC3E}">
        <p14:creationId xmlns:p14="http://schemas.microsoft.com/office/powerpoint/2010/main" val="30697291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F58A527-8345-4525-8A69-387DAE352EC6}"/>
              </a:ext>
            </a:extLst>
          </p:cNvPr>
          <p:cNvPicPr>
            <a:picLocks noChangeAspect="1"/>
          </p:cNvPicPr>
          <p:nvPr/>
        </p:nvPicPr>
        <p:blipFill rotWithShape="1">
          <a:blip r:embed="rId2"/>
          <a:srcRect l="31020" t="4106" r="2390" b="29969"/>
          <a:stretch/>
        </p:blipFill>
        <p:spPr>
          <a:xfrm>
            <a:off x="4724399" y="0"/>
            <a:ext cx="4812157" cy="4521200"/>
          </a:xfrm>
          <a:prstGeom prst="rect">
            <a:avLst/>
          </a:prstGeom>
        </p:spPr>
      </p:pic>
      <p:sp>
        <p:nvSpPr>
          <p:cNvPr id="3" name="TextBox 2">
            <a:extLst>
              <a:ext uri="{FF2B5EF4-FFF2-40B4-BE49-F238E27FC236}">
                <a16:creationId xmlns="" xmlns:a16="http://schemas.microsoft.com/office/drawing/2014/main" id="{E75001B1-88EE-4DEA-8F29-25694AC9B380}"/>
              </a:ext>
            </a:extLst>
          </p:cNvPr>
          <p:cNvSpPr txBox="1"/>
          <p:nvPr/>
        </p:nvSpPr>
        <p:spPr>
          <a:xfrm>
            <a:off x="5750560" y="2006600"/>
            <a:ext cx="1767840" cy="830997"/>
          </a:xfrm>
          <a:prstGeom prst="rect">
            <a:avLst/>
          </a:prstGeom>
          <a:noFill/>
        </p:spPr>
        <p:txBody>
          <a:bodyPr wrap="square" rtlCol="0">
            <a:spAutoFit/>
          </a:bodyPr>
          <a:lstStyle/>
          <a:p>
            <a:r>
              <a:rPr lang="en-IN" sz="4800" dirty="0">
                <a:solidFill>
                  <a:schemeClr val="bg1"/>
                </a:solidFill>
              </a:rPr>
              <a:t>5v’s</a:t>
            </a:r>
          </a:p>
        </p:txBody>
      </p:sp>
    </p:spTree>
    <p:extLst>
      <p:ext uri="{BB962C8B-B14F-4D97-AF65-F5344CB8AC3E}">
        <p14:creationId xmlns:p14="http://schemas.microsoft.com/office/powerpoint/2010/main" val="26681113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F58A527-8345-4525-8A69-387DAE352EC6}"/>
              </a:ext>
            </a:extLst>
          </p:cNvPr>
          <p:cNvPicPr>
            <a:picLocks noChangeAspect="1"/>
          </p:cNvPicPr>
          <p:nvPr/>
        </p:nvPicPr>
        <p:blipFill>
          <a:blip r:embed="rId2"/>
          <a:stretch>
            <a:fillRect/>
          </a:stretch>
        </p:blipFill>
        <p:spPr>
          <a:xfrm>
            <a:off x="2310003" y="0"/>
            <a:ext cx="7226554" cy="6858000"/>
          </a:xfrm>
          <a:prstGeom prst="rect">
            <a:avLst/>
          </a:prstGeom>
        </p:spPr>
      </p:pic>
      <p:sp>
        <p:nvSpPr>
          <p:cNvPr id="3" name="TextBox 2">
            <a:extLst>
              <a:ext uri="{FF2B5EF4-FFF2-40B4-BE49-F238E27FC236}">
                <a16:creationId xmlns="" xmlns:a16="http://schemas.microsoft.com/office/drawing/2014/main" id="{E75001B1-88EE-4DEA-8F29-25694AC9B380}"/>
              </a:ext>
            </a:extLst>
          </p:cNvPr>
          <p:cNvSpPr txBox="1"/>
          <p:nvPr/>
        </p:nvSpPr>
        <p:spPr>
          <a:xfrm>
            <a:off x="5547360" y="2316480"/>
            <a:ext cx="1767840" cy="830997"/>
          </a:xfrm>
          <a:prstGeom prst="rect">
            <a:avLst/>
          </a:prstGeom>
          <a:noFill/>
        </p:spPr>
        <p:txBody>
          <a:bodyPr wrap="square" rtlCol="0">
            <a:spAutoFit/>
          </a:bodyPr>
          <a:lstStyle/>
          <a:p>
            <a:r>
              <a:rPr lang="en-IN" sz="4800" dirty="0">
                <a:solidFill>
                  <a:schemeClr val="bg1"/>
                </a:solidFill>
              </a:rPr>
              <a:t>5v’s</a:t>
            </a:r>
          </a:p>
        </p:txBody>
      </p:sp>
    </p:spTree>
    <p:extLst>
      <p:ext uri="{BB962C8B-B14F-4D97-AF65-F5344CB8AC3E}">
        <p14:creationId xmlns:p14="http://schemas.microsoft.com/office/powerpoint/2010/main" val="13969737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Data Analytics</a:t>
            </a:r>
            <a:endParaRPr lang="en-IN" b="1" dirty="0"/>
          </a:p>
        </p:txBody>
      </p:sp>
      <p:sp>
        <p:nvSpPr>
          <p:cNvPr id="3" name="Content Placeholder 2"/>
          <p:cNvSpPr>
            <a:spLocks noGrp="1"/>
          </p:cNvSpPr>
          <p:nvPr>
            <p:ph idx="1"/>
          </p:nvPr>
        </p:nvSpPr>
        <p:spPr/>
        <p:txBody>
          <a:bodyPr/>
          <a:lstStyle/>
          <a:p>
            <a:pPr marL="0" indent="0" algn="just">
              <a:buNone/>
            </a:pPr>
            <a:r>
              <a:rPr lang="en-US" dirty="0"/>
              <a:t>Data analytics can be broken into four key types:</a:t>
            </a:r>
          </a:p>
          <a:p>
            <a:pPr algn="just"/>
            <a:r>
              <a:rPr lang="en-US" dirty="0"/>
              <a:t>Descriptive, which answers the question, “What happened?”</a:t>
            </a:r>
          </a:p>
          <a:p>
            <a:pPr algn="just"/>
            <a:r>
              <a:rPr lang="en-US" dirty="0"/>
              <a:t>Diagnostic, which answers the question, “Why did this happen?”</a:t>
            </a:r>
          </a:p>
          <a:p>
            <a:pPr algn="just"/>
            <a:r>
              <a:rPr lang="en-US" dirty="0"/>
              <a:t>Predictive, which answers the question, “What might happen in the future?”</a:t>
            </a:r>
          </a:p>
          <a:p>
            <a:pPr algn="just"/>
            <a:r>
              <a:rPr lang="en-US" dirty="0"/>
              <a:t>Prescriptive, which answers the question, “What should we do next?”</a:t>
            </a:r>
          </a:p>
          <a:p>
            <a:endParaRPr lang="en-IN" dirty="0"/>
          </a:p>
        </p:txBody>
      </p:sp>
    </p:spTree>
    <p:extLst>
      <p:ext uri="{BB962C8B-B14F-4D97-AF65-F5344CB8AC3E}">
        <p14:creationId xmlns:p14="http://schemas.microsoft.com/office/powerpoint/2010/main" val="37749753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Descriptive Analytics</a:t>
            </a:r>
            <a:endParaRPr/>
          </a:p>
        </p:txBody>
      </p:sp>
      <p:sp>
        <p:nvSpPr>
          <p:cNvPr id="236" name="Google Shape;23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just" rtl="0">
              <a:lnSpc>
                <a:spcPct val="90000"/>
              </a:lnSpc>
              <a:spcBef>
                <a:spcPts val="0"/>
              </a:spcBef>
              <a:spcAft>
                <a:spcPts val="0"/>
              </a:spcAft>
              <a:buClr>
                <a:schemeClr val="dk1"/>
              </a:buClr>
              <a:buSzPct val="100000"/>
              <a:buNone/>
            </a:pPr>
            <a:r>
              <a:rPr lang="en-US"/>
              <a:t>Descriptive analytics are carried out to answer questions about events that have already occurred. This form of analytics contextualizes data to generate information. </a:t>
            </a:r>
            <a:endParaRPr/>
          </a:p>
          <a:p>
            <a:pPr marL="228600" lvl="0" indent="-228600" algn="just" rtl="0">
              <a:lnSpc>
                <a:spcPct val="90000"/>
              </a:lnSpc>
              <a:spcBef>
                <a:spcPts val="1000"/>
              </a:spcBef>
              <a:spcAft>
                <a:spcPts val="0"/>
              </a:spcAft>
              <a:buClr>
                <a:schemeClr val="dk1"/>
              </a:buClr>
              <a:buSzPct val="100000"/>
              <a:buNone/>
            </a:pPr>
            <a:r>
              <a:rPr lang="en-US"/>
              <a:t>Sample questions can include: </a:t>
            </a:r>
            <a:endParaRPr/>
          </a:p>
          <a:p>
            <a:pPr marL="228600" lvl="0" indent="-228600" algn="just" rtl="0">
              <a:lnSpc>
                <a:spcPct val="90000"/>
              </a:lnSpc>
              <a:spcBef>
                <a:spcPts val="1000"/>
              </a:spcBef>
              <a:spcAft>
                <a:spcPts val="0"/>
              </a:spcAft>
              <a:buClr>
                <a:schemeClr val="dk1"/>
              </a:buClr>
              <a:buSzPct val="100000"/>
              <a:buNone/>
            </a:pPr>
            <a:r>
              <a:rPr lang="en-US" i="1"/>
              <a:t>• What was the sales volume over the past 12 months?</a:t>
            </a:r>
            <a:endParaRPr/>
          </a:p>
          <a:p>
            <a:pPr marL="228600" lvl="0" indent="-228600" algn="just" rtl="0">
              <a:lnSpc>
                <a:spcPct val="90000"/>
              </a:lnSpc>
              <a:spcBef>
                <a:spcPts val="1000"/>
              </a:spcBef>
              <a:spcAft>
                <a:spcPts val="0"/>
              </a:spcAft>
              <a:buClr>
                <a:schemeClr val="dk1"/>
              </a:buClr>
              <a:buSzPct val="100000"/>
              <a:buNone/>
            </a:pPr>
            <a:r>
              <a:rPr lang="en-US" i="1"/>
              <a:t>• What is the number of support calls received as categorized by severity and geographic location? </a:t>
            </a:r>
            <a:endParaRPr i="1"/>
          </a:p>
          <a:p>
            <a:pPr marL="228600" lvl="0" indent="-228600" algn="just" rtl="0">
              <a:lnSpc>
                <a:spcPct val="90000"/>
              </a:lnSpc>
              <a:spcBef>
                <a:spcPts val="1000"/>
              </a:spcBef>
              <a:spcAft>
                <a:spcPts val="0"/>
              </a:spcAft>
              <a:buClr>
                <a:schemeClr val="dk1"/>
              </a:buClr>
              <a:buSzPct val="100000"/>
              <a:buNone/>
            </a:pPr>
            <a:r>
              <a:rPr lang="en-US" i="1"/>
              <a:t>• What is the monthly commission earned by each sales agent?</a:t>
            </a:r>
            <a:endParaRPr/>
          </a:p>
          <a:p>
            <a:pPr marL="228600" lvl="0" indent="-228600" algn="just" rtl="0">
              <a:lnSpc>
                <a:spcPct val="90000"/>
              </a:lnSpc>
              <a:spcBef>
                <a:spcPts val="1000"/>
              </a:spcBef>
              <a:spcAft>
                <a:spcPts val="0"/>
              </a:spcAft>
              <a:buClr>
                <a:schemeClr val="dk1"/>
              </a:buClr>
              <a:buSzPct val="100000"/>
              <a:buNone/>
            </a:pPr>
            <a:endParaRPr/>
          </a:p>
          <a:p>
            <a:pPr marL="228600" lvl="0" indent="-228600" algn="just" rtl="0">
              <a:lnSpc>
                <a:spcPct val="90000"/>
              </a:lnSpc>
              <a:spcBef>
                <a:spcPts val="1000"/>
              </a:spcBef>
              <a:spcAft>
                <a:spcPts val="0"/>
              </a:spcAft>
              <a:buClr>
                <a:schemeClr val="dk1"/>
              </a:buClr>
              <a:buSzPct val="100000"/>
              <a:buNone/>
            </a:pPr>
            <a:r>
              <a:rPr lang="en-US"/>
              <a:t> It is estimated that 80% of generated analytics results are descriptive in nature. </a:t>
            </a:r>
            <a:endParaRPr/>
          </a:p>
          <a:p>
            <a:pPr marL="228600" lvl="0" indent="-228600" algn="just" rtl="0">
              <a:lnSpc>
                <a:spcPct val="90000"/>
              </a:lnSpc>
              <a:spcBef>
                <a:spcPts val="1000"/>
              </a:spcBef>
              <a:spcAft>
                <a:spcPts val="0"/>
              </a:spcAft>
              <a:buClr>
                <a:schemeClr val="dk1"/>
              </a:buClr>
              <a:buSzPct val="100000"/>
              <a:buNone/>
            </a:pPr>
            <a:r>
              <a:rPr lang="en-US"/>
              <a:t>Value wise, descriptive analytics provide the least worth and require a relatively basic skill set.</a:t>
            </a:r>
            <a:endParaRPr/>
          </a:p>
        </p:txBody>
      </p:sp>
    </p:spTree>
    <p:extLst>
      <p:ext uri="{BB962C8B-B14F-4D97-AF65-F5344CB8AC3E}">
        <p14:creationId xmlns:p14="http://schemas.microsoft.com/office/powerpoint/2010/main" val="963920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a:t>Descriptive analytics are often carried out via ad-hoc reporting or dashboards</a:t>
            </a:r>
            <a:endParaRPr sz="3200"/>
          </a:p>
        </p:txBody>
      </p:sp>
      <p:pic>
        <p:nvPicPr>
          <p:cNvPr id="243" name="Google Shape;243;p23"/>
          <p:cNvPicPr preferRelativeResize="0">
            <a:picLocks noGrp="1"/>
          </p:cNvPicPr>
          <p:nvPr>
            <p:ph type="body" idx="1"/>
          </p:nvPr>
        </p:nvPicPr>
        <p:blipFill rotWithShape="1">
          <a:blip r:embed="rId3">
            <a:alphaModFix/>
          </a:blip>
          <a:srcRect/>
          <a:stretch/>
        </p:blipFill>
        <p:spPr>
          <a:xfrm>
            <a:off x="2799441" y="1493129"/>
            <a:ext cx="6593118" cy="4351338"/>
          </a:xfrm>
          <a:prstGeom prst="rect">
            <a:avLst/>
          </a:prstGeom>
          <a:noFill/>
          <a:ln>
            <a:noFill/>
          </a:ln>
        </p:spPr>
      </p:pic>
    </p:spTree>
    <p:extLst>
      <p:ext uri="{BB962C8B-B14F-4D97-AF65-F5344CB8AC3E}">
        <p14:creationId xmlns:p14="http://schemas.microsoft.com/office/powerpoint/2010/main" val="35830037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Diagnostic Analytics</a:t>
            </a:r>
            <a:endParaRPr/>
          </a:p>
        </p:txBody>
      </p:sp>
      <p:sp>
        <p:nvSpPr>
          <p:cNvPr id="250" name="Google Shape;250;p24"/>
          <p:cNvSpPr txBox="1">
            <a:spLocks noGrp="1"/>
          </p:cNvSpPr>
          <p:nvPr>
            <p:ph type="body" idx="1"/>
          </p:nvPr>
        </p:nvSpPr>
        <p:spPr>
          <a:xfrm>
            <a:off x="902854" y="1770206"/>
            <a:ext cx="9894455" cy="4150303"/>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None/>
            </a:pPr>
            <a:r>
              <a:rPr lang="en-US"/>
              <a:t>Diagnostic Analytics Diagnostic analytics aim to determine the cause of a phenomenon that occurred in the past using questions that focus on the reason behind the event.</a:t>
            </a:r>
            <a:endParaRPr/>
          </a:p>
          <a:p>
            <a:pPr marL="228600" lvl="0" indent="-228600" algn="l" rtl="0">
              <a:lnSpc>
                <a:spcPct val="90000"/>
              </a:lnSpc>
              <a:spcBef>
                <a:spcPts val="1000"/>
              </a:spcBef>
              <a:spcAft>
                <a:spcPts val="0"/>
              </a:spcAft>
              <a:buClr>
                <a:schemeClr val="dk1"/>
              </a:buClr>
              <a:buSzPct val="100000"/>
              <a:buNone/>
            </a:pPr>
            <a:r>
              <a:rPr lang="en-US"/>
              <a:t>Such questions include: </a:t>
            </a:r>
            <a:endParaRPr/>
          </a:p>
          <a:p>
            <a:pPr marL="228600" lvl="0" indent="-228600" algn="l" rtl="0">
              <a:lnSpc>
                <a:spcPct val="90000"/>
              </a:lnSpc>
              <a:spcBef>
                <a:spcPts val="1000"/>
              </a:spcBef>
              <a:spcAft>
                <a:spcPts val="0"/>
              </a:spcAft>
              <a:buClr>
                <a:schemeClr val="dk1"/>
              </a:buClr>
              <a:buSzPct val="100000"/>
              <a:buNone/>
            </a:pPr>
            <a:r>
              <a:rPr lang="en-US"/>
              <a:t>• </a:t>
            </a:r>
            <a:r>
              <a:rPr lang="en-US" i="1"/>
              <a:t>Why were Q2 sales less than Q1 sales? </a:t>
            </a:r>
            <a:endParaRPr i="1"/>
          </a:p>
          <a:p>
            <a:pPr marL="228600" lvl="0" indent="-228600" algn="l" rtl="0">
              <a:lnSpc>
                <a:spcPct val="90000"/>
              </a:lnSpc>
              <a:spcBef>
                <a:spcPts val="1000"/>
              </a:spcBef>
              <a:spcAft>
                <a:spcPts val="0"/>
              </a:spcAft>
              <a:buClr>
                <a:schemeClr val="dk1"/>
              </a:buClr>
              <a:buSzPct val="100000"/>
              <a:buNone/>
            </a:pPr>
            <a:r>
              <a:rPr lang="en-US" i="1"/>
              <a:t>• Why have there been more support calls originating from the Eastern region than from the Western region? </a:t>
            </a:r>
            <a:endParaRPr i="1"/>
          </a:p>
          <a:p>
            <a:pPr marL="228600" lvl="0" indent="-228600" algn="l" rtl="0">
              <a:lnSpc>
                <a:spcPct val="90000"/>
              </a:lnSpc>
              <a:spcBef>
                <a:spcPts val="1000"/>
              </a:spcBef>
              <a:spcAft>
                <a:spcPts val="0"/>
              </a:spcAft>
              <a:buClr>
                <a:schemeClr val="dk1"/>
              </a:buClr>
              <a:buSzPct val="100000"/>
              <a:buNone/>
            </a:pPr>
            <a:r>
              <a:rPr lang="en-US" i="1"/>
              <a:t>• Why was there an increase in patient re-admission rates over the past three months? ind the event.</a:t>
            </a:r>
            <a:endParaRPr/>
          </a:p>
          <a:p>
            <a:pPr marL="228600" lvl="0" indent="-228600" algn="l" rtl="0">
              <a:lnSpc>
                <a:spcPct val="90000"/>
              </a:lnSpc>
              <a:spcBef>
                <a:spcPts val="1000"/>
              </a:spcBef>
              <a:spcAft>
                <a:spcPts val="0"/>
              </a:spcAft>
              <a:buClr>
                <a:schemeClr val="dk1"/>
              </a:buClr>
              <a:buSzPct val="100000"/>
              <a:buNone/>
            </a:pPr>
            <a:endParaRPr i="1"/>
          </a:p>
          <a:p>
            <a:pPr marL="228600" lvl="0" indent="-228600" algn="l" rtl="0">
              <a:lnSpc>
                <a:spcPct val="90000"/>
              </a:lnSpc>
              <a:spcBef>
                <a:spcPts val="1000"/>
              </a:spcBef>
              <a:spcAft>
                <a:spcPts val="0"/>
              </a:spcAft>
              <a:buClr>
                <a:schemeClr val="dk1"/>
              </a:buClr>
              <a:buSzPct val="100000"/>
              <a:buNone/>
            </a:pPr>
            <a:r>
              <a:rPr lang="en-US"/>
              <a:t>Diagnostic analytics results are viewed via interactive visualization tools that enable users to identify trends and patterns.</a:t>
            </a:r>
            <a:endParaRPr/>
          </a:p>
          <a:p>
            <a:pPr marL="228600" lvl="0" indent="-228600" algn="l" rtl="0">
              <a:lnSpc>
                <a:spcPct val="90000"/>
              </a:lnSpc>
              <a:spcBef>
                <a:spcPts val="1000"/>
              </a:spcBef>
              <a:spcAft>
                <a:spcPts val="0"/>
              </a:spcAft>
              <a:buClr>
                <a:schemeClr val="dk1"/>
              </a:buClr>
              <a:buSzPct val="100000"/>
              <a:buNone/>
            </a:pPr>
            <a:endParaRPr i="1"/>
          </a:p>
        </p:txBody>
      </p:sp>
    </p:spTree>
    <p:extLst>
      <p:ext uri="{BB962C8B-B14F-4D97-AF65-F5344CB8AC3E}">
        <p14:creationId xmlns:p14="http://schemas.microsoft.com/office/powerpoint/2010/main" val="2176380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Big Data?</a:t>
            </a:r>
            <a:endParaRPr lang="en-IN" dirty="0"/>
          </a:p>
        </p:txBody>
      </p:sp>
      <p:sp>
        <p:nvSpPr>
          <p:cNvPr id="3" name="Content Placeholder 2"/>
          <p:cNvSpPr>
            <a:spLocks noGrp="1"/>
          </p:cNvSpPr>
          <p:nvPr>
            <p:ph idx="1"/>
          </p:nvPr>
        </p:nvSpPr>
        <p:spPr/>
        <p:txBody>
          <a:bodyPr/>
          <a:lstStyle/>
          <a:p>
            <a:pPr algn="just"/>
            <a:r>
              <a:rPr lang="en-US" b="0" i="0" dirty="0" smtClean="0">
                <a:effectLst/>
              </a:rPr>
              <a:t>Big data is a combination of structured, sem</a:t>
            </a:r>
            <a:r>
              <a:rPr lang="en-US" dirty="0" smtClean="0"/>
              <a:t>i-</a:t>
            </a:r>
            <a:r>
              <a:rPr lang="en-US" b="0" i="0" dirty="0" smtClean="0">
                <a:effectLst/>
              </a:rPr>
              <a:t> structured and unstructured data collected by organizations that can be mined for information and used in machine learning projects, predictive modeling and other advanced analytics applications.</a:t>
            </a:r>
            <a:endParaRPr lang="en-IN" dirty="0" smtClean="0"/>
          </a:p>
          <a:p>
            <a:endParaRPr lang="en-IN" dirty="0"/>
          </a:p>
        </p:txBody>
      </p:sp>
    </p:spTree>
    <p:extLst>
      <p:ext uri="{BB962C8B-B14F-4D97-AF65-F5344CB8AC3E}">
        <p14:creationId xmlns:p14="http://schemas.microsoft.com/office/powerpoint/2010/main" val="34890316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r>
              <a:rPr lang="en-US" sz="3200"/>
              <a:t>Diagnostic analytics usually require collecting data from multiple sources and storing it in a structure that lends itself to performing drill-down and roll-up analysis</a:t>
            </a:r>
            <a:endParaRPr sz="3200"/>
          </a:p>
        </p:txBody>
      </p:sp>
      <p:pic>
        <p:nvPicPr>
          <p:cNvPr id="257" name="Google Shape;257;p25"/>
          <p:cNvPicPr preferRelativeResize="0">
            <a:picLocks noGrp="1"/>
          </p:cNvPicPr>
          <p:nvPr>
            <p:ph type="body" idx="1"/>
          </p:nvPr>
        </p:nvPicPr>
        <p:blipFill rotWithShape="1">
          <a:blip r:embed="rId3">
            <a:alphaModFix/>
          </a:blip>
          <a:srcRect/>
          <a:stretch/>
        </p:blipFill>
        <p:spPr>
          <a:xfrm>
            <a:off x="2253673" y="1746344"/>
            <a:ext cx="7352145" cy="4061525"/>
          </a:xfrm>
          <a:prstGeom prst="rect">
            <a:avLst/>
          </a:prstGeom>
          <a:noFill/>
          <a:ln>
            <a:noFill/>
          </a:ln>
        </p:spPr>
      </p:pic>
    </p:spTree>
    <p:extLst>
      <p:ext uri="{BB962C8B-B14F-4D97-AF65-F5344CB8AC3E}">
        <p14:creationId xmlns:p14="http://schemas.microsoft.com/office/powerpoint/2010/main" val="36773776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Predictive analytics</a:t>
            </a:r>
            <a:endParaRPr/>
          </a:p>
        </p:txBody>
      </p:sp>
      <p:sp>
        <p:nvSpPr>
          <p:cNvPr id="264" name="Google Shape;264;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None/>
            </a:pPr>
            <a:r>
              <a:rPr lang="en-US"/>
              <a:t>Predictive analytics are carried out in an attempt to determine the outcome of an event that might occur in the future.</a:t>
            </a:r>
            <a:endParaRPr/>
          </a:p>
          <a:p>
            <a:pPr marL="228600" lvl="0" indent="-228600" algn="l" rtl="0">
              <a:lnSpc>
                <a:spcPct val="90000"/>
              </a:lnSpc>
              <a:spcBef>
                <a:spcPts val="1000"/>
              </a:spcBef>
              <a:spcAft>
                <a:spcPts val="0"/>
              </a:spcAft>
              <a:buClr>
                <a:schemeClr val="dk1"/>
              </a:buClr>
              <a:buSzPct val="100000"/>
              <a:buNone/>
            </a:pPr>
            <a:r>
              <a:rPr lang="en-US"/>
              <a:t>Questions are usually formulated using a what-if rationale, such as the following:</a:t>
            </a:r>
            <a:endParaRPr/>
          </a:p>
          <a:p>
            <a:pPr marL="228600" lvl="0" indent="-228600" algn="l" rtl="0">
              <a:lnSpc>
                <a:spcPct val="90000"/>
              </a:lnSpc>
              <a:spcBef>
                <a:spcPts val="1000"/>
              </a:spcBef>
              <a:spcAft>
                <a:spcPts val="0"/>
              </a:spcAft>
              <a:buClr>
                <a:schemeClr val="dk1"/>
              </a:buClr>
              <a:buSzPct val="100000"/>
              <a:buNone/>
            </a:pPr>
            <a:r>
              <a:rPr lang="en-US" i="1"/>
              <a:t>• What are the chances that a customer will default on a loan if they have missed a monthly payment? </a:t>
            </a:r>
            <a:endParaRPr i="1"/>
          </a:p>
          <a:p>
            <a:pPr marL="228600" lvl="0" indent="-228600" algn="l" rtl="0">
              <a:lnSpc>
                <a:spcPct val="90000"/>
              </a:lnSpc>
              <a:spcBef>
                <a:spcPts val="1000"/>
              </a:spcBef>
              <a:spcAft>
                <a:spcPts val="0"/>
              </a:spcAft>
              <a:buClr>
                <a:schemeClr val="dk1"/>
              </a:buClr>
              <a:buSzPct val="100000"/>
              <a:buNone/>
            </a:pPr>
            <a:r>
              <a:rPr lang="en-US" i="1"/>
              <a:t>• What will be the patient survival rate if Drug B is administered instead of Drug A? </a:t>
            </a:r>
            <a:endParaRPr i="1"/>
          </a:p>
          <a:p>
            <a:pPr marL="228600" lvl="0" indent="-228600" algn="l" rtl="0">
              <a:lnSpc>
                <a:spcPct val="90000"/>
              </a:lnSpc>
              <a:spcBef>
                <a:spcPts val="1000"/>
              </a:spcBef>
              <a:spcAft>
                <a:spcPts val="0"/>
              </a:spcAft>
              <a:buClr>
                <a:schemeClr val="dk1"/>
              </a:buClr>
              <a:buSzPct val="100000"/>
              <a:buNone/>
            </a:pPr>
            <a:r>
              <a:rPr lang="en-US" i="1"/>
              <a:t>• If a customer has purchased Products A and B, what are the chances that they will also purchase Product C?</a:t>
            </a:r>
            <a:endParaRPr/>
          </a:p>
          <a:p>
            <a:pPr marL="228600" lvl="0" indent="-228600" algn="l" rtl="0">
              <a:lnSpc>
                <a:spcPct val="90000"/>
              </a:lnSpc>
              <a:spcBef>
                <a:spcPts val="1000"/>
              </a:spcBef>
              <a:spcAft>
                <a:spcPts val="0"/>
              </a:spcAft>
              <a:buClr>
                <a:schemeClr val="dk1"/>
              </a:buClr>
              <a:buSzPct val="100000"/>
              <a:buNone/>
            </a:pPr>
            <a:r>
              <a:rPr lang="en-US"/>
              <a:t>Predictive analytics try to predict the outcomes of events, and predictions are made based on patterns, trends and exceptions found in historical and current data.</a:t>
            </a:r>
            <a:endParaRPr i="1"/>
          </a:p>
        </p:txBody>
      </p:sp>
    </p:spTree>
    <p:extLst>
      <p:ext uri="{BB962C8B-B14F-4D97-AF65-F5344CB8AC3E}">
        <p14:creationId xmlns:p14="http://schemas.microsoft.com/office/powerpoint/2010/main" val="3074749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3" name="Content Placeholder 2"/>
          <p:cNvPicPr>
            <a:picLocks noGrp="1" noChangeAspect="1"/>
          </p:cNvPicPr>
          <p:nvPr>
            <p:ph idx="1"/>
          </p:nvPr>
        </p:nvPicPr>
        <p:blipFill>
          <a:blip r:embed="rId3"/>
          <a:stretch>
            <a:fillRect/>
          </a:stretch>
        </p:blipFill>
        <p:spPr>
          <a:xfrm>
            <a:off x="2008650" y="1571625"/>
            <a:ext cx="7340591" cy="4363514"/>
          </a:xfrm>
          <a:prstGeom prst="rect">
            <a:avLst/>
          </a:prstGeom>
        </p:spPr>
      </p:pic>
    </p:spTree>
    <p:extLst>
      <p:ext uri="{BB962C8B-B14F-4D97-AF65-F5344CB8AC3E}">
        <p14:creationId xmlns:p14="http://schemas.microsoft.com/office/powerpoint/2010/main" val="3386271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Prescriptive analytics</a:t>
            </a:r>
            <a:endParaRPr/>
          </a:p>
        </p:txBody>
      </p:sp>
      <p:sp>
        <p:nvSpPr>
          <p:cNvPr id="277" name="Google Shape;277;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None/>
            </a:pPr>
            <a:r>
              <a:rPr lang="en-US"/>
              <a:t>Prescriptive analytics build upon the results of predictive analytics by prescribing actions that should be taken.</a:t>
            </a:r>
            <a:endParaRPr/>
          </a:p>
          <a:p>
            <a:pPr marL="228600" lvl="0" indent="-228600" algn="l" rtl="0">
              <a:lnSpc>
                <a:spcPct val="90000"/>
              </a:lnSpc>
              <a:spcBef>
                <a:spcPts val="1000"/>
              </a:spcBef>
              <a:spcAft>
                <a:spcPts val="0"/>
              </a:spcAft>
              <a:buClr>
                <a:schemeClr val="dk1"/>
              </a:buClr>
              <a:buSzPts val="2800"/>
              <a:buNone/>
            </a:pPr>
            <a:r>
              <a:rPr lang="en-US"/>
              <a:t>Sample questions may include: </a:t>
            </a:r>
            <a:endParaRPr/>
          </a:p>
          <a:p>
            <a:pPr marL="228600" lvl="0" indent="-228600" algn="l" rtl="0">
              <a:lnSpc>
                <a:spcPct val="90000"/>
              </a:lnSpc>
              <a:spcBef>
                <a:spcPts val="1000"/>
              </a:spcBef>
              <a:spcAft>
                <a:spcPts val="0"/>
              </a:spcAft>
              <a:buClr>
                <a:schemeClr val="dk1"/>
              </a:buClr>
              <a:buSzPts val="2800"/>
              <a:buNone/>
            </a:pPr>
            <a:r>
              <a:rPr lang="en-US" i="1"/>
              <a:t>• Among three drugs, which one provides the best results? </a:t>
            </a:r>
            <a:endParaRPr i="1"/>
          </a:p>
          <a:p>
            <a:pPr marL="228600" lvl="0" indent="-228600" algn="l" rtl="0">
              <a:lnSpc>
                <a:spcPct val="90000"/>
              </a:lnSpc>
              <a:spcBef>
                <a:spcPts val="1000"/>
              </a:spcBef>
              <a:spcAft>
                <a:spcPts val="0"/>
              </a:spcAft>
              <a:buClr>
                <a:schemeClr val="dk1"/>
              </a:buClr>
              <a:buSzPts val="2800"/>
              <a:buNone/>
            </a:pPr>
            <a:r>
              <a:rPr lang="en-US" i="1"/>
              <a:t>• When is the best time to trade a particular stock?</a:t>
            </a:r>
            <a:endParaRPr i="1"/>
          </a:p>
        </p:txBody>
      </p:sp>
    </p:spTree>
    <p:extLst>
      <p:ext uri="{BB962C8B-B14F-4D97-AF65-F5344CB8AC3E}">
        <p14:creationId xmlns:p14="http://schemas.microsoft.com/office/powerpoint/2010/main" val="2503849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2800"/>
              <a:buFont typeface="Calibri"/>
              <a:buNone/>
            </a:pPr>
            <a:r>
              <a:rPr lang="en-US" sz="2800"/>
              <a:t>Prescriptive analytics involve the use of business rules and large amounts of internal and external data to simulate outcomes and prescribe the best course of action</a:t>
            </a:r>
            <a:endParaRPr sz="2800"/>
          </a:p>
        </p:txBody>
      </p:sp>
      <p:sp>
        <p:nvSpPr>
          <p:cNvPr id="2" name="Content Placeholder 1"/>
          <p:cNvSpPr>
            <a:spLocks noGrp="1"/>
          </p:cNvSpPr>
          <p:nvPr>
            <p:ph idx="1"/>
          </p:nvPr>
        </p:nvSpPr>
        <p:spPr/>
        <p:txBody>
          <a:bodyPr/>
          <a:lstStyle/>
          <a:p>
            <a:endParaRPr lang="en-IN" dirty="0"/>
          </a:p>
        </p:txBody>
      </p:sp>
      <p:pic>
        <p:nvPicPr>
          <p:cNvPr id="3" name="Picture 2"/>
          <p:cNvPicPr>
            <a:picLocks noChangeAspect="1"/>
          </p:cNvPicPr>
          <p:nvPr/>
        </p:nvPicPr>
        <p:blipFill>
          <a:blip r:embed="rId3"/>
          <a:stretch>
            <a:fillRect/>
          </a:stretch>
        </p:blipFill>
        <p:spPr>
          <a:xfrm>
            <a:off x="3781102" y="2015054"/>
            <a:ext cx="4629796" cy="3972479"/>
          </a:xfrm>
          <a:prstGeom prst="rect">
            <a:avLst/>
          </a:prstGeom>
        </p:spPr>
      </p:pic>
    </p:spTree>
    <p:extLst>
      <p:ext uri="{BB962C8B-B14F-4D97-AF65-F5344CB8AC3E}">
        <p14:creationId xmlns:p14="http://schemas.microsoft.com/office/powerpoint/2010/main" val="18641206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Business Intelligence (BI) </a:t>
            </a:r>
            <a:endParaRPr/>
          </a:p>
        </p:txBody>
      </p:sp>
      <p:sp>
        <p:nvSpPr>
          <p:cNvPr id="291" name="Google Shape;291;p30"/>
          <p:cNvSpPr txBox="1">
            <a:spLocks noGrp="1"/>
          </p:cNvSpPr>
          <p:nvPr>
            <p:ph type="body" idx="1"/>
          </p:nvPr>
        </p:nvSpPr>
        <p:spPr>
          <a:xfrm>
            <a:off x="828964" y="1502353"/>
            <a:ext cx="9894455" cy="1868920"/>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chemeClr val="dk1"/>
              </a:buClr>
              <a:buSzPct val="100000"/>
              <a:buNone/>
            </a:pPr>
            <a:r>
              <a:rPr lang="en-US"/>
              <a:t>BI enables an organization to gain insight into the performance of an enterprise by analyzing data generated by its business processes and information systems.</a:t>
            </a:r>
            <a:endParaRPr/>
          </a:p>
          <a:p>
            <a:pPr marL="228600" lvl="0" indent="-90804"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r>
              <a:rPr lang="en-US"/>
              <a:t>BI applies analytics to large amounts of data across the enterprise, which has typically been consolidated into an enterprise data warehouse to run analytical queries. </a:t>
            </a:r>
            <a:endParaRPr/>
          </a:p>
          <a:p>
            <a:pPr marL="228600" lvl="0" indent="-228600" algn="l" rtl="0">
              <a:lnSpc>
                <a:spcPct val="90000"/>
              </a:lnSpc>
              <a:spcBef>
                <a:spcPts val="1000"/>
              </a:spcBef>
              <a:spcAft>
                <a:spcPts val="0"/>
              </a:spcAft>
              <a:buClr>
                <a:schemeClr val="dk1"/>
              </a:buClr>
              <a:buSzPct val="100000"/>
              <a:buNone/>
            </a:pPr>
            <a:endParaRPr/>
          </a:p>
        </p:txBody>
      </p:sp>
      <p:pic>
        <p:nvPicPr>
          <p:cNvPr id="2" name="Picture 1"/>
          <p:cNvPicPr>
            <a:picLocks noChangeAspect="1"/>
          </p:cNvPicPr>
          <p:nvPr/>
        </p:nvPicPr>
        <p:blipFill>
          <a:blip r:embed="rId3"/>
          <a:stretch>
            <a:fillRect/>
          </a:stretch>
        </p:blipFill>
        <p:spPr>
          <a:xfrm>
            <a:off x="1856876" y="3371273"/>
            <a:ext cx="7144747" cy="2715004"/>
          </a:xfrm>
          <a:prstGeom prst="rect">
            <a:avLst/>
          </a:prstGeom>
        </p:spPr>
      </p:pic>
    </p:spTree>
    <p:extLst>
      <p:ext uri="{BB962C8B-B14F-4D97-AF65-F5344CB8AC3E}">
        <p14:creationId xmlns:p14="http://schemas.microsoft.com/office/powerpoint/2010/main" val="35667490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a:t>
            </a:r>
            <a:endParaRPr lang="en-IN" dirty="0"/>
          </a:p>
        </p:txBody>
      </p:sp>
      <p:pic>
        <p:nvPicPr>
          <p:cNvPr id="4" name="Content Placeholder 3"/>
          <p:cNvPicPr>
            <a:picLocks noGrp="1" noChangeAspect="1"/>
          </p:cNvPicPr>
          <p:nvPr>
            <p:ph idx="1"/>
          </p:nvPr>
        </p:nvPicPr>
        <p:blipFill>
          <a:blip r:embed="rId2"/>
          <a:stretch>
            <a:fillRect/>
          </a:stretch>
        </p:blipFill>
        <p:spPr>
          <a:xfrm>
            <a:off x="914401" y="1436502"/>
            <a:ext cx="9577062" cy="4740461"/>
          </a:xfrm>
          <a:prstGeom prst="rect">
            <a:avLst/>
          </a:prstGeom>
        </p:spPr>
      </p:pic>
    </p:spTree>
    <p:extLst>
      <p:ext uri="{BB962C8B-B14F-4D97-AF65-F5344CB8AC3E}">
        <p14:creationId xmlns:p14="http://schemas.microsoft.com/office/powerpoint/2010/main" val="37897845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dirty="0"/>
              <a:t>Why Are KPIs Important?</a:t>
            </a:r>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dirty="0" smtClean="0"/>
              <a:t>KPIs </a:t>
            </a:r>
            <a:r>
              <a:rPr lang="en-US" dirty="0"/>
              <a:t>are an important way to ensure your teams are supporting the overall goals of the organization. Here are some of the biggest reasons why you need key performance indicators.</a:t>
            </a:r>
          </a:p>
          <a:p>
            <a:pPr fontAlgn="base"/>
            <a:r>
              <a:rPr lang="en-US" b="1" dirty="0"/>
              <a:t>Keep your teams aligned:</a:t>
            </a:r>
            <a:r>
              <a:rPr lang="en-US" dirty="0"/>
              <a:t> Whether measuring project success or employee performance, KPIs keep teams moving in the same direction.</a:t>
            </a:r>
          </a:p>
          <a:p>
            <a:pPr fontAlgn="base"/>
            <a:r>
              <a:rPr lang="en-US" b="1" dirty="0"/>
              <a:t>Provide a health check:</a:t>
            </a:r>
            <a:r>
              <a:rPr lang="en-US" dirty="0"/>
              <a:t> Key performance indicators give you a realistic look at the health of your organization, from risk factors to financial indicators.</a:t>
            </a:r>
          </a:p>
          <a:p>
            <a:pPr fontAlgn="base"/>
            <a:r>
              <a:rPr lang="en-US" b="1" dirty="0"/>
              <a:t>Make adjustments:</a:t>
            </a:r>
            <a:r>
              <a:rPr lang="en-US" dirty="0"/>
              <a:t> KPIs help you clearly see your successes and failures so you can do more of what’s working, and less of what’s not.</a:t>
            </a:r>
          </a:p>
          <a:p>
            <a:pPr fontAlgn="base"/>
            <a:r>
              <a:rPr lang="en-US" b="1" dirty="0"/>
              <a:t>Hold your teams accountable:</a:t>
            </a:r>
            <a:r>
              <a:rPr lang="en-US" dirty="0"/>
              <a:t> Make sure everyone provides value with key performance indicators that help employees track their progress and help managers move things along.</a:t>
            </a:r>
          </a:p>
          <a:p>
            <a:endParaRPr lang="en-IN" dirty="0"/>
          </a:p>
        </p:txBody>
      </p:sp>
    </p:spTree>
    <p:extLst>
      <p:ext uri="{BB962C8B-B14F-4D97-AF65-F5344CB8AC3E}">
        <p14:creationId xmlns:p14="http://schemas.microsoft.com/office/powerpoint/2010/main" val="34743021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Structural variation of Data in action</a:t>
            </a:r>
            <a:r>
              <a:rPr lang="en-US"/>
              <a:t/>
            </a:r>
            <a:br>
              <a:rPr lang="en-US"/>
            </a:br>
            <a:endParaRPr/>
          </a:p>
        </p:txBody>
      </p:sp>
      <p:sp>
        <p:nvSpPr>
          <p:cNvPr id="340" name="Google Shape;340;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In real time scenario, the data we found can be broadly categorize in the basis of its form:</a:t>
            </a:r>
            <a:endParaRPr/>
          </a:p>
          <a:p>
            <a:pPr marL="228600" lvl="0" indent="-228600" algn="l" rtl="0">
              <a:lnSpc>
                <a:spcPct val="90000"/>
              </a:lnSpc>
              <a:spcBef>
                <a:spcPts val="1000"/>
              </a:spcBef>
              <a:spcAft>
                <a:spcPts val="0"/>
              </a:spcAft>
              <a:buClr>
                <a:schemeClr val="dk1"/>
              </a:buClr>
              <a:buSzPct val="100000"/>
              <a:buNone/>
            </a:pPr>
            <a:r>
              <a:rPr lang="en-US" b="1"/>
              <a:t>Structured data: </a:t>
            </a:r>
            <a:r>
              <a:rPr lang="en-US"/>
              <a:t>conforms to a data model or schema and is often stored in tabular form.  </a:t>
            </a:r>
            <a:endParaRPr/>
          </a:p>
          <a:p>
            <a:pPr marL="228600" lvl="0" indent="-228600" algn="l" rtl="0">
              <a:lnSpc>
                <a:spcPct val="90000"/>
              </a:lnSpc>
              <a:spcBef>
                <a:spcPts val="1000"/>
              </a:spcBef>
              <a:spcAft>
                <a:spcPts val="0"/>
              </a:spcAft>
              <a:buClr>
                <a:schemeClr val="dk1"/>
              </a:buClr>
              <a:buSzPct val="100000"/>
              <a:buNone/>
            </a:pPr>
            <a:r>
              <a:rPr lang="en-US"/>
              <a:t>Ex:  SQL Table in DBMS</a:t>
            </a:r>
            <a:endParaRPr/>
          </a:p>
          <a:p>
            <a:pPr marL="228600" lvl="0" indent="-7747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None/>
            </a:pPr>
            <a:r>
              <a:rPr lang="en-US" b="1"/>
              <a:t>Unstructured Data </a:t>
            </a:r>
            <a:r>
              <a:rPr lang="en-US"/>
              <a:t>: Data that does not conform to a data model or data schema is known as unstructured data</a:t>
            </a:r>
            <a:endParaRPr/>
          </a:p>
          <a:p>
            <a:pPr marL="228600" lvl="0" indent="-228600" algn="l" rtl="0">
              <a:lnSpc>
                <a:spcPct val="90000"/>
              </a:lnSpc>
              <a:spcBef>
                <a:spcPts val="1000"/>
              </a:spcBef>
              <a:spcAft>
                <a:spcPts val="0"/>
              </a:spcAft>
              <a:buClr>
                <a:schemeClr val="dk1"/>
              </a:buClr>
              <a:buSzPct val="100000"/>
              <a:buNone/>
            </a:pPr>
            <a:r>
              <a:rPr lang="en-US"/>
              <a:t>Ex: Image, Video, Audio etc.</a:t>
            </a:r>
            <a:endParaRPr/>
          </a:p>
          <a:p>
            <a:pPr marL="228600" lvl="0" indent="-228600" algn="l" rtl="0">
              <a:lnSpc>
                <a:spcPct val="90000"/>
              </a:lnSpc>
              <a:spcBef>
                <a:spcPts val="1000"/>
              </a:spcBef>
              <a:spcAft>
                <a:spcPts val="0"/>
              </a:spcAft>
              <a:buClr>
                <a:schemeClr val="dk1"/>
              </a:buClr>
              <a:buSzPct val="100000"/>
              <a:buNone/>
            </a:pPr>
            <a:r>
              <a:rPr lang="en-US" b="1"/>
              <a:t>Semi-structured Data: </a:t>
            </a:r>
            <a:r>
              <a:rPr lang="en-US"/>
              <a:t>Semi-structured data has a defined level of structure and consistency, but is not relational in nature</a:t>
            </a:r>
            <a:endParaRPr/>
          </a:p>
          <a:p>
            <a:pPr marL="228600" lvl="0" indent="-228600" algn="l" rtl="0">
              <a:lnSpc>
                <a:spcPct val="90000"/>
              </a:lnSpc>
              <a:spcBef>
                <a:spcPts val="1000"/>
              </a:spcBef>
              <a:spcAft>
                <a:spcPts val="0"/>
              </a:spcAft>
              <a:buClr>
                <a:schemeClr val="dk1"/>
              </a:buClr>
              <a:buSzPct val="100000"/>
              <a:buNone/>
            </a:pPr>
            <a:r>
              <a:rPr lang="en-US"/>
              <a:t>Ex: XML, JSON files, Sensor Data etc.</a:t>
            </a:r>
            <a:endParaRPr/>
          </a:p>
          <a:p>
            <a:pPr marL="228600" lvl="0" indent="-77470" algn="l" rtl="0">
              <a:lnSpc>
                <a:spcPct val="90000"/>
              </a:lnSpc>
              <a:spcBef>
                <a:spcPts val="1000"/>
              </a:spcBef>
              <a:spcAft>
                <a:spcPts val="0"/>
              </a:spcAft>
              <a:buClr>
                <a:schemeClr val="dk1"/>
              </a:buClr>
              <a:buSzPct val="100000"/>
              <a:buNone/>
            </a:pPr>
            <a:endParaRPr/>
          </a:p>
        </p:txBody>
      </p:sp>
    </p:spTree>
    <p:extLst>
      <p:ext uri="{BB962C8B-B14F-4D97-AF65-F5344CB8AC3E}">
        <p14:creationId xmlns:p14="http://schemas.microsoft.com/office/powerpoint/2010/main" val="9467718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a:t>
            </a:r>
            <a:br>
              <a:rPr lang="en-US" dirty="0" smtClean="0"/>
            </a:br>
            <a:endParaRPr lang="en-US" dirty="0"/>
          </a:p>
        </p:txBody>
      </p:sp>
      <p:sp>
        <p:nvSpPr>
          <p:cNvPr id="3" name="Text Placeholder 2"/>
          <p:cNvSpPr>
            <a:spLocks noGrp="1"/>
          </p:cNvSpPr>
          <p:nvPr>
            <p:ph type="body" idx="1"/>
          </p:nvPr>
        </p:nvSpPr>
        <p:spPr/>
        <p:txBody>
          <a:bodyPr>
            <a:normAutofit lnSpcReduction="10000"/>
          </a:bodyPr>
          <a:lstStyle/>
          <a:p>
            <a:pPr marL="114300" indent="0">
              <a:buNone/>
            </a:pPr>
            <a:r>
              <a:rPr lang="en-US" dirty="0"/>
              <a:t>Case Study Example</a:t>
            </a:r>
          </a:p>
          <a:p>
            <a:pPr marL="114300" indent="0" algn="just">
              <a:buNone/>
            </a:pPr>
            <a:r>
              <a:rPr lang="en-US" dirty="0"/>
              <a:t>Although ETI has chosen Big Data for the implementation of its strategic goals, </a:t>
            </a:r>
            <a:r>
              <a:rPr lang="en-US" dirty="0" smtClean="0"/>
              <a:t>as it </a:t>
            </a:r>
            <a:r>
              <a:rPr lang="en-US" dirty="0"/>
              <a:t>currently stands, ETI has no in-house Big Data skills and needs to </a:t>
            </a:r>
            <a:r>
              <a:rPr lang="en-US" dirty="0" smtClean="0"/>
              <a:t>choose between </a:t>
            </a:r>
            <a:r>
              <a:rPr lang="en-US" dirty="0"/>
              <a:t>hiring a Big Data consultant or sending its IT team on a Big Data </a:t>
            </a:r>
            <a:r>
              <a:rPr lang="en-US" dirty="0" smtClean="0"/>
              <a:t>training course</a:t>
            </a:r>
            <a:r>
              <a:rPr lang="en-US" dirty="0"/>
              <a:t>. </a:t>
            </a:r>
            <a:endParaRPr lang="en-US" dirty="0" smtClean="0"/>
          </a:p>
          <a:p>
            <a:pPr marL="114300" indent="0" algn="just">
              <a:buNone/>
            </a:pPr>
            <a:r>
              <a:rPr lang="en-US" dirty="0" smtClean="0"/>
              <a:t>The </a:t>
            </a:r>
            <a:r>
              <a:rPr lang="en-US" dirty="0"/>
              <a:t>latter option is chosen. However, only the senior IT team members </a:t>
            </a:r>
            <a:r>
              <a:rPr lang="en-US" dirty="0" smtClean="0"/>
              <a:t>are sent </a:t>
            </a:r>
            <a:r>
              <a:rPr lang="en-US" dirty="0"/>
              <a:t>to the training in anticipation of a cost-effective, long-term solution where </a:t>
            </a:r>
            <a:r>
              <a:rPr lang="en-US" dirty="0" smtClean="0"/>
              <a:t>the trained </a:t>
            </a:r>
            <a:r>
              <a:rPr lang="en-US" dirty="0"/>
              <a:t>team members will become a permanent in-house Big Data resource </a:t>
            </a:r>
            <a:r>
              <a:rPr lang="en-US" dirty="0" smtClean="0"/>
              <a:t>that can </a:t>
            </a:r>
            <a:r>
              <a:rPr lang="en-US" dirty="0"/>
              <a:t>be consulted any time and can also train junior </a:t>
            </a:r>
            <a:r>
              <a:rPr lang="en-US" dirty="0" smtClean="0"/>
              <a:t>team members </a:t>
            </a:r>
            <a:r>
              <a:rPr lang="en-US" dirty="0"/>
              <a:t>to </a:t>
            </a:r>
            <a:r>
              <a:rPr lang="en-US" dirty="0" smtClean="0"/>
              <a:t>further increase </a:t>
            </a:r>
            <a:r>
              <a:rPr lang="en-US" dirty="0"/>
              <a:t>the in-house Big Data skillset</a:t>
            </a:r>
            <a:r>
              <a:rPr lang="en-US" dirty="0" smtClean="0"/>
              <a:t>.</a:t>
            </a:r>
            <a:endParaRPr lang="en-US" dirty="0"/>
          </a:p>
        </p:txBody>
      </p:sp>
    </p:spTree>
    <p:extLst>
      <p:ext uri="{BB962C8B-B14F-4D97-AF65-F5344CB8AC3E}">
        <p14:creationId xmlns:p14="http://schemas.microsoft.com/office/powerpoint/2010/main" val="3903377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Types of Data</a:t>
            </a:r>
            <a:endParaRPr lang="en-IN" b="1" dirty="0"/>
          </a:p>
        </p:txBody>
      </p:sp>
      <p:pic>
        <p:nvPicPr>
          <p:cNvPr id="4" name="Content Placeholder 3">
            <a:extLst>
              <a:ext uri="{FF2B5EF4-FFF2-40B4-BE49-F238E27FC236}">
                <a16:creationId xmlns="" xmlns:a16="http://schemas.microsoft.com/office/drawing/2014/main" id="{8F410E69-EF75-4AA0-9155-A1D06741F1EC}"/>
              </a:ext>
            </a:extLst>
          </p:cNvPr>
          <p:cNvPicPr>
            <a:picLocks noGrp="1" noChangeAspect="1"/>
          </p:cNvPicPr>
          <p:nvPr>
            <p:ph idx="1"/>
          </p:nvPr>
        </p:nvPicPr>
        <p:blipFill rotWithShape="1">
          <a:blip r:embed="rId2"/>
          <a:srcRect l="-1" r="-453"/>
          <a:stretch/>
        </p:blipFill>
        <p:spPr>
          <a:xfrm>
            <a:off x="1619250" y="1765043"/>
            <a:ext cx="8832219" cy="4411920"/>
          </a:xfrm>
          <a:prstGeom prst="rect">
            <a:avLst/>
          </a:prstGeom>
        </p:spPr>
      </p:pic>
    </p:spTree>
    <p:extLst>
      <p:ext uri="{BB962C8B-B14F-4D97-AF65-F5344CB8AC3E}">
        <p14:creationId xmlns:p14="http://schemas.microsoft.com/office/powerpoint/2010/main" val="3310430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838200" y="1825625"/>
            <a:ext cx="10515600" cy="4351338"/>
          </a:xfrm>
        </p:spPr>
        <p:txBody>
          <a:bodyPr>
            <a:normAutofit fontScale="85000" lnSpcReduction="10000"/>
          </a:bodyPr>
          <a:lstStyle/>
          <a:p>
            <a:pPr marL="114300" indent="0" algn="just">
              <a:buNone/>
            </a:pPr>
            <a:r>
              <a:rPr lang="en-US" dirty="0"/>
              <a:t>Having received the Big Data training, the trained team members emphasize </a:t>
            </a:r>
            <a:r>
              <a:rPr lang="en-US" dirty="0" smtClean="0"/>
              <a:t>the need </a:t>
            </a:r>
            <a:r>
              <a:rPr lang="en-US" dirty="0"/>
              <a:t>for a common vocabulary of terms so that the entire team is on the same </a:t>
            </a:r>
            <a:r>
              <a:rPr lang="en-US" dirty="0" smtClean="0"/>
              <a:t>page when </a:t>
            </a:r>
            <a:r>
              <a:rPr lang="en-US" dirty="0"/>
              <a:t>talking about Big Data. An example-driven approach is adopted. </a:t>
            </a:r>
            <a:endParaRPr lang="en-US" dirty="0" smtClean="0"/>
          </a:p>
          <a:p>
            <a:pPr marL="114300" indent="0" algn="just">
              <a:buNone/>
            </a:pPr>
            <a:r>
              <a:rPr lang="en-US" dirty="0" smtClean="0"/>
              <a:t>When discussing </a:t>
            </a:r>
            <a:r>
              <a:rPr lang="en-US" dirty="0"/>
              <a:t>datasets, some of the related datasets pointed out by the team </a:t>
            </a:r>
            <a:r>
              <a:rPr lang="en-US" dirty="0" smtClean="0"/>
              <a:t>members include </a:t>
            </a:r>
            <a:r>
              <a:rPr lang="en-US" dirty="0"/>
              <a:t>claims, policies, quotes, customer profile data and census data. </a:t>
            </a:r>
            <a:r>
              <a:rPr lang="en-US" dirty="0" smtClean="0"/>
              <a:t>Although the </a:t>
            </a:r>
            <a:r>
              <a:rPr lang="en-US" dirty="0"/>
              <a:t>data analysis and data analytics concepts are quickly comprehended, some </a:t>
            </a:r>
            <a:r>
              <a:rPr lang="en-US" dirty="0" smtClean="0"/>
              <a:t>of the </a:t>
            </a:r>
            <a:r>
              <a:rPr lang="en-US" dirty="0"/>
              <a:t>team members that do not have much business exposure have </a:t>
            </a:r>
            <a:r>
              <a:rPr lang="en-US" dirty="0" smtClean="0"/>
              <a:t>trouble understanding </a:t>
            </a:r>
            <a:r>
              <a:rPr lang="en-US" dirty="0"/>
              <a:t>BI and the establishment of appropriate KPIs. </a:t>
            </a:r>
            <a:endParaRPr lang="en-US" dirty="0" smtClean="0"/>
          </a:p>
          <a:p>
            <a:pPr marL="114300" indent="0" algn="just">
              <a:buNone/>
            </a:pPr>
            <a:r>
              <a:rPr lang="en-US" dirty="0" smtClean="0"/>
              <a:t>One </a:t>
            </a:r>
            <a:r>
              <a:rPr lang="en-US" dirty="0"/>
              <a:t>of the trained </a:t>
            </a:r>
            <a:r>
              <a:rPr lang="en-US" dirty="0" smtClean="0"/>
              <a:t>IT team </a:t>
            </a:r>
            <a:r>
              <a:rPr lang="en-US" dirty="0"/>
              <a:t>members explains BI by using the monthly report generation process </a:t>
            </a:r>
            <a:r>
              <a:rPr lang="en-US" dirty="0" smtClean="0"/>
              <a:t>for evaluating </a:t>
            </a:r>
            <a:r>
              <a:rPr lang="en-US" dirty="0"/>
              <a:t>the previous month’s performance as an example. This process </a:t>
            </a:r>
            <a:r>
              <a:rPr lang="en-US" dirty="0" smtClean="0"/>
              <a:t>involves importing </a:t>
            </a:r>
            <a:r>
              <a:rPr lang="en-US" dirty="0"/>
              <a:t>data from operational systems into the EDW and generating KPIs such </a:t>
            </a:r>
            <a:r>
              <a:rPr lang="en-US" dirty="0" smtClean="0"/>
              <a:t>as policies </a:t>
            </a:r>
            <a:r>
              <a:rPr lang="en-US" dirty="0"/>
              <a:t>sold and claims submitted, processed, accepted and rejected that </a:t>
            </a:r>
            <a:r>
              <a:rPr lang="en-US" dirty="0" smtClean="0"/>
              <a:t>are displayed </a:t>
            </a:r>
            <a:r>
              <a:rPr lang="en-US" dirty="0"/>
              <a:t>on different dashboards and scorecards.</a:t>
            </a:r>
          </a:p>
          <a:p>
            <a:endParaRPr lang="en-US" dirty="0"/>
          </a:p>
        </p:txBody>
      </p:sp>
    </p:spTree>
    <p:extLst>
      <p:ext uri="{BB962C8B-B14F-4D97-AF65-F5344CB8AC3E}">
        <p14:creationId xmlns:p14="http://schemas.microsoft.com/office/powerpoint/2010/main" val="4038257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fontScale="92500" lnSpcReduction="20000"/>
          </a:bodyPr>
          <a:lstStyle/>
          <a:p>
            <a:pPr algn="just"/>
            <a:r>
              <a:rPr lang="en-US" dirty="0"/>
              <a:t>In terms of analytics, ETI makes use of both descriptive and diagnostic analytics.</a:t>
            </a:r>
          </a:p>
          <a:p>
            <a:pPr algn="just"/>
            <a:r>
              <a:rPr lang="en-US" b="1" dirty="0"/>
              <a:t>Descriptive analytics </a:t>
            </a:r>
            <a:r>
              <a:rPr lang="en-US" dirty="0"/>
              <a:t>include querying the policy administration system </a:t>
            </a:r>
            <a:r>
              <a:rPr lang="en-US" dirty="0" smtClean="0"/>
              <a:t>to determine </a:t>
            </a:r>
            <a:r>
              <a:rPr lang="en-US" dirty="0"/>
              <a:t>the number of polices sold each day, querying the claims </a:t>
            </a:r>
            <a:r>
              <a:rPr lang="en-US" dirty="0" smtClean="0"/>
              <a:t>management system </a:t>
            </a:r>
            <a:r>
              <a:rPr lang="en-US" dirty="0"/>
              <a:t>to find out how many claims are submitted daily and querying the </a:t>
            </a:r>
            <a:r>
              <a:rPr lang="en-US" dirty="0" smtClean="0"/>
              <a:t>billing system </a:t>
            </a:r>
            <a:r>
              <a:rPr lang="en-US" dirty="0"/>
              <a:t>to find out how many customers are behind on their premium payments.</a:t>
            </a:r>
          </a:p>
          <a:p>
            <a:pPr algn="just"/>
            <a:r>
              <a:rPr lang="en-US" b="1" dirty="0"/>
              <a:t>Diagnostic analytics </a:t>
            </a:r>
            <a:r>
              <a:rPr lang="en-US" dirty="0"/>
              <a:t>are carried out as part of various BI activities, such </a:t>
            </a:r>
            <a:r>
              <a:rPr lang="en-US" dirty="0" smtClean="0"/>
              <a:t>as performing </a:t>
            </a:r>
            <a:r>
              <a:rPr lang="en-US" dirty="0"/>
              <a:t>queries to answer questions such as why last month’s sales target </a:t>
            </a:r>
            <a:r>
              <a:rPr lang="en-US" dirty="0" smtClean="0"/>
              <a:t>was not met</a:t>
            </a:r>
            <a:r>
              <a:rPr lang="en-US" dirty="0"/>
              <a:t>. </a:t>
            </a:r>
            <a:endParaRPr lang="en-US" dirty="0" smtClean="0"/>
          </a:p>
          <a:p>
            <a:pPr algn="just"/>
            <a:r>
              <a:rPr lang="en-US" dirty="0" smtClean="0"/>
              <a:t>This </a:t>
            </a:r>
            <a:r>
              <a:rPr lang="en-US" dirty="0"/>
              <a:t>includes performing drill-down operations to breakdown sales by </a:t>
            </a:r>
            <a:r>
              <a:rPr lang="en-US" dirty="0" smtClean="0"/>
              <a:t>type and </a:t>
            </a:r>
            <a:r>
              <a:rPr lang="en-US" dirty="0"/>
              <a:t>location so that it can be determined which locations underperformed </a:t>
            </a:r>
            <a:r>
              <a:rPr lang="en-US" dirty="0" smtClean="0"/>
              <a:t>for specific </a:t>
            </a:r>
            <a:r>
              <a:rPr lang="en-US" dirty="0"/>
              <a:t>types of policies.</a:t>
            </a:r>
          </a:p>
        </p:txBody>
      </p:sp>
    </p:spTree>
    <p:extLst>
      <p:ext uri="{BB962C8B-B14F-4D97-AF65-F5344CB8AC3E}">
        <p14:creationId xmlns:p14="http://schemas.microsoft.com/office/powerpoint/2010/main" val="3113092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a:t>ETI currently does not utilize predictive nor prescriptive analytics. However, the adoption of Big Data will enable it to perform these types of analytics as now it can make use of unstructured data, which when combined with structured data provides a rich resource in support of these analytics types. </a:t>
            </a:r>
            <a:endParaRPr lang="en-US" dirty="0" smtClean="0"/>
          </a:p>
          <a:p>
            <a:pPr algn="just"/>
            <a:r>
              <a:rPr lang="en-US" dirty="0" smtClean="0"/>
              <a:t>ETI </a:t>
            </a:r>
            <a:r>
              <a:rPr lang="en-US" dirty="0"/>
              <a:t>has decided to implement these two types of analytics in a gradual manner by first implementing predictive analytics and then slowly building up their capabilities to implement prescriptive analytics. </a:t>
            </a:r>
            <a:endParaRPr lang="en-US" b="1" dirty="0"/>
          </a:p>
        </p:txBody>
      </p:sp>
    </p:spTree>
    <p:extLst>
      <p:ext uri="{BB962C8B-B14F-4D97-AF65-F5344CB8AC3E}">
        <p14:creationId xmlns:p14="http://schemas.microsoft.com/office/powerpoint/2010/main" val="5808974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lnSpcReduction="10000"/>
          </a:bodyPr>
          <a:lstStyle/>
          <a:p>
            <a:pPr algn="just"/>
            <a:r>
              <a:rPr lang="en-US" dirty="0"/>
              <a:t>At this stage, ETI is planning to make use of predictive analytics in support of achieving its goals. </a:t>
            </a:r>
            <a:endParaRPr lang="en-US" dirty="0" smtClean="0"/>
          </a:p>
          <a:p>
            <a:pPr algn="just"/>
            <a:r>
              <a:rPr lang="en-US" dirty="0" smtClean="0"/>
              <a:t>For </a:t>
            </a:r>
            <a:r>
              <a:rPr lang="en-US" dirty="0"/>
              <a:t>example, predictive analytics will enable detection of fraudulent claims by predicting which claim is a fraudulent one and in case of customer defection by predicting which customers are likely to defect. In the future, via prescriptive analytics, it is anticipated that ETI can further enhance the realization of its goals. </a:t>
            </a:r>
            <a:endParaRPr lang="en-US" dirty="0" smtClean="0"/>
          </a:p>
          <a:p>
            <a:pPr algn="just"/>
            <a:r>
              <a:rPr lang="en-US" dirty="0" smtClean="0"/>
              <a:t>For </a:t>
            </a:r>
            <a:r>
              <a:rPr lang="en-US" dirty="0"/>
              <a:t>example, prescriptive analytics can prescribe the correct premium amount considering all risk factors or can prescribe the best course of action to take for mitigating claims when faced with catastrophes, such as floods or storms.</a:t>
            </a:r>
          </a:p>
        </p:txBody>
      </p:sp>
    </p:spTree>
    <p:extLst>
      <p:ext uri="{BB962C8B-B14F-4D97-AF65-F5344CB8AC3E}">
        <p14:creationId xmlns:p14="http://schemas.microsoft.com/office/powerpoint/2010/main" val="222431815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normAutofit/>
          </a:bodyPr>
          <a:lstStyle/>
          <a:p>
            <a:pPr algn="just"/>
            <a:r>
              <a:rPr lang="en-US" dirty="0"/>
              <a:t>Identifying Data Characteristics</a:t>
            </a:r>
          </a:p>
          <a:p>
            <a:pPr algn="just"/>
            <a:r>
              <a:rPr lang="en-US" dirty="0"/>
              <a:t>The IT team members want to gauge different datasets that are generated inside</a:t>
            </a:r>
          </a:p>
          <a:p>
            <a:pPr algn="just"/>
            <a:r>
              <a:rPr lang="en-US" dirty="0"/>
              <a:t>ETI’s boundary as well as any other data generated outside ETI’s boundary </a:t>
            </a:r>
            <a:r>
              <a:rPr lang="en-US" dirty="0" smtClean="0"/>
              <a:t>that may </a:t>
            </a:r>
            <a:r>
              <a:rPr lang="en-US" dirty="0"/>
              <a:t>be of interest to the company in the context of volume, velocity, </a:t>
            </a:r>
            <a:r>
              <a:rPr lang="en-US" dirty="0" smtClean="0"/>
              <a:t>variety, veracity </a:t>
            </a:r>
            <a:r>
              <a:rPr lang="en-US" dirty="0"/>
              <a:t>and value characteristics. </a:t>
            </a:r>
            <a:endParaRPr lang="en-US" dirty="0" smtClean="0"/>
          </a:p>
          <a:p>
            <a:pPr algn="just"/>
            <a:r>
              <a:rPr lang="en-US" dirty="0" smtClean="0"/>
              <a:t>The </a:t>
            </a:r>
            <a:r>
              <a:rPr lang="en-US" dirty="0"/>
              <a:t>team members take each characteristic </a:t>
            </a:r>
            <a:r>
              <a:rPr lang="en-US" dirty="0" smtClean="0"/>
              <a:t>in turn </a:t>
            </a:r>
            <a:r>
              <a:rPr lang="en-US" dirty="0"/>
              <a:t>and discuss how different datasets manifest that characteristic.</a:t>
            </a:r>
          </a:p>
          <a:p>
            <a:endParaRPr lang="en-US" dirty="0"/>
          </a:p>
        </p:txBody>
      </p:sp>
    </p:spTree>
    <p:extLst>
      <p:ext uri="{BB962C8B-B14F-4D97-AF65-F5344CB8AC3E}">
        <p14:creationId xmlns:p14="http://schemas.microsoft.com/office/powerpoint/2010/main" val="26452567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0"/>
            <a:ext cx="10515600" cy="6176963"/>
          </a:xfrm>
        </p:spPr>
        <p:txBody>
          <a:bodyPr>
            <a:normAutofit/>
          </a:bodyPr>
          <a:lstStyle/>
          <a:p>
            <a:pPr marL="114300" indent="0">
              <a:buNone/>
            </a:pPr>
            <a:r>
              <a:rPr lang="en-US" dirty="0"/>
              <a:t>Volume</a:t>
            </a:r>
          </a:p>
          <a:p>
            <a:pPr marL="571500" indent="-457200" algn="just"/>
            <a:r>
              <a:rPr lang="en-US" dirty="0"/>
              <a:t>The team notes that within the company, a large amount of transactional data </a:t>
            </a:r>
            <a:r>
              <a:rPr lang="en-US" dirty="0" smtClean="0"/>
              <a:t>is generated </a:t>
            </a:r>
            <a:r>
              <a:rPr lang="en-US" dirty="0"/>
              <a:t>as a result of processing claims, selling new policies and changes </a:t>
            </a:r>
            <a:r>
              <a:rPr lang="en-US" dirty="0" smtClean="0"/>
              <a:t>to existing </a:t>
            </a:r>
            <a:r>
              <a:rPr lang="en-US" dirty="0"/>
              <a:t>policies</a:t>
            </a:r>
            <a:r>
              <a:rPr lang="en-US" dirty="0" smtClean="0"/>
              <a:t>.</a:t>
            </a:r>
          </a:p>
          <a:p>
            <a:pPr marL="571500" indent="-457200" algn="just"/>
            <a:r>
              <a:rPr lang="en-US" dirty="0" smtClean="0"/>
              <a:t> </a:t>
            </a:r>
            <a:r>
              <a:rPr lang="en-US" dirty="0"/>
              <a:t>However, a quick discussion reveals that large volumes </a:t>
            </a:r>
            <a:r>
              <a:rPr lang="en-US" dirty="0" smtClean="0"/>
              <a:t>of unstructured </a:t>
            </a:r>
            <a:r>
              <a:rPr lang="en-US" dirty="0"/>
              <a:t>data, both inside and outside the company, may prove helpful </a:t>
            </a:r>
            <a:r>
              <a:rPr lang="en-US" dirty="0" smtClean="0"/>
              <a:t>in achieving </a:t>
            </a:r>
            <a:r>
              <a:rPr lang="en-US" dirty="0"/>
              <a:t>ETI’s goals. </a:t>
            </a:r>
            <a:endParaRPr lang="en-US" dirty="0" smtClean="0"/>
          </a:p>
          <a:p>
            <a:pPr marL="571500" indent="-457200" algn="just"/>
            <a:r>
              <a:rPr lang="en-US" dirty="0" smtClean="0"/>
              <a:t>This </a:t>
            </a:r>
            <a:r>
              <a:rPr lang="en-US" dirty="0"/>
              <a:t>data includes health records, documents submitted </a:t>
            </a:r>
            <a:r>
              <a:rPr lang="en-US" dirty="0" smtClean="0"/>
              <a:t>by the </a:t>
            </a:r>
            <a:r>
              <a:rPr lang="en-US" dirty="0"/>
              <a:t>customers at the time of submitting an insurance application, </a:t>
            </a:r>
            <a:r>
              <a:rPr lang="en-US" dirty="0" smtClean="0"/>
              <a:t>property schedules</a:t>
            </a:r>
            <a:r>
              <a:rPr lang="en-US" dirty="0"/>
              <a:t>, fleet data, social media data and weather data.</a:t>
            </a:r>
          </a:p>
        </p:txBody>
      </p:sp>
    </p:spTree>
    <p:extLst>
      <p:ext uri="{BB962C8B-B14F-4D97-AF65-F5344CB8AC3E}">
        <p14:creationId xmlns:p14="http://schemas.microsoft.com/office/powerpoint/2010/main" val="13306066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a:t>
            </a:r>
            <a:br>
              <a:rPr lang="en-US" dirty="0"/>
            </a:br>
            <a:endParaRPr lang="en-US" dirty="0"/>
          </a:p>
        </p:txBody>
      </p:sp>
      <p:sp>
        <p:nvSpPr>
          <p:cNvPr id="3" name="Text Placeholder 2"/>
          <p:cNvSpPr>
            <a:spLocks noGrp="1"/>
          </p:cNvSpPr>
          <p:nvPr>
            <p:ph type="body" idx="1"/>
          </p:nvPr>
        </p:nvSpPr>
        <p:spPr/>
        <p:txBody>
          <a:bodyPr>
            <a:normAutofit/>
          </a:bodyPr>
          <a:lstStyle/>
          <a:p>
            <a:pPr algn="just"/>
            <a:r>
              <a:rPr lang="en-US" dirty="0" smtClean="0"/>
              <a:t>With </a:t>
            </a:r>
            <a:r>
              <a:rPr lang="en-US" dirty="0"/>
              <a:t>regards to the in-flow of data, some of the data is low velocity, such as </a:t>
            </a:r>
            <a:r>
              <a:rPr lang="en-US" dirty="0" smtClean="0"/>
              <a:t>the claims </a:t>
            </a:r>
            <a:r>
              <a:rPr lang="en-US" dirty="0"/>
              <a:t>submission data and the new policies issued data. However, data such </a:t>
            </a:r>
            <a:r>
              <a:rPr lang="en-US" dirty="0" smtClean="0"/>
              <a:t>as webserver </a:t>
            </a:r>
            <a:r>
              <a:rPr lang="en-US" dirty="0"/>
              <a:t>logs and insurance quotes is high velocity data. </a:t>
            </a:r>
          </a:p>
          <a:p>
            <a:pPr algn="just"/>
            <a:r>
              <a:rPr lang="en-US" dirty="0" smtClean="0"/>
              <a:t>Looking </a:t>
            </a:r>
            <a:r>
              <a:rPr lang="en-US" dirty="0"/>
              <a:t>outside </a:t>
            </a:r>
            <a:r>
              <a:rPr lang="en-US" dirty="0" smtClean="0"/>
              <a:t>the company</a:t>
            </a:r>
            <a:r>
              <a:rPr lang="en-US" dirty="0"/>
              <a:t>, the IT team members anticipate that social media data and the </a:t>
            </a:r>
            <a:r>
              <a:rPr lang="en-US" dirty="0" smtClean="0"/>
              <a:t>weather data </a:t>
            </a:r>
            <a:r>
              <a:rPr lang="en-US" dirty="0"/>
              <a:t>may arrive at a fast pace. Further, it is anticipated that for </a:t>
            </a:r>
            <a:r>
              <a:rPr lang="en-US" dirty="0" smtClean="0"/>
              <a:t>catastrophe management </a:t>
            </a:r>
            <a:r>
              <a:rPr lang="en-US" dirty="0"/>
              <a:t>and fraudulent claim detection, data needs to be processed </a:t>
            </a:r>
            <a:r>
              <a:rPr lang="en-US" dirty="0" smtClean="0"/>
              <a:t>reasonably quickly </a:t>
            </a:r>
            <a:r>
              <a:rPr lang="en-US" dirty="0"/>
              <a:t>to minimize losses</a:t>
            </a:r>
          </a:p>
        </p:txBody>
      </p:sp>
    </p:spTree>
    <p:extLst>
      <p:ext uri="{BB962C8B-B14F-4D97-AF65-F5344CB8AC3E}">
        <p14:creationId xmlns:p14="http://schemas.microsoft.com/office/powerpoint/2010/main" val="37460503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pPr algn="just"/>
            <a:r>
              <a:rPr lang="en-US" dirty="0"/>
              <a:t>Variety In pursuit of its goals, ETI will be required to incorporate a range of datasets that include health records, policy data, claim data, quote data, social media data, call center agent notes, claim adjuster notes, incident photographs, weather reports, census data, webserver logs and emails.</a:t>
            </a:r>
          </a:p>
        </p:txBody>
      </p:sp>
    </p:spTree>
    <p:extLst>
      <p:ext uri="{BB962C8B-B14F-4D97-AF65-F5344CB8AC3E}">
        <p14:creationId xmlns:p14="http://schemas.microsoft.com/office/powerpoint/2010/main" val="24480089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76251" y="523875"/>
            <a:ext cx="10877550" cy="5653088"/>
          </a:xfrm>
        </p:spPr>
        <p:txBody>
          <a:bodyPr>
            <a:noAutofit/>
          </a:bodyPr>
          <a:lstStyle/>
          <a:p>
            <a:pPr marL="114300" indent="0" algn="just">
              <a:buNone/>
            </a:pPr>
            <a:r>
              <a:rPr lang="en-US" sz="2400" dirty="0"/>
              <a:t>Veracity</a:t>
            </a:r>
          </a:p>
          <a:p>
            <a:pPr marL="400050" indent="-285750" algn="just"/>
            <a:r>
              <a:rPr lang="en-US" sz="2400" dirty="0"/>
              <a:t>A sample of data taken from the operational systems and the EDW shows signs </a:t>
            </a:r>
            <a:r>
              <a:rPr lang="en-US" sz="2400" dirty="0" smtClean="0"/>
              <a:t>of high </a:t>
            </a:r>
            <a:r>
              <a:rPr lang="en-US" sz="2400" dirty="0"/>
              <a:t>veracity. The IT team attributes this to the data validation performed </a:t>
            </a:r>
            <a:r>
              <a:rPr lang="en-US" sz="2400" dirty="0" smtClean="0"/>
              <a:t>at multiple </a:t>
            </a:r>
            <a:r>
              <a:rPr lang="en-US" sz="2400" dirty="0"/>
              <a:t>stages including validation at the time of data entry, validation at </a:t>
            </a:r>
            <a:r>
              <a:rPr lang="en-US" sz="2400" dirty="0" smtClean="0"/>
              <a:t>various points </a:t>
            </a:r>
            <a:r>
              <a:rPr lang="en-US" sz="2400" dirty="0"/>
              <a:t>when an application is processing data, such as function-level </a:t>
            </a:r>
            <a:r>
              <a:rPr lang="en-US" sz="2400" dirty="0" smtClean="0"/>
              <a:t>input validation</a:t>
            </a:r>
            <a:r>
              <a:rPr lang="en-US" sz="2400" dirty="0"/>
              <a:t>, and validation performed by the database when data is </a:t>
            </a:r>
            <a:r>
              <a:rPr lang="en-US" sz="2400" dirty="0" smtClean="0"/>
              <a:t>persisted. </a:t>
            </a:r>
          </a:p>
          <a:p>
            <a:pPr marL="400050" indent="-285750" algn="just"/>
            <a:r>
              <a:rPr lang="en-US" sz="2400" dirty="0" smtClean="0"/>
              <a:t>Looking </a:t>
            </a:r>
            <a:r>
              <a:rPr lang="en-US" sz="2400" dirty="0"/>
              <a:t>outside ETI’s boundary, a study of a few samples taken from the </a:t>
            </a:r>
            <a:r>
              <a:rPr lang="en-US" sz="2400" dirty="0" smtClean="0"/>
              <a:t>social media </a:t>
            </a:r>
            <a:r>
              <a:rPr lang="en-US" sz="2400" dirty="0"/>
              <a:t>data and weather data demonstrates further decline in veracity indicating </a:t>
            </a:r>
            <a:r>
              <a:rPr lang="en-US" sz="2400" dirty="0" smtClean="0"/>
              <a:t>that such </a:t>
            </a:r>
            <a:r>
              <a:rPr lang="en-US" sz="2400" dirty="0"/>
              <a:t>data will require an increased level of data validation and cleansing to make </a:t>
            </a:r>
            <a:r>
              <a:rPr lang="en-US" sz="2400" dirty="0" smtClean="0"/>
              <a:t>it high </a:t>
            </a:r>
            <a:r>
              <a:rPr lang="en-US" sz="2400" dirty="0"/>
              <a:t>veracity data.</a:t>
            </a:r>
          </a:p>
          <a:p>
            <a:pPr marL="114300" indent="0" algn="just">
              <a:buNone/>
            </a:pPr>
            <a:r>
              <a:rPr lang="en-US" sz="2400" dirty="0"/>
              <a:t>Value</a:t>
            </a:r>
          </a:p>
          <a:p>
            <a:pPr marL="114300" indent="0" algn="just">
              <a:buNone/>
            </a:pPr>
            <a:r>
              <a:rPr lang="en-US" sz="2400" dirty="0"/>
              <a:t>As far as the value characteristic is concerned, all IT team members concur </a:t>
            </a:r>
            <a:r>
              <a:rPr lang="en-US" sz="2400" dirty="0" smtClean="0"/>
              <a:t>that they </a:t>
            </a:r>
            <a:r>
              <a:rPr lang="en-US" sz="2400" dirty="0"/>
              <a:t>need to draw maximum value out of the available datasets by ensuring </a:t>
            </a:r>
            <a:r>
              <a:rPr lang="en-US" sz="2400" dirty="0" smtClean="0"/>
              <a:t>the datasets </a:t>
            </a:r>
            <a:r>
              <a:rPr lang="en-US" sz="2400" dirty="0"/>
              <a:t>are stored in their original form and that they are subjected to the right </a:t>
            </a:r>
            <a:r>
              <a:rPr lang="en-US" sz="2400" dirty="0" smtClean="0"/>
              <a:t>type of </a:t>
            </a:r>
            <a:r>
              <a:rPr lang="en-US" sz="2400" dirty="0"/>
              <a:t>analytics.</a:t>
            </a:r>
          </a:p>
        </p:txBody>
      </p:sp>
    </p:spTree>
    <p:extLst>
      <p:ext uri="{BB962C8B-B14F-4D97-AF65-F5344CB8AC3E}">
        <p14:creationId xmlns:p14="http://schemas.microsoft.com/office/powerpoint/2010/main" val="25722220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0F19202-961A-4833-94BB-3738887D0C9B}"/>
              </a:ext>
            </a:extLst>
          </p:cNvPr>
          <p:cNvPicPr>
            <a:picLocks noChangeAspect="1"/>
          </p:cNvPicPr>
          <p:nvPr/>
        </p:nvPicPr>
        <p:blipFill rotWithShape="1">
          <a:blip r:embed="rId2"/>
          <a:srcRect l="15598" t="10666" r="29685" b="-1037"/>
          <a:stretch/>
        </p:blipFill>
        <p:spPr>
          <a:xfrm>
            <a:off x="1005840" y="1432560"/>
            <a:ext cx="3596640" cy="3344437"/>
          </a:xfrm>
          <a:prstGeom prst="rect">
            <a:avLst/>
          </a:prstGeom>
        </p:spPr>
      </p:pic>
      <p:sp>
        <p:nvSpPr>
          <p:cNvPr id="4" name="TextBox 3">
            <a:extLst>
              <a:ext uri="{FF2B5EF4-FFF2-40B4-BE49-F238E27FC236}">
                <a16:creationId xmlns="" xmlns:a16="http://schemas.microsoft.com/office/drawing/2014/main" id="{4AF32C27-61DE-4BA3-93A8-D46ED5376D08}"/>
              </a:ext>
            </a:extLst>
          </p:cNvPr>
          <p:cNvSpPr txBox="1"/>
          <p:nvPr/>
        </p:nvSpPr>
        <p:spPr>
          <a:xfrm>
            <a:off x="2509520" y="663694"/>
            <a:ext cx="6096000" cy="369332"/>
          </a:xfrm>
          <a:prstGeom prst="rect">
            <a:avLst/>
          </a:prstGeom>
          <a:noFill/>
        </p:spPr>
        <p:txBody>
          <a:bodyPr wrap="square">
            <a:spAutoFit/>
          </a:bodyPr>
          <a:lstStyle/>
          <a:p>
            <a:r>
              <a:rPr lang="en-IN" dirty="0"/>
              <a:t>INTRODUCTION TO BIG DATA</a:t>
            </a:r>
          </a:p>
        </p:txBody>
      </p:sp>
    </p:spTree>
    <p:extLst>
      <p:ext uri="{BB962C8B-B14F-4D97-AF65-F5344CB8AC3E}">
        <p14:creationId xmlns:p14="http://schemas.microsoft.com/office/powerpoint/2010/main" val="723217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0F19202-961A-4833-94BB-3738887D0C9B}"/>
              </a:ext>
            </a:extLst>
          </p:cNvPr>
          <p:cNvPicPr>
            <a:picLocks noChangeAspect="1"/>
          </p:cNvPicPr>
          <p:nvPr/>
        </p:nvPicPr>
        <p:blipFill rotWithShape="1">
          <a:blip r:embed="rId2"/>
          <a:srcRect l="15598" t="10666" r="29685" b="-1037"/>
          <a:stretch/>
        </p:blipFill>
        <p:spPr>
          <a:xfrm>
            <a:off x="1005840" y="1432560"/>
            <a:ext cx="3596640" cy="3344437"/>
          </a:xfrm>
          <a:prstGeom prst="rect">
            <a:avLst/>
          </a:prstGeom>
        </p:spPr>
      </p:pic>
      <p:sp>
        <p:nvSpPr>
          <p:cNvPr id="3" name="Speech Bubble: Oval 2">
            <a:extLst>
              <a:ext uri="{FF2B5EF4-FFF2-40B4-BE49-F238E27FC236}">
                <a16:creationId xmlns="" xmlns:a16="http://schemas.microsoft.com/office/drawing/2014/main" id="{C06EC910-2914-4B9B-991A-2B692B32CBC2}"/>
              </a:ext>
            </a:extLst>
          </p:cNvPr>
          <p:cNvSpPr/>
          <p:nvPr/>
        </p:nvSpPr>
        <p:spPr>
          <a:xfrm>
            <a:off x="5994400" y="1432560"/>
            <a:ext cx="1595122" cy="1422400"/>
          </a:xfrm>
          <a:prstGeom prst="wedgeEllipseCallo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n w="0"/>
                <a:solidFill>
                  <a:schemeClr val="bg1"/>
                </a:solidFill>
                <a:effectLst>
                  <a:outerShdw blurRad="38100" dist="19050" dir="2700000" algn="tl" rotWithShape="0">
                    <a:schemeClr val="dk1">
                      <a:alpha val="40000"/>
                    </a:schemeClr>
                  </a:outerShdw>
                </a:effectLst>
              </a:rPr>
              <a:t>TEXT</a:t>
            </a:r>
          </a:p>
        </p:txBody>
      </p:sp>
      <p:sp>
        <p:nvSpPr>
          <p:cNvPr id="9" name="TextBox 8">
            <a:extLst>
              <a:ext uri="{FF2B5EF4-FFF2-40B4-BE49-F238E27FC236}">
                <a16:creationId xmlns="" xmlns:a16="http://schemas.microsoft.com/office/drawing/2014/main" id="{5FDCD964-00C0-48E1-A344-2E4889DD7D89}"/>
              </a:ext>
            </a:extLst>
          </p:cNvPr>
          <p:cNvSpPr txBox="1"/>
          <p:nvPr/>
        </p:nvSpPr>
        <p:spPr>
          <a:xfrm>
            <a:off x="2529840" y="277614"/>
            <a:ext cx="6096000" cy="369332"/>
          </a:xfrm>
          <a:prstGeom prst="rect">
            <a:avLst/>
          </a:prstGeom>
          <a:noFill/>
        </p:spPr>
        <p:txBody>
          <a:bodyPr wrap="square">
            <a:spAutoFit/>
          </a:bodyPr>
          <a:lstStyle/>
          <a:p>
            <a:r>
              <a:rPr lang="en-IN" dirty="0"/>
              <a:t>INTRODUCTION TO BIG DATA</a:t>
            </a:r>
          </a:p>
        </p:txBody>
      </p:sp>
    </p:spTree>
    <p:extLst>
      <p:ext uri="{BB962C8B-B14F-4D97-AF65-F5344CB8AC3E}">
        <p14:creationId xmlns:p14="http://schemas.microsoft.com/office/powerpoint/2010/main" val="1340430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0F19202-961A-4833-94BB-3738887D0C9B}"/>
              </a:ext>
            </a:extLst>
          </p:cNvPr>
          <p:cNvPicPr>
            <a:picLocks noChangeAspect="1"/>
          </p:cNvPicPr>
          <p:nvPr/>
        </p:nvPicPr>
        <p:blipFill rotWithShape="1">
          <a:blip r:embed="rId2"/>
          <a:srcRect l="15598" t="10666" r="29685" b="-1037"/>
          <a:stretch/>
        </p:blipFill>
        <p:spPr>
          <a:xfrm>
            <a:off x="1005840" y="1432560"/>
            <a:ext cx="3596640" cy="3344437"/>
          </a:xfrm>
          <a:prstGeom prst="rect">
            <a:avLst/>
          </a:prstGeom>
        </p:spPr>
      </p:pic>
      <p:sp>
        <p:nvSpPr>
          <p:cNvPr id="3" name="Speech Bubble: Oval 2">
            <a:extLst>
              <a:ext uri="{FF2B5EF4-FFF2-40B4-BE49-F238E27FC236}">
                <a16:creationId xmlns="" xmlns:a16="http://schemas.microsoft.com/office/drawing/2014/main" id="{C06EC910-2914-4B9B-991A-2B692B32CBC2}"/>
              </a:ext>
            </a:extLst>
          </p:cNvPr>
          <p:cNvSpPr/>
          <p:nvPr/>
        </p:nvSpPr>
        <p:spPr>
          <a:xfrm>
            <a:off x="5994400" y="1432560"/>
            <a:ext cx="1595122" cy="1422400"/>
          </a:xfrm>
          <a:prstGeom prst="wedgeEllipseCallo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n w="0"/>
                <a:solidFill>
                  <a:schemeClr val="bg1"/>
                </a:solidFill>
                <a:effectLst>
                  <a:outerShdw blurRad="38100" dist="19050" dir="2700000" algn="tl" rotWithShape="0">
                    <a:schemeClr val="dk1">
                      <a:alpha val="40000"/>
                    </a:schemeClr>
                  </a:outerShdw>
                </a:effectLst>
              </a:rPr>
              <a:t>TEXT</a:t>
            </a:r>
          </a:p>
        </p:txBody>
      </p:sp>
      <p:pic>
        <p:nvPicPr>
          <p:cNvPr id="1026" name="Picture 2" descr="Phone call icon Royalty Free Vector Image - VectorStock">
            <a:extLst>
              <a:ext uri="{FF2B5EF4-FFF2-40B4-BE49-F238E27FC236}">
                <a16:creationId xmlns="" xmlns:a16="http://schemas.microsoft.com/office/drawing/2014/main" id="{1D32A4D1-21A2-412F-B61B-EF25ABEDA6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320" t="13926" r="13840" b="20889"/>
          <a:stretch/>
        </p:blipFill>
        <p:spPr bwMode="auto">
          <a:xfrm>
            <a:off x="8534400" y="1290320"/>
            <a:ext cx="2001520" cy="19614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0CEA2F73-30E9-48BA-B7D1-185E1E2B20BD}"/>
              </a:ext>
            </a:extLst>
          </p:cNvPr>
          <p:cNvSpPr txBox="1"/>
          <p:nvPr/>
        </p:nvSpPr>
        <p:spPr>
          <a:xfrm>
            <a:off x="2082800" y="379214"/>
            <a:ext cx="6096000" cy="369332"/>
          </a:xfrm>
          <a:prstGeom prst="rect">
            <a:avLst/>
          </a:prstGeom>
          <a:noFill/>
        </p:spPr>
        <p:txBody>
          <a:bodyPr wrap="square">
            <a:spAutoFit/>
          </a:bodyPr>
          <a:lstStyle/>
          <a:p>
            <a:r>
              <a:rPr lang="en-IN" dirty="0"/>
              <a:t>INTRODUCTION TO BIG DATA</a:t>
            </a:r>
          </a:p>
        </p:txBody>
      </p:sp>
    </p:spTree>
    <p:extLst>
      <p:ext uri="{BB962C8B-B14F-4D97-AF65-F5344CB8AC3E}">
        <p14:creationId xmlns:p14="http://schemas.microsoft.com/office/powerpoint/2010/main" val="27603770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D0F19202-961A-4833-94BB-3738887D0C9B}"/>
              </a:ext>
            </a:extLst>
          </p:cNvPr>
          <p:cNvPicPr>
            <a:picLocks noChangeAspect="1"/>
          </p:cNvPicPr>
          <p:nvPr/>
        </p:nvPicPr>
        <p:blipFill rotWithShape="1">
          <a:blip r:embed="rId2"/>
          <a:srcRect l="15598" t="10666" r="29685" b="-1037"/>
          <a:stretch/>
        </p:blipFill>
        <p:spPr>
          <a:xfrm>
            <a:off x="1005840" y="1432560"/>
            <a:ext cx="3596640" cy="3344437"/>
          </a:xfrm>
          <a:prstGeom prst="rect">
            <a:avLst/>
          </a:prstGeom>
        </p:spPr>
      </p:pic>
      <p:sp>
        <p:nvSpPr>
          <p:cNvPr id="3" name="Speech Bubble: Oval 2">
            <a:extLst>
              <a:ext uri="{FF2B5EF4-FFF2-40B4-BE49-F238E27FC236}">
                <a16:creationId xmlns="" xmlns:a16="http://schemas.microsoft.com/office/drawing/2014/main" id="{C06EC910-2914-4B9B-991A-2B692B32CBC2}"/>
              </a:ext>
            </a:extLst>
          </p:cNvPr>
          <p:cNvSpPr/>
          <p:nvPr/>
        </p:nvSpPr>
        <p:spPr>
          <a:xfrm>
            <a:off x="5994400" y="1432560"/>
            <a:ext cx="1595122" cy="1422400"/>
          </a:xfrm>
          <a:prstGeom prst="wedgeEllipseCallou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ln w="0"/>
                <a:solidFill>
                  <a:schemeClr val="bg1"/>
                </a:solidFill>
                <a:effectLst>
                  <a:outerShdw blurRad="38100" dist="19050" dir="2700000" algn="tl" rotWithShape="0">
                    <a:schemeClr val="dk1">
                      <a:alpha val="40000"/>
                    </a:schemeClr>
                  </a:outerShdw>
                </a:effectLst>
              </a:rPr>
              <a:t>TEXT</a:t>
            </a:r>
          </a:p>
        </p:txBody>
      </p:sp>
      <p:pic>
        <p:nvPicPr>
          <p:cNvPr id="1026" name="Picture 2" descr="Phone call icon Royalty Free Vector Image - VectorStock">
            <a:extLst>
              <a:ext uri="{FF2B5EF4-FFF2-40B4-BE49-F238E27FC236}">
                <a16:creationId xmlns="" xmlns:a16="http://schemas.microsoft.com/office/drawing/2014/main" id="{1D32A4D1-21A2-412F-B61B-EF25ABEDA6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320" t="13926" r="13840" b="20889"/>
          <a:stretch/>
        </p:blipFill>
        <p:spPr bwMode="auto">
          <a:xfrm>
            <a:off x="8534400" y="1290320"/>
            <a:ext cx="2001520" cy="1961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mail icon, googlemail icon, latter icon, email icon">
            <a:extLst>
              <a:ext uri="{FF2B5EF4-FFF2-40B4-BE49-F238E27FC236}">
                <a16:creationId xmlns="" xmlns:a16="http://schemas.microsoft.com/office/drawing/2014/main" id="{822D89E9-4ED5-46BE-B059-0BD56EA888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038" y="3429000"/>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201061DE-F555-4A19-92BE-FD5F5A0EF3E1}"/>
              </a:ext>
            </a:extLst>
          </p:cNvPr>
          <p:cNvSpPr txBox="1"/>
          <p:nvPr/>
        </p:nvSpPr>
        <p:spPr>
          <a:xfrm>
            <a:off x="1320800" y="348734"/>
            <a:ext cx="6096000" cy="369332"/>
          </a:xfrm>
          <a:prstGeom prst="rect">
            <a:avLst/>
          </a:prstGeom>
          <a:noFill/>
        </p:spPr>
        <p:txBody>
          <a:bodyPr wrap="square">
            <a:spAutoFit/>
          </a:bodyPr>
          <a:lstStyle/>
          <a:p>
            <a:r>
              <a:rPr lang="en-IN" dirty="0"/>
              <a:t>INTRODUCTION TO BIG DATA</a:t>
            </a:r>
          </a:p>
        </p:txBody>
      </p:sp>
    </p:spTree>
    <p:extLst>
      <p:ext uri="{BB962C8B-B14F-4D97-AF65-F5344CB8AC3E}">
        <p14:creationId xmlns:p14="http://schemas.microsoft.com/office/powerpoint/2010/main" val="4228739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96C1B9CF-D55D-4A9F-9CE0-4F89D00CA43A}"/>
              </a:ext>
            </a:extLst>
          </p:cNvPr>
          <p:cNvPicPr>
            <a:picLocks noChangeAspect="1"/>
          </p:cNvPicPr>
          <p:nvPr/>
        </p:nvPicPr>
        <p:blipFill rotWithShape="1">
          <a:blip r:embed="rId2"/>
          <a:srcRect l="12667" t="14962" r="15036" b="13334"/>
          <a:stretch/>
        </p:blipFill>
        <p:spPr>
          <a:xfrm>
            <a:off x="615110" y="564212"/>
            <a:ext cx="1899920" cy="1884347"/>
          </a:xfrm>
          <a:prstGeom prst="roundRect">
            <a:avLst/>
          </a:prstGeom>
        </p:spPr>
      </p:pic>
      <p:sp>
        <p:nvSpPr>
          <p:cNvPr id="3" name="TextBox 2">
            <a:extLst>
              <a:ext uri="{FF2B5EF4-FFF2-40B4-BE49-F238E27FC236}">
                <a16:creationId xmlns="" xmlns:a16="http://schemas.microsoft.com/office/drawing/2014/main" id="{D2E9C0F4-0B32-4D9A-B7EB-9218017DF509}"/>
              </a:ext>
            </a:extLst>
          </p:cNvPr>
          <p:cNvSpPr txBox="1"/>
          <p:nvPr/>
        </p:nvSpPr>
        <p:spPr>
          <a:xfrm>
            <a:off x="748580" y="2529394"/>
            <a:ext cx="2275840" cy="369332"/>
          </a:xfrm>
          <a:prstGeom prst="rect">
            <a:avLst/>
          </a:prstGeom>
          <a:noFill/>
        </p:spPr>
        <p:txBody>
          <a:bodyPr wrap="square" rtlCol="0">
            <a:spAutoFit/>
          </a:bodyPr>
          <a:lstStyle/>
          <a:p>
            <a:r>
              <a:rPr lang="en-IN" dirty="0">
                <a:latin typeface="Bahnschrift" panose="020B0502040204020203" pitchFamily="34" charset="0"/>
              </a:rPr>
              <a:t>4 billion snap</a:t>
            </a:r>
          </a:p>
        </p:txBody>
      </p:sp>
      <p:sp>
        <p:nvSpPr>
          <p:cNvPr id="5" name="TextBox 4">
            <a:extLst>
              <a:ext uri="{FF2B5EF4-FFF2-40B4-BE49-F238E27FC236}">
                <a16:creationId xmlns="" xmlns:a16="http://schemas.microsoft.com/office/drawing/2014/main" id="{AE5E9FBD-716E-40E2-994E-EBBDD8AFC569}"/>
              </a:ext>
            </a:extLst>
          </p:cNvPr>
          <p:cNvSpPr txBox="1"/>
          <p:nvPr/>
        </p:nvSpPr>
        <p:spPr>
          <a:xfrm>
            <a:off x="3144950" y="2529394"/>
            <a:ext cx="3393440" cy="646331"/>
          </a:xfrm>
          <a:prstGeom prst="rect">
            <a:avLst/>
          </a:prstGeom>
          <a:noFill/>
        </p:spPr>
        <p:txBody>
          <a:bodyPr wrap="square">
            <a:spAutoFit/>
          </a:bodyPr>
          <a:lstStyle/>
          <a:p>
            <a:r>
              <a:rPr lang="en-US" b="0" i="0" dirty="0">
                <a:effectLst/>
                <a:latin typeface="Bahnschrift" panose="020B0502040204020203" pitchFamily="34" charset="0"/>
              </a:rPr>
              <a:t>99,000 searches</a:t>
            </a:r>
            <a:r>
              <a:rPr lang="en-US" b="0" i="0" dirty="0">
                <a:solidFill>
                  <a:srgbClr val="03002F"/>
                </a:solidFill>
                <a:effectLst/>
                <a:latin typeface="Bahnschrift" panose="020B0502040204020203" pitchFamily="34" charset="0"/>
              </a:rPr>
              <a:t> every single second </a:t>
            </a:r>
            <a:endParaRPr lang="en-IN" dirty="0">
              <a:latin typeface="Bahnschrift" panose="020B0502040204020203" pitchFamily="34" charset="0"/>
            </a:endParaRPr>
          </a:p>
        </p:txBody>
      </p:sp>
      <p:pic>
        <p:nvPicPr>
          <p:cNvPr id="6" name="Picture 5">
            <a:extLst>
              <a:ext uri="{FF2B5EF4-FFF2-40B4-BE49-F238E27FC236}">
                <a16:creationId xmlns="" xmlns:a16="http://schemas.microsoft.com/office/drawing/2014/main" id="{8C12F349-24CE-4988-9876-17295100F332}"/>
              </a:ext>
            </a:extLst>
          </p:cNvPr>
          <p:cNvPicPr>
            <a:picLocks noChangeAspect="1"/>
          </p:cNvPicPr>
          <p:nvPr/>
        </p:nvPicPr>
        <p:blipFill>
          <a:blip r:embed="rId3"/>
          <a:stretch>
            <a:fillRect/>
          </a:stretch>
        </p:blipFill>
        <p:spPr>
          <a:xfrm>
            <a:off x="3505629" y="734539"/>
            <a:ext cx="1840689" cy="1840689"/>
          </a:xfrm>
          <a:prstGeom prst="rect">
            <a:avLst/>
          </a:prstGeom>
        </p:spPr>
      </p:pic>
      <p:sp>
        <p:nvSpPr>
          <p:cNvPr id="8" name="TextBox 7">
            <a:extLst>
              <a:ext uri="{FF2B5EF4-FFF2-40B4-BE49-F238E27FC236}">
                <a16:creationId xmlns="" xmlns:a16="http://schemas.microsoft.com/office/drawing/2014/main" id="{206A558C-8C3D-4249-AC48-B83C62F76387}"/>
              </a:ext>
            </a:extLst>
          </p:cNvPr>
          <p:cNvSpPr txBox="1"/>
          <p:nvPr/>
        </p:nvSpPr>
        <p:spPr>
          <a:xfrm>
            <a:off x="2621280" y="6322814"/>
            <a:ext cx="6096000" cy="369332"/>
          </a:xfrm>
          <a:prstGeom prst="rect">
            <a:avLst/>
          </a:prstGeom>
          <a:noFill/>
        </p:spPr>
        <p:txBody>
          <a:bodyPr wrap="square">
            <a:spAutoFit/>
          </a:bodyPr>
          <a:lstStyle/>
          <a:p>
            <a:r>
              <a:rPr lang="en-IN" dirty="0"/>
              <a:t>https://www.oberlo.in/blog/google-search-statistics</a:t>
            </a:r>
          </a:p>
        </p:txBody>
      </p:sp>
      <p:pic>
        <p:nvPicPr>
          <p:cNvPr id="9" name="Picture 8">
            <a:extLst>
              <a:ext uri="{FF2B5EF4-FFF2-40B4-BE49-F238E27FC236}">
                <a16:creationId xmlns="" xmlns:a16="http://schemas.microsoft.com/office/drawing/2014/main" id="{18C4BC2B-C412-4091-8F85-B219906E214A}"/>
              </a:ext>
            </a:extLst>
          </p:cNvPr>
          <p:cNvPicPr>
            <a:picLocks noChangeAspect="1"/>
          </p:cNvPicPr>
          <p:nvPr/>
        </p:nvPicPr>
        <p:blipFill rotWithShape="1">
          <a:blip r:embed="rId4"/>
          <a:srcRect l="5555" t="4445" r="4667" b="5037"/>
          <a:stretch/>
        </p:blipFill>
        <p:spPr>
          <a:xfrm>
            <a:off x="6741590" y="783220"/>
            <a:ext cx="1579400" cy="1592431"/>
          </a:xfrm>
          <a:prstGeom prst="roundRect">
            <a:avLst/>
          </a:prstGeom>
        </p:spPr>
      </p:pic>
      <p:sp>
        <p:nvSpPr>
          <p:cNvPr id="10" name="TextBox 9">
            <a:extLst>
              <a:ext uri="{FF2B5EF4-FFF2-40B4-BE49-F238E27FC236}">
                <a16:creationId xmlns="" xmlns:a16="http://schemas.microsoft.com/office/drawing/2014/main" id="{B891A279-3A6B-431F-B237-6E5C0FE22A5A}"/>
              </a:ext>
            </a:extLst>
          </p:cNvPr>
          <p:cNvSpPr txBox="1"/>
          <p:nvPr/>
        </p:nvSpPr>
        <p:spPr>
          <a:xfrm>
            <a:off x="6869500" y="2575228"/>
            <a:ext cx="1323580" cy="369332"/>
          </a:xfrm>
          <a:prstGeom prst="rect">
            <a:avLst/>
          </a:prstGeom>
          <a:noFill/>
        </p:spPr>
        <p:txBody>
          <a:bodyPr wrap="square">
            <a:spAutoFit/>
          </a:bodyPr>
          <a:lstStyle/>
          <a:p>
            <a:r>
              <a:rPr lang="en-US" b="0" i="0" dirty="0">
                <a:effectLst/>
                <a:latin typeface="Bahnschrift" panose="020B0502040204020203" pitchFamily="34" charset="0"/>
              </a:rPr>
              <a:t>4.75 billion</a:t>
            </a:r>
            <a:endParaRPr lang="en-IN" dirty="0">
              <a:latin typeface="Bahnschrift" panose="020B0502040204020203" pitchFamily="34" charset="0"/>
            </a:endParaRPr>
          </a:p>
        </p:txBody>
      </p:sp>
      <p:pic>
        <p:nvPicPr>
          <p:cNvPr id="11" name="Picture 10">
            <a:extLst>
              <a:ext uri="{FF2B5EF4-FFF2-40B4-BE49-F238E27FC236}">
                <a16:creationId xmlns="" xmlns:a16="http://schemas.microsoft.com/office/drawing/2014/main" id="{0D0355CC-7C0A-4EB5-9BFE-E96E6ACECE73}"/>
              </a:ext>
            </a:extLst>
          </p:cNvPr>
          <p:cNvPicPr>
            <a:picLocks noChangeAspect="1"/>
          </p:cNvPicPr>
          <p:nvPr/>
        </p:nvPicPr>
        <p:blipFill rotWithShape="1">
          <a:blip r:embed="rId5"/>
          <a:srcRect l="19927" t="28148" r="17258" b="28000"/>
          <a:stretch/>
        </p:blipFill>
        <p:spPr>
          <a:xfrm>
            <a:off x="9490350" y="789249"/>
            <a:ext cx="1945160" cy="1357941"/>
          </a:xfrm>
          <a:prstGeom prst="roundRect">
            <a:avLst/>
          </a:prstGeom>
        </p:spPr>
      </p:pic>
      <p:sp>
        <p:nvSpPr>
          <p:cNvPr id="13" name="TextBox 12">
            <a:extLst>
              <a:ext uri="{FF2B5EF4-FFF2-40B4-BE49-F238E27FC236}">
                <a16:creationId xmlns="" xmlns:a16="http://schemas.microsoft.com/office/drawing/2014/main" id="{B8AED44C-1005-4463-9689-ACB562BE1A8C}"/>
              </a:ext>
            </a:extLst>
          </p:cNvPr>
          <p:cNvSpPr txBox="1"/>
          <p:nvPr/>
        </p:nvSpPr>
        <p:spPr>
          <a:xfrm>
            <a:off x="9341640" y="2607048"/>
            <a:ext cx="2242580" cy="369332"/>
          </a:xfrm>
          <a:prstGeom prst="rect">
            <a:avLst/>
          </a:prstGeom>
          <a:noFill/>
        </p:spPr>
        <p:txBody>
          <a:bodyPr wrap="square">
            <a:spAutoFit/>
          </a:bodyPr>
          <a:lstStyle/>
          <a:p>
            <a:r>
              <a:rPr lang="en-US" dirty="0">
                <a:solidFill>
                  <a:srgbClr val="202124"/>
                </a:solidFill>
                <a:latin typeface="arial" panose="020B0604020202020204" pitchFamily="34" charset="0"/>
              </a:rPr>
              <a:t>4.5 million videos </a:t>
            </a:r>
            <a:endParaRPr lang="en-IN" dirty="0"/>
          </a:p>
        </p:txBody>
      </p:sp>
      <p:pic>
        <p:nvPicPr>
          <p:cNvPr id="14" name="Picture 13">
            <a:extLst>
              <a:ext uri="{FF2B5EF4-FFF2-40B4-BE49-F238E27FC236}">
                <a16:creationId xmlns="" xmlns:a16="http://schemas.microsoft.com/office/drawing/2014/main" id="{90253D52-A5DC-4247-B769-22BE73DDE030}"/>
              </a:ext>
            </a:extLst>
          </p:cNvPr>
          <p:cNvPicPr>
            <a:picLocks noChangeAspect="1"/>
          </p:cNvPicPr>
          <p:nvPr/>
        </p:nvPicPr>
        <p:blipFill rotWithShape="1">
          <a:blip r:embed="rId6"/>
          <a:srcRect l="15860" t="11970" r="13288" b="11054"/>
          <a:stretch/>
        </p:blipFill>
        <p:spPr>
          <a:xfrm>
            <a:off x="748580" y="3527172"/>
            <a:ext cx="1465819" cy="1592490"/>
          </a:xfrm>
          <a:prstGeom prst="rect">
            <a:avLst/>
          </a:prstGeom>
        </p:spPr>
      </p:pic>
      <p:sp>
        <p:nvSpPr>
          <p:cNvPr id="15" name="TextBox 14">
            <a:extLst>
              <a:ext uri="{FF2B5EF4-FFF2-40B4-BE49-F238E27FC236}">
                <a16:creationId xmlns="" xmlns:a16="http://schemas.microsoft.com/office/drawing/2014/main" id="{E08A5E89-4103-452E-A246-BBC072ECEA16}"/>
              </a:ext>
            </a:extLst>
          </p:cNvPr>
          <p:cNvSpPr txBox="1"/>
          <p:nvPr/>
        </p:nvSpPr>
        <p:spPr>
          <a:xfrm>
            <a:off x="615110" y="5268296"/>
            <a:ext cx="2275840" cy="369332"/>
          </a:xfrm>
          <a:prstGeom prst="rect">
            <a:avLst/>
          </a:prstGeom>
          <a:noFill/>
        </p:spPr>
        <p:txBody>
          <a:bodyPr wrap="square" rtlCol="0">
            <a:spAutoFit/>
          </a:bodyPr>
          <a:lstStyle/>
          <a:p>
            <a:r>
              <a:rPr lang="en-IN" dirty="0">
                <a:latin typeface="Bahnschrift" panose="020B0502040204020203" pitchFamily="34" charset="0"/>
              </a:rPr>
              <a:t>188 million</a:t>
            </a:r>
          </a:p>
        </p:txBody>
      </p:sp>
      <p:pic>
        <p:nvPicPr>
          <p:cNvPr id="16" name="Picture 15">
            <a:extLst>
              <a:ext uri="{FF2B5EF4-FFF2-40B4-BE49-F238E27FC236}">
                <a16:creationId xmlns="" xmlns:a16="http://schemas.microsoft.com/office/drawing/2014/main" id="{A6342449-75E7-4AC2-8C31-6325EA59ED21}"/>
              </a:ext>
            </a:extLst>
          </p:cNvPr>
          <p:cNvPicPr>
            <a:picLocks noChangeAspect="1"/>
          </p:cNvPicPr>
          <p:nvPr/>
        </p:nvPicPr>
        <p:blipFill>
          <a:blip r:embed="rId7"/>
          <a:stretch>
            <a:fillRect/>
          </a:stretch>
        </p:blipFill>
        <p:spPr>
          <a:xfrm>
            <a:off x="2621280" y="3639392"/>
            <a:ext cx="2496096" cy="1813570"/>
          </a:xfrm>
          <a:prstGeom prst="rect">
            <a:avLst/>
          </a:prstGeom>
        </p:spPr>
      </p:pic>
      <p:sp>
        <p:nvSpPr>
          <p:cNvPr id="17" name="TextBox 16">
            <a:extLst>
              <a:ext uri="{FF2B5EF4-FFF2-40B4-BE49-F238E27FC236}">
                <a16:creationId xmlns="" xmlns:a16="http://schemas.microsoft.com/office/drawing/2014/main" id="{3048A100-9579-440E-8A05-E546179F750E}"/>
              </a:ext>
            </a:extLst>
          </p:cNvPr>
          <p:cNvSpPr txBox="1"/>
          <p:nvPr/>
        </p:nvSpPr>
        <p:spPr>
          <a:xfrm>
            <a:off x="2890950" y="5381732"/>
            <a:ext cx="2275840" cy="369332"/>
          </a:xfrm>
          <a:prstGeom prst="rect">
            <a:avLst/>
          </a:prstGeom>
          <a:noFill/>
        </p:spPr>
        <p:txBody>
          <a:bodyPr wrap="square" rtlCol="0">
            <a:spAutoFit/>
          </a:bodyPr>
          <a:lstStyle/>
          <a:p>
            <a:r>
              <a:rPr lang="en-IN" dirty="0">
                <a:latin typeface="Bahnschrift" panose="020B0502040204020203" pitchFamily="34" charset="0"/>
              </a:rPr>
              <a:t>4 lakh 56000 tweets</a:t>
            </a:r>
          </a:p>
        </p:txBody>
      </p:sp>
      <p:sp>
        <p:nvSpPr>
          <p:cNvPr id="19" name="TextBox 18">
            <a:extLst>
              <a:ext uri="{FF2B5EF4-FFF2-40B4-BE49-F238E27FC236}">
                <a16:creationId xmlns="" xmlns:a16="http://schemas.microsoft.com/office/drawing/2014/main" id="{0132CCF4-4221-4BEC-B739-819BB63CEAC4}"/>
              </a:ext>
            </a:extLst>
          </p:cNvPr>
          <p:cNvSpPr txBox="1"/>
          <p:nvPr/>
        </p:nvSpPr>
        <p:spPr>
          <a:xfrm>
            <a:off x="3048000" y="366721"/>
            <a:ext cx="6096000" cy="369332"/>
          </a:xfrm>
          <a:prstGeom prst="rect">
            <a:avLst/>
          </a:prstGeom>
          <a:noFill/>
        </p:spPr>
        <p:txBody>
          <a:bodyPr wrap="square">
            <a:spAutoFit/>
          </a:bodyPr>
          <a:lstStyle/>
          <a:p>
            <a:r>
              <a:rPr lang="en-IN" dirty="0"/>
              <a:t>INTRODUCTION TO BIG DATA</a:t>
            </a:r>
          </a:p>
        </p:txBody>
      </p:sp>
    </p:spTree>
    <p:extLst>
      <p:ext uri="{BB962C8B-B14F-4D97-AF65-F5344CB8AC3E}">
        <p14:creationId xmlns:p14="http://schemas.microsoft.com/office/powerpoint/2010/main" val="5222159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Quick Quiz?</a:t>
            </a:r>
            <a:br>
              <a:rPr lang="en-US"/>
            </a:br>
            <a:endParaRPr/>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336550" algn="l" rtl="0">
              <a:lnSpc>
                <a:spcPct val="90000"/>
              </a:lnSpc>
              <a:spcBef>
                <a:spcPts val="0"/>
              </a:spcBef>
              <a:spcAft>
                <a:spcPts val="0"/>
              </a:spcAft>
              <a:buClr>
                <a:schemeClr val="dk1"/>
              </a:buClr>
              <a:buSzPts val="2800"/>
              <a:buNone/>
            </a:pPr>
            <a:endParaRPr dirty="0"/>
          </a:p>
          <a:p>
            <a:pPr marL="514350" lvl="0" indent="-514350" algn="l" rtl="0">
              <a:lnSpc>
                <a:spcPct val="90000"/>
              </a:lnSpc>
              <a:spcBef>
                <a:spcPts val="1000"/>
              </a:spcBef>
              <a:spcAft>
                <a:spcPts val="0"/>
              </a:spcAft>
              <a:buClr>
                <a:schemeClr val="dk1"/>
              </a:buClr>
              <a:buSzPts val="2800"/>
              <a:buNone/>
            </a:pPr>
            <a:r>
              <a:rPr lang="en-US" dirty="0"/>
              <a:t>Big data means-</a:t>
            </a:r>
            <a:endParaRPr dirty="0"/>
          </a:p>
          <a:p>
            <a:pPr marL="514350" lvl="0" indent="-514350" algn="l" rtl="0">
              <a:lnSpc>
                <a:spcPct val="90000"/>
              </a:lnSpc>
              <a:spcBef>
                <a:spcPts val="1000"/>
              </a:spcBef>
              <a:spcAft>
                <a:spcPts val="0"/>
              </a:spcAft>
              <a:buClr>
                <a:schemeClr val="dk1"/>
              </a:buClr>
              <a:buSzPts val="2800"/>
              <a:buAutoNum type="alphaUcPeriod"/>
            </a:pPr>
            <a:r>
              <a:rPr lang="en-US" dirty="0"/>
              <a:t>Very large amount of data</a:t>
            </a:r>
            <a:endParaRPr dirty="0"/>
          </a:p>
          <a:p>
            <a:pPr marL="514350" lvl="0" indent="-514350" algn="l" rtl="0">
              <a:lnSpc>
                <a:spcPct val="90000"/>
              </a:lnSpc>
              <a:spcBef>
                <a:spcPts val="1000"/>
              </a:spcBef>
              <a:spcAft>
                <a:spcPts val="0"/>
              </a:spcAft>
              <a:buClr>
                <a:schemeClr val="dk1"/>
              </a:buClr>
              <a:buSzPts val="2800"/>
              <a:buAutoNum type="alphaUcPeriod"/>
            </a:pPr>
            <a:r>
              <a:rPr lang="en-US" dirty="0"/>
              <a:t>The data which has some importance to a business</a:t>
            </a:r>
            <a:endParaRPr dirty="0"/>
          </a:p>
          <a:p>
            <a:pPr marL="514350" lvl="0" indent="-514350" algn="l" rtl="0">
              <a:lnSpc>
                <a:spcPct val="90000"/>
              </a:lnSpc>
              <a:spcBef>
                <a:spcPts val="1000"/>
              </a:spcBef>
              <a:spcAft>
                <a:spcPts val="0"/>
              </a:spcAft>
              <a:buClr>
                <a:schemeClr val="dk1"/>
              </a:buClr>
              <a:buSzPts val="2800"/>
              <a:buAutoNum type="alphaUcPeriod"/>
            </a:pPr>
            <a:r>
              <a:rPr lang="en-US" dirty="0"/>
              <a:t>Both of them</a:t>
            </a:r>
            <a:endParaRPr dirty="0"/>
          </a:p>
          <a:p>
            <a:pPr marL="514350" lvl="0" indent="-514350" algn="l" rtl="0">
              <a:lnSpc>
                <a:spcPct val="90000"/>
              </a:lnSpc>
              <a:spcBef>
                <a:spcPts val="1000"/>
              </a:spcBef>
              <a:spcAft>
                <a:spcPts val="0"/>
              </a:spcAft>
              <a:buClr>
                <a:schemeClr val="dk1"/>
              </a:buClr>
              <a:buSzPts val="2800"/>
              <a:buAutoNum type="alphaUcPeriod"/>
            </a:pPr>
            <a:r>
              <a:rPr lang="en-US" dirty="0"/>
              <a:t>None of them</a:t>
            </a:r>
            <a:endParaRPr dirty="0"/>
          </a:p>
          <a:p>
            <a:pPr marL="514350" lvl="0" indent="-33655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36623323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1914</Words>
  <Application>Microsoft Office PowerPoint</Application>
  <PresentationFormat>Widescreen</PresentationFormat>
  <Paragraphs>131</Paragraphs>
  <Slides>38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Arial</vt:lpstr>
      <vt:lpstr>Bahnschrift</vt:lpstr>
      <vt:lpstr>Calibri</vt:lpstr>
      <vt:lpstr>Calibri Light</vt:lpstr>
      <vt:lpstr>Office Theme</vt:lpstr>
      <vt:lpstr>PowerPoint Presentation</vt:lpstr>
      <vt:lpstr>What is Big Data?</vt:lpstr>
      <vt:lpstr>Types of Data</vt:lpstr>
      <vt:lpstr>PowerPoint Presentation</vt:lpstr>
      <vt:lpstr>PowerPoint Presentation</vt:lpstr>
      <vt:lpstr>PowerPoint Presentation</vt:lpstr>
      <vt:lpstr>PowerPoint Presentation</vt:lpstr>
      <vt:lpstr>PowerPoint Presentation</vt:lpstr>
      <vt:lpstr>Quick Quiz? </vt:lpstr>
      <vt:lpstr>Big Data Terminologies</vt:lpstr>
      <vt:lpstr>Big data terminologies</vt:lpstr>
      <vt:lpstr>PowerPoint Presentation</vt:lpstr>
      <vt:lpstr>PowerPoint Presentation</vt:lpstr>
      <vt:lpstr>PowerPoint Presentation</vt:lpstr>
      <vt:lpstr>PowerPoint Presentation</vt:lpstr>
      <vt:lpstr>Types of Data Analytics</vt:lpstr>
      <vt:lpstr>Descriptive Analytics</vt:lpstr>
      <vt:lpstr>Descriptive analytics are often carried out via ad-hoc reporting or dashboards</vt:lpstr>
      <vt:lpstr>Diagnostic Analytics</vt:lpstr>
      <vt:lpstr>Diagnostic analytics usually require collecting data from multiple sources and storing it in a structure that lends itself to performing drill-down and roll-up analysis</vt:lpstr>
      <vt:lpstr>Predictive analytics</vt:lpstr>
      <vt:lpstr>PowerPoint Presentation</vt:lpstr>
      <vt:lpstr>Prescriptive analytics</vt:lpstr>
      <vt:lpstr>Prescriptive analytics involve the use of business rules and large amounts of internal and external data to simulate outcomes and prescribe the best course of action</vt:lpstr>
      <vt:lpstr>Business Intelligence (BI) </vt:lpstr>
      <vt:lpstr>BI</vt:lpstr>
      <vt:lpstr>Why Are KPIs Important?</vt:lpstr>
      <vt:lpstr>Structural variation of Data in action </vt:lpstr>
      <vt:lpstr>CASE STUDY  </vt:lpstr>
      <vt:lpstr>PowerPoint Presentation</vt:lpstr>
      <vt:lpstr>PowerPoint Presentation</vt:lpstr>
      <vt:lpstr>PowerPoint Presentation</vt:lpstr>
      <vt:lpstr>PowerPoint Presentation</vt:lpstr>
      <vt:lpstr>PowerPoint Presentation</vt:lpstr>
      <vt:lpstr>PowerPoint Presentation</vt:lpstr>
      <vt:lpstr>Velocity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Harjinder Kaur</dc:creator>
  <cp:lastModifiedBy>Harjinder Kaur</cp:lastModifiedBy>
  <cp:revision>15</cp:revision>
  <dcterms:created xsi:type="dcterms:W3CDTF">2023-02-13T08:50:42Z</dcterms:created>
  <dcterms:modified xsi:type="dcterms:W3CDTF">2023-02-22T10:15:11Z</dcterms:modified>
</cp:coreProperties>
</file>