
<file path=[Content_Types].xml><?xml version="1.0" encoding="utf-8"?>
<Types xmlns="http://schemas.openxmlformats.org/package/2006/content-types">
  <Default Extension="xml" ContentType="application/xml"/>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2"/>
  </p:notesMasterIdLst>
  <p:handoutMasterIdLst>
    <p:handoutMasterId r:id="rId13"/>
  </p:handoutMasterIdLst>
  <p:sldIdLst>
    <p:sldId id="269" r:id="rId2"/>
    <p:sldId id="270" r:id="rId3"/>
    <p:sldId id="271" r:id="rId4"/>
    <p:sldId id="272" r:id="rId5"/>
    <p:sldId id="273" r:id="rId6"/>
    <p:sldId id="274" r:id="rId7"/>
    <p:sldId id="276" r:id="rId8"/>
    <p:sldId id="279" r:id="rId9"/>
    <p:sldId id="280" r:id="rId10"/>
    <p:sldId id="278" r:id="rId1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p:cViewPr varScale="1">
        <p:scale>
          <a:sx n="112" d="100"/>
          <a:sy n="112" d="100"/>
        </p:scale>
        <p:origin x="616" y="184"/>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TextViewPr>
    <p:cViewPr>
      <p:scale>
        <a:sx n="1" d="1"/>
        <a:sy n="1" d="1"/>
      </p:scale>
      <p:origin x="0" y="0"/>
    </p:cViewPr>
  </p:notesTextViewPr>
  <p:notesViewPr>
    <p:cSldViewPr>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3/29/22</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3/29/22</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2401524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520391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732765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18707484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118678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214863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111549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433049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Insert a map of your country.</a:t>
            </a:r>
          </a:p>
          <a:p>
            <a:endParaRPr lang="en-US" dirty="0"/>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242913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pPr/>
              <a:t>3/29/22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pPr/>
              <a:t>‹#›</a:t>
            </a:fld>
            <a:endParaRPr lang="en-US"/>
          </a:p>
        </p:txBody>
      </p:sp>
    </p:spTree>
    <p:extLst>
      <p:ext uri="{BB962C8B-B14F-4D97-AF65-F5344CB8AC3E}">
        <p14:creationId xmlns:p14="http://schemas.microsoft.com/office/powerpoint/2010/main" val="2223671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87455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39219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701506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DF33987-6305-4E2A-BF18-EF013ECE927B}" type="datetimeFigureOut">
              <a:rPr lang="en-US" smtClean="0"/>
              <a:t>3/29/22</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03362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730453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EDF33987-6305-4E2A-BF18-EF013ECE927B}" type="datetimeFigureOut">
              <a:rPr lang="en-US" smtClean="0"/>
              <a:t>3/29/22</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44210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DF33987-6305-4E2A-BF18-EF013ECE927B}" type="datetimeFigureOut">
              <a:rPr lang="en-US" smtClean="0"/>
              <a:t>3/29/22</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139068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EDF33987-6305-4E2A-BF18-EF013ECE927B}" type="datetimeFigureOut">
              <a:rPr lang="en-US" smtClean="0"/>
              <a:t>3/29/22</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52978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5819888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EDF33987-6305-4E2A-BF18-EF013ECE927B}" type="datetimeFigureOut">
              <a:rPr lang="en-US" smtClean="0"/>
              <a:t>3/29/22</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702941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69000">
              <a:schemeClr val="bg1"/>
            </a:gs>
            <a:gs pos="40000">
              <a:schemeClr val="bg2"/>
            </a:gs>
            <a:gs pos="10000">
              <a:schemeClr val="bg1">
                <a:lumMod val="95000"/>
              </a:schemeClr>
            </a:gs>
            <a:gs pos="100000">
              <a:schemeClr val="bg2">
                <a:lumMod val="90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8" name="Rectangle 7"/>
          <p:cNvSpPr/>
          <p:nvPr userDrawn="1"/>
        </p:nvSpPr>
        <p:spPr bwMode="ltGray">
          <a:xfrm>
            <a:off x="1460" y="0"/>
            <a:ext cx="12188952" cy="685800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endParaRPr lang="en-US" dirty="0"/>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EDF33987-6305-4E2A-BF18-EF013ECE927B}" type="datetimeFigureOut">
              <a:rPr lang="en-US" smtClean="0"/>
              <a:pPr/>
              <a:t>3/29/22</a:t>
            </a:fld>
            <a:endParaRPr lang="en-US" dirty="0"/>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143171614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000" kern="1200" cap="all" baseline="0">
          <a:solidFill>
            <a:schemeClr val="accent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1874520" indent="0" algn="l" defTabSz="914400" rtl="0" eaLnBrk="1" latinLnBrk="0" hangingPunct="1">
        <a:spcBef>
          <a:spcPts val="600"/>
        </a:spcBef>
        <a:buClr>
          <a:schemeClr val="accent1">
            <a:lumMod val="50000"/>
          </a:schemeClr>
        </a:buClr>
        <a:buSzPct val="80000"/>
        <a:buFont typeface="Arial" pitchFamily="34" charset="0"/>
        <a:buNone/>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simplilearn.com/tutorials/python-tutorial/queue-in-python"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303212" y="1828799"/>
            <a:ext cx="10668001" cy="3048001"/>
          </a:xfrm>
        </p:spPr>
        <p:txBody>
          <a:bodyPr/>
          <a:lstStyle/>
          <a:p>
            <a:r>
              <a:rPr lang="en-US" dirty="0" smtClean="0"/>
              <a:t>Graph traversal</a:t>
            </a:r>
            <a:endParaRPr lang="en-US" dirty="0"/>
          </a:p>
        </p:txBody>
      </p:sp>
      <p:sp>
        <p:nvSpPr>
          <p:cNvPr id="5" name="Subtitle 4"/>
          <p:cNvSpPr>
            <a:spLocks noGrp="1"/>
          </p:cNvSpPr>
          <p:nvPr>
            <p:ph type="subTitle" idx="1"/>
          </p:nvPr>
        </p:nvSpPr>
        <p:spPr/>
        <p:txBody>
          <a:bodyPr/>
          <a:lstStyle/>
          <a:p>
            <a:r>
              <a:rPr lang="en-US" dirty="0"/>
              <a:t>Dr. Yasir | Programming Domain</a:t>
            </a:r>
          </a:p>
        </p:txBody>
      </p:sp>
    </p:spTree>
    <p:extLst>
      <p:ext uri="{BB962C8B-B14F-4D97-AF65-F5344CB8AC3E}">
        <p14:creationId xmlns:p14="http://schemas.microsoft.com/office/powerpoint/2010/main" val="288708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a:t>D</a:t>
            </a:r>
            <a:r>
              <a:rPr lang="en-US" dirty="0" smtClean="0"/>
              <a:t>FS</a:t>
            </a:r>
            <a:endParaRPr lang="en-US" dirty="0"/>
          </a:p>
        </p:txBody>
      </p:sp>
      <p:sp>
        <p:nvSpPr>
          <p:cNvPr id="2" name="Content Placeholder 1"/>
          <p:cNvSpPr>
            <a:spLocks noGrp="1"/>
          </p:cNvSpPr>
          <p:nvPr>
            <p:ph idx="1"/>
          </p:nvPr>
        </p:nvSpPr>
        <p:spPr>
          <a:xfrm>
            <a:off x="74611" y="715962"/>
            <a:ext cx="12039601" cy="6142038"/>
          </a:xfrm>
        </p:spPr>
        <p:txBody>
          <a:bodyPr>
            <a:normAutofit/>
          </a:bodyPr>
          <a:lstStyle/>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stack</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Result</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p:txBody>
      </p:sp>
      <p:sp>
        <p:nvSpPr>
          <p:cNvPr id="15" name="Oval 14"/>
          <p:cNvSpPr/>
          <p:nvPr/>
        </p:nvSpPr>
        <p:spPr>
          <a:xfrm>
            <a:off x="9675812"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1</a:t>
            </a:r>
            <a:endParaRPr lang="en-US" sz="2400" dirty="0"/>
          </a:p>
        </p:txBody>
      </p:sp>
      <p:sp>
        <p:nvSpPr>
          <p:cNvPr id="16" name="Oval 15"/>
          <p:cNvSpPr/>
          <p:nvPr/>
        </p:nvSpPr>
        <p:spPr>
          <a:xfrm>
            <a:off x="7772400"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0</a:t>
            </a:r>
            <a:endParaRPr lang="en-US" sz="2400" dirty="0"/>
          </a:p>
        </p:txBody>
      </p:sp>
      <p:sp>
        <p:nvSpPr>
          <p:cNvPr id="17" name="Oval 16"/>
          <p:cNvSpPr/>
          <p:nvPr/>
        </p:nvSpPr>
        <p:spPr>
          <a:xfrm>
            <a:off x="7772400"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3</a:t>
            </a:r>
            <a:endParaRPr lang="en-US" sz="2400" dirty="0"/>
          </a:p>
        </p:txBody>
      </p:sp>
      <p:sp>
        <p:nvSpPr>
          <p:cNvPr id="18" name="Oval 17"/>
          <p:cNvSpPr/>
          <p:nvPr/>
        </p:nvSpPr>
        <p:spPr>
          <a:xfrm>
            <a:off x="9675812"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2</a:t>
            </a:r>
            <a:endParaRPr lang="en-US" sz="2400" dirty="0"/>
          </a:p>
        </p:txBody>
      </p:sp>
      <p:sp>
        <p:nvSpPr>
          <p:cNvPr id="19" name="Oval 18"/>
          <p:cNvSpPr/>
          <p:nvPr/>
        </p:nvSpPr>
        <p:spPr>
          <a:xfrm>
            <a:off x="11199812" y="186309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5</a:t>
            </a:r>
            <a:endParaRPr lang="en-US" sz="2400" dirty="0"/>
          </a:p>
        </p:txBody>
      </p:sp>
      <p:sp>
        <p:nvSpPr>
          <p:cNvPr id="20" name="Oval 19"/>
          <p:cNvSpPr/>
          <p:nvPr/>
        </p:nvSpPr>
        <p:spPr>
          <a:xfrm>
            <a:off x="8382000" y="4456469"/>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4</a:t>
            </a:r>
            <a:endParaRPr lang="en-US" sz="2400" dirty="0"/>
          </a:p>
        </p:txBody>
      </p:sp>
      <p:sp>
        <p:nvSpPr>
          <p:cNvPr id="21" name="Oval 20"/>
          <p:cNvSpPr/>
          <p:nvPr/>
        </p:nvSpPr>
        <p:spPr>
          <a:xfrm>
            <a:off x="10742612" y="4055745"/>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6</a:t>
            </a:r>
            <a:endParaRPr lang="en-US" sz="2400" dirty="0"/>
          </a:p>
        </p:txBody>
      </p:sp>
      <p:cxnSp>
        <p:nvCxnSpPr>
          <p:cNvPr id="23" name="Straight Connector 22"/>
          <p:cNvCxnSpPr>
            <a:stCxn id="16" idx="6"/>
            <a:endCxn id="15" idx="2"/>
          </p:cNvCxnSpPr>
          <p:nvPr/>
        </p:nvCxnSpPr>
        <p:spPr>
          <a:xfrm>
            <a:off x="8382000" y="1524000"/>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16" idx="4"/>
            <a:endCxn id="17" idx="0"/>
          </p:cNvCxnSpPr>
          <p:nvPr/>
        </p:nvCxnSpPr>
        <p:spPr>
          <a:xfrm>
            <a:off x="8077200"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17" idx="6"/>
            <a:endCxn id="18" idx="2"/>
          </p:cNvCxnSpPr>
          <p:nvPr/>
        </p:nvCxnSpPr>
        <p:spPr>
          <a:xfrm>
            <a:off x="8382000" y="3158331"/>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a:endCxn id="18" idx="0"/>
          </p:cNvCxnSpPr>
          <p:nvPr/>
        </p:nvCxnSpPr>
        <p:spPr>
          <a:xfrm>
            <a:off x="9980612"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7" idx="4"/>
          </p:cNvCxnSpPr>
          <p:nvPr/>
        </p:nvCxnSpPr>
        <p:spPr>
          <a:xfrm>
            <a:off x="8077200" y="3463131"/>
            <a:ext cx="531812" cy="99333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17" idx="7"/>
            <a:endCxn id="15" idx="3"/>
          </p:cNvCxnSpPr>
          <p:nvPr/>
        </p:nvCxnSpPr>
        <p:spPr>
          <a:xfrm flipV="1">
            <a:off x="8292726" y="1739526"/>
            <a:ext cx="1472360" cy="120327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15" idx="6"/>
            <a:endCxn id="19" idx="1"/>
          </p:cNvCxnSpPr>
          <p:nvPr/>
        </p:nvCxnSpPr>
        <p:spPr>
          <a:xfrm>
            <a:off x="10285412" y="1524000"/>
            <a:ext cx="1003674" cy="4283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a:endCxn id="19" idx="3"/>
          </p:cNvCxnSpPr>
          <p:nvPr/>
        </p:nvCxnSpPr>
        <p:spPr>
          <a:xfrm flipV="1">
            <a:off x="10285411" y="2383416"/>
            <a:ext cx="1003675" cy="65220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a:endCxn id="21" idx="2"/>
          </p:cNvCxnSpPr>
          <p:nvPr/>
        </p:nvCxnSpPr>
        <p:spPr>
          <a:xfrm flipV="1">
            <a:off x="9047559" y="4360545"/>
            <a:ext cx="1695053" cy="3048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21" idx="0"/>
            <a:endCxn id="15" idx="5"/>
          </p:cNvCxnSpPr>
          <p:nvPr/>
        </p:nvCxnSpPr>
        <p:spPr>
          <a:xfrm flipH="1" flipV="1">
            <a:off x="10196138" y="1739526"/>
            <a:ext cx="851274" cy="23162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18" idx="3"/>
            <a:endCxn id="20" idx="7"/>
          </p:cNvCxnSpPr>
          <p:nvPr/>
        </p:nvCxnSpPr>
        <p:spPr>
          <a:xfrm flipH="1">
            <a:off x="8902326" y="3373857"/>
            <a:ext cx="862760" cy="1171886"/>
          </a:xfrm>
          <a:prstGeom prst="line">
            <a:avLst/>
          </a:prstGeom>
          <a:ln/>
        </p:spPr>
        <p:style>
          <a:lnRef idx="3">
            <a:schemeClr val="accent1"/>
          </a:lnRef>
          <a:fillRef idx="0">
            <a:schemeClr val="accent1"/>
          </a:fillRef>
          <a:effectRef idx="2">
            <a:schemeClr val="accent1"/>
          </a:effectRef>
          <a:fontRef idx="minor">
            <a:schemeClr val="tx1"/>
          </a:fontRef>
        </p:style>
      </p:cxnSp>
      <p:sp>
        <p:nvSpPr>
          <p:cNvPr id="4" name="Rectangle 3"/>
          <p:cNvSpPr/>
          <p:nvPr/>
        </p:nvSpPr>
        <p:spPr>
          <a:xfrm>
            <a:off x="2061327" y="381000"/>
            <a:ext cx="1104106" cy="468506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2400"/>
          </a:p>
        </p:txBody>
      </p:sp>
      <p:cxnSp>
        <p:nvCxnSpPr>
          <p:cNvPr id="6" name="Straight Connector 5"/>
          <p:cNvCxnSpPr/>
          <p:nvPr/>
        </p:nvCxnSpPr>
        <p:spPr>
          <a:xfrm>
            <a:off x="2022433" y="1738182"/>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4" name="Straight Connector 33"/>
          <p:cNvCxnSpPr/>
          <p:nvPr/>
        </p:nvCxnSpPr>
        <p:spPr>
          <a:xfrm>
            <a:off x="2055812" y="2383416"/>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5" name="Straight Connector 34"/>
          <p:cNvCxnSpPr/>
          <p:nvPr/>
        </p:nvCxnSpPr>
        <p:spPr>
          <a:xfrm>
            <a:off x="2041880" y="3035617"/>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6" name="Straight Connector 35"/>
          <p:cNvCxnSpPr/>
          <p:nvPr/>
        </p:nvCxnSpPr>
        <p:spPr>
          <a:xfrm>
            <a:off x="2055812" y="3786981"/>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8" name="Straight Connector 37"/>
          <p:cNvCxnSpPr/>
          <p:nvPr/>
        </p:nvCxnSpPr>
        <p:spPr>
          <a:xfrm>
            <a:off x="2041880" y="4361992"/>
            <a:ext cx="1143000"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9" name="Straight Connector 38"/>
          <p:cNvCxnSpPr/>
          <p:nvPr/>
        </p:nvCxnSpPr>
        <p:spPr>
          <a:xfrm>
            <a:off x="2055812" y="1066800"/>
            <a:ext cx="1143000" cy="0"/>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930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85000" lnSpcReduction="20000"/>
          </a:bodyPr>
          <a:lstStyle/>
          <a:p>
            <a:pPr>
              <a:lnSpc>
                <a:spcPct val="160000"/>
              </a:lnSpc>
              <a:buFont typeface="Wingdings" panose="05000000000000000000" pitchFamily="2" charset="2"/>
              <a:buChar char="Ø"/>
            </a:pPr>
            <a:r>
              <a:rPr lang="en-US" sz="3600" dirty="0"/>
              <a:t>Graph traversal is a search technique to find a vertex in a graph</a:t>
            </a:r>
            <a:r>
              <a:rPr lang="en-US" sz="3600" dirty="0" smtClean="0"/>
              <a:t>.</a:t>
            </a:r>
          </a:p>
          <a:p>
            <a:pPr>
              <a:lnSpc>
                <a:spcPct val="160000"/>
              </a:lnSpc>
              <a:buFont typeface="Wingdings" panose="05000000000000000000" pitchFamily="2" charset="2"/>
              <a:buChar char="Ø"/>
            </a:pPr>
            <a:r>
              <a:rPr lang="en-US" sz="3600" dirty="0" smtClean="0"/>
              <a:t> </a:t>
            </a:r>
            <a:r>
              <a:rPr lang="en-US" sz="3600" dirty="0"/>
              <a:t>In the search process, graph traversal is also used to determine the order in which it visits vertices. </a:t>
            </a:r>
            <a:endParaRPr lang="en-US" sz="3600" dirty="0" smtClean="0"/>
          </a:p>
          <a:p>
            <a:pPr>
              <a:lnSpc>
                <a:spcPct val="160000"/>
              </a:lnSpc>
              <a:buFont typeface="Wingdings" panose="05000000000000000000" pitchFamily="2" charset="2"/>
              <a:buChar char="Ø"/>
            </a:pPr>
            <a:r>
              <a:rPr lang="en-US" sz="3600" dirty="0" smtClean="0"/>
              <a:t>Without </a:t>
            </a:r>
            <a:r>
              <a:rPr lang="en-US" sz="3600" dirty="0"/>
              <a:t>producing loops, a graph traversal finds the edges to be employed in the search process. That is, utilizing graph traversal, you can visit all the graph's vertices without going through a looping path.</a:t>
            </a:r>
            <a:endParaRPr lang="en-US" sz="3600" dirty="0" smtClean="0"/>
          </a:p>
        </p:txBody>
      </p:sp>
    </p:spTree>
    <p:extLst>
      <p:ext uri="{BB962C8B-B14F-4D97-AF65-F5344CB8AC3E}">
        <p14:creationId xmlns:p14="http://schemas.microsoft.com/office/powerpoint/2010/main" val="84695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There are two methods for traversing graphs, which are as follows</a:t>
            </a:r>
            <a:r>
              <a:rPr lang="en-US" sz="3600" dirty="0" smtClean="0"/>
              <a:t>:</a:t>
            </a:r>
          </a:p>
          <a:p>
            <a:r>
              <a:rPr lang="en-US" sz="3600" dirty="0"/>
              <a:t>Breadth-First Search or BFS Algorithm</a:t>
            </a:r>
          </a:p>
          <a:p>
            <a:r>
              <a:rPr lang="en-US" sz="3600" dirty="0"/>
              <a:t>Depth- First Search or DFS Algorithm</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val="374278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fontScale="90000"/>
          </a:bodyPr>
          <a:lstStyle/>
          <a:p>
            <a:pPr algn="ctr"/>
            <a:r>
              <a:rPr lang="en-US" b="1" dirty="0"/>
              <a:t>What Is the Breadth-First Search </a:t>
            </a:r>
            <a:r>
              <a:rPr lang="en-US" b="1" dirty="0" smtClean="0"/>
              <a:t>Algorithm</a:t>
            </a:r>
            <a:endParaRPr lang="en-US" dirty="0"/>
          </a:p>
        </p:txBody>
      </p:sp>
      <p:sp>
        <p:nvSpPr>
          <p:cNvPr id="2" name="Content Placeholder 1"/>
          <p:cNvSpPr>
            <a:spLocks noGrp="1"/>
          </p:cNvSpPr>
          <p:nvPr>
            <p:ph idx="1"/>
          </p:nvPr>
        </p:nvSpPr>
        <p:spPr>
          <a:xfrm>
            <a:off x="74611" y="715962"/>
            <a:ext cx="12114213" cy="6142038"/>
          </a:xfrm>
        </p:spPr>
        <p:txBody>
          <a:bodyPr>
            <a:normAutofit fontScale="92500" lnSpcReduction="10000"/>
          </a:bodyPr>
          <a:lstStyle/>
          <a:p>
            <a:pPr>
              <a:lnSpc>
                <a:spcPct val="160000"/>
              </a:lnSpc>
              <a:buFont typeface="Wingdings" panose="05000000000000000000" pitchFamily="2" charset="2"/>
              <a:buChar char="Ø"/>
            </a:pPr>
            <a:r>
              <a:rPr lang="en-US" sz="3600" dirty="0"/>
              <a:t>Breadth-first search is a graph traversal algorithm that starts traversing the graph from the root node and explores all the neighboring nodes. </a:t>
            </a:r>
            <a:endParaRPr lang="en-US" sz="3600" dirty="0" smtClean="0"/>
          </a:p>
          <a:p>
            <a:pPr>
              <a:lnSpc>
                <a:spcPct val="160000"/>
              </a:lnSpc>
              <a:buFont typeface="Wingdings" panose="05000000000000000000" pitchFamily="2" charset="2"/>
              <a:buChar char="Ø"/>
            </a:pPr>
            <a:r>
              <a:rPr lang="en-US" sz="3600" dirty="0" smtClean="0"/>
              <a:t>Then</a:t>
            </a:r>
            <a:r>
              <a:rPr lang="en-US" sz="3600" dirty="0"/>
              <a:t>, it selects the nearest node and explores all the unexplored nodes</a:t>
            </a:r>
            <a:r>
              <a:rPr lang="en-US" sz="3600" dirty="0" smtClean="0"/>
              <a:t>.</a:t>
            </a:r>
          </a:p>
          <a:p>
            <a:pPr>
              <a:lnSpc>
                <a:spcPct val="160000"/>
              </a:lnSpc>
              <a:buFont typeface="Wingdings" panose="05000000000000000000" pitchFamily="2" charset="2"/>
              <a:buChar char="Ø"/>
            </a:pPr>
            <a:r>
              <a:rPr lang="en-US" sz="3600" dirty="0" smtClean="0"/>
              <a:t> </a:t>
            </a:r>
            <a:r>
              <a:rPr lang="en-US" sz="3600" dirty="0"/>
              <a:t>While using BFS for traversal, any node in the graph can be considered as the root node.</a:t>
            </a:r>
            <a:endParaRPr lang="en-US" sz="3600" dirty="0" smtClean="0"/>
          </a:p>
        </p:txBody>
      </p:sp>
    </p:spTree>
    <p:extLst>
      <p:ext uri="{BB962C8B-B14F-4D97-AF65-F5344CB8AC3E}">
        <p14:creationId xmlns:p14="http://schemas.microsoft.com/office/powerpoint/2010/main" val="1069377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50000"/>
              </a:lnSpc>
            </a:pPr>
            <a:r>
              <a:rPr lang="en-US" sz="3600" dirty="0"/>
              <a:t>According to the BFS, you must traverse the graph in a breadthwise direction:</a:t>
            </a:r>
          </a:p>
          <a:p>
            <a:pPr>
              <a:lnSpc>
                <a:spcPct val="150000"/>
              </a:lnSpc>
            </a:pPr>
            <a:r>
              <a:rPr lang="en-US" sz="3600" dirty="0"/>
              <a:t>To begin, move horizontally and visit all the current layer's nodes.</a:t>
            </a:r>
          </a:p>
          <a:p>
            <a:pPr>
              <a:lnSpc>
                <a:spcPct val="150000"/>
              </a:lnSpc>
            </a:pPr>
            <a:r>
              <a:rPr lang="en-US" sz="3600" dirty="0"/>
              <a:t>Continue to the next layer.</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val="49559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lnSpcReduction="10000"/>
          </a:bodyPr>
          <a:lstStyle/>
          <a:p>
            <a:pPr>
              <a:lnSpc>
                <a:spcPct val="160000"/>
              </a:lnSpc>
              <a:buFont typeface="Wingdings" panose="05000000000000000000" pitchFamily="2" charset="2"/>
              <a:buChar char="Ø"/>
            </a:pPr>
            <a:r>
              <a:rPr lang="en-US" sz="3600" dirty="0"/>
              <a:t>Breadth-First Search uses a </a:t>
            </a:r>
            <a:r>
              <a:rPr lang="en-US" sz="3600" dirty="0">
                <a:hlinkClick r:id="rId3" tooltip="queue data structure"/>
              </a:rPr>
              <a:t>queue data structure</a:t>
            </a:r>
            <a:r>
              <a:rPr lang="en-US" sz="3600" dirty="0"/>
              <a:t> to store the node and mark it as "visited" until it marks all the neighboring vertices directly related to it</a:t>
            </a:r>
            <a:r>
              <a:rPr lang="en-US" sz="3600" dirty="0" smtClean="0"/>
              <a:t>.</a:t>
            </a:r>
          </a:p>
          <a:p>
            <a:pPr>
              <a:lnSpc>
                <a:spcPct val="160000"/>
              </a:lnSpc>
              <a:buFont typeface="Wingdings" panose="05000000000000000000" pitchFamily="2" charset="2"/>
              <a:buChar char="Ø"/>
            </a:pPr>
            <a:r>
              <a:rPr lang="en-US" sz="3600" dirty="0" smtClean="0"/>
              <a:t>The </a:t>
            </a:r>
            <a:r>
              <a:rPr lang="en-US" sz="3600" dirty="0"/>
              <a:t>queue operates on the First In First Out (FIFO) principle, so the node's neighbors will be viewed in the order in which it inserts them in the node, starting with the node that was inserted first</a:t>
            </a:r>
            <a:endParaRPr lang="en-US" sz="3600" dirty="0" smtClean="0"/>
          </a:p>
        </p:txBody>
      </p:sp>
    </p:spTree>
    <p:extLst>
      <p:ext uri="{BB962C8B-B14F-4D97-AF65-F5344CB8AC3E}">
        <p14:creationId xmlns:p14="http://schemas.microsoft.com/office/powerpoint/2010/main" val="1171239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dirty="0" smtClean="0"/>
              <a:t>BFS</a:t>
            </a:r>
            <a:endParaRPr lang="en-US" dirty="0"/>
          </a:p>
        </p:txBody>
      </p:sp>
      <p:sp>
        <p:nvSpPr>
          <p:cNvPr id="2" name="Content Placeholder 1"/>
          <p:cNvSpPr>
            <a:spLocks noGrp="1"/>
          </p:cNvSpPr>
          <p:nvPr>
            <p:ph idx="1"/>
          </p:nvPr>
        </p:nvSpPr>
        <p:spPr>
          <a:xfrm>
            <a:off x="74611" y="715962"/>
            <a:ext cx="12039601" cy="6142038"/>
          </a:xfrm>
        </p:spPr>
        <p:txBody>
          <a:bodyPr>
            <a:normAutofit/>
          </a:bodyPr>
          <a:lstStyle/>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Queue</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r>
              <a:rPr lang="en-US" sz="3600" dirty="0" smtClean="0"/>
              <a:t>Result</a:t>
            </a:r>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a:p>
            <a:pPr marL="0" marR="0" lvl="0" indent="0" defTabSz="914400" eaLnBrk="1" fontAlgn="auto" latinLnBrk="0" hangingPunct="1">
              <a:lnSpc>
                <a:spcPct val="160000"/>
              </a:lnSpc>
              <a:spcBef>
                <a:spcPts val="0"/>
              </a:spcBef>
              <a:spcAft>
                <a:spcPts val="0"/>
              </a:spcAft>
              <a:buClrTx/>
              <a:buSzTx/>
              <a:buFont typeface="Wingdings" panose="05000000000000000000" pitchFamily="2" charset="2"/>
              <a:buNone/>
              <a:tabLst/>
              <a:defRPr/>
            </a:pPr>
            <a:endParaRPr lang="en-US" sz="3600" dirty="0" smtClean="0"/>
          </a:p>
        </p:txBody>
      </p:sp>
      <p:sp>
        <p:nvSpPr>
          <p:cNvPr id="15" name="Oval 14"/>
          <p:cNvSpPr/>
          <p:nvPr/>
        </p:nvSpPr>
        <p:spPr>
          <a:xfrm>
            <a:off x="9675812"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1</a:t>
            </a:r>
            <a:endParaRPr lang="en-US" sz="2400" dirty="0"/>
          </a:p>
        </p:txBody>
      </p:sp>
      <p:sp>
        <p:nvSpPr>
          <p:cNvPr id="16" name="Oval 15"/>
          <p:cNvSpPr/>
          <p:nvPr/>
        </p:nvSpPr>
        <p:spPr>
          <a:xfrm>
            <a:off x="7772400" y="121920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0</a:t>
            </a:r>
            <a:endParaRPr lang="en-US" sz="2400" dirty="0"/>
          </a:p>
        </p:txBody>
      </p:sp>
      <p:sp>
        <p:nvSpPr>
          <p:cNvPr id="17" name="Oval 16"/>
          <p:cNvSpPr/>
          <p:nvPr/>
        </p:nvSpPr>
        <p:spPr>
          <a:xfrm>
            <a:off x="7772400"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3</a:t>
            </a:r>
            <a:endParaRPr lang="en-US" sz="2400" dirty="0"/>
          </a:p>
        </p:txBody>
      </p:sp>
      <p:sp>
        <p:nvSpPr>
          <p:cNvPr id="18" name="Oval 17"/>
          <p:cNvSpPr/>
          <p:nvPr/>
        </p:nvSpPr>
        <p:spPr>
          <a:xfrm>
            <a:off x="9675812" y="2853531"/>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2</a:t>
            </a:r>
            <a:endParaRPr lang="en-US" sz="2400" dirty="0"/>
          </a:p>
        </p:txBody>
      </p:sp>
      <p:sp>
        <p:nvSpPr>
          <p:cNvPr id="19" name="Oval 18"/>
          <p:cNvSpPr/>
          <p:nvPr/>
        </p:nvSpPr>
        <p:spPr>
          <a:xfrm>
            <a:off x="11199812" y="1863090"/>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5</a:t>
            </a:r>
            <a:endParaRPr lang="en-US" sz="2400" dirty="0"/>
          </a:p>
        </p:txBody>
      </p:sp>
      <p:sp>
        <p:nvSpPr>
          <p:cNvPr id="20" name="Oval 19"/>
          <p:cNvSpPr/>
          <p:nvPr/>
        </p:nvSpPr>
        <p:spPr>
          <a:xfrm>
            <a:off x="8382000" y="4456469"/>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4</a:t>
            </a:r>
            <a:endParaRPr lang="en-US" sz="2400" dirty="0"/>
          </a:p>
        </p:txBody>
      </p:sp>
      <p:sp>
        <p:nvSpPr>
          <p:cNvPr id="21" name="Oval 20"/>
          <p:cNvSpPr/>
          <p:nvPr/>
        </p:nvSpPr>
        <p:spPr>
          <a:xfrm>
            <a:off x="10742612" y="4055745"/>
            <a:ext cx="609600" cy="6096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smtClean="0"/>
              <a:t>6</a:t>
            </a:r>
            <a:endParaRPr lang="en-US" sz="2400" dirty="0"/>
          </a:p>
        </p:txBody>
      </p:sp>
      <p:cxnSp>
        <p:nvCxnSpPr>
          <p:cNvPr id="23" name="Straight Connector 22"/>
          <p:cNvCxnSpPr>
            <a:stCxn id="16" idx="6"/>
            <a:endCxn id="15" idx="2"/>
          </p:cNvCxnSpPr>
          <p:nvPr/>
        </p:nvCxnSpPr>
        <p:spPr>
          <a:xfrm>
            <a:off x="8382000" y="1524000"/>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5" name="Straight Connector 24"/>
          <p:cNvCxnSpPr>
            <a:stCxn id="16" idx="4"/>
            <a:endCxn id="17" idx="0"/>
          </p:cNvCxnSpPr>
          <p:nvPr/>
        </p:nvCxnSpPr>
        <p:spPr>
          <a:xfrm>
            <a:off x="8077200"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7" name="Straight Connector 26"/>
          <p:cNvCxnSpPr>
            <a:stCxn id="17" idx="6"/>
            <a:endCxn id="18" idx="2"/>
          </p:cNvCxnSpPr>
          <p:nvPr/>
        </p:nvCxnSpPr>
        <p:spPr>
          <a:xfrm>
            <a:off x="8382000" y="3158331"/>
            <a:ext cx="1293812" cy="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29" name="Straight Connector 28"/>
          <p:cNvCxnSpPr>
            <a:endCxn id="18" idx="0"/>
          </p:cNvCxnSpPr>
          <p:nvPr/>
        </p:nvCxnSpPr>
        <p:spPr>
          <a:xfrm>
            <a:off x="9980612" y="1828800"/>
            <a:ext cx="0" cy="102473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1" name="Straight Connector 30"/>
          <p:cNvCxnSpPr>
            <a:stCxn id="17" idx="4"/>
          </p:cNvCxnSpPr>
          <p:nvPr/>
        </p:nvCxnSpPr>
        <p:spPr>
          <a:xfrm>
            <a:off x="8077200" y="3463131"/>
            <a:ext cx="531812" cy="99333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3" name="Straight Connector 32"/>
          <p:cNvCxnSpPr>
            <a:stCxn id="17" idx="7"/>
            <a:endCxn id="15" idx="3"/>
          </p:cNvCxnSpPr>
          <p:nvPr/>
        </p:nvCxnSpPr>
        <p:spPr>
          <a:xfrm flipV="1">
            <a:off x="8292726" y="1739526"/>
            <a:ext cx="1472360" cy="120327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37" name="Straight Connector 36"/>
          <p:cNvCxnSpPr>
            <a:stCxn id="15" idx="6"/>
            <a:endCxn id="19" idx="1"/>
          </p:cNvCxnSpPr>
          <p:nvPr/>
        </p:nvCxnSpPr>
        <p:spPr>
          <a:xfrm>
            <a:off x="10285412" y="1524000"/>
            <a:ext cx="1003674" cy="428364"/>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0" name="Straight Connector 39"/>
          <p:cNvCxnSpPr>
            <a:endCxn id="19" idx="3"/>
          </p:cNvCxnSpPr>
          <p:nvPr/>
        </p:nvCxnSpPr>
        <p:spPr>
          <a:xfrm flipV="1">
            <a:off x="10285411" y="2383416"/>
            <a:ext cx="1003675" cy="652201"/>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4" name="Straight Connector 43"/>
          <p:cNvCxnSpPr>
            <a:endCxn id="21" idx="2"/>
          </p:cNvCxnSpPr>
          <p:nvPr/>
        </p:nvCxnSpPr>
        <p:spPr>
          <a:xfrm flipV="1">
            <a:off x="9047559" y="4360545"/>
            <a:ext cx="1695053" cy="304800"/>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6" name="Straight Connector 45"/>
          <p:cNvCxnSpPr>
            <a:stCxn id="21" idx="0"/>
            <a:endCxn id="15" idx="5"/>
          </p:cNvCxnSpPr>
          <p:nvPr/>
        </p:nvCxnSpPr>
        <p:spPr>
          <a:xfrm flipH="1" flipV="1">
            <a:off x="10196138" y="1739526"/>
            <a:ext cx="851274" cy="231621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48" name="Straight Connector 47"/>
          <p:cNvCxnSpPr>
            <a:stCxn id="18" idx="3"/>
            <a:endCxn id="20" idx="7"/>
          </p:cNvCxnSpPr>
          <p:nvPr/>
        </p:nvCxnSpPr>
        <p:spPr>
          <a:xfrm flipH="1">
            <a:off x="8902326" y="3373857"/>
            <a:ext cx="862760" cy="1171886"/>
          </a:xfrm>
          <a:prstGeom prst="line">
            <a:avLst/>
          </a:prstGeom>
          <a:ln/>
        </p:spPr>
        <p:style>
          <a:lnRef idx="3">
            <a:schemeClr val="accent1"/>
          </a:lnRef>
          <a:fillRef idx="0">
            <a:schemeClr val="accent1"/>
          </a:fillRef>
          <a:effectRef idx="2">
            <a:schemeClr val="accent1"/>
          </a:effectRef>
          <a:fontRef idx="minor">
            <a:schemeClr val="tx1"/>
          </a:fontRef>
        </p:style>
      </p:cxnSp>
      <p:sp>
        <p:nvSpPr>
          <p:cNvPr id="49" name="Rectangle 48"/>
          <p:cNvSpPr/>
          <p:nvPr/>
        </p:nvSpPr>
        <p:spPr>
          <a:xfrm>
            <a:off x="227013" y="1738181"/>
            <a:ext cx="7062040" cy="111534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2400" dirty="0" smtClean="0"/>
              <a:t>  	 </a:t>
            </a:r>
            <a:endParaRPr lang="en-US" sz="2400" dirty="0"/>
          </a:p>
        </p:txBody>
      </p:sp>
      <p:cxnSp>
        <p:nvCxnSpPr>
          <p:cNvPr id="51" name="Straight Connector 50"/>
          <p:cNvCxnSpPr/>
          <p:nvPr/>
        </p:nvCxnSpPr>
        <p:spPr>
          <a:xfrm>
            <a:off x="1217612" y="1738182"/>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3" name="Straight Connector 52"/>
          <p:cNvCxnSpPr/>
          <p:nvPr/>
        </p:nvCxnSpPr>
        <p:spPr>
          <a:xfrm>
            <a:off x="21320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4" name="Straight Connector 53"/>
          <p:cNvCxnSpPr/>
          <p:nvPr/>
        </p:nvCxnSpPr>
        <p:spPr>
          <a:xfrm>
            <a:off x="30464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5" name="Straight Connector 54"/>
          <p:cNvCxnSpPr/>
          <p:nvPr/>
        </p:nvCxnSpPr>
        <p:spPr>
          <a:xfrm>
            <a:off x="3960812" y="1738181"/>
            <a:ext cx="0" cy="1115349"/>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6" name="Straight Connector 55"/>
          <p:cNvCxnSpPr/>
          <p:nvPr/>
        </p:nvCxnSpPr>
        <p:spPr>
          <a:xfrm>
            <a:off x="5027612" y="1772293"/>
            <a:ext cx="0" cy="1115348"/>
          </a:xfrm>
          <a:prstGeom prst="line">
            <a:avLst/>
          </a:prstGeom>
          <a:ln/>
        </p:spPr>
        <p:style>
          <a:lnRef idx="3">
            <a:schemeClr val="accent1"/>
          </a:lnRef>
          <a:fillRef idx="0">
            <a:schemeClr val="accent1"/>
          </a:fillRef>
          <a:effectRef idx="2">
            <a:schemeClr val="accent1"/>
          </a:effectRef>
          <a:fontRef idx="minor">
            <a:schemeClr val="tx1"/>
          </a:fontRef>
        </p:style>
      </p:cxnSp>
      <p:cxnSp>
        <p:nvCxnSpPr>
          <p:cNvPr id="57" name="Straight Connector 56"/>
          <p:cNvCxnSpPr/>
          <p:nvPr/>
        </p:nvCxnSpPr>
        <p:spPr>
          <a:xfrm>
            <a:off x="6113925" y="1738181"/>
            <a:ext cx="0" cy="1115348"/>
          </a:xfrm>
          <a:prstGeom prst="line">
            <a:avLst/>
          </a:prstGeom>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56345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r>
              <a:rPr lang="en-US" b="1" dirty="0"/>
              <a:t>What Is the </a:t>
            </a:r>
            <a:r>
              <a:rPr lang="en-US" b="1" dirty="0" smtClean="0"/>
              <a:t>depth-First </a:t>
            </a:r>
            <a:r>
              <a:rPr lang="en-US" b="1" dirty="0"/>
              <a:t>Search </a:t>
            </a:r>
            <a:r>
              <a:rPr lang="en-US" b="1" dirty="0" smtClean="0"/>
              <a:t>Algorithm</a:t>
            </a:r>
            <a:endParaRPr lang="en-US" dirty="0"/>
          </a:p>
        </p:txBody>
      </p:sp>
      <p:sp>
        <p:nvSpPr>
          <p:cNvPr id="2" name="Content Placeholder 1"/>
          <p:cNvSpPr>
            <a:spLocks noGrp="1"/>
          </p:cNvSpPr>
          <p:nvPr>
            <p:ph idx="1"/>
          </p:nvPr>
        </p:nvSpPr>
        <p:spPr>
          <a:xfrm>
            <a:off x="74611" y="715962"/>
            <a:ext cx="12114213" cy="6142038"/>
          </a:xfrm>
        </p:spPr>
        <p:txBody>
          <a:bodyPr>
            <a:normAutofit/>
          </a:bodyPr>
          <a:lstStyle/>
          <a:p>
            <a:pPr>
              <a:lnSpc>
                <a:spcPct val="160000"/>
              </a:lnSpc>
              <a:buFont typeface="Wingdings" panose="05000000000000000000" pitchFamily="2" charset="2"/>
              <a:buChar char="Ø"/>
            </a:pPr>
            <a:r>
              <a:rPr lang="en-US" sz="3600" dirty="0"/>
              <a:t>Depth First Search (DFS) algorithm traverses a graph in a </a:t>
            </a:r>
            <a:r>
              <a:rPr lang="en-US" sz="3600" dirty="0" err="1"/>
              <a:t>depthward</a:t>
            </a:r>
            <a:r>
              <a:rPr lang="en-US" sz="3600" dirty="0"/>
              <a:t> motion and uses a stack to remember to get the next vertex to start a search, when a dead end occurs in any iteration</a:t>
            </a:r>
            <a:endParaRPr lang="en-US" sz="3600" dirty="0" smtClean="0"/>
          </a:p>
        </p:txBody>
      </p:sp>
    </p:spTree>
    <p:extLst>
      <p:ext uri="{BB962C8B-B14F-4D97-AF65-F5344CB8AC3E}">
        <p14:creationId xmlns:p14="http://schemas.microsoft.com/office/powerpoint/2010/main" val="521764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70000">
              <a:schemeClr val="bg1"/>
            </a:gs>
            <a:gs pos="42000">
              <a:schemeClr val="bg2"/>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379411" y="0"/>
            <a:ext cx="11734801" cy="715962"/>
          </a:xfrm>
        </p:spPr>
        <p:txBody>
          <a:bodyPr>
            <a:normAutofit/>
          </a:bodyPr>
          <a:lstStyle/>
          <a:p>
            <a:pPr algn="ctr"/>
            <a:endParaRPr lang="en-US" dirty="0"/>
          </a:p>
        </p:txBody>
      </p:sp>
      <p:sp>
        <p:nvSpPr>
          <p:cNvPr id="2" name="Content Placeholder 1"/>
          <p:cNvSpPr>
            <a:spLocks noGrp="1"/>
          </p:cNvSpPr>
          <p:nvPr>
            <p:ph idx="1"/>
          </p:nvPr>
        </p:nvSpPr>
        <p:spPr>
          <a:xfrm>
            <a:off x="74611" y="715962"/>
            <a:ext cx="12114213" cy="6142038"/>
          </a:xfrm>
        </p:spPr>
        <p:txBody>
          <a:bodyPr>
            <a:normAutofit fontScale="92500"/>
          </a:bodyPr>
          <a:lstStyle/>
          <a:p>
            <a:pPr>
              <a:lnSpc>
                <a:spcPct val="150000"/>
              </a:lnSpc>
            </a:pPr>
            <a:r>
              <a:rPr lang="en-US" sz="3600" b="1" dirty="0"/>
              <a:t>Rule 1</a:t>
            </a:r>
            <a:r>
              <a:rPr lang="en-US" sz="3600" dirty="0"/>
              <a:t> − Visit the adjacent unvisited vertex. Mark it as visited. Display it. Push it in a stack.</a:t>
            </a:r>
          </a:p>
          <a:p>
            <a:pPr>
              <a:lnSpc>
                <a:spcPct val="150000"/>
              </a:lnSpc>
            </a:pPr>
            <a:r>
              <a:rPr lang="en-US" sz="3600" b="1" dirty="0"/>
              <a:t>Rule 2</a:t>
            </a:r>
            <a:r>
              <a:rPr lang="en-US" sz="3600" dirty="0"/>
              <a:t> − If no adjacent vertex is found, pop up a vertex from the stack. (It will pop up all the vertices from the stack, which do not have adjacent vertices.)</a:t>
            </a:r>
          </a:p>
          <a:p>
            <a:pPr>
              <a:lnSpc>
                <a:spcPct val="150000"/>
              </a:lnSpc>
            </a:pPr>
            <a:r>
              <a:rPr lang="en-US" sz="3600" b="1" dirty="0"/>
              <a:t>Rule 3</a:t>
            </a:r>
            <a:r>
              <a:rPr lang="en-US" sz="3600" dirty="0"/>
              <a:t> − Repeat Rule 1 and Rule 2 until the stack is empty</a:t>
            </a:r>
          </a:p>
          <a:p>
            <a:pPr>
              <a:lnSpc>
                <a:spcPct val="160000"/>
              </a:lnSpc>
              <a:buFont typeface="Wingdings" panose="05000000000000000000" pitchFamily="2" charset="2"/>
              <a:buChar char="Ø"/>
            </a:pPr>
            <a:endParaRPr lang="en-US" sz="3600" dirty="0" smtClean="0"/>
          </a:p>
        </p:txBody>
      </p:sp>
    </p:spTree>
    <p:extLst>
      <p:ext uri="{BB962C8B-B14F-4D97-AF65-F5344CB8AC3E}">
        <p14:creationId xmlns:p14="http://schemas.microsoft.com/office/powerpoint/2010/main" val="994228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World count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1">
          <a:schemeClr val="accent1"/>
        </a:lnRef>
        <a:fillRef idx="2">
          <a:schemeClr val="accent1"/>
        </a:fillRef>
        <a:effectRef idx="1">
          <a:schemeClr val="accent1"/>
        </a:effectRef>
        <a:fontRef idx="minor">
          <a:schemeClr val="dk1"/>
        </a:fontRef>
      </a:style>
    </a:spDef>
    <a:lnDef>
      <a:spPr>
        <a:ln/>
      </a:spPr>
      <a:bodyPr/>
      <a:lstStyle/>
      <a:style>
        <a:lnRef idx="3">
          <a:schemeClr val="accent1"/>
        </a:lnRef>
        <a:fillRef idx="0">
          <a:schemeClr val="accent1"/>
        </a:fillRef>
        <a:effectRef idx="2">
          <a:schemeClr val="accent1"/>
        </a:effectRef>
        <a:fontRef idx="minor">
          <a:schemeClr val="tx1"/>
        </a:fontRef>
      </a:style>
    </a:lnDef>
    <a:txDef>
      <a:spPr>
        <a:noFill/>
        <a:ln>
          <a:solidFill>
            <a:schemeClr val="bg2"/>
          </a:solidFill>
        </a:ln>
      </a:spPr>
      <a:bodyPr wrap="none" rtlCol="0">
        <a:spAutoFit/>
      </a:bodyPr>
      <a:lstStyle>
        <a:defPPr>
          <a:lnSpc>
            <a:spcPct val="90000"/>
          </a:lnSpc>
          <a:defRPr sz="2400" dirty="0" err="1" smtClean="0"/>
        </a:defPPr>
      </a:lstStyle>
    </a:txDef>
  </a:objectDefaults>
  <a:extraClrSchemeLst/>
  <a:extLst>
    <a:ext uri="{05A4C25C-085E-4340-85A3-A5531E510DB2}">
      <thm15:themeFamily xmlns:thm15="http://schemas.microsoft.com/office/thememl/2012/main" name="World country report presentation.potx" id="{FF082492-D6CE-444E-B3E8-FB131EDFAC53}" vid="{71BD5CC8-96B3-46A6-8835-37741E8965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World country report presentation</Template>
  <TotalTime>2173</TotalTime>
  <Words>485</Words>
  <Application>Microsoft Macintosh PowerPoint</Application>
  <PresentationFormat>Custom</PresentationFormat>
  <Paragraphs>69</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Century Gothic</vt:lpstr>
      <vt:lpstr>Wingdings</vt:lpstr>
      <vt:lpstr>Arial</vt:lpstr>
      <vt:lpstr>World country report presentation</vt:lpstr>
      <vt:lpstr>Graph traversal</vt:lpstr>
      <vt:lpstr>PowerPoint Presentation</vt:lpstr>
      <vt:lpstr>PowerPoint Presentation</vt:lpstr>
      <vt:lpstr>What Is the Breadth-First Search Algorithm</vt:lpstr>
      <vt:lpstr>PowerPoint Presentation</vt:lpstr>
      <vt:lpstr>PowerPoint Presentation</vt:lpstr>
      <vt:lpstr>BFS</vt:lpstr>
      <vt:lpstr>What Is the depth-First Search Algorithm</vt:lpstr>
      <vt:lpstr>PowerPoint Presentation</vt:lpstr>
      <vt:lpstr>DFS</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Yasir</dc:creator>
  <cp:lastModifiedBy>Microsoft Office User</cp:lastModifiedBy>
  <cp:revision>87</cp:revision>
  <dcterms:created xsi:type="dcterms:W3CDTF">2022-01-12T07:04:17Z</dcterms:created>
  <dcterms:modified xsi:type="dcterms:W3CDTF">2022-03-29T04:04:25Z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74068500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