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3" r:id="rId6"/>
    <p:sldId id="265" r:id="rId7"/>
    <p:sldId id="266" r:id="rId8"/>
    <p:sldId id="264" r:id="rId9"/>
    <p:sldId id="267" r:id="rId10"/>
    <p:sldId id="262" r:id="rId11"/>
    <p:sldId id="268" r:id="rId12"/>
    <p:sldId id="269" r:id="rId13"/>
    <p:sldId id="270" r:id="rId14"/>
    <p:sldId id="271" r:id="rId15"/>
    <p:sldId id="272" r:id="rId16"/>
    <p:sldId id="273" r:id="rId17"/>
    <p:sldId id="277"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60"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0D1A16-C252-4CF4-98AE-96FFC5A334B1}" type="datetimeFigureOut">
              <a:rPr lang="en-IN" smtClean="0"/>
              <a:pPr/>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387988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0D1A16-C252-4CF4-98AE-96FFC5A334B1}" type="datetimeFigureOut">
              <a:rPr lang="en-IN" smtClean="0"/>
              <a:pPr/>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53159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0D1A16-C252-4CF4-98AE-96FFC5A334B1}" type="datetimeFigureOut">
              <a:rPr lang="en-IN" smtClean="0"/>
              <a:pPr/>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269639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0D1A16-C252-4CF4-98AE-96FFC5A334B1}" type="datetimeFigureOut">
              <a:rPr lang="en-IN" smtClean="0"/>
              <a:pPr/>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27888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0D1A16-C252-4CF4-98AE-96FFC5A334B1}" type="datetimeFigureOut">
              <a:rPr lang="en-IN" smtClean="0"/>
              <a:pPr/>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204777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0D1A16-C252-4CF4-98AE-96FFC5A334B1}" type="datetimeFigureOut">
              <a:rPr lang="en-IN" smtClean="0"/>
              <a:pPr/>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3102589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0D1A16-C252-4CF4-98AE-96FFC5A334B1}" type="datetimeFigureOut">
              <a:rPr lang="en-IN" smtClean="0"/>
              <a:pPr/>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373686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0D1A16-C252-4CF4-98AE-96FFC5A334B1}" type="datetimeFigureOut">
              <a:rPr lang="en-IN" smtClean="0"/>
              <a:pPr/>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209173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D1A16-C252-4CF4-98AE-96FFC5A334B1}" type="datetimeFigureOut">
              <a:rPr lang="en-IN" smtClean="0"/>
              <a:pPr/>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385075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0D1A16-C252-4CF4-98AE-96FFC5A334B1}" type="datetimeFigureOut">
              <a:rPr lang="en-IN" smtClean="0"/>
              <a:pPr/>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360236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0D1A16-C252-4CF4-98AE-96FFC5A334B1}" type="datetimeFigureOut">
              <a:rPr lang="en-IN" smtClean="0"/>
              <a:pPr/>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210300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D1A16-C252-4CF4-98AE-96FFC5A334B1}" type="datetimeFigureOut">
              <a:rPr lang="en-IN" smtClean="0"/>
              <a:pPr/>
              <a:t>20-04-2023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B13F2-0E62-4DDE-A8DB-492CE2A00C58}" type="slidenum">
              <a:rPr lang="en-IN" smtClean="0"/>
              <a:pPr/>
              <a:t>‹#›</a:t>
            </a:fld>
            <a:endParaRPr lang="en-IN"/>
          </a:p>
        </p:txBody>
      </p:sp>
    </p:spTree>
    <p:extLst>
      <p:ext uri="{BB962C8B-B14F-4D97-AF65-F5344CB8AC3E}">
        <p14:creationId xmlns:p14="http://schemas.microsoft.com/office/powerpoint/2010/main" xmlns="" val="3950265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42EF0CF3-B43E-4F82-A7F9-D79A22BBAC8A}" type="slidenum">
              <a:rPr lang="en-US" altLang="zh-TW"/>
              <a:pPr/>
              <a:t>1</a:t>
            </a:fld>
            <a:endParaRPr lang="en-US" altLang="zh-TW"/>
          </a:p>
        </p:txBody>
      </p:sp>
      <p:sp>
        <p:nvSpPr>
          <p:cNvPr id="46083" name="Rectangle 3"/>
          <p:cNvSpPr>
            <a:spLocks noChangeArrowheads="1"/>
          </p:cNvSpPr>
          <p:nvPr/>
        </p:nvSpPr>
        <p:spPr bwMode="auto">
          <a:xfrm>
            <a:off x="923925" y="239713"/>
            <a:ext cx="822007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charset="-120"/>
              </a:rPr>
              <a:t>Definition</a:t>
            </a:r>
          </a:p>
        </p:txBody>
      </p:sp>
      <p:sp>
        <p:nvSpPr>
          <p:cNvPr id="46084" name="Rectangle 4"/>
          <p:cNvSpPr>
            <a:spLocks noChangeArrowheads="1"/>
          </p:cNvSpPr>
          <p:nvPr/>
        </p:nvSpPr>
        <p:spPr bwMode="auto">
          <a:xfrm>
            <a:off x="958850" y="1312863"/>
            <a:ext cx="89916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gn="l">
              <a:spcBef>
                <a:spcPct val="20000"/>
              </a:spcBef>
              <a:buClr>
                <a:schemeClr val="accent1"/>
              </a:buClr>
              <a:buSzPct val="70000"/>
              <a:buFont typeface="Monotype Sorts" pitchFamily="2" charset="2"/>
              <a:buChar char="n"/>
            </a:pPr>
            <a:r>
              <a:rPr lang="en-US" altLang="zh-TW" sz="3200" dirty="0">
                <a:ea typeface="新細明體" charset="-120"/>
              </a:rPr>
              <a:t>A graph</a:t>
            </a:r>
            <a:r>
              <a:rPr lang="en-US" altLang="zh-TW" sz="3200" dirty="0">
                <a:solidFill>
                  <a:schemeClr val="tx1"/>
                </a:solidFill>
                <a:ea typeface="新細明體" charset="-120"/>
              </a:rPr>
              <a:t> G consists of two sets</a:t>
            </a:r>
          </a:p>
          <a:p>
            <a:pPr marL="742950" lvl="1" indent="-285750" algn="l">
              <a:spcBef>
                <a:spcPct val="20000"/>
              </a:spcBef>
              <a:buFontTx/>
              <a:buChar char="–"/>
            </a:pPr>
            <a:r>
              <a:rPr lang="en-US" altLang="zh-TW" sz="2800" dirty="0">
                <a:solidFill>
                  <a:schemeClr val="tx1"/>
                </a:solidFill>
                <a:ea typeface="新細明體" charset="-120"/>
              </a:rPr>
              <a:t>a finite, nonempty set of vertices V(G)</a:t>
            </a:r>
          </a:p>
          <a:p>
            <a:pPr marL="742950" lvl="1" indent="-285750" algn="l">
              <a:spcBef>
                <a:spcPct val="20000"/>
              </a:spcBef>
              <a:buFontTx/>
              <a:buChar char="–"/>
            </a:pPr>
            <a:r>
              <a:rPr lang="en-US" altLang="zh-TW" sz="2800" dirty="0">
                <a:solidFill>
                  <a:schemeClr val="tx1"/>
                </a:solidFill>
                <a:ea typeface="新細明體" charset="-120"/>
              </a:rPr>
              <a:t>a finite, possible empty set of edges E(G)</a:t>
            </a:r>
          </a:p>
          <a:p>
            <a:pPr marL="742950" lvl="1" indent="-285750" algn="l">
              <a:spcBef>
                <a:spcPct val="20000"/>
              </a:spcBef>
              <a:buFontTx/>
              <a:buChar char="–"/>
            </a:pPr>
            <a:r>
              <a:rPr lang="en-US" altLang="zh-TW" sz="2800" dirty="0">
                <a:solidFill>
                  <a:schemeClr val="tx1"/>
                </a:solidFill>
                <a:ea typeface="新細明體" charset="-120"/>
              </a:rPr>
              <a:t>G(V,E) represents a graph</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charset="-120"/>
              </a:rPr>
              <a:t>An </a:t>
            </a:r>
            <a:r>
              <a:rPr lang="en-US" altLang="zh-TW" sz="3200" dirty="0">
                <a:ea typeface="新細明體" charset="-120"/>
              </a:rPr>
              <a:t>undirected graph</a:t>
            </a:r>
            <a:r>
              <a:rPr lang="en-US" altLang="zh-TW" sz="3200" dirty="0">
                <a:solidFill>
                  <a:schemeClr val="tx1"/>
                </a:solidFill>
                <a:ea typeface="新細明體" charset="-120"/>
              </a:rPr>
              <a:t> is one in which the pair of vertices </a:t>
            </a:r>
            <a:r>
              <a:rPr lang="en-US" altLang="zh-TW" sz="3200">
                <a:solidFill>
                  <a:schemeClr val="tx1"/>
                </a:solidFill>
                <a:ea typeface="新細明體" charset="-120"/>
              </a:rPr>
              <a:t>in </a:t>
            </a:r>
            <a:r>
              <a:rPr lang="en-US" altLang="zh-TW" sz="3200" smtClean="0">
                <a:solidFill>
                  <a:schemeClr val="tx1"/>
                </a:solidFill>
                <a:ea typeface="新細明體" charset="-120"/>
              </a:rPr>
              <a:t>an </a:t>
            </a:r>
            <a:r>
              <a:rPr lang="en-US" altLang="zh-TW" sz="3200" dirty="0">
                <a:solidFill>
                  <a:schemeClr val="tx1"/>
                </a:solidFill>
                <a:ea typeface="新細明體" charset="-120"/>
              </a:rPr>
              <a:t>edge is unordered, (v</a:t>
            </a:r>
            <a:r>
              <a:rPr lang="en-US" altLang="zh-TW" sz="1800" dirty="0">
                <a:solidFill>
                  <a:schemeClr val="tx1"/>
                </a:solidFill>
                <a:ea typeface="新細明體" charset="-120"/>
              </a:rPr>
              <a:t>0</a:t>
            </a:r>
            <a:r>
              <a:rPr lang="en-US" altLang="zh-TW" sz="3200" dirty="0">
                <a:solidFill>
                  <a:schemeClr val="tx1"/>
                </a:solidFill>
                <a:ea typeface="新細明體" charset="-120"/>
              </a:rPr>
              <a:t>, v</a:t>
            </a:r>
            <a:r>
              <a:rPr lang="en-US" altLang="zh-TW" sz="1800" dirty="0">
                <a:solidFill>
                  <a:schemeClr val="tx1"/>
                </a:solidFill>
                <a:ea typeface="新細明體" charset="-120"/>
              </a:rPr>
              <a:t>1</a:t>
            </a:r>
            <a:r>
              <a:rPr lang="en-US" altLang="zh-TW" sz="3200" dirty="0">
                <a:solidFill>
                  <a:schemeClr val="tx1"/>
                </a:solidFill>
                <a:ea typeface="新細明體" charset="-120"/>
              </a:rPr>
              <a:t>) = (v</a:t>
            </a:r>
            <a:r>
              <a:rPr lang="en-US" altLang="zh-TW" sz="1800" dirty="0">
                <a:solidFill>
                  <a:schemeClr val="tx1"/>
                </a:solidFill>
                <a:ea typeface="新細明體" charset="-120"/>
              </a:rPr>
              <a:t>1</a:t>
            </a:r>
            <a:r>
              <a:rPr lang="en-US" altLang="zh-TW" sz="3200" dirty="0">
                <a:solidFill>
                  <a:schemeClr val="tx1"/>
                </a:solidFill>
                <a:ea typeface="新細明體" charset="-120"/>
              </a:rPr>
              <a:t>,v</a:t>
            </a:r>
            <a:r>
              <a:rPr lang="en-US" altLang="zh-TW" sz="1800" dirty="0">
                <a:solidFill>
                  <a:schemeClr val="tx1"/>
                </a:solidFill>
                <a:ea typeface="新細明體" charset="-120"/>
              </a:rPr>
              <a:t>0</a:t>
            </a:r>
            <a:r>
              <a:rPr lang="en-US" altLang="zh-TW" sz="3200" dirty="0">
                <a:solidFill>
                  <a:schemeClr val="tx1"/>
                </a:solidFill>
                <a:ea typeface="新細明體" charset="-120"/>
              </a:rPr>
              <a:t>) </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charset="-120"/>
              </a:rPr>
              <a:t>A </a:t>
            </a:r>
            <a:r>
              <a:rPr lang="en-US" altLang="zh-TW" sz="3200" dirty="0">
                <a:ea typeface="新細明體" charset="-120"/>
              </a:rPr>
              <a:t>directed graph</a:t>
            </a:r>
            <a:r>
              <a:rPr lang="en-US" altLang="zh-TW" sz="3200" dirty="0">
                <a:solidFill>
                  <a:schemeClr val="tx1"/>
                </a:solidFill>
                <a:ea typeface="新細明體" charset="-120"/>
              </a:rPr>
              <a:t> is one in which each edge is a directed pair of vertices, &lt;v</a:t>
            </a:r>
            <a:r>
              <a:rPr lang="en-US" altLang="zh-TW" sz="1800" dirty="0">
                <a:solidFill>
                  <a:schemeClr val="tx1"/>
                </a:solidFill>
                <a:ea typeface="新細明體" charset="-120"/>
              </a:rPr>
              <a:t>0</a:t>
            </a:r>
            <a:r>
              <a:rPr lang="en-US" altLang="zh-TW" sz="3200" dirty="0">
                <a:solidFill>
                  <a:schemeClr val="tx1"/>
                </a:solidFill>
                <a:ea typeface="新細明體" charset="-120"/>
              </a:rPr>
              <a:t>, v</a:t>
            </a:r>
            <a:r>
              <a:rPr lang="en-US" altLang="zh-TW" sz="1800" dirty="0">
                <a:solidFill>
                  <a:schemeClr val="tx1"/>
                </a:solidFill>
                <a:ea typeface="新細明體" charset="-120"/>
              </a:rPr>
              <a:t>1</a:t>
            </a:r>
            <a:r>
              <a:rPr lang="en-US" altLang="zh-TW" sz="3200" dirty="0">
                <a:solidFill>
                  <a:schemeClr val="tx1"/>
                </a:solidFill>
                <a:ea typeface="新細明體" charset="-120"/>
              </a:rPr>
              <a:t>&gt; != &lt;v</a:t>
            </a:r>
            <a:r>
              <a:rPr lang="en-US" altLang="zh-TW" sz="1800" dirty="0">
                <a:solidFill>
                  <a:schemeClr val="tx1"/>
                </a:solidFill>
                <a:ea typeface="新細明體" charset="-120"/>
              </a:rPr>
              <a:t>1</a:t>
            </a:r>
            <a:r>
              <a:rPr lang="en-US" altLang="zh-TW" sz="3200" dirty="0">
                <a:solidFill>
                  <a:schemeClr val="tx1"/>
                </a:solidFill>
                <a:ea typeface="新細明體" charset="-120"/>
              </a:rPr>
              <a:t>,v</a:t>
            </a:r>
            <a:r>
              <a:rPr lang="en-US" altLang="zh-TW" sz="1800" dirty="0">
                <a:solidFill>
                  <a:schemeClr val="tx1"/>
                </a:solidFill>
                <a:ea typeface="新細明體" charset="-120"/>
              </a:rPr>
              <a:t>0</a:t>
            </a:r>
            <a:r>
              <a:rPr lang="en-US" altLang="zh-TW" sz="3200" dirty="0">
                <a:solidFill>
                  <a:schemeClr val="tx1"/>
                </a:solidFill>
                <a:ea typeface="新細明體" charset="-120"/>
              </a:rPr>
              <a:t>&gt;</a:t>
            </a:r>
          </a:p>
        </p:txBody>
      </p:sp>
      <p:sp>
        <p:nvSpPr>
          <p:cNvPr id="46085" name="Line 5"/>
          <p:cNvSpPr>
            <a:spLocks noChangeShapeType="1"/>
          </p:cNvSpPr>
          <p:nvPr/>
        </p:nvSpPr>
        <p:spPr bwMode="auto">
          <a:xfrm>
            <a:off x="5468938" y="5978525"/>
            <a:ext cx="2170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6086" name="Text Box 6"/>
          <p:cNvSpPr txBox="1">
            <a:spLocks noChangeArrowheads="1"/>
          </p:cNvSpPr>
          <p:nvPr/>
        </p:nvSpPr>
        <p:spPr bwMode="auto">
          <a:xfrm>
            <a:off x="5168900" y="5573713"/>
            <a:ext cx="5715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400">
                <a:ea typeface="新細明體" charset="-120"/>
              </a:rPr>
              <a:t>tail</a:t>
            </a:r>
          </a:p>
        </p:txBody>
      </p:sp>
      <p:sp>
        <p:nvSpPr>
          <p:cNvPr id="46089" name="Text Box 9"/>
          <p:cNvSpPr txBox="1">
            <a:spLocks noChangeArrowheads="1"/>
          </p:cNvSpPr>
          <p:nvPr/>
        </p:nvSpPr>
        <p:spPr bwMode="auto">
          <a:xfrm>
            <a:off x="7207250" y="5591175"/>
            <a:ext cx="7588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400">
                <a:ea typeface="新細明體" charset="-120"/>
              </a:rPr>
              <a:t>head</a:t>
            </a:r>
          </a:p>
        </p:txBody>
      </p:sp>
    </p:spTree>
    <p:extLst>
      <p:ext uri="{BB962C8B-B14F-4D97-AF65-F5344CB8AC3E}">
        <p14:creationId xmlns:p14="http://schemas.microsoft.com/office/powerpoint/2010/main" xmlns="" val="322714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4294967295"/>
          </p:nvPr>
        </p:nvPicPr>
        <p:blipFill>
          <a:blip r:embed="rId2">
            <a:extLst>
              <a:ext uri="{28A0092B-C50C-407E-A947-70E740481C1C}">
                <a14:useLocalDpi xmlns:a14="http://schemas.microsoft.com/office/drawing/2010/main" xmlns="" val="0"/>
              </a:ext>
            </a:extLst>
          </a:blip>
          <a:srcRect/>
          <a:stretch>
            <a:fillRect/>
          </a:stretch>
        </p:blipFill>
        <p:spPr bwMode="auto">
          <a:xfrm>
            <a:off x="0" y="1628775"/>
            <a:ext cx="8642350" cy="4248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9869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04950" y="2200275"/>
            <a:ext cx="6134100" cy="245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Adjacency matrix for a directed graph</a:t>
            </a:r>
            <a:br>
              <a:rPr lang="en-US" dirty="0"/>
            </a:b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xmlns="" val="288069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Adjacency matrix for a weighted directed graph</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23528" y="1700808"/>
            <a:ext cx="8820472" cy="4824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9136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Linked list representation</a:t>
            </a:r>
            <a:br>
              <a:rPr lang="en-US" dirty="0"/>
            </a:br>
            <a:endParaRPr lang="en-IN" dirty="0"/>
          </a:p>
        </p:txBody>
      </p:sp>
      <p:sp>
        <p:nvSpPr>
          <p:cNvPr id="3" name="Content Placeholder 2"/>
          <p:cNvSpPr>
            <a:spLocks noGrp="1"/>
          </p:cNvSpPr>
          <p:nvPr>
            <p:ph idx="1"/>
          </p:nvPr>
        </p:nvSpPr>
        <p:spPr/>
        <p:txBody>
          <a:bodyPr/>
          <a:lstStyle/>
          <a:p>
            <a:r>
              <a:rPr lang="en-US" dirty="0" smtClean="0"/>
              <a:t>An </a:t>
            </a:r>
            <a:r>
              <a:rPr lang="en-US" dirty="0"/>
              <a:t>adjacency list is used in the linked representation to store the Graph in the computer's memory. It is efficient in terms of storage as we only have to store the values for edges.</a:t>
            </a:r>
          </a:p>
          <a:p>
            <a:pPr marL="0" indent="0">
              <a:buNone/>
            </a:pPr>
            <a:endParaRPr lang="en-IN" dirty="0"/>
          </a:p>
        </p:txBody>
      </p:sp>
    </p:spTree>
    <p:extLst>
      <p:ext uri="{BB962C8B-B14F-4D97-AF65-F5344CB8AC3E}">
        <p14:creationId xmlns:p14="http://schemas.microsoft.com/office/powerpoint/2010/main" xmlns="" val="127472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ea typeface="新細明體" charset="-120"/>
              </a:rPr>
              <a:t>Adjacency Lists</a:t>
            </a:r>
            <a:br>
              <a:rPr lang="en-US" altLang="zh-TW" dirty="0">
                <a:ea typeface="新細明體" charset="-120"/>
              </a:rPr>
            </a:br>
            <a:r>
              <a:rPr lang="en-US" altLang="zh-TW" dirty="0" smtClean="0">
                <a:ea typeface="新細明體" charset="-120"/>
              </a:rPr>
              <a:t>Representation Of Undirected Graph</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1484784"/>
            <a:ext cx="8229600" cy="4104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6625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ea typeface="新細明體" charset="-120"/>
              </a:rPr>
              <a:t>Adjacency Lists</a:t>
            </a:r>
            <a:br>
              <a:rPr lang="en-US" altLang="zh-TW" dirty="0">
                <a:ea typeface="新細明體" charset="-120"/>
              </a:rPr>
            </a:br>
            <a:r>
              <a:rPr lang="en-US" altLang="zh-TW" dirty="0">
                <a:ea typeface="新細明體" charset="-120"/>
              </a:rPr>
              <a:t>Representation Of </a:t>
            </a:r>
            <a:r>
              <a:rPr lang="en-US" altLang="zh-TW" dirty="0" smtClean="0">
                <a:ea typeface="新細明體" charset="-120"/>
              </a:rPr>
              <a:t>directed </a:t>
            </a:r>
            <a:r>
              <a:rPr lang="en-US" altLang="zh-TW" dirty="0">
                <a:ea typeface="新細明體" charset="-120"/>
              </a:rPr>
              <a:t>Graph</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7504" y="1484784"/>
            <a:ext cx="8856984" cy="48965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7175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ea typeface="新細明體" charset="-120"/>
              </a:rPr>
              <a:t>Adjacency Lists</a:t>
            </a:r>
            <a:br>
              <a:rPr lang="en-US" altLang="zh-TW" dirty="0">
                <a:ea typeface="新細明體" charset="-120"/>
              </a:rPr>
            </a:br>
            <a:r>
              <a:rPr lang="en-US" altLang="zh-TW" dirty="0">
                <a:ea typeface="新細明體" charset="-120"/>
              </a:rPr>
              <a:t>Representation Of </a:t>
            </a:r>
            <a:r>
              <a:rPr lang="en-US" altLang="zh-TW" dirty="0" smtClean="0">
                <a:ea typeface="新細明體" charset="-120"/>
              </a:rPr>
              <a:t>Weighted </a:t>
            </a:r>
            <a:r>
              <a:rPr lang="en-US" altLang="zh-TW" dirty="0">
                <a:ea typeface="新細明體" charset="-120"/>
              </a:rPr>
              <a:t>Graph</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1772816"/>
            <a:ext cx="8229600" cy="36724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542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 Traversal</a:t>
            </a:r>
            <a:endParaRPr lang="en-IN" dirty="0"/>
          </a:p>
        </p:txBody>
      </p:sp>
      <p:sp>
        <p:nvSpPr>
          <p:cNvPr id="3" name="Content Placeholder 2"/>
          <p:cNvSpPr>
            <a:spLocks noGrp="1"/>
          </p:cNvSpPr>
          <p:nvPr>
            <p:ph idx="1"/>
          </p:nvPr>
        </p:nvSpPr>
        <p:spPr/>
        <p:txBody>
          <a:bodyPr/>
          <a:lstStyle/>
          <a:p>
            <a:pPr marL="0" indent="0">
              <a:buNone/>
            </a:pPr>
            <a:r>
              <a:rPr lang="en-IN" dirty="0" smtClean="0"/>
              <a:t>BFS</a:t>
            </a:r>
          </a:p>
          <a:p>
            <a:pPr marL="0" indent="0">
              <a:buNone/>
            </a:pPr>
            <a:r>
              <a:rPr lang="en-IN" dirty="0" smtClean="0"/>
              <a:t>DFS</a:t>
            </a:r>
            <a:endParaRPr lang="en-IN" dirty="0"/>
          </a:p>
        </p:txBody>
      </p:sp>
    </p:spTree>
    <p:extLst>
      <p:ext uri="{BB962C8B-B14F-4D97-AF65-F5344CB8AC3E}">
        <p14:creationId xmlns:p14="http://schemas.microsoft.com/office/powerpoint/2010/main" xmlns="" val="161816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a:t>
            </a:r>
            <a:endParaRPr lang="en-IN" dirty="0"/>
          </a:p>
        </p:txBody>
      </p:sp>
      <p:sp>
        <p:nvSpPr>
          <p:cNvPr id="3" name="Content Placeholder 2"/>
          <p:cNvSpPr>
            <a:spLocks noGrp="1"/>
          </p:cNvSpPr>
          <p:nvPr>
            <p:ph idx="1"/>
          </p:nvPr>
        </p:nvSpPr>
        <p:spPr/>
        <p:txBody>
          <a:bodyPr>
            <a:normAutofit fontScale="85000" lnSpcReduction="10000"/>
          </a:bodyPr>
          <a:lstStyle/>
          <a:p>
            <a:pPr marL="0" indent="0" fontAlgn="base">
              <a:buNone/>
            </a:pPr>
            <a:r>
              <a:rPr lang="en-US" b="1" u="sng" dirty="0"/>
              <a:t>Breadth First Search-</a:t>
            </a:r>
            <a:endParaRPr lang="en-US" b="1" dirty="0"/>
          </a:p>
          <a:p>
            <a:pPr marL="0" indent="0" fontAlgn="base">
              <a:buNone/>
            </a:pPr>
            <a:endParaRPr lang="en-US" dirty="0"/>
          </a:p>
          <a:p>
            <a:pPr marL="0" indent="0" fontAlgn="base">
              <a:buNone/>
            </a:pPr>
            <a:r>
              <a:rPr lang="en-US" dirty="0"/>
              <a:t>Breadth First Search or BFS is a graph traversal algorithm.</a:t>
            </a:r>
          </a:p>
          <a:p>
            <a:pPr marL="0" indent="0" fontAlgn="base">
              <a:buNone/>
            </a:pPr>
            <a:r>
              <a:rPr lang="en-US" dirty="0"/>
              <a:t>It is used for traversing or searching a graph in a systematic fashion.</a:t>
            </a:r>
          </a:p>
          <a:p>
            <a:pPr marL="0" indent="0" fontAlgn="base">
              <a:buNone/>
            </a:pPr>
            <a:r>
              <a:rPr lang="en-US" dirty="0"/>
              <a:t>BFS uses a strategy that searches in the graph in breadth first manner whenever possible.</a:t>
            </a:r>
          </a:p>
          <a:p>
            <a:pPr marL="0" indent="0" fontAlgn="base">
              <a:buNone/>
            </a:pPr>
            <a:r>
              <a:rPr lang="en-US" dirty="0"/>
              <a:t>Queue data structure is used in the implementation of breadth first search.</a:t>
            </a:r>
          </a:p>
          <a:p>
            <a:pPr marL="0" indent="0" fontAlgn="base">
              <a:buNone/>
            </a:pPr>
            <a:r>
              <a:rPr lang="en-US" dirty="0"/>
              <a:t> </a:t>
            </a:r>
          </a:p>
          <a:p>
            <a:pPr marL="0" indent="0">
              <a:buNone/>
            </a:pPr>
            <a:endParaRPr lang="en-IN" dirty="0"/>
          </a:p>
        </p:txBody>
      </p:sp>
    </p:spTree>
    <p:extLst>
      <p:ext uri="{BB962C8B-B14F-4D97-AF65-F5344CB8AC3E}">
        <p14:creationId xmlns:p14="http://schemas.microsoft.com/office/powerpoint/2010/main" xmlns="" val="222596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619672" y="1412776"/>
            <a:ext cx="6048672" cy="37029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0815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1048D375-03B2-4661-BA04-8D63A388DBE5}" type="slidenum">
              <a:rPr lang="en-US" altLang="zh-TW"/>
              <a:pPr/>
              <a:t>2</a:t>
            </a:fld>
            <a:endParaRPr lang="en-US" altLang="zh-TW"/>
          </a:p>
        </p:txBody>
      </p:sp>
      <p:sp>
        <p:nvSpPr>
          <p:cNvPr id="47107" name="Rectangle 1027"/>
          <p:cNvSpPr>
            <a:spLocks noChangeArrowheads="1"/>
          </p:cNvSpPr>
          <p:nvPr/>
        </p:nvSpPr>
        <p:spPr bwMode="auto">
          <a:xfrm>
            <a:off x="693738" y="0"/>
            <a:ext cx="8450262"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charset="-120"/>
              </a:rPr>
              <a:t>Examples for Graph</a:t>
            </a:r>
          </a:p>
        </p:txBody>
      </p:sp>
      <p:sp>
        <p:nvSpPr>
          <p:cNvPr id="47108" name="Oval 1028"/>
          <p:cNvSpPr>
            <a:spLocks noChangeArrowheads="1"/>
          </p:cNvSpPr>
          <p:nvPr/>
        </p:nvSpPr>
        <p:spPr bwMode="auto">
          <a:xfrm>
            <a:off x="1744663" y="10477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47109" name="Oval 1029"/>
          <p:cNvSpPr>
            <a:spLocks noChangeArrowheads="1"/>
          </p:cNvSpPr>
          <p:nvPr/>
        </p:nvSpPr>
        <p:spPr bwMode="auto">
          <a:xfrm>
            <a:off x="1058863" y="18097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47110" name="Oval 1030"/>
          <p:cNvSpPr>
            <a:spLocks noChangeArrowheads="1"/>
          </p:cNvSpPr>
          <p:nvPr/>
        </p:nvSpPr>
        <p:spPr bwMode="auto">
          <a:xfrm>
            <a:off x="2430463" y="18097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47111" name="Oval 1031"/>
          <p:cNvSpPr>
            <a:spLocks noChangeArrowheads="1"/>
          </p:cNvSpPr>
          <p:nvPr/>
        </p:nvSpPr>
        <p:spPr bwMode="auto">
          <a:xfrm>
            <a:off x="1744663" y="24193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47112" name="Line 1032"/>
          <p:cNvSpPr>
            <a:spLocks noChangeShapeType="1"/>
          </p:cNvSpPr>
          <p:nvPr/>
        </p:nvSpPr>
        <p:spPr bwMode="auto">
          <a:xfrm>
            <a:off x="1966913" y="14986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13" name="Line 1033"/>
          <p:cNvSpPr>
            <a:spLocks noChangeShapeType="1"/>
          </p:cNvSpPr>
          <p:nvPr/>
        </p:nvSpPr>
        <p:spPr bwMode="auto">
          <a:xfrm>
            <a:off x="1509713" y="2032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14" name="Line 1034"/>
          <p:cNvSpPr>
            <a:spLocks noChangeShapeType="1"/>
          </p:cNvSpPr>
          <p:nvPr/>
        </p:nvSpPr>
        <p:spPr bwMode="auto">
          <a:xfrm flipH="1">
            <a:off x="1398588" y="1422400"/>
            <a:ext cx="407987"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15" name="Line 1035"/>
          <p:cNvSpPr>
            <a:spLocks noChangeShapeType="1"/>
          </p:cNvSpPr>
          <p:nvPr/>
        </p:nvSpPr>
        <p:spPr bwMode="auto">
          <a:xfrm>
            <a:off x="2119313" y="1422400"/>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16" name="Line 1036"/>
          <p:cNvSpPr>
            <a:spLocks noChangeShapeType="1"/>
          </p:cNvSpPr>
          <p:nvPr/>
        </p:nvSpPr>
        <p:spPr bwMode="auto">
          <a:xfrm>
            <a:off x="1384300" y="2238375"/>
            <a:ext cx="354013" cy="3127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17" name="Line 1037"/>
          <p:cNvSpPr>
            <a:spLocks noChangeShapeType="1"/>
          </p:cNvSpPr>
          <p:nvPr/>
        </p:nvSpPr>
        <p:spPr bwMode="auto">
          <a:xfrm flipH="1">
            <a:off x="2173288" y="2211388"/>
            <a:ext cx="327025"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18" name="Oval 1038"/>
          <p:cNvSpPr>
            <a:spLocks noChangeArrowheads="1"/>
          </p:cNvSpPr>
          <p:nvPr/>
        </p:nvSpPr>
        <p:spPr bwMode="auto">
          <a:xfrm>
            <a:off x="8440738" y="101917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47119" name="Oval 1039"/>
          <p:cNvSpPr>
            <a:spLocks noChangeArrowheads="1"/>
          </p:cNvSpPr>
          <p:nvPr/>
        </p:nvSpPr>
        <p:spPr bwMode="auto">
          <a:xfrm>
            <a:off x="8439150" y="21224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47120" name="Oval 1040"/>
          <p:cNvSpPr>
            <a:spLocks noChangeArrowheads="1"/>
          </p:cNvSpPr>
          <p:nvPr/>
        </p:nvSpPr>
        <p:spPr bwMode="auto">
          <a:xfrm>
            <a:off x="8455025" y="31416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47121" name="Line 1041"/>
          <p:cNvSpPr>
            <a:spLocks noChangeShapeType="1"/>
          </p:cNvSpPr>
          <p:nvPr/>
        </p:nvSpPr>
        <p:spPr bwMode="auto">
          <a:xfrm>
            <a:off x="8677275" y="2578100"/>
            <a:ext cx="0" cy="558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22" name="Line 1042"/>
          <p:cNvSpPr>
            <a:spLocks noChangeShapeType="1"/>
          </p:cNvSpPr>
          <p:nvPr/>
        </p:nvSpPr>
        <p:spPr bwMode="auto">
          <a:xfrm flipV="1">
            <a:off x="8855075" y="1408113"/>
            <a:ext cx="0" cy="7207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23" name="Line 1043"/>
          <p:cNvSpPr>
            <a:spLocks noChangeShapeType="1"/>
          </p:cNvSpPr>
          <p:nvPr/>
        </p:nvSpPr>
        <p:spPr bwMode="auto">
          <a:xfrm>
            <a:off x="8486775" y="1435100"/>
            <a:ext cx="0" cy="73501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24" name="Oval 1044"/>
          <p:cNvSpPr>
            <a:spLocks noChangeArrowheads="1"/>
          </p:cNvSpPr>
          <p:nvPr/>
        </p:nvSpPr>
        <p:spPr bwMode="auto">
          <a:xfrm>
            <a:off x="5191125" y="10922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47125" name="Oval 1045"/>
          <p:cNvSpPr>
            <a:spLocks noChangeArrowheads="1"/>
          </p:cNvSpPr>
          <p:nvPr/>
        </p:nvSpPr>
        <p:spPr bwMode="auto">
          <a:xfrm>
            <a:off x="4505325" y="18542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47126" name="Oval 1046"/>
          <p:cNvSpPr>
            <a:spLocks noChangeArrowheads="1"/>
          </p:cNvSpPr>
          <p:nvPr/>
        </p:nvSpPr>
        <p:spPr bwMode="auto">
          <a:xfrm>
            <a:off x="5876925" y="18542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47127" name="Line 1047"/>
          <p:cNvSpPr>
            <a:spLocks noChangeShapeType="1"/>
          </p:cNvSpPr>
          <p:nvPr/>
        </p:nvSpPr>
        <p:spPr bwMode="auto">
          <a:xfrm flipH="1">
            <a:off x="4845050" y="1466850"/>
            <a:ext cx="407988"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28" name="Line 1048"/>
          <p:cNvSpPr>
            <a:spLocks noChangeShapeType="1"/>
          </p:cNvSpPr>
          <p:nvPr/>
        </p:nvSpPr>
        <p:spPr bwMode="auto">
          <a:xfrm>
            <a:off x="5565775" y="1466850"/>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29" name="Oval 1049"/>
          <p:cNvSpPr>
            <a:spLocks noChangeArrowheads="1"/>
          </p:cNvSpPr>
          <p:nvPr/>
        </p:nvSpPr>
        <p:spPr bwMode="auto">
          <a:xfrm>
            <a:off x="4122738" y="27511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47130" name="Oval 1050"/>
          <p:cNvSpPr>
            <a:spLocks noChangeArrowheads="1"/>
          </p:cNvSpPr>
          <p:nvPr/>
        </p:nvSpPr>
        <p:spPr bwMode="auto">
          <a:xfrm>
            <a:off x="4883150" y="27638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47131" name="Line 1051"/>
          <p:cNvSpPr>
            <a:spLocks noChangeShapeType="1"/>
          </p:cNvSpPr>
          <p:nvPr/>
        </p:nvSpPr>
        <p:spPr bwMode="auto">
          <a:xfrm flipH="1">
            <a:off x="4349750" y="2295525"/>
            <a:ext cx="263525" cy="460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32" name="Line 1052"/>
          <p:cNvSpPr>
            <a:spLocks noChangeShapeType="1"/>
          </p:cNvSpPr>
          <p:nvPr/>
        </p:nvSpPr>
        <p:spPr bwMode="auto">
          <a:xfrm>
            <a:off x="4800600" y="2309813"/>
            <a:ext cx="298450" cy="458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33" name="Oval 1053"/>
          <p:cNvSpPr>
            <a:spLocks noChangeArrowheads="1"/>
          </p:cNvSpPr>
          <p:nvPr/>
        </p:nvSpPr>
        <p:spPr bwMode="auto">
          <a:xfrm>
            <a:off x="5527675" y="27527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47134" name="Oval 1054"/>
          <p:cNvSpPr>
            <a:spLocks noChangeArrowheads="1"/>
          </p:cNvSpPr>
          <p:nvPr/>
        </p:nvSpPr>
        <p:spPr bwMode="auto">
          <a:xfrm>
            <a:off x="6272213" y="27511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6</a:t>
            </a:r>
          </a:p>
        </p:txBody>
      </p:sp>
      <p:sp>
        <p:nvSpPr>
          <p:cNvPr id="47135" name="Line 1055"/>
          <p:cNvSpPr>
            <a:spLocks noChangeShapeType="1"/>
          </p:cNvSpPr>
          <p:nvPr/>
        </p:nvSpPr>
        <p:spPr bwMode="auto">
          <a:xfrm flipH="1">
            <a:off x="5724525" y="2279650"/>
            <a:ext cx="273050" cy="4619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36" name="Line 1056"/>
          <p:cNvSpPr>
            <a:spLocks noChangeShapeType="1"/>
          </p:cNvSpPr>
          <p:nvPr/>
        </p:nvSpPr>
        <p:spPr bwMode="auto">
          <a:xfrm>
            <a:off x="6200775" y="2292350"/>
            <a:ext cx="273050" cy="4492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7137" name="Rectangle 1057"/>
          <p:cNvSpPr>
            <a:spLocks noChangeArrowheads="1"/>
          </p:cNvSpPr>
          <p:nvPr/>
        </p:nvSpPr>
        <p:spPr bwMode="auto">
          <a:xfrm>
            <a:off x="1671638" y="3063875"/>
            <a:ext cx="5556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1</a:t>
            </a:r>
          </a:p>
        </p:txBody>
      </p:sp>
      <p:sp>
        <p:nvSpPr>
          <p:cNvPr id="47138" name="Rectangle 1058"/>
          <p:cNvSpPr>
            <a:spLocks noChangeArrowheads="1"/>
          </p:cNvSpPr>
          <p:nvPr/>
        </p:nvSpPr>
        <p:spPr bwMode="auto">
          <a:xfrm>
            <a:off x="5143500" y="3325813"/>
            <a:ext cx="5556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2</a:t>
            </a:r>
          </a:p>
        </p:txBody>
      </p:sp>
      <p:sp>
        <p:nvSpPr>
          <p:cNvPr id="47139" name="Rectangle 1059"/>
          <p:cNvSpPr>
            <a:spLocks noChangeArrowheads="1"/>
          </p:cNvSpPr>
          <p:nvPr/>
        </p:nvSpPr>
        <p:spPr bwMode="auto">
          <a:xfrm>
            <a:off x="8491538" y="3624263"/>
            <a:ext cx="5556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3</a:t>
            </a:r>
          </a:p>
        </p:txBody>
      </p:sp>
      <p:sp>
        <p:nvSpPr>
          <p:cNvPr id="47140" name="Rectangle 1060"/>
          <p:cNvSpPr>
            <a:spLocks noChangeArrowheads="1"/>
          </p:cNvSpPr>
          <p:nvPr/>
        </p:nvSpPr>
        <p:spPr bwMode="auto">
          <a:xfrm>
            <a:off x="708025" y="4167188"/>
            <a:ext cx="8435975"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400">
                <a:solidFill>
                  <a:schemeClr val="tx1"/>
                </a:solidFill>
                <a:ea typeface="新細明體" charset="-120"/>
              </a:rPr>
              <a:t>V(G</a:t>
            </a:r>
            <a:r>
              <a:rPr lang="en-US" altLang="zh-TW" sz="1600">
                <a:solidFill>
                  <a:schemeClr val="tx1"/>
                </a:solidFill>
                <a:ea typeface="新細明體" charset="-120"/>
              </a:rPr>
              <a:t>1</a:t>
            </a:r>
            <a:r>
              <a:rPr lang="en-US" altLang="zh-TW" sz="2400">
                <a:solidFill>
                  <a:schemeClr val="tx1"/>
                </a:solidFill>
                <a:ea typeface="新細明體" charset="-120"/>
              </a:rPr>
              <a:t>)={0,1,2,3}               E(G</a:t>
            </a:r>
            <a:r>
              <a:rPr lang="en-US" altLang="zh-TW" sz="1600">
                <a:solidFill>
                  <a:schemeClr val="tx1"/>
                </a:solidFill>
                <a:ea typeface="新細明體" charset="-120"/>
              </a:rPr>
              <a:t>1</a:t>
            </a:r>
            <a:r>
              <a:rPr lang="en-US" altLang="zh-TW" sz="2400">
                <a:solidFill>
                  <a:schemeClr val="tx1"/>
                </a:solidFill>
                <a:ea typeface="新細明體" charset="-120"/>
              </a:rPr>
              <a:t>)={(0,1),(0,2),(0,3),(1,2),(1,3),(2,3)}</a:t>
            </a:r>
          </a:p>
          <a:p>
            <a:pPr algn="l" eaLnBrk="0" hangingPunct="0"/>
            <a:r>
              <a:rPr lang="en-US" altLang="zh-TW" sz="2400">
                <a:solidFill>
                  <a:schemeClr val="tx1"/>
                </a:solidFill>
                <a:ea typeface="新細明體" charset="-120"/>
              </a:rPr>
              <a:t>V(G</a:t>
            </a:r>
            <a:r>
              <a:rPr lang="en-US" altLang="zh-TW" sz="1600">
                <a:solidFill>
                  <a:schemeClr val="tx1"/>
                </a:solidFill>
                <a:ea typeface="新細明體" charset="-120"/>
              </a:rPr>
              <a:t>2</a:t>
            </a:r>
            <a:r>
              <a:rPr lang="en-US" altLang="zh-TW" sz="2400">
                <a:solidFill>
                  <a:schemeClr val="tx1"/>
                </a:solidFill>
                <a:ea typeface="新細明體" charset="-120"/>
              </a:rPr>
              <a:t>)={0,1,2,3,4,5,6}      E(G</a:t>
            </a:r>
            <a:r>
              <a:rPr lang="en-US" altLang="zh-TW" sz="1600">
                <a:solidFill>
                  <a:schemeClr val="tx1"/>
                </a:solidFill>
                <a:ea typeface="新細明體" charset="-120"/>
              </a:rPr>
              <a:t>2</a:t>
            </a:r>
            <a:r>
              <a:rPr lang="en-US" altLang="zh-TW" sz="2400">
                <a:solidFill>
                  <a:schemeClr val="tx1"/>
                </a:solidFill>
                <a:ea typeface="新細明體" charset="-120"/>
              </a:rPr>
              <a:t>)={(0,1),(0,2),(1,3),(1,4),(2,5),(2,6)}</a:t>
            </a:r>
          </a:p>
          <a:p>
            <a:pPr algn="l" eaLnBrk="0" hangingPunct="0"/>
            <a:r>
              <a:rPr lang="en-US" altLang="zh-TW" sz="2400">
                <a:solidFill>
                  <a:schemeClr val="tx1"/>
                </a:solidFill>
                <a:ea typeface="新細明體" charset="-120"/>
              </a:rPr>
              <a:t>V(G</a:t>
            </a:r>
            <a:r>
              <a:rPr lang="en-US" altLang="zh-TW" sz="1600">
                <a:solidFill>
                  <a:schemeClr val="tx1"/>
                </a:solidFill>
                <a:ea typeface="新細明體" charset="-120"/>
              </a:rPr>
              <a:t>3</a:t>
            </a:r>
            <a:r>
              <a:rPr lang="en-US" altLang="zh-TW" sz="2400">
                <a:solidFill>
                  <a:schemeClr val="tx1"/>
                </a:solidFill>
                <a:ea typeface="新細明體" charset="-120"/>
              </a:rPr>
              <a:t>)={0,1,2}                  E(G</a:t>
            </a:r>
            <a:r>
              <a:rPr lang="en-US" altLang="zh-TW" sz="1600">
                <a:solidFill>
                  <a:schemeClr val="tx1"/>
                </a:solidFill>
                <a:ea typeface="新細明體" charset="-120"/>
              </a:rPr>
              <a:t>3</a:t>
            </a:r>
            <a:r>
              <a:rPr lang="en-US" altLang="zh-TW" sz="2400">
                <a:solidFill>
                  <a:schemeClr val="tx1"/>
                </a:solidFill>
                <a:ea typeface="新細明體" charset="-120"/>
              </a:rPr>
              <a:t>)={&lt;0,1&gt;,&lt;1,0&gt;,&lt;1,2&gt;}</a:t>
            </a:r>
          </a:p>
        </p:txBody>
      </p:sp>
      <p:sp>
        <p:nvSpPr>
          <p:cNvPr id="47141" name="Text Box 1061"/>
          <p:cNvSpPr txBox="1">
            <a:spLocks noChangeArrowheads="1"/>
          </p:cNvSpPr>
          <p:nvPr/>
        </p:nvSpPr>
        <p:spPr bwMode="auto">
          <a:xfrm>
            <a:off x="860425" y="5404277"/>
            <a:ext cx="555498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l"/>
            <a:r>
              <a:rPr lang="en-US" altLang="zh-TW" sz="2400" dirty="0">
                <a:solidFill>
                  <a:schemeClr val="tx2"/>
                </a:solidFill>
                <a:ea typeface="新細明體" charset="-120"/>
              </a:rPr>
              <a:t>complete undirected graph: n(n-1)/2 edges</a:t>
            </a:r>
          </a:p>
          <a:p>
            <a:pPr algn="l"/>
            <a:endParaRPr lang="en-US" altLang="zh-TW" sz="2400" dirty="0">
              <a:solidFill>
                <a:schemeClr val="tx1"/>
              </a:solidFill>
              <a:ea typeface="新細明體" charset="-120"/>
            </a:endParaRPr>
          </a:p>
        </p:txBody>
      </p:sp>
      <p:sp>
        <p:nvSpPr>
          <p:cNvPr id="47142" name="Text Box 1062"/>
          <p:cNvSpPr txBox="1">
            <a:spLocks noChangeArrowheads="1"/>
          </p:cNvSpPr>
          <p:nvPr/>
        </p:nvSpPr>
        <p:spPr bwMode="auto">
          <a:xfrm>
            <a:off x="1000125" y="3581400"/>
            <a:ext cx="20685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400">
                <a:ea typeface="新細明體" charset="-120"/>
              </a:rPr>
              <a:t>complete graph</a:t>
            </a:r>
          </a:p>
        </p:txBody>
      </p:sp>
      <p:sp>
        <p:nvSpPr>
          <p:cNvPr id="47143" name="Text Box 1063"/>
          <p:cNvSpPr txBox="1">
            <a:spLocks noChangeArrowheads="1"/>
          </p:cNvSpPr>
          <p:nvPr/>
        </p:nvSpPr>
        <p:spPr bwMode="auto">
          <a:xfrm>
            <a:off x="5911850" y="3616325"/>
            <a:ext cx="2305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400">
                <a:ea typeface="新細明體" charset="-120"/>
              </a:rPr>
              <a:t>incomplete graph</a:t>
            </a:r>
          </a:p>
        </p:txBody>
      </p:sp>
    </p:spTree>
    <p:extLst>
      <p:ext uri="{BB962C8B-B14F-4D97-AF65-F5344CB8AC3E}">
        <p14:creationId xmlns:p14="http://schemas.microsoft.com/office/powerpoint/2010/main" xmlns="" val="4150222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fontAlgn="base">
              <a:buNone/>
            </a:pPr>
            <a:r>
              <a:rPr lang="en-US" dirty="0"/>
              <a:t>The breadth first search traversal order of the above graph is-</a:t>
            </a:r>
          </a:p>
          <a:p>
            <a:pPr marL="0" indent="0" fontAlgn="base">
              <a:buNone/>
            </a:pPr>
            <a:r>
              <a:rPr lang="en-US" b="1" dirty="0"/>
              <a:t>A, B, C, D, E, F</a:t>
            </a:r>
            <a:endParaRPr lang="en-US" dirty="0"/>
          </a:p>
          <a:p>
            <a:pPr marL="0" indent="0" fontAlgn="base">
              <a:buNone/>
            </a:pPr>
            <a:r>
              <a:rPr lang="en-US" b="1" u="sng" dirty="0"/>
              <a:t>BFS Time Complexity-</a:t>
            </a:r>
            <a:endParaRPr lang="en-US" b="1" dirty="0"/>
          </a:p>
          <a:p>
            <a:pPr marL="0" indent="0" fontAlgn="base">
              <a:buNone/>
            </a:pPr>
            <a:r>
              <a:rPr lang="en-US" dirty="0"/>
              <a:t> </a:t>
            </a:r>
            <a:r>
              <a:rPr lang="en-US" dirty="0" smtClean="0"/>
              <a:t>The </a:t>
            </a:r>
            <a:r>
              <a:rPr lang="en-US" dirty="0"/>
              <a:t>total running time for Breadth First Search is O (V+E).</a:t>
            </a:r>
          </a:p>
          <a:p>
            <a:pPr marL="0" indent="0">
              <a:buNone/>
            </a:pPr>
            <a:endParaRPr lang="en-IN" dirty="0"/>
          </a:p>
        </p:txBody>
      </p:sp>
    </p:spTree>
    <p:extLst>
      <p:ext uri="{BB962C8B-B14F-4D97-AF65-F5344CB8AC3E}">
        <p14:creationId xmlns:p14="http://schemas.microsoft.com/office/powerpoint/2010/main" xmlns="" val="1615114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Depth First Search (DFS)</a:t>
            </a:r>
            <a:r>
              <a:rPr lang="en-US" dirty="0"/>
              <a:t/>
            </a:r>
            <a:br>
              <a:rPr lang="en-US" dirty="0"/>
            </a:b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The </a:t>
            </a:r>
            <a:r>
              <a:rPr lang="en-US" dirty="0"/>
              <a:t>DFS algorithm is a recursive algorithm that uses the idea of backtracking. It involves exhaustive searches of all the nodes by going ahead, if possible, else by backtracking.</a:t>
            </a:r>
          </a:p>
          <a:p>
            <a:r>
              <a:rPr lang="en-US" dirty="0"/>
              <a:t>Here, the word backtrack means that when </a:t>
            </a:r>
            <a:r>
              <a:rPr lang="en-US" dirty="0" smtClean="0"/>
              <a:t>we </a:t>
            </a:r>
            <a:r>
              <a:rPr lang="en-US" dirty="0"/>
              <a:t>are moving forward and there are no more nodes along the current path, </a:t>
            </a:r>
            <a:r>
              <a:rPr lang="en-US" dirty="0" smtClean="0"/>
              <a:t>we move </a:t>
            </a:r>
            <a:r>
              <a:rPr lang="en-US" dirty="0"/>
              <a:t>backwards on the same path to find nodes to traverse. All the nodes will be visited on the current path till all the unvisited nodes have been traversed after which the next path will be selected.</a:t>
            </a:r>
          </a:p>
          <a:p>
            <a:r>
              <a:rPr lang="en-US" dirty="0"/>
              <a:t>This recursive nature of DFS can be implemented using stacks. The basic idea is as follows:</a:t>
            </a:r>
            <a:br>
              <a:rPr lang="en-US" dirty="0"/>
            </a:br>
            <a:r>
              <a:rPr lang="en-US" dirty="0"/>
              <a:t>Pick a starting node and push all its adjacent nodes into a stack.</a:t>
            </a:r>
            <a:br>
              <a:rPr lang="en-US" dirty="0"/>
            </a:br>
            <a:r>
              <a:rPr lang="en-US" dirty="0"/>
              <a:t>Pop a node from stack to select the next node to visit and push all its adjacent nodes into a stack.</a:t>
            </a:r>
            <a:br>
              <a:rPr lang="en-US" dirty="0"/>
            </a:br>
            <a:r>
              <a:rPr lang="en-US" dirty="0"/>
              <a:t>Repeat this process until the stack is empty. However, ensure that the nodes that are visited are marked. This will prevent </a:t>
            </a:r>
            <a:r>
              <a:rPr lang="en-US" dirty="0" smtClean="0"/>
              <a:t>us </a:t>
            </a:r>
            <a:r>
              <a:rPr lang="en-US" dirty="0"/>
              <a:t>from visiting the same node more than once. If </a:t>
            </a:r>
            <a:r>
              <a:rPr lang="en-US" dirty="0" smtClean="0"/>
              <a:t>we </a:t>
            </a:r>
            <a:r>
              <a:rPr lang="en-US" dirty="0"/>
              <a:t>do not mark the nodes that are visited and </a:t>
            </a:r>
            <a:r>
              <a:rPr lang="en-US" dirty="0" smtClean="0"/>
              <a:t>we visit </a:t>
            </a:r>
            <a:r>
              <a:rPr lang="en-US" dirty="0"/>
              <a:t>the same node more than once, </a:t>
            </a:r>
            <a:r>
              <a:rPr lang="en-US" dirty="0" smtClean="0"/>
              <a:t>we </a:t>
            </a:r>
            <a:r>
              <a:rPr lang="en-US" dirty="0"/>
              <a:t>may end up in an infinite loop.</a:t>
            </a:r>
          </a:p>
          <a:p>
            <a:pPr marL="0" indent="0">
              <a:buNone/>
            </a:pPr>
            <a:endParaRPr lang="en-IN" dirty="0"/>
          </a:p>
        </p:txBody>
      </p:sp>
    </p:spTree>
    <p:extLst>
      <p:ext uri="{BB962C8B-B14F-4D97-AF65-F5344CB8AC3E}">
        <p14:creationId xmlns:p14="http://schemas.microsoft.com/office/powerpoint/2010/main" xmlns="" val="2650568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67544" y="1600200"/>
            <a:ext cx="8136904" cy="4853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09258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US" b="1" dirty="0"/>
              <a:t>Time complexity</a:t>
            </a:r>
            <a:r>
              <a:rPr lang="en-US" dirty="0"/>
              <a:t>  O (V+E). </a:t>
            </a:r>
            <a:r>
              <a:rPr lang="en-US" dirty="0" smtClean="0"/>
              <a:t>when </a:t>
            </a:r>
            <a:r>
              <a:rPr lang="en-US" dirty="0"/>
              <a:t>implemented using an adjacency list.</a:t>
            </a:r>
            <a:endParaRPr lang="en-IN" dirty="0"/>
          </a:p>
        </p:txBody>
      </p:sp>
    </p:spTree>
    <p:extLst>
      <p:ext uri="{BB962C8B-B14F-4D97-AF65-F5344CB8AC3E}">
        <p14:creationId xmlns:p14="http://schemas.microsoft.com/office/powerpoint/2010/main" xmlns="" val="4056167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smtClean="0"/>
              <a:t>Spanning Tree</a:t>
            </a:r>
            <a:endParaRPr lang="en-IN" dirty="0"/>
          </a:p>
        </p:txBody>
      </p:sp>
      <p:sp>
        <p:nvSpPr>
          <p:cNvPr id="3" name="Content Placeholder 2"/>
          <p:cNvSpPr>
            <a:spLocks noGrp="1"/>
          </p:cNvSpPr>
          <p:nvPr>
            <p:ph idx="1"/>
          </p:nvPr>
        </p:nvSpPr>
        <p:spPr>
          <a:xfrm>
            <a:off x="457200" y="1196752"/>
            <a:ext cx="8229600" cy="4929411"/>
          </a:xfrm>
        </p:spPr>
        <p:txBody>
          <a:bodyPr>
            <a:normAutofit fontScale="62500" lnSpcReduction="20000"/>
          </a:bodyPr>
          <a:lstStyle/>
          <a:p>
            <a:pPr marL="0" indent="0">
              <a:buNone/>
            </a:pPr>
            <a:r>
              <a:rPr lang="en-US" b="1" dirty="0" smtClean="0"/>
              <a:t> </a:t>
            </a:r>
            <a:r>
              <a:rPr lang="en-US" b="1" dirty="0"/>
              <a:t>Spanning </a:t>
            </a:r>
            <a:r>
              <a:rPr lang="en-US" b="1" dirty="0" smtClean="0"/>
              <a:t>Tree</a:t>
            </a:r>
            <a:endParaRPr lang="en-US" b="1" dirty="0"/>
          </a:p>
          <a:p>
            <a:pPr marL="0" indent="0">
              <a:buNone/>
            </a:pPr>
            <a:r>
              <a:rPr lang="en-US" dirty="0"/>
              <a:t>Given an undirected and connected </a:t>
            </a:r>
            <a:r>
              <a:rPr lang="en-US" dirty="0" smtClean="0"/>
              <a:t>graph G(V,E), </a:t>
            </a:r>
            <a:r>
              <a:rPr lang="en-US" dirty="0"/>
              <a:t>a spanning tree of the graph </a:t>
            </a:r>
            <a:r>
              <a:rPr lang="en-US" dirty="0" smtClean="0"/>
              <a:t>G</a:t>
            </a:r>
            <a:r>
              <a:rPr lang="en-US" dirty="0"/>
              <a:t> is a tree that spans </a:t>
            </a:r>
            <a:r>
              <a:rPr lang="en-US" dirty="0" smtClean="0"/>
              <a:t>G</a:t>
            </a:r>
            <a:r>
              <a:rPr lang="en-US" dirty="0"/>
              <a:t> (that is, it includes every vertex of </a:t>
            </a:r>
            <a:r>
              <a:rPr lang="en-US" dirty="0" smtClean="0"/>
              <a:t>G) </a:t>
            </a:r>
            <a:r>
              <a:rPr lang="en-US" dirty="0"/>
              <a:t>and is a </a:t>
            </a:r>
            <a:r>
              <a:rPr lang="en-US" dirty="0" err="1"/>
              <a:t>subgraph</a:t>
            </a:r>
            <a:r>
              <a:rPr lang="en-US" dirty="0"/>
              <a:t> of </a:t>
            </a:r>
            <a:r>
              <a:rPr lang="en-US" dirty="0" smtClean="0"/>
              <a:t>G</a:t>
            </a:r>
            <a:r>
              <a:rPr lang="en-US" dirty="0"/>
              <a:t> (every edge in the tree belongs to </a:t>
            </a:r>
            <a:r>
              <a:rPr lang="en-US" dirty="0" smtClean="0"/>
              <a:t>G)</a:t>
            </a:r>
            <a:endParaRPr lang="en-US" dirty="0"/>
          </a:p>
          <a:p>
            <a:pPr marL="0" indent="0">
              <a:buNone/>
            </a:pPr>
            <a:r>
              <a:rPr lang="en-US" dirty="0" smtClean="0"/>
              <a:t> </a:t>
            </a:r>
            <a:r>
              <a:rPr lang="en-US" b="1" dirty="0"/>
              <a:t>Minimum Spanning </a:t>
            </a:r>
            <a:r>
              <a:rPr lang="en-US" b="1" dirty="0" smtClean="0"/>
              <a:t>Tree</a:t>
            </a:r>
            <a:endParaRPr lang="en-US" b="1" dirty="0"/>
          </a:p>
          <a:p>
            <a:pPr marL="0" indent="0">
              <a:buNone/>
            </a:pPr>
            <a:r>
              <a:rPr lang="en-US" dirty="0"/>
              <a:t>The cost of the spanning tree is the sum of the weights of all the edges in the tree. There can be many spanning trees. Minimum spanning tree is the spanning tree where the cost is minimum among all the spanning trees. There also can be many minimum spanning trees.</a:t>
            </a:r>
          </a:p>
          <a:p>
            <a:pPr marL="0" indent="0">
              <a:buNone/>
            </a:pPr>
            <a:r>
              <a:rPr lang="en-US" dirty="0"/>
              <a:t>Minimum spanning tree has direct application in the design of networks. It is used in algorithms approximating the travelling salesman problem, multi-terminal minimum cut problem and minimum-cost weighted perfect matching. Other practical applications are:</a:t>
            </a:r>
          </a:p>
          <a:p>
            <a:pPr marL="0" indent="0">
              <a:buNone/>
            </a:pPr>
            <a:r>
              <a:rPr lang="en-US" dirty="0"/>
              <a:t>Cluster Analysis</a:t>
            </a:r>
          </a:p>
          <a:p>
            <a:pPr marL="0" indent="0">
              <a:buNone/>
            </a:pPr>
            <a:r>
              <a:rPr lang="en-US" dirty="0"/>
              <a:t>Handwriting recognition</a:t>
            </a:r>
          </a:p>
          <a:p>
            <a:pPr marL="0" indent="0">
              <a:buNone/>
            </a:pPr>
            <a:r>
              <a:rPr lang="en-US" dirty="0"/>
              <a:t>Image segmentation</a:t>
            </a:r>
          </a:p>
          <a:p>
            <a:pPr marL="0" indent="0">
              <a:buNone/>
            </a:pPr>
            <a:endParaRPr lang="en-IN" dirty="0"/>
          </a:p>
        </p:txBody>
      </p:sp>
    </p:spTree>
    <p:extLst>
      <p:ext uri="{BB962C8B-B14F-4D97-AF65-F5344CB8AC3E}">
        <p14:creationId xmlns:p14="http://schemas.microsoft.com/office/powerpoint/2010/main" xmlns="" val="2901039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Kruskal’s</a:t>
            </a:r>
            <a:r>
              <a:rPr lang="en-IN" dirty="0"/>
              <a:t> Algorithm</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b="1" dirty="0"/>
              <a:t>Algorithm Steps:</a:t>
            </a:r>
            <a:endParaRPr lang="en-US" dirty="0"/>
          </a:p>
          <a:p>
            <a:r>
              <a:rPr lang="en-US" dirty="0"/>
              <a:t>Sort the graph edges with respect to their weights.</a:t>
            </a:r>
          </a:p>
          <a:p>
            <a:r>
              <a:rPr lang="en-US" dirty="0"/>
              <a:t>Start adding edges to the MST from the edge with the smallest weight until the edge of the largest weight.</a:t>
            </a:r>
          </a:p>
          <a:p>
            <a:r>
              <a:rPr lang="en-US" dirty="0"/>
              <a:t>Only add edges which doesn't form a cycle , edges which connect only disconnected components.</a:t>
            </a:r>
          </a:p>
          <a:p>
            <a:pPr marL="0" indent="0">
              <a:buNone/>
            </a:pPr>
            <a:endParaRPr lang="en-IN" dirty="0"/>
          </a:p>
        </p:txBody>
      </p:sp>
    </p:spTree>
    <p:extLst>
      <p:ext uri="{BB962C8B-B14F-4D97-AF65-F5344CB8AC3E}">
        <p14:creationId xmlns:p14="http://schemas.microsoft.com/office/powerpoint/2010/main" xmlns="" val="382248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IN" dirty="0" smtClean="0"/>
              <a:t> </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23528" y="764704"/>
            <a:ext cx="8424936" cy="5904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3887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US" dirty="0"/>
              <a:t>minimum spanning tree with total cost 11 ( = 1 + 2 + 3 + 5</a:t>
            </a:r>
            <a:r>
              <a:rPr lang="en-US" dirty="0" smtClean="0"/>
              <a:t>).</a:t>
            </a:r>
          </a:p>
          <a:p>
            <a:pPr marL="0" indent="0">
              <a:buNone/>
            </a:pPr>
            <a:r>
              <a:rPr lang="en-US" b="1" dirty="0"/>
              <a:t>Time Complexity:</a:t>
            </a:r>
            <a:r>
              <a:rPr lang="en-US" dirty="0"/>
              <a:t/>
            </a:r>
            <a:br>
              <a:rPr lang="en-US" dirty="0"/>
            </a:br>
            <a:r>
              <a:rPr lang="en-US" dirty="0"/>
              <a:t>In </a:t>
            </a:r>
            <a:r>
              <a:rPr lang="en-US" dirty="0" err="1"/>
              <a:t>Kruskal’s</a:t>
            </a:r>
            <a:r>
              <a:rPr lang="en-US" dirty="0"/>
              <a:t> algorithm, most time consuming operation is sorting because the total complexity of the Disjoint-Set operations will be </a:t>
            </a:r>
            <a:r>
              <a:rPr lang="en-US" dirty="0" smtClean="0"/>
              <a:t>O(</a:t>
            </a:r>
            <a:r>
              <a:rPr lang="en-US" dirty="0" err="1" smtClean="0"/>
              <a:t>ElogV</a:t>
            </a:r>
            <a:r>
              <a:rPr lang="en-US" smtClean="0"/>
              <a:t>), </a:t>
            </a:r>
            <a:r>
              <a:rPr lang="en-US"/>
              <a:t>which is the overall Time Complexity of the algorithm.</a:t>
            </a:r>
            <a:endParaRPr lang="en-IN" dirty="0"/>
          </a:p>
        </p:txBody>
      </p:sp>
    </p:spTree>
    <p:extLst>
      <p:ext uri="{BB962C8B-B14F-4D97-AF65-F5344CB8AC3E}">
        <p14:creationId xmlns:p14="http://schemas.microsoft.com/office/powerpoint/2010/main" xmlns="" val="3515696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Prim’s </a:t>
            </a:r>
            <a:r>
              <a:rPr lang="en-US" dirty="0"/>
              <a:t>Algorithm also use Greedy approach to find the minimum spanning tree. In Prim’s Algorithm we grow the spanning tree from a starting position. Unlike an </a:t>
            </a:r>
            <a:r>
              <a:rPr lang="en-US" b="1" dirty="0"/>
              <a:t>edge</a:t>
            </a:r>
            <a:r>
              <a:rPr lang="en-US" dirty="0"/>
              <a:t> in </a:t>
            </a:r>
            <a:r>
              <a:rPr lang="en-US" dirty="0" err="1"/>
              <a:t>Kruskal's</a:t>
            </a:r>
            <a:r>
              <a:rPr lang="en-US" dirty="0"/>
              <a:t>, we add </a:t>
            </a:r>
            <a:r>
              <a:rPr lang="en-US" b="1" dirty="0"/>
              <a:t>vertex</a:t>
            </a:r>
            <a:r>
              <a:rPr lang="en-US" dirty="0"/>
              <a:t> to the growing spanning tree in Prim's.</a:t>
            </a:r>
          </a:p>
          <a:p>
            <a:r>
              <a:rPr lang="en-US" b="1" dirty="0"/>
              <a:t>Algorithm Steps:</a:t>
            </a:r>
            <a:endParaRPr lang="en-US" dirty="0"/>
          </a:p>
          <a:p>
            <a:r>
              <a:rPr lang="en-US" dirty="0"/>
              <a:t>Maintain two disjoint sets of vertices. One containing vertices that are in the growing spanning tree and other that are not in the growing spanning tree.</a:t>
            </a:r>
          </a:p>
          <a:p>
            <a:r>
              <a:rPr lang="en-US" dirty="0"/>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p>
          <a:p>
            <a:r>
              <a:rPr lang="en-US" dirty="0"/>
              <a:t>Check for cycles. To do that, mark the nodes which have been already selected and insert only those nodes in the Priority Queue that are not marked.</a:t>
            </a:r>
          </a:p>
          <a:p>
            <a:pPr marL="0" indent="0">
              <a:buNone/>
            </a:pPr>
            <a:endParaRPr lang="en-IN" dirty="0"/>
          </a:p>
        </p:txBody>
      </p:sp>
    </p:spTree>
    <p:extLst>
      <p:ext uri="{BB962C8B-B14F-4D97-AF65-F5344CB8AC3E}">
        <p14:creationId xmlns:p14="http://schemas.microsoft.com/office/powerpoint/2010/main" xmlns="" val="3827949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67544" y="1600200"/>
            <a:ext cx="8064896" cy="4925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5565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endParaRPr lang="en-US" altLang="zh-TW" dirty="0"/>
          </a:p>
        </p:txBody>
      </p:sp>
      <p:sp>
        <p:nvSpPr>
          <p:cNvPr id="7" name="Slide Number Placeholder 4"/>
          <p:cNvSpPr>
            <a:spLocks noGrp="1"/>
          </p:cNvSpPr>
          <p:nvPr>
            <p:ph type="sldNum" sz="quarter" idx="12"/>
          </p:nvPr>
        </p:nvSpPr>
        <p:spPr/>
        <p:txBody>
          <a:bodyPr/>
          <a:lstStyle/>
          <a:p>
            <a:fld id="{B73F6151-AE0B-402C-ADBB-B83C6609C985}" type="slidenum">
              <a:rPr lang="en-US" altLang="zh-TW"/>
              <a:pPr/>
              <a:t>3</a:t>
            </a:fld>
            <a:endParaRPr lang="en-US" altLang="zh-TW"/>
          </a:p>
        </p:txBody>
      </p:sp>
      <p:sp>
        <p:nvSpPr>
          <p:cNvPr id="49155" name="Rectangle 1027"/>
          <p:cNvSpPr>
            <a:spLocks noChangeArrowheads="1"/>
          </p:cNvSpPr>
          <p:nvPr/>
        </p:nvSpPr>
        <p:spPr bwMode="auto">
          <a:xfrm>
            <a:off x="534988" y="592138"/>
            <a:ext cx="8361362"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charset="-120"/>
              </a:rPr>
              <a:t>Complete Graph</a:t>
            </a:r>
          </a:p>
        </p:txBody>
      </p:sp>
      <p:sp>
        <p:nvSpPr>
          <p:cNvPr id="49156" name="Rectangle 1028"/>
          <p:cNvSpPr>
            <a:spLocks noChangeArrowheads="1"/>
          </p:cNvSpPr>
          <p:nvPr/>
        </p:nvSpPr>
        <p:spPr bwMode="auto">
          <a:xfrm>
            <a:off x="782638" y="1981200"/>
            <a:ext cx="8361362"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gn="l">
              <a:spcBef>
                <a:spcPct val="20000"/>
              </a:spcBef>
              <a:buClr>
                <a:schemeClr val="accent1"/>
              </a:buClr>
              <a:buSzPct val="70000"/>
              <a:buFont typeface="Monotype Sorts" pitchFamily="2" charset="2"/>
              <a:buChar char="n"/>
            </a:pPr>
            <a:r>
              <a:rPr lang="en-US" altLang="zh-TW" sz="3200">
                <a:solidFill>
                  <a:schemeClr val="tx1"/>
                </a:solidFill>
                <a:ea typeface="新細明體" charset="-120"/>
              </a:rPr>
              <a:t>A complete graph is a graph that has the </a:t>
            </a:r>
            <a:br>
              <a:rPr lang="en-US" altLang="zh-TW" sz="3200">
                <a:solidFill>
                  <a:schemeClr val="tx1"/>
                </a:solidFill>
                <a:ea typeface="新細明體" charset="-120"/>
              </a:rPr>
            </a:br>
            <a:r>
              <a:rPr lang="en-US" altLang="zh-TW" sz="3200">
                <a:solidFill>
                  <a:schemeClr val="tx1"/>
                </a:solidFill>
                <a:ea typeface="新細明體" charset="-120"/>
              </a:rPr>
              <a:t>maximum number of edges</a:t>
            </a:r>
          </a:p>
          <a:p>
            <a:pPr marL="742950" lvl="1" indent="-285750" algn="l">
              <a:spcBef>
                <a:spcPct val="20000"/>
              </a:spcBef>
              <a:buFontTx/>
              <a:buChar char="–"/>
            </a:pPr>
            <a:r>
              <a:rPr lang="en-US" altLang="zh-TW" sz="2800">
                <a:solidFill>
                  <a:schemeClr val="tx1"/>
                </a:solidFill>
                <a:ea typeface="新細明體" charset="-120"/>
              </a:rPr>
              <a:t>for </a:t>
            </a:r>
            <a:r>
              <a:rPr lang="en-US" altLang="zh-TW" sz="2800">
                <a:ea typeface="新細明體" charset="-120"/>
              </a:rPr>
              <a:t>undirected graph</a:t>
            </a:r>
            <a:r>
              <a:rPr lang="en-US" altLang="zh-TW" sz="2800">
                <a:solidFill>
                  <a:schemeClr val="tx1"/>
                </a:solidFill>
                <a:ea typeface="新細明體" charset="-120"/>
              </a:rPr>
              <a:t> with n vertices, the maximum number of edges is </a:t>
            </a:r>
            <a:r>
              <a:rPr lang="en-US" altLang="zh-TW" sz="2800">
                <a:solidFill>
                  <a:schemeClr val="accent2"/>
                </a:solidFill>
                <a:ea typeface="新細明體" charset="-120"/>
              </a:rPr>
              <a:t>n(n-1)/2</a:t>
            </a:r>
            <a:endParaRPr lang="en-US" altLang="zh-TW" sz="2800">
              <a:solidFill>
                <a:schemeClr val="tx1"/>
              </a:solidFill>
              <a:ea typeface="新細明體" charset="-120"/>
            </a:endParaRPr>
          </a:p>
          <a:p>
            <a:pPr marL="742950" lvl="1" indent="-285750" algn="l">
              <a:spcBef>
                <a:spcPct val="20000"/>
              </a:spcBef>
              <a:buFontTx/>
              <a:buChar char="–"/>
            </a:pPr>
            <a:r>
              <a:rPr lang="en-US" altLang="zh-TW" sz="2800">
                <a:solidFill>
                  <a:schemeClr val="tx1"/>
                </a:solidFill>
                <a:ea typeface="新細明體" charset="-120"/>
              </a:rPr>
              <a:t>for </a:t>
            </a:r>
            <a:r>
              <a:rPr lang="en-US" altLang="zh-TW" sz="2800">
                <a:ea typeface="新細明體" charset="-120"/>
              </a:rPr>
              <a:t>directed graph</a:t>
            </a:r>
            <a:r>
              <a:rPr lang="en-US" altLang="zh-TW" sz="2800">
                <a:solidFill>
                  <a:schemeClr val="tx1"/>
                </a:solidFill>
                <a:ea typeface="新細明體" charset="-120"/>
              </a:rPr>
              <a:t> with n vertices, the maximum </a:t>
            </a:r>
            <a:br>
              <a:rPr lang="en-US" altLang="zh-TW" sz="2800">
                <a:solidFill>
                  <a:schemeClr val="tx1"/>
                </a:solidFill>
                <a:ea typeface="新細明體" charset="-120"/>
              </a:rPr>
            </a:br>
            <a:r>
              <a:rPr lang="en-US" altLang="zh-TW" sz="2800">
                <a:solidFill>
                  <a:schemeClr val="tx1"/>
                </a:solidFill>
                <a:ea typeface="新細明體" charset="-120"/>
              </a:rPr>
              <a:t>number of edges is </a:t>
            </a:r>
            <a:r>
              <a:rPr lang="en-US" altLang="zh-TW" sz="2800">
                <a:solidFill>
                  <a:schemeClr val="accent2"/>
                </a:solidFill>
                <a:ea typeface="新細明體" charset="-120"/>
              </a:rPr>
              <a:t>n(n-1)</a:t>
            </a:r>
            <a:endParaRPr lang="en-US" altLang="zh-TW" sz="2800">
              <a:solidFill>
                <a:schemeClr val="tx1"/>
              </a:solidFill>
              <a:ea typeface="新細明體" charset="-120"/>
            </a:endParaRPr>
          </a:p>
          <a:p>
            <a:pPr marL="742950" lvl="1" indent="-285750" algn="l">
              <a:spcBef>
                <a:spcPct val="20000"/>
              </a:spcBef>
              <a:buFontTx/>
              <a:buChar char="–"/>
            </a:pPr>
            <a:r>
              <a:rPr lang="en-US" altLang="zh-TW" sz="2800">
                <a:solidFill>
                  <a:schemeClr val="tx1"/>
                </a:solidFill>
                <a:ea typeface="新細明體" charset="-120"/>
              </a:rPr>
              <a:t>example: G1 is a complete graph</a:t>
            </a:r>
          </a:p>
        </p:txBody>
      </p:sp>
      <p:sp>
        <p:nvSpPr>
          <p:cNvPr id="49157" name="Rectangle 1029"/>
          <p:cNvSpPr>
            <a:spLocks noGrp="1" noChangeArrowheads="1"/>
          </p:cNvSpPr>
          <p:nvPr>
            <p:ph type="body" idx="4294967295"/>
          </p:nvPr>
        </p:nvSpPr>
        <p:spPr/>
        <p:txBody>
          <a:bodyPr/>
          <a:lstStyle/>
          <a:p>
            <a:endParaRPr lang="en-US" dirty="0"/>
          </a:p>
        </p:txBody>
      </p:sp>
    </p:spTree>
    <p:extLst>
      <p:ext uri="{BB962C8B-B14F-4D97-AF65-F5344CB8AC3E}">
        <p14:creationId xmlns:p14="http://schemas.microsoft.com/office/powerpoint/2010/main" xmlns="" val="4218766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57200" y="838200"/>
            <a:ext cx="8229600" cy="5287963"/>
          </a:xfrm>
        </p:spPr>
        <p:txBody>
          <a:bodyPr/>
          <a:lstStyle/>
          <a:p>
            <a:pPr marL="0" indent="0">
              <a:buNone/>
            </a:pPr>
            <a:r>
              <a:rPr lang="en-US" dirty="0"/>
              <a:t>the minimum spanning tree of total cost 7 ( = 1 + 2 +4</a:t>
            </a:r>
            <a:r>
              <a:rPr lang="en-US" dirty="0" smtClean="0"/>
              <a:t>).</a:t>
            </a:r>
          </a:p>
          <a:p>
            <a:pPr marL="0" indent="0">
              <a:buNone/>
            </a:pPr>
            <a:r>
              <a:rPr lang="en-US" b="1" dirty="0"/>
              <a:t>Time Complexity:</a:t>
            </a:r>
            <a:r>
              <a:rPr lang="en-US" dirty="0"/>
              <a:t/>
            </a:r>
            <a:br>
              <a:rPr lang="en-US" dirty="0"/>
            </a:br>
            <a:r>
              <a:rPr lang="en-US" dirty="0"/>
              <a:t>The time complexity of the Prim’s Algorithm </a:t>
            </a:r>
            <a:r>
              <a:rPr lang="en-US" dirty="0" smtClean="0"/>
              <a:t>is </a:t>
            </a:r>
            <a:r>
              <a:rPr lang="en-US" dirty="0"/>
              <a:t>O</a:t>
            </a:r>
            <a:r>
              <a:rPr lang="en-US" dirty="0" smtClean="0"/>
              <a:t>((</a:t>
            </a:r>
            <a:r>
              <a:rPr lang="en-US" dirty="0"/>
              <a:t>V</a:t>
            </a:r>
            <a:r>
              <a:rPr lang="en-US" dirty="0" smtClean="0"/>
              <a:t>+E)</a:t>
            </a:r>
            <a:r>
              <a:rPr lang="en-US" dirty="0" err="1" smtClean="0"/>
              <a:t>logV</a:t>
            </a:r>
            <a:r>
              <a:rPr lang="en-US" dirty="0" smtClean="0"/>
              <a:t>) because </a:t>
            </a:r>
            <a:r>
              <a:rPr lang="en-US" dirty="0"/>
              <a:t>each edge is inserted in the priority queue only once and insertion in priority queue take logarithmic time.</a:t>
            </a:r>
            <a:endParaRPr lang="en-IN" dirty="0"/>
          </a:p>
        </p:txBody>
      </p:sp>
    </p:spTree>
    <p:extLst>
      <p:ext uri="{BB962C8B-B14F-4D97-AF65-F5344CB8AC3E}">
        <p14:creationId xmlns:p14="http://schemas.microsoft.com/office/powerpoint/2010/main" xmlns="" val="346841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C52BB9C8-8A4A-4248-85B2-C46CA19ACDCE}" type="slidenum">
              <a:rPr lang="en-US" altLang="zh-TW"/>
              <a:pPr/>
              <a:t>4</a:t>
            </a:fld>
            <a:endParaRPr lang="en-US" altLang="zh-TW"/>
          </a:p>
        </p:txBody>
      </p:sp>
      <p:sp>
        <p:nvSpPr>
          <p:cNvPr id="54274" name="Rectangle 2"/>
          <p:cNvSpPr>
            <a:spLocks noChangeArrowheads="1"/>
          </p:cNvSpPr>
          <p:nvPr/>
        </p:nvSpPr>
        <p:spPr bwMode="auto">
          <a:xfrm>
            <a:off x="974725" y="414338"/>
            <a:ext cx="816927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charset="-120"/>
              </a:rPr>
              <a:t>Degree</a:t>
            </a:r>
          </a:p>
        </p:txBody>
      </p:sp>
      <p:sp>
        <p:nvSpPr>
          <p:cNvPr id="54275" name="Rectangle 3"/>
          <p:cNvSpPr>
            <a:spLocks noChangeArrowheads="1"/>
          </p:cNvSpPr>
          <p:nvPr/>
        </p:nvSpPr>
        <p:spPr bwMode="auto">
          <a:xfrm>
            <a:off x="974725" y="1704975"/>
            <a:ext cx="8169275" cy="4398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gn="l">
              <a:lnSpc>
                <a:spcPct val="80000"/>
              </a:lnSpc>
              <a:spcBef>
                <a:spcPct val="20000"/>
              </a:spcBef>
              <a:buClr>
                <a:schemeClr val="accent1"/>
              </a:buClr>
              <a:buSzPct val="70000"/>
              <a:buFont typeface="Monotype Sorts" pitchFamily="2" charset="2"/>
              <a:buChar char="n"/>
            </a:pPr>
            <a:r>
              <a:rPr lang="en-US" altLang="zh-TW" sz="3200" dirty="0">
                <a:solidFill>
                  <a:schemeClr val="tx1"/>
                </a:solidFill>
                <a:ea typeface="新細明體" charset="-120"/>
              </a:rPr>
              <a:t>The </a:t>
            </a:r>
            <a:r>
              <a:rPr lang="en-US" altLang="zh-TW" sz="3200" dirty="0">
                <a:ea typeface="新細明體" charset="-120"/>
              </a:rPr>
              <a:t>degree</a:t>
            </a:r>
            <a:r>
              <a:rPr lang="en-US" altLang="zh-TW" sz="3200" dirty="0">
                <a:solidFill>
                  <a:schemeClr val="tx1"/>
                </a:solidFill>
                <a:ea typeface="新細明體" charset="-120"/>
              </a:rPr>
              <a:t> of a vertex is the number of edges incident to that vertex</a:t>
            </a:r>
          </a:p>
          <a:p>
            <a:pPr marL="342900" indent="-342900" algn="l">
              <a:lnSpc>
                <a:spcPct val="90000"/>
              </a:lnSpc>
              <a:spcBef>
                <a:spcPct val="20000"/>
              </a:spcBef>
              <a:buClr>
                <a:schemeClr val="accent1"/>
              </a:buClr>
              <a:buSzPct val="70000"/>
              <a:buFont typeface="Monotype Sorts" pitchFamily="2" charset="2"/>
              <a:buChar char="n"/>
            </a:pPr>
            <a:r>
              <a:rPr lang="en-US" altLang="zh-TW" sz="3200" dirty="0">
                <a:solidFill>
                  <a:schemeClr val="tx1"/>
                </a:solidFill>
                <a:ea typeface="新細明體" charset="-120"/>
              </a:rPr>
              <a:t>For directed graph, </a:t>
            </a:r>
          </a:p>
          <a:p>
            <a:pPr marL="742950" lvl="1" indent="-285750" algn="l">
              <a:lnSpc>
                <a:spcPct val="80000"/>
              </a:lnSpc>
              <a:spcBef>
                <a:spcPct val="20000"/>
              </a:spcBef>
              <a:buFontTx/>
              <a:buChar char="–"/>
            </a:pPr>
            <a:r>
              <a:rPr lang="en-US" altLang="zh-TW" sz="2800" dirty="0">
                <a:solidFill>
                  <a:schemeClr val="tx1"/>
                </a:solidFill>
                <a:ea typeface="新細明體" charset="-120"/>
              </a:rPr>
              <a:t>the </a:t>
            </a:r>
            <a:r>
              <a:rPr lang="en-US" altLang="zh-TW" sz="2800" dirty="0">
                <a:ea typeface="新細明體" charset="-120"/>
              </a:rPr>
              <a:t>in-degree</a:t>
            </a:r>
            <a:r>
              <a:rPr lang="en-US" altLang="zh-TW" sz="2800" dirty="0">
                <a:solidFill>
                  <a:schemeClr val="tx1"/>
                </a:solidFill>
                <a:ea typeface="新細明體" charset="-120"/>
              </a:rPr>
              <a:t> of a vertex </a:t>
            </a:r>
            <a:r>
              <a:rPr lang="en-US" altLang="zh-TW" sz="2800" i="1" dirty="0">
                <a:solidFill>
                  <a:schemeClr val="tx1"/>
                </a:solidFill>
                <a:ea typeface="新細明體" charset="-120"/>
              </a:rPr>
              <a:t>v</a:t>
            </a:r>
            <a:r>
              <a:rPr lang="en-US" altLang="zh-TW" sz="2800" dirty="0">
                <a:solidFill>
                  <a:schemeClr val="tx1"/>
                </a:solidFill>
                <a:ea typeface="新細明體" charset="-120"/>
              </a:rPr>
              <a:t> is the number of edges</a:t>
            </a:r>
            <a:br>
              <a:rPr lang="en-US" altLang="zh-TW" sz="2800" dirty="0">
                <a:solidFill>
                  <a:schemeClr val="tx1"/>
                </a:solidFill>
                <a:ea typeface="新細明體" charset="-120"/>
              </a:rPr>
            </a:br>
            <a:r>
              <a:rPr lang="en-US" altLang="zh-TW" sz="2800" dirty="0">
                <a:solidFill>
                  <a:schemeClr val="tx1"/>
                </a:solidFill>
                <a:ea typeface="新細明體" charset="-120"/>
              </a:rPr>
              <a:t>that have </a:t>
            </a:r>
            <a:r>
              <a:rPr lang="en-US" altLang="zh-TW" sz="2800" i="1" dirty="0">
                <a:solidFill>
                  <a:schemeClr val="tx1"/>
                </a:solidFill>
                <a:ea typeface="新細明體" charset="-120"/>
              </a:rPr>
              <a:t>v</a:t>
            </a:r>
            <a:r>
              <a:rPr lang="en-US" altLang="zh-TW" sz="2800" dirty="0">
                <a:solidFill>
                  <a:schemeClr val="tx1"/>
                </a:solidFill>
                <a:ea typeface="新細明體" charset="-120"/>
              </a:rPr>
              <a:t> as the head</a:t>
            </a:r>
          </a:p>
          <a:p>
            <a:pPr marL="742950" lvl="1" indent="-285750" algn="l">
              <a:lnSpc>
                <a:spcPct val="80000"/>
              </a:lnSpc>
              <a:spcBef>
                <a:spcPct val="20000"/>
              </a:spcBef>
              <a:buFontTx/>
              <a:buChar char="–"/>
            </a:pPr>
            <a:r>
              <a:rPr lang="en-US" altLang="zh-TW" sz="2800" dirty="0">
                <a:solidFill>
                  <a:schemeClr val="tx1"/>
                </a:solidFill>
                <a:ea typeface="新細明體" charset="-120"/>
              </a:rPr>
              <a:t>the </a:t>
            </a:r>
            <a:r>
              <a:rPr lang="en-US" altLang="zh-TW" sz="2800" dirty="0">
                <a:ea typeface="新細明體" charset="-120"/>
              </a:rPr>
              <a:t>out-degree</a:t>
            </a:r>
            <a:r>
              <a:rPr lang="en-US" altLang="zh-TW" sz="2800" dirty="0">
                <a:solidFill>
                  <a:schemeClr val="tx1"/>
                </a:solidFill>
                <a:ea typeface="新細明體" charset="-120"/>
              </a:rPr>
              <a:t> of a vertex </a:t>
            </a:r>
            <a:r>
              <a:rPr lang="en-US" altLang="zh-TW" sz="2800" i="1" dirty="0">
                <a:solidFill>
                  <a:schemeClr val="tx1"/>
                </a:solidFill>
                <a:ea typeface="新細明體" charset="-120"/>
              </a:rPr>
              <a:t>v</a:t>
            </a:r>
            <a:r>
              <a:rPr lang="en-US" altLang="zh-TW" sz="2800" dirty="0">
                <a:solidFill>
                  <a:schemeClr val="tx1"/>
                </a:solidFill>
                <a:ea typeface="新細明體" charset="-120"/>
              </a:rPr>
              <a:t> is the number of </a:t>
            </a:r>
            <a:r>
              <a:rPr lang="en-US" altLang="zh-TW" sz="2800" dirty="0" smtClean="0">
                <a:solidFill>
                  <a:schemeClr val="tx1"/>
                </a:solidFill>
                <a:ea typeface="新細明體" charset="-120"/>
              </a:rPr>
              <a:t>edges that </a:t>
            </a:r>
            <a:r>
              <a:rPr lang="en-US" altLang="zh-TW" sz="2800" dirty="0">
                <a:solidFill>
                  <a:schemeClr val="tx1"/>
                </a:solidFill>
                <a:ea typeface="新細明體" charset="-120"/>
              </a:rPr>
              <a:t>have </a:t>
            </a:r>
            <a:r>
              <a:rPr lang="en-US" altLang="zh-TW" sz="2800" i="1" dirty="0">
                <a:solidFill>
                  <a:schemeClr val="tx1"/>
                </a:solidFill>
                <a:ea typeface="新細明體" charset="-120"/>
              </a:rPr>
              <a:t>v</a:t>
            </a:r>
            <a:r>
              <a:rPr lang="en-US" altLang="zh-TW" sz="2800" dirty="0">
                <a:solidFill>
                  <a:schemeClr val="tx1"/>
                </a:solidFill>
                <a:ea typeface="新細明體" charset="-120"/>
              </a:rPr>
              <a:t> as the </a:t>
            </a:r>
            <a:r>
              <a:rPr lang="en-US" altLang="zh-TW" sz="2800" dirty="0" smtClean="0">
                <a:solidFill>
                  <a:schemeClr val="tx1"/>
                </a:solidFill>
                <a:ea typeface="新細明體" charset="-120"/>
              </a:rPr>
              <a:t>tail</a:t>
            </a:r>
            <a:endParaRPr lang="en-US" altLang="zh-TW" sz="2800" dirty="0">
              <a:solidFill>
                <a:schemeClr val="tx1"/>
              </a:solidFill>
              <a:ea typeface="新細明體" charset="-120"/>
            </a:endParaRPr>
          </a:p>
        </p:txBody>
      </p:sp>
    </p:spTree>
    <p:extLst>
      <p:ext uri="{BB962C8B-B14F-4D97-AF65-F5344CB8AC3E}">
        <p14:creationId xmlns:p14="http://schemas.microsoft.com/office/powerpoint/2010/main" xmlns="" val="418800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3"/>
          <p:cNvSpPr>
            <a:spLocks noGrp="1"/>
          </p:cNvSpPr>
          <p:nvPr>
            <p:ph type="sldNum" sz="quarter" idx="12"/>
          </p:nvPr>
        </p:nvSpPr>
        <p:spPr/>
        <p:txBody>
          <a:bodyPr/>
          <a:lstStyle/>
          <a:p>
            <a:pPr>
              <a:defRPr/>
            </a:pPr>
            <a:fld id="{905ECA1E-8637-473E-93C8-0B44D0E2F6FF}" type="slidenum">
              <a:rPr lang="en-US" altLang="zh-TW"/>
              <a:pPr>
                <a:defRPr/>
              </a:pPr>
              <a:t>5</a:t>
            </a:fld>
            <a:endParaRPr lang="en-US" altLang="zh-TW"/>
          </a:p>
        </p:txBody>
      </p:sp>
      <p:sp>
        <p:nvSpPr>
          <p:cNvPr id="17412" name="Text Box 1026"/>
          <p:cNvSpPr txBox="1">
            <a:spLocks noChangeArrowheads="1"/>
          </p:cNvSpPr>
          <p:nvPr/>
        </p:nvSpPr>
        <p:spPr bwMode="auto">
          <a:xfrm>
            <a:off x="1423988" y="0"/>
            <a:ext cx="22383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algn="l" eaLnBrk="1" hangingPunct="1"/>
            <a:r>
              <a:rPr lang="en-US" altLang="zh-TW" sz="2400">
                <a:solidFill>
                  <a:schemeClr val="tx2"/>
                </a:solidFill>
                <a:ea typeface="新細明體" charset="-120"/>
              </a:rPr>
              <a:t>undirected graph</a:t>
            </a:r>
          </a:p>
        </p:txBody>
      </p:sp>
      <p:sp>
        <p:nvSpPr>
          <p:cNvPr id="17413" name="Text Box 1027"/>
          <p:cNvSpPr txBox="1">
            <a:spLocks noChangeArrowheads="1"/>
          </p:cNvSpPr>
          <p:nvPr/>
        </p:nvSpPr>
        <p:spPr bwMode="auto">
          <a:xfrm>
            <a:off x="1441450" y="563563"/>
            <a:ext cx="9953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algn="l" eaLnBrk="1" hangingPunct="1"/>
            <a:r>
              <a:rPr lang="en-US" altLang="zh-TW" sz="2400">
                <a:solidFill>
                  <a:schemeClr val="tx2"/>
                </a:solidFill>
                <a:ea typeface="新細明體" charset="-120"/>
              </a:rPr>
              <a:t>degree</a:t>
            </a:r>
          </a:p>
        </p:txBody>
      </p:sp>
      <p:sp>
        <p:nvSpPr>
          <p:cNvPr id="17414" name="Oval 1038"/>
          <p:cNvSpPr>
            <a:spLocks noChangeArrowheads="1"/>
          </p:cNvSpPr>
          <p:nvPr/>
        </p:nvSpPr>
        <p:spPr bwMode="auto">
          <a:xfrm>
            <a:off x="6159500" y="827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17415" name="Oval 1039"/>
          <p:cNvSpPr>
            <a:spLocks noChangeArrowheads="1"/>
          </p:cNvSpPr>
          <p:nvPr/>
        </p:nvSpPr>
        <p:spPr bwMode="auto">
          <a:xfrm>
            <a:off x="5473700" y="1589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17416" name="Oval 1040"/>
          <p:cNvSpPr>
            <a:spLocks noChangeArrowheads="1"/>
          </p:cNvSpPr>
          <p:nvPr/>
        </p:nvSpPr>
        <p:spPr bwMode="auto">
          <a:xfrm>
            <a:off x="6845300" y="15890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17417" name="Line 1041"/>
          <p:cNvSpPr>
            <a:spLocks noChangeShapeType="1"/>
          </p:cNvSpPr>
          <p:nvPr/>
        </p:nvSpPr>
        <p:spPr bwMode="auto">
          <a:xfrm flipH="1">
            <a:off x="5813425" y="1201738"/>
            <a:ext cx="407988"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18" name="Line 1042"/>
          <p:cNvSpPr>
            <a:spLocks noChangeShapeType="1"/>
          </p:cNvSpPr>
          <p:nvPr/>
        </p:nvSpPr>
        <p:spPr bwMode="auto">
          <a:xfrm>
            <a:off x="6534150" y="1201738"/>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19" name="Oval 1043"/>
          <p:cNvSpPr>
            <a:spLocks noChangeArrowheads="1"/>
          </p:cNvSpPr>
          <p:nvPr/>
        </p:nvSpPr>
        <p:spPr bwMode="auto">
          <a:xfrm>
            <a:off x="5091113" y="24860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17420" name="Oval 1044"/>
          <p:cNvSpPr>
            <a:spLocks noChangeArrowheads="1"/>
          </p:cNvSpPr>
          <p:nvPr/>
        </p:nvSpPr>
        <p:spPr bwMode="auto">
          <a:xfrm>
            <a:off x="5851525" y="24987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17421" name="Line 1045"/>
          <p:cNvSpPr>
            <a:spLocks noChangeShapeType="1"/>
          </p:cNvSpPr>
          <p:nvPr/>
        </p:nvSpPr>
        <p:spPr bwMode="auto">
          <a:xfrm flipH="1">
            <a:off x="5318125" y="2030413"/>
            <a:ext cx="263525" cy="460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22" name="Line 1046"/>
          <p:cNvSpPr>
            <a:spLocks noChangeShapeType="1"/>
          </p:cNvSpPr>
          <p:nvPr/>
        </p:nvSpPr>
        <p:spPr bwMode="auto">
          <a:xfrm>
            <a:off x="5768975" y="2044700"/>
            <a:ext cx="298450" cy="458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23" name="Oval 1047"/>
          <p:cNvSpPr>
            <a:spLocks noChangeArrowheads="1"/>
          </p:cNvSpPr>
          <p:nvPr/>
        </p:nvSpPr>
        <p:spPr bwMode="auto">
          <a:xfrm>
            <a:off x="6496050" y="24876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17424" name="Oval 1048"/>
          <p:cNvSpPr>
            <a:spLocks noChangeArrowheads="1"/>
          </p:cNvSpPr>
          <p:nvPr/>
        </p:nvSpPr>
        <p:spPr bwMode="auto">
          <a:xfrm>
            <a:off x="7240588" y="248602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6</a:t>
            </a:r>
          </a:p>
        </p:txBody>
      </p:sp>
      <p:sp>
        <p:nvSpPr>
          <p:cNvPr id="17425" name="Line 1049"/>
          <p:cNvSpPr>
            <a:spLocks noChangeShapeType="1"/>
          </p:cNvSpPr>
          <p:nvPr/>
        </p:nvSpPr>
        <p:spPr bwMode="auto">
          <a:xfrm flipH="1">
            <a:off x="6692900" y="2014538"/>
            <a:ext cx="273050" cy="4619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26" name="Line 1050"/>
          <p:cNvSpPr>
            <a:spLocks noChangeShapeType="1"/>
          </p:cNvSpPr>
          <p:nvPr/>
        </p:nvSpPr>
        <p:spPr bwMode="auto">
          <a:xfrm>
            <a:off x="7169150" y="2027238"/>
            <a:ext cx="273050" cy="449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27" name="Rectangle 1051"/>
          <p:cNvSpPr>
            <a:spLocks noChangeArrowheads="1"/>
          </p:cNvSpPr>
          <p:nvPr/>
        </p:nvSpPr>
        <p:spPr bwMode="auto">
          <a:xfrm>
            <a:off x="2587625" y="3017838"/>
            <a:ext cx="5556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1</a:t>
            </a:r>
          </a:p>
        </p:txBody>
      </p:sp>
      <p:sp>
        <p:nvSpPr>
          <p:cNvPr id="17428" name="Rectangle 1052"/>
          <p:cNvSpPr>
            <a:spLocks noChangeArrowheads="1"/>
          </p:cNvSpPr>
          <p:nvPr/>
        </p:nvSpPr>
        <p:spPr bwMode="auto">
          <a:xfrm>
            <a:off x="6111875" y="3060700"/>
            <a:ext cx="5556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2</a:t>
            </a:r>
          </a:p>
        </p:txBody>
      </p:sp>
      <p:sp>
        <p:nvSpPr>
          <p:cNvPr id="17429" name="Text Box 1054"/>
          <p:cNvSpPr txBox="1">
            <a:spLocks noChangeArrowheads="1"/>
          </p:cNvSpPr>
          <p:nvPr/>
        </p:nvSpPr>
        <p:spPr bwMode="auto">
          <a:xfrm>
            <a:off x="2689225" y="833438"/>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eaLnBrk="1" hangingPunct="1"/>
            <a:r>
              <a:rPr lang="en-US" altLang="zh-TW" sz="2400">
                <a:ea typeface="新細明體" charset="-120"/>
              </a:rPr>
              <a:t>3</a:t>
            </a:r>
          </a:p>
        </p:txBody>
      </p:sp>
      <p:sp>
        <p:nvSpPr>
          <p:cNvPr id="17430" name="Text Box 1058"/>
          <p:cNvSpPr txBox="1">
            <a:spLocks noChangeArrowheads="1"/>
          </p:cNvSpPr>
          <p:nvPr/>
        </p:nvSpPr>
        <p:spPr bwMode="auto">
          <a:xfrm>
            <a:off x="6234113" y="1358900"/>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eaLnBrk="1" hangingPunct="1"/>
            <a:r>
              <a:rPr lang="en-US" altLang="zh-TW" sz="2400">
                <a:ea typeface="新細明體" charset="-120"/>
              </a:rPr>
              <a:t>2</a:t>
            </a:r>
          </a:p>
        </p:txBody>
      </p:sp>
      <p:sp>
        <p:nvSpPr>
          <p:cNvPr id="17431" name="Text Box 1059"/>
          <p:cNvSpPr txBox="1">
            <a:spLocks noChangeArrowheads="1"/>
          </p:cNvSpPr>
          <p:nvPr/>
        </p:nvSpPr>
        <p:spPr bwMode="auto">
          <a:xfrm>
            <a:off x="5510213" y="2081213"/>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eaLnBrk="1" hangingPunct="1"/>
            <a:r>
              <a:rPr lang="en-US" altLang="zh-TW" sz="2400">
                <a:ea typeface="新細明體" charset="-120"/>
              </a:rPr>
              <a:t>3</a:t>
            </a:r>
          </a:p>
        </p:txBody>
      </p:sp>
      <p:sp>
        <p:nvSpPr>
          <p:cNvPr id="17432" name="Text Box 1060"/>
          <p:cNvSpPr txBox="1">
            <a:spLocks noChangeArrowheads="1"/>
          </p:cNvSpPr>
          <p:nvPr/>
        </p:nvSpPr>
        <p:spPr bwMode="auto">
          <a:xfrm>
            <a:off x="6886575" y="2081213"/>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eaLnBrk="1" hangingPunct="1"/>
            <a:r>
              <a:rPr lang="en-US" altLang="zh-TW" sz="2400">
                <a:ea typeface="新細明體" charset="-120"/>
              </a:rPr>
              <a:t>3</a:t>
            </a:r>
          </a:p>
        </p:txBody>
      </p:sp>
      <p:sp>
        <p:nvSpPr>
          <p:cNvPr id="17433" name="Text Box 1061"/>
          <p:cNvSpPr txBox="1">
            <a:spLocks noChangeArrowheads="1"/>
          </p:cNvSpPr>
          <p:nvPr/>
        </p:nvSpPr>
        <p:spPr bwMode="auto">
          <a:xfrm>
            <a:off x="5122863" y="2998788"/>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eaLnBrk="1" hangingPunct="1"/>
            <a:r>
              <a:rPr lang="en-US" altLang="zh-TW" sz="2400">
                <a:ea typeface="新細明體" charset="-120"/>
              </a:rPr>
              <a:t>1</a:t>
            </a:r>
          </a:p>
        </p:txBody>
      </p:sp>
      <p:sp>
        <p:nvSpPr>
          <p:cNvPr id="17434" name="Text Box 1062"/>
          <p:cNvSpPr txBox="1">
            <a:spLocks noChangeArrowheads="1"/>
          </p:cNvSpPr>
          <p:nvPr/>
        </p:nvSpPr>
        <p:spPr bwMode="auto">
          <a:xfrm>
            <a:off x="5864225" y="3051175"/>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eaLnBrk="1" hangingPunct="1"/>
            <a:r>
              <a:rPr lang="en-US" altLang="zh-TW" sz="2400">
                <a:ea typeface="新細明體" charset="-120"/>
              </a:rPr>
              <a:t>1</a:t>
            </a:r>
          </a:p>
        </p:txBody>
      </p:sp>
      <p:sp>
        <p:nvSpPr>
          <p:cNvPr id="17435" name="Text Box 1063"/>
          <p:cNvSpPr txBox="1">
            <a:spLocks noChangeArrowheads="1"/>
          </p:cNvSpPr>
          <p:nvPr/>
        </p:nvSpPr>
        <p:spPr bwMode="auto">
          <a:xfrm>
            <a:off x="6569075" y="3033713"/>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eaLnBrk="1" hangingPunct="1"/>
            <a:r>
              <a:rPr lang="en-US" altLang="zh-TW" sz="2400">
                <a:ea typeface="新細明體" charset="-120"/>
              </a:rPr>
              <a:t>1</a:t>
            </a:r>
          </a:p>
        </p:txBody>
      </p:sp>
      <p:sp>
        <p:nvSpPr>
          <p:cNvPr id="17436" name="Text Box 1064"/>
          <p:cNvSpPr txBox="1">
            <a:spLocks noChangeArrowheads="1"/>
          </p:cNvSpPr>
          <p:nvPr/>
        </p:nvSpPr>
        <p:spPr bwMode="auto">
          <a:xfrm>
            <a:off x="7362825" y="3086100"/>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eaLnBrk="1" hangingPunct="1"/>
            <a:r>
              <a:rPr lang="en-US" altLang="zh-TW" sz="2400">
                <a:ea typeface="新細明體" charset="-120"/>
              </a:rPr>
              <a:t>1</a:t>
            </a:r>
          </a:p>
        </p:txBody>
      </p:sp>
      <p:sp>
        <p:nvSpPr>
          <p:cNvPr id="17437" name="Rectangle 1065"/>
          <p:cNvSpPr>
            <a:spLocks noChangeArrowheads="1"/>
          </p:cNvSpPr>
          <p:nvPr/>
        </p:nvSpPr>
        <p:spPr bwMode="auto">
          <a:xfrm>
            <a:off x="1400175" y="3854450"/>
            <a:ext cx="19335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r>
              <a:rPr lang="en-US" altLang="zh-TW" sz="2400">
                <a:solidFill>
                  <a:schemeClr val="tx2"/>
                </a:solidFill>
                <a:ea typeface="新細明體" charset="-120"/>
              </a:rPr>
              <a:t>directed graph</a:t>
            </a:r>
          </a:p>
        </p:txBody>
      </p:sp>
      <p:sp>
        <p:nvSpPr>
          <p:cNvPr id="17438" name="Rectangle 1066"/>
          <p:cNvSpPr>
            <a:spLocks noChangeArrowheads="1"/>
          </p:cNvSpPr>
          <p:nvPr/>
        </p:nvSpPr>
        <p:spPr bwMode="auto">
          <a:xfrm>
            <a:off x="1411288" y="4252913"/>
            <a:ext cx="14859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l"/>
            <a:r>
              <a:rPr lang="en-US" altLang="zh-TW" sz="2400">
                <a:solidFill>
                  <a:schemeClr val="tx2"/>
                </a:solidFill>
                <a:ea typeface="新細明體" charset="-120"/>
              </a:rPr>
              <a:t>in-degree</a:t>
            </a:r>
          </a:p>
          <a:p>
            <a:pPr algn="l"/>
            <a:r>
              <a:rPr lang="en-US" altLang="zh-TW" sz="2400">
                <a:solidFill>
                  <a:schemeClr val="tx2"/>
                </a:solidFill>
                <a:ea typeface="新細明體" charset="-120"/>
              </a:rPr>
              <a:t>out-degree</a:t>
            </a:r>
          </a:p>
        </p:txBody>
      </p:sp>
      <p:sp>
        <p:nvSpPr>
          <p:cNvPr id="17439" name="Oval 1067"/>
          <p:cNvSpPr>
            <a:spLocks noChangeArrowheads="1"/>
          </p:cNvSpPr>
          <p:nvPr/>
        </p:nvSpPr>
        <p:spPr bwMode="auto">
          <a:xfrm>
            <a:off x="3908425" y="3470275"/>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17440" name="Oval 1068"/>
          <p:cNvSpPr>
            <a:spLocks noChangeArrowheads="1"/>
          </p:cNvSpPr>
          <p:nvPr/>
        </p:nvSpPr>
        <p:spPr bwMode="auto">
          <a:xfrm>
            <a:off x="3906838" y="457358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17441" name="Oval 1069"/>
          <p:cNvSpPr>
            <a:spLocks noChangeArrowheads="1"/>
          </p:cNvSpPr>
          <p:nvPr/>
        </p:nvSpPr>
        <p:spPr bwMode="auto">
          <a:xfrm>
            <a:off x="3922713" y="55927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17442" name="Line 1070"/>
          <p:cNvSpPr>
            <a:spLocks noChangeShapeType="1"/>
          </p:cNvSpPr>
          <p:nvPr/>
        </p:nvSpPr>
        <p:spPr bwMode="auto">
          <a:xfrm>
            <a:off x="4144963" y="5029200"/>
            <a:ext cx="0" cy="558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43" name="Line 1071"/>
          <p:cNvSpPr>
            <a:spLocks noChangeShapeType="1"/>
          </p:cNvSpPr>
          <p:nvPr/>
        </p:nvSpPr>
        <p:spPr bwMode="auto">
          <a:xfrm flipV="1">
            <a:off x="4322763" y="3859213"/>
            <a:ext cx="0" cy="7207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44" name="Line 1072"/>
          <p:cNvSpPr>
            <a:spLocks noChangeShapeType="1"/>
          </p:cNvSpPr>
          <p:nvPr/>
        </p:nvSpPr>
        <p:spPr bwMode="auto">
          <a:xfrm>
            <a:off x="3954463" y="3886200"/>
            <a:ext cx="0" cy="73501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45" name="Rectangle 1073"/>
          <p:cNvSpPr>
            <a:spLocks noChangeArrowheads="1"/>
          </p:cNvSpPr>
          <p:nvPr/>
        </p:nvSpPr>
        <p:spPr bwMode="auto">
          <a:xfrm>
            <a:off x="3800475" y="6110288"/>
            <a:ext cx="5556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3</a:t>
            </a:r>
          </a:p>
        </p:txBody>
      </p:sp>
      <p:sp>
        <p:nvSpPr>
          <p:cNvPr id="17446" name="Text Box 1074"/>
          <p:cNvSpPr txBox="1">
            <a:spLocks noChangeArrowheads="1"/>
          </p:cNvSpPr>
          <p:nvPr/>
        </p:nvSpPr>
        <p:spPr bwMode="auto">
          <a:xfrm>
            <a:off x="4652963" y="3492500"/>
            <a:ext cx="15113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algn="l" eaLnBrk="1" hangingPunct="1"/>
            <a:r>
              <a:rPr lang="en-US" altLang="zh-TW" sz="2400">
                <a:ea typeface="新細明體" charset="-120"/>
              </a:rPr>
              <a:t>in:1, out: 1</a:t>
            </a:r>
          </a:p>
        </p:txBody>
      </p:sp>
      <p:sp>
        <p:nvSpPr>
          <p:cNvPr id="17447" name="Text Box 1075"/>
          <p:cNvSpPr txBox="1">
            <a:spLocks noChangeArrowheads="1"/>
          </p:cNvSpPr>
          <p:nvPr/>
        </p:nvSpPr>
        <p:spPr bwMode="auto">
          <a:xfrm>
            <a:off x="4670425" y="4568825"/>
            <a:ext cx="15875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algn="l" eaLnBrk="1" hangingPunct="1"/>
            <a:r>
              <a:rPr lang="en-US" altLang="zh-TW" sz="2400">
                <a:ea typeface="新細明體" charset="-120"/>
              </a:rPr>
              <a:t>in: 1, out: 2</a:t>
            </a:r>
          </a:p>
        </p:txBody>
      </p:sp>
      <p:sp>
        <p:nvSpPr>
          <p:cNvPr id="17448" name="Text Box 1076"/>
          <p:cNvSpPr txBox="1">
            <a:spLocks noChangeArrowheads="1"/>
          </p:cNvSpPr>
          <p:nvPr/>
        </p:nvSpPr>
        <p:spPr bwMode="auto">
          <a:xfrm>
            <a:off x="4705350" y="5573713"/>
            <a:ext cx="15875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algn="l" eaLnBrk="1" hangingPunct="1"/>
            <a:r>
              <a:rPr lang="en-US" altLang="zh-TW" sz="2400">
                <a:ea typeface="新細明體" charset="-120"/>
              </a:rPr>
              <a:t>in: 1, out: 0</a:t>
            </a:r>
          </a:p>
        </p:txBody>
      </p:sp>
      <p:sp>
        <p:nvSpPr>
          <p:cNvPr id="17449" name="Oval 1077"/>
          <p:cNvSpPr>
            <a:spLocks noChangeArrowheads="1"/>
          </p:cNvSpPr>
          <p:nvPr/>
        </p:nvSpPr>
        <p:spPr bwMode="auto">
          <a:xfrm>
            <a:off x="2608263" y="12954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17450" name="Oval 1078"/>
          <p:cNvSpPr>
            <a:spLocks noChangeArrowheads="1"/>
          </p:cNvSpPr>
          <p:nvPr/>
        </p:nvSpPr>
        <p:spPr bwMode="auto">
          <a:xfrm>
            <a:off x="1922463" y="20574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17451" name="Oval 1079"/>
          <p:cNvSpPr>
            <a:spLocks noChangeArrowheads="1"/>
          </p:cNvSpPr>
          <p:nvPr/>
        </p:nvSpPr>
        <p:spPr bwMode="auto">
          <a:xfrm>
            <a:off x="3294063" y="20574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17452" name="Oval 1080"/>
          <p:cNvSpPr>
            <a:spLocks noChangeArrowheads="1"/>
          </p:cNvSpPr>
          <p:nvPr/>
        </p:nvSpPr>
        <p:spPr bwMode="auto">
          <a:xfrm>
            <a:off x="2608263" y="266700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17453" name="Line 1081"/>
          <p:cNvSpPr>
            <a:spLocks noChangeShapeType="1"/>
          </p:cNvSpPr>
          <p:nvPr/>
        </p:nvSpPr>
        <p:spPr bwMode="auto">
          <a:xfrm>
            <a:off x="2830513" y="174625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54" name="Line 1082"/>
          <p:cNvSpPr>
            <a:spLocks noChangeShapeType="1"/>
          </p:cNvSpPr>
          <p:nvPr/>
        </p:nvSpPr>
        <p:spPr bwMode="auto">
          <a:xfrm>
            <a:off x="2373313" y="227965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55" name="Line 1083"/>
          <p:cNvSpPr>
            <a:spLocks noChangeShapeType="1"/>
          </p:cNvSpPr>
          <p:nvPr/>
        </p:nvSpPr>
        <p:spPr bwMode="auto">
          <a:xfrm flipH="1">
            <a:off x="2262188" y="1670050"/>
            <a:ext cx="407987"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56" name="Line 1084"/>
          <p:cNvSpPr>
            <a:spLocks noChangeShapeType="1"/>
          </p:cNvSpPr>
          <p:nvPr/>
        </p:nvSpPr>
        <p:spPr bwMode="auto">
          <a:xfrm>
            <a:off x="2982913" y="1670050"/>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57" name="Line 1085"/>
          <p:cNvSpPr>
            <a:spLocks noChangeShapeType="1"/>
          </p:cNvSpPr>
          <p:nvPr/>
        </p:nvSpPr>
        <p:spPr bwMode="auto">
          <a:xfrm>
            <a:off x="2247900" y="2486025"/>
            <a:ext cx="354013" cy="3127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58" name="Line 1086"/>
          <p:cNvSpPr>
            <a:spLocks noChangeShapeType="1"/>
          </p:cNvSpPr>
          <p:nvPr/>
        </p:nvSpPr>
        <p:spPr bwMode="auto">
          <a:xfrm flipH="1">
            <a:off x="3036888" y="2459038"/>
            <a:ext cx="327025"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7459" name="Text Box 1088"/>
          <p:cNvSpPr txBox="1">
            <a:spLocks noChangeArrowheads="1"/>
          </p:cNvSpPr>
          <p:nvPr/>
        </p:nvSpPr>
        <p:spPr bwMode="auto">
          <a:xfrm>
            <a:off x="3659188" y="2135188"/>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eaLnBrk="1" hangingPunct="1"/>
            <a:r>
              <a:rPr lang="en-US" altLang="zh-TW" sz="2400">
                <a:ea typeface="新細明體" charset="-120"/>
              </a:rPr>
              <a:t>3</a:t>
            </a:r>
          </a:p>
        </p:txBody>
      </p:sp>
      <p:sp>
        <p:nvSpPr>
          <p:cNvPr id="17460" name="Text Box 1089"/>
          <p:cNvSpPr txBox="1">
            <a:spLocks noChangeArrowheads="1"/>
          </p:cNvSpPr>
          <p:nvPr/>
        </p:nvSpPr>
        <p:spPr bwMode="auto">
          <a:xfrm>
            <a:off x="1593850" y="2081213"/>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eaLnBrk="1" hangingPunct="1"/>
            <a:r>
              <a:rPr lang="en-US" altLang="zh-TW" sz="2400">
                <a:ea typeface="新細明體" charset="-120"/>
              </a:rPr>
              <a:t>3</a:t>
            </a:r>
          </a:p>
        </p:txBody>
      </p:sp>
      <p:sp>
        <p:nvSpPr>
          <p:cNvPr id="17461" name="Text Box 1090"/>
          <p:cNvSpPr txBox="1">
            <a:spLocks noChangeArrowheads="1"/>
          </p:cNvSpPr>
          <p:nvPr/>
        </p:nvSpPr>
        <p:spPr bwMode="auto">
          <a:xfrm>
            <a:off x="2954338" y="2911475"/>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kumimoji="1" sz="2000">
                <a:solidFill>
                  <a:srgbClr val="CC3300"/>
                </a:solidFill>
                <a:latin typeface="Times New Roman" charset="0"/>
                <a:ea typeface="標楷體" pitchFamily="49" charset="-120"/>
              </a:defRPr>
            </a:lvl1pPr>
            <a:lvl2pPr marL="742950" indent="-285750" eaLnBrk="0" hangingPunct="0">
              <a:defRPr kumimoji="1" sz="2000">
                <a:solidFill>
                  <a:srgbClr val="CC3300"/>
                </a:solidFill>
                <a:latin typeface="Times New Roman" charset="0"/>
                <a:ea typeface="標楷體" pitchFamily="49" charset="-120"/>
              </a:defRPr>
            </a:lvl2pPr>
            <a:lvl3pPr marL="1143000" indent="-228600" eaLnBrk="0" hangingPunct="0">
              <a:defRPr kumimoji="1" sz="2000">
                <a:solidFill>
                  <a:srgbClr val="CC3300"/>
                </a:solidFill>
                <a:latin typeface="Times New Roman" charset="0"/>
                <a:ea typeface="標楷體" pitchFamily="49" charset="-120"/>
              </a:defRPr>
            </a:lvl3pPr>
            <a:lvl4pPr marL="1600200" indent="-228600" eaLnBrk="0" hangingPunct="0">
              <a:defRPr kumimoji="1" sz="2000">
                <a:solidFill>
                  <a:srgbClr val="CC3300"/>
                </a:solidFill>
                <a:latin typeface="Times New Roman" charset="0"/>
                <a:ea typeface="標楷體" pitchFamily="49" charset="-120"/>
              </a:defRPr>
            </a:lvl4pPr>
            <a:lvl5pPr marL="2057400" indent="-228600" eaLnBrk="0" hangingPunct="0">
              <a:defRPr kumimoji="1" sz="2000">
                <a:solidFill>
                  <a:srgbClr val="CC3300"/>
                </a:solidFill>
                <a:latin typeface="Times New Roman" charset="0"/>
                <a:ea typeface="標楷體" pitchFamily="49" charset="-120"/>
              </a:defRPr>
            </a:lvl5pPr>
            <a:lvl6pPr marL="25146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6pPr>
            <a:lvl7pPr marL="29718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7pPr>
            <a:lvl8pPr marL="34290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8pPr>
            <a:lvl9pPr marL="3886200" indent="-228600" algn="ctr" eaLnBrk="0" fontAlgn="base" hangingPunct="0">
              <a:spcBef>
                <a:spcPct val="0"/>
              </a:spcBef>
              <a:spcAft>
                <a:spcPct val="0"/>
              </a:spcAft>
              <a:defRPr kumimoji="1" sz="2000">
                <a:solidFill>
                  <a:srgbClr val="CC3300"/>
                </a:solidFill>
                <a:latin typeface="Times New Roman" charset="0"/>
                <a:ea typeface="標楷體" pitchFamily="49" charset="-120"/>
              </a:defRPr>
            </a:lvl9pPr>
          </a:lstStyle>
          <a:p>
            <a:pPr eaLnBrk="1" hangingPunct="1"/>
            <a:r>
              <a:rPr lang="en-US" altLang="zh-TW" sz="2400">
                <a:ea typeface="新細明體" charset="-120"/>
              </a:rPr>
              <a:t>3</a:t>
            </a:r>
          </a:p>
        </p:txBody>
      </p:sp>
    </p:spTree>
    <p:extLst>
      <p:ext uri="{BB962C8B-B14F-4D97-AF65-F5344CB8AC3E}">
        <p14:creationId xmlns:p14="http://schemas.microsoft.com/office/powerpoint/2010/main" xmlns="" val="144876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76672"/>
            <a:ext cx="8208912" cy="5078313"/>
          </a:xfrm>
          <a:prstGeom prst="rect">
            <a:avLst/>
          </a:prstGeom>
        </p:spPr>
        <p:txBody>
          <a:bodyPr wrap="square">
            <a:spAutoFit/>
          </a:bodyPr>
          <a:lstStyle/>
          <a:p>
            <a:r>
              <a:rPr lang="en-US" b="1" dirty="0"/>
              <a:t>Path</a:t>
            </a:r>
          </a:p>
          <a:p>
            <a:r>
              <a:rPr lang="en-US" dirty="0"/>
              <a:t>A path can be defined as the sequence of nodes that are followed in order to reach some terminal node V from the initial node U.</a:t>
            </a:r>
          </a:p>
          <a:p>
            <a:r>
              <a:rPr lang="en-US" b="1" dirty="0"/>
              <a:t>Closed Path</a:t>
            </a:r>
          </a:p>
          <a:p>
            <a:r>
              <a:rPr lang="en-US" dirty="0"/>
              <a:t>A path will be called as closed path if the initial node is same as terminal node. A path will be closed path if V</a:t>
            </a:r>
            <a:r>
              <a:rPr lang="en-US" baseline="-25000" dirty="0"/>
              <a:t>0</a:t>
            </a:r>
            <a:r>
              <a:rPr lang="en-US" dirty="0"/>
              <a:t>=V</a:t>
            </a:r>
            <a:r>
              <a:rPr lang="en-US" baseline="-25000" dirty="0"/>
              <a:t>N</a:t>
            </a:r>
            <a:r>
              <a:rPr lang="en-US" dirty="0"/>
              <a:t>.</a:t>
            </a:r>
          </a:p>
          <a:p>
            <a:r>
              <a:rPr lang="en-US" b="1" dirty="0"/>
              <a:t>Simple Path</a:t>
            </a:r>
          </a:p>
          <a:p>
            <a:r>
              <a:rPr lang="en-US" dirty="0"/>
              <a:t>If all the nodes of the graph are distinct with an exception V</a:t>
            </a:r>
            <a:r>
              <a:rPr lang="en-US" baseline="-25000" dirty="0"/>
              <a:t>0</a:t>
            </a:r>
            <a:r>
              <a:rPr lang="en-US" dirty="0"/>
              <a:t>=V</a:t>
            </a:r>
            <a:r>
              <a:rPr lang="en-US" baseline="-25000" dirty="0"/>
              <a:t>N</a:t>
            </a:r>
            <a:r>
              <a:rPr lang="en-US" dirty="0"/>
              <a:t>, then such path P is called as closed simple path.</a:t>
            </a:r>
          </a:p>
          <a:p>
            <a:r>
              <a:rPr lang="en-US" b="1" dirty="0"/>
              <a:t>Cycle</a:t>
            </a:r>
          </a:p>
          <a:p>
            <a:r>
              <a:rPr lang="en-US" dirty="0"/>
              <a:t>A cycle can be defined as the path which has no repeated edges or vertices except the first and last vertices.</a:t>
            </a:r>
          </a:p>
          <a:p>
            <a:r>
              <a:rPr lang="en-US" b="1" dirty="0"/>
              <a:t>Connected Graph</a:t>
            </a:r>
          </a:p>
          <a:p>
            <a:r>
              <a:rPr lang="en-US" dirty="0"/>
              <a:t>A connected graph is the one in which some path exists between every two vertices (u, v) in V. There are no isolated nodes in connected graph.</a:t>
            </a:r>
          </a:p>
          <a:p>
            <a:r>
              <a:rPr lang="en-US" b="1" dirty="0"/>
              <a:t>Complete Graph</a:t>
            </a:r>
          </a:p>
          <a:p>
            <a:r>
              <a:rPr lang="en-US" dirty="0"/>
              <a:t>A complete graph is the one in which every node is connected with all other nodes. A complete graph contain n(n-1)/2 edges where n is the number of nodes in the graph.</a:t>
            </a:r>
          </a:p>
        </p:txBody>
      </p:sp>
    </p:spTree>
    <p:extLst>
      <p:ext uri="{BB962C8B-B14F-4D97-AF65-F5344CB8AC3E}">
        <p14:creationId xmlns:p14="http://schemas.microsoft.com/office/powerpoint/2010/main" xmlns="" val="310237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5846"/>
            <a:ext cx="8424936" cy="4247317"/>
          </a:xfrm>
          <a:prstGeom prst="rect">
            <a:avLst/>
          </a:prstGeom>
        </p:spPr>
        <p:txBody>
          <a:bodyPr wrap="square">
            <a:spAutoFit/>
          </a:bodyPr>
          <a:lstStyle/>
          <a:p>
            <a:r>
              <a:rPr lang="en-US" b="1" dirty="0"/>
              <a:t>Weighted Graph</a:t>
            </a:r>
          </a:p>
          <a:p>
            <a:r>
              <a:rPr lang="en-US" dirty="0"/>
              <a:t>In a weighted graph, each edge is assigned with some data such as length or weight. The weight of an edge e can be given as w(e) which must be a positive (+) value indicating the cost of traversing the edge.</a:t>
            </a:r>
          </a:p>
          <a:p>
            <a:r>
              <a:rPr lang="en-US" b="1" dirty="0"/>
              <a:t>Digraph</a:t>
            </a:r>
          </a:p>
          <a:p>
            <a:r>
              <a:rPr lang="en-US" dirty="0"/>
              <a:t>A digraph is a directed graph in which each edge of the graph is associated with some direction and the traversing can be done only in the specified direction.</a:t>
            </a:r>
          </a:p>
          <a:p>
            <a:r>
              <a:rPr lang="en-US" b="1" dirty="0"/>
              <a:t>Loop</a:t>
            </a:r>
          </a:p>
          <a:p>
            <a:r>
              <a:rPr lang="en-US" dirty="0"/>
              <a:t>An edge that is associated with the similar end points can be called as Loop.</a:t>
            </a:r>
          </a:p>
          <a:p>
            <a:r>
              <a:rPr lang="en-US" b="1" dirty="0"/>
              <a:t>Adjacent Nodes</a:t>
            </a:r>
          </a:p>
          <a:p>
            <a:r>
              <a:rPr lang="en-US" dirty="0"/>
              <a:t>If two nodes u and v are connected via an edge e, then the nodes u and v are called as </a:t>
            </a:r>
            <a:r>
              <a:rPr lang="en-US" dirty="0" err="1"/>
              <a:t>neighbours</a:t>
            </a:r>
            <a:r>
              <a:rPr lang="en-US" dirty="0"/>
              <a:t> or adjacent nodes.</a:t>
            </a:r>
          </a:p>
          <a:p>
            <a:r>
              <a:rPr lang="en-US" b="1" dirty="0"/>
              <a:t>Degree of the Node</a:t>
            </a:r>
          </a:p>
          <a:p>
            <a:r>
              <a:rPr lang="en-US" dirty="0"/>
              <a:t>A degree of a node is the number of edges that are connected with that node. A node with degree 0 is called as isolated node.</a:t>
            </a:r>
          </a:p>
        </p:txBody>
      </p:sp>
    </p:spTree>
    <p:extLst>
      <p:ext uri="{BB962C8B-B14F-4D97-AF65-F5344CB8AC3E}">
        <p14:creationId xmlns:p14="http://schemas.microsoft.com/office/powerpoint/2010/main" xmlns="" val="204595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524E0403-86B2-40FC-A427-94E105A1610B}" type="slidenum">
              <a:rPr lang="en-US" altLang="zh-TW"/>
              <a:pPr>
                <a:defRPr/>
              </a:pPr>
              <a:t>8</a:t>
            </a:fld>
            <a:endParaRPr lang="en-US" altLang="zh-TW"/>
          </a:p>
        </p:txBody>
      </p:sp>
      <p:sp>
        <p:nvSpPr>
          <p:cNvPr id="19460" name="Rectangle 2"/>
          <p:cNvSpPr>
            <a:spLocks noChangeArrowheads="1"/>
          </p:cNvSpPr>
          <p:nvPr/>
        </p:nvSpPr>
        <p:spPr bwMode="auto">
          <a:xfrm>
            <a:off x="1292225" y="646113"/>
            <a:ext cx="785177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lstStyle/>
          <a:p>
            <a:r>
              <a:rPr lang="en-US" altLang="zh-TW" sz="4400">
                <a:solidFill>
                  <a:schemeClr val="tx2"/>
                </a:solidFill>
                <a:ea typeface="新細明體" charset="-120"/>
              </a:rPr>
              <a:t>Graph Representations</a:t>
            </a:r>
          </a:p>
        </p:txBody>
      </p:sp>
      <p:sp>
        <p:nvSpPr>
          <p:cNvPr id="19461" name="Rectangle 3"/>
          <p:cNvSpPr>
            <a:spLocks noChangeArrowheads="1"/>
          </p:cNvSpPr>
          <p:nvPr/>
        </p:nvSpPr>
        <p:spPr bwMode="auto">
          <a:xfrm>
            <a:off x="1292225" y="2017713"/>
            <a:ext cx="7851775"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charset="-120"/>
              </a:rPr>
              <a:t>Adjacency Matrix</a:t>
            </a:r>
          </a:p>
          <a:p>
            <a:pPr marL="342900" indent="-342900" algn="l">
              <a:spcBef>
                <a:spcPct val="20000"/>
              </a:spcBef>
              <a:buClr>
                <a:schemeClr val="accent1"/>
              </a:buClr>
              <a:buSzPct val="70000"/>
              <a:buFont typeface="Monotype Sorts" pitchFamily="2" charset="2"/>
              <a:buChar char="n"/>
            </a:pPr>
            <a:r>
              <a:rPr lang="en-US" altLang="zh-TW" sz="3200" dirty="0">
                <a:solidFill>
                  <a:schemeClr val="tx1"/>
                </a:solidFill>
                <a:ea typeface="新細明體" charset="-120"/>
              </a:rPr>
              <a:t>Adjacency </a:t>
            </a:r>
            <a:r>
              <a:rPr lang="en-US" altLang="zh-TW" sz="3200" dirty="0" smtClean="0">
                <a:solidFill>
                  <a:schemeClr val="tx1"/>
                </a:solidFill>
                <a:ea typeface="新細明體" charset="-120"/>
              </a:rPr>
              <a:t>Lists</a:t>
            </a:r>
            <a:endParaRPr lang="en-US" altLang="zh-TW" sz="3200" dirty="0">
              <a:solidFill>
                <a:schemeClr val="tx1"/>
              </a:solidFill>
              <a:ea typeface="新細明體" charset="-120"/>
            </a:endParaRPr>
          </a:p>
        </p:txBody>
      </p:sp>
    </p:spTree>
    <p:extLst>
      <p:ext uri="{BB962C8B-B14F-4D97-AF65-F5344CB8AC3E}">
        <p14:creationId xmlns:p14="http://schemas.microsoft.com/office/powerpoint/2010/main" xmlns="" val="103248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
            </a:r>
            <a:br>
              <a:rPr lang="en-IN" sz="2800" b="1" dirty="0" smtClean="0"/>
            </a:br>
            <a:r>
              <a:rPr lang="en-IN" sz="2800" b="1" dirty="0" smtClean="0"/>
              <a:t>Sequential </a:t>
            </a:r>
            <a:r>
              <a:rPr lang="en-IN" sz="2800" b="1" dirty="0"/>
              <a:t>representation</a:t>
            </a:r>
            <a:r>
              <a:rPr lang="en-IN" sz="2800" dirty="0"/>
              <a:t> (or, Adjacency matrix representation)</a:t>
            </a:r>
            <a:br>
              <a:rPr lang="en-IN" sz="2800" dirty="0"/>
            </a:br>
            <a:endParaRPr lang="en-IN" sz="2800" dirty="0"/>
          </a:p>
        </p:txBody>
      </p:sp>
      <p:sp>
        <p:nvSpPr>
          <p:cNvPr id="3" name="Content Placeholder 2"/>
          <p:cNvSpPr>
            <a:spLocks noGrp="1"/>
          </p:cNvSpPr>
          <p:nvPr>
            <p:ph idx="1"/>
          </p:nvPr>
        </p:nvSpPr>
        <p:spPr/>
        <p:txBody>
          <a:bodyPr>
            <a:normAutofit fontScale="70000" lnSpcReduction="20000"/>
          </a:bodyPr>
          <a:lstStyle/>
          <a:p>
            <a:r>
              <a:rPr lang="en-US" dirty="0"/>
              <a:t>In sequential representation, there is a use of an adjacency matrix to represent the mapping between vertices and edges of the graph. We can use an adjacency matrix to represent the undirected graph, directed graph, weighted directed graph, and weighted undirected graph.</a:t>
            </a:r>
          </a:p>
          <a:p>
            <a:r>
              <a:rPr lang="en-US" dirty="0"/>
              <a:t>If </a:t>
            </a:r>
            <a:r>
              <a:rPr lang="en-US" dirty="0" err="1"/>
              <a:t>adj</a:t>
            </a:r>
            <a:r>
              <a:rPr lang="en-US" dirty="0"/>
              <a:t>[i][j] = w, it means that there is an edge exists from vertex i to vertex j with weight w.</a:t>
            </a:r>
          </a:p>
          <a:p>
            <a:r>
              <a:rPr lang="en-US" dirty="0"/>
              <a:t>An entry </a:t>
            </a:r>
            <a:r>
              <a:rPr lang="en-US" dirty="0" err="1"/>
              <a:t>A</a:t>
            </a:r>
            <a:r>
              <a:rPr lang="en-US" baseline="-25000" dirty="0" err="1"/>
              <a:t>ij</a:t>
            </a:r>
            <a:r>
              <a:rPr lang="en-US" dirty="0"/>
              <a:t> in the adjacency matrix representation of an undirected graph G will be 1 if an edge exists between V</a:t>
            </a:r>
            <a:r>
              <a:rPr lang="en-US" baseline="-25000" dirty="0"/>
              <a:t>i</a:t>
            </a:r>
            <a:r>
              <a:rPr lang="en-US" dirty="0"/>
              <a:t> and </a:t>
            </a:r>
            <a:r>
              <a:rPr lang="en-US" dirty="0" err="1"/>
              <a:t>V</a:t>
            </a:r>
            <a:r>
              <a:rPr lang="en-US" baseline="-25000" dirty="0" err="1"/>
              <a:t>j</a:t>
            </a:r>
            <a:r>
              <a:rPr lang="en-US" dirty="0"/>
              <a:t>. If an Undirected Graph G consists of n vertices, then the adjacency matrix for that graph is n x n, and the matrix A = [</a:t>
            </a:r>
            <a:r>
              <a:rPr lang="en-US" dirty="0" err="1"/>
              <a:t>aij</a:t>
            </a:r>
            <a:r>
              <a:rPr lang="en-US" dirty="0"/>
              <a:t>] can be defined as -</a:t>
            </a:r>
          </a:p>
          <a:p>
            <a:r>
              <a:rPr lang="en-US" dirty="0" err="1"/>
              <a:t>a</a:t>
            </a:r>
            <a:r>
              <a:rPr lang="en-US" baseline="-25000" dirty="0" err="1"/>
              <a:t>ij</a:t>
            </a:r>
            <a:r>
              <a:rPr lang="en-US" dirty="0"/>
              <a:t> = 1 {if there is a path exists from V</a:t>
            </a:r>
            <a:r>
              <a:rPr lang="en-US" baseline="-25000" dirty="0"/>
              <a:t>i</a:t>
            </a:r>
            <a:r>
              <a:rPr lang="en-US" dirty="0"/>
              <a:t> to </a:t>
            </a:r>
            <a:r>
              <a:rPr lang="en-US" dirty="0" err="1"/>
              <a:t>V</a:t>
            </a:r>
            <a:r>
              <a:rPr lang="en-US" baseline="-25000" dirty="0" err="1"/>
              <a:t>j</a:t>
            </a:r>
            <a:r>
              <a:rPr lang="en-US" dirty="0"/>
              <a:t>}</a:t>
            </a:r>
          </a:p>
          <a:p>
            <a:r>
              <a:rPr lang="en-US" dirty="0" err="1"/>
              <a:t>a</a:t>
            </a:r>
            <a:r>
              <a:rPr lang="en-US" baseline="-25000" dirty="0" err="1"/>
              <a:t>ij</a:t>
            </a:r>
            <a:r>
              <a:rPr lang="en-US" dirty="0"/>
              <a:t> = 0 {Otherwise}</a:t>
            </a:r>
          </a:p>
          <a:p>
            <a:pPr marL="0" indent="0">
              <a:buNone/>
            </a:pPr>
            <a:endParaRPr lang="en-IN" dirty="0"/>
          </a:p>
        </p:txBody>
      </p:sp>
    </p:spTree>
    <p:extLst>
      <p:ext uri="{BB962C8B-B14F-4D97-AF65-F5344CB8AC3E}">
        <p14:creationId xmlns:p14="http://schemas.microsoft.com/office/powerpoint/2010/main" xmlns="" val="1411827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1099</Words>
  <Application>Microsoft Office PowerPoint</Application>
  <PresentationFormat>On-screen Show (4:3)</PresentationFormat>
  <Paragraphs>175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 Sequential representation (or, Adjacency matrix representation) </vt:lpstr>
      <vt:lpstr>Slide 10</vt:lpstr>
      <vt:lpstr>Adjacency matrix for a directed graph </vt:lpstr>
      <vt:lpstr>Adjacency matrix for a weighted directed graph</vt:lpstr>
      <vt:lpstr>Linked list representation </vt:lpstr>
      <vt:lpstr>Adjacency Lists Representation Of Undirected Graph</vt:lpstr>
      <vt:lpstr>Adjacency Lists Representation Of directed Graph</vt:lpstr>
      <vt:lpstr>Adjacency Lists Representation Of Weighted Graph</vt:lpstr>
      <vt:lpstr>Graph Traversal</vt:lpstr>
      <vt:lpstr>BFS</vt:lpstr>
      <vt:lpstr> </vt:lpstr>
      <vt:lpstr> </vt:lpstr>
      <vt:lpstr>Depth First Search (DFS) </vt:lpstr>
      <vt:lpstr> </vt:lpstr>
      <vt:lpstr> </vt:lpstr>
      <vt:lpstr>Spanning Tree</vt:lpstr>
      <vt:lpstr>Kruskal’s Algorithm </vt:lpstr>
      <vt:lpstr> </vt:lpstr>
      <vt:lpstr> </vt:lpstr>
      <vt:lpstr>Prim’s Algorithm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Derrick</cp:lastModifiedBy>
  <cp:revision>60</cp:revision>
  <dcterms:created xsi:type="dcterms:W3CDTF">2023-03-27T10:12:56Z</dcterms:created>
  <dcterms:modified xsi:type="dcterms:W3CDTF">2023-04-20T03:24:32Z</dcterms:modified>
</cp:coreProperties>
</file>