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4"/>
  </p:notesMasterIdLst>
  <p:handoutMasterIdLst>
    <p:handoutMasterId r:id="rId45"/>
  </p:handoutMasterIdLst>
  <p:sldIdLst>
    <p:sldId id="269" r:id="rId2"/>
    <p:sldId id="279" r:id="rId3"/>
    <p:sldId id="278" r:id="rId4"/>
    <p:sldId id="280" r:id="rId5"/>
    <p:sldId id="281" r:id="rId6"/>
    <p:sldId id="282" r:id="rId7"/>
    <p:sldId id="283" r:id="rId8"/>
    <p:sldId id="284" r:id="rId9"/>
    <p:sldId id="312" r:id="rId10"/>
    <p:sldId id="316" r:id="rId11"/>
    <p:sldId id="317" r:id="rId12"/>
    <p:sldId id="313" r:id="rId13"/>
    <p:sldId id="314" r:id="rId14"/>
    <p:sldId id="318" r:id="rId15"/>
    <p:sldId id="328" r:id="rId16"/>
    <p:sldId id="319" r:id="rId17"/>
    <p:sldId id="329" r:id="rId18"/>
    <p:sldId id="320" r:id="rId19"/>
    <p:sldId id="321" r:id="rId20"/>
    <p:sldId id="315" r:id="rId21"/>
    <p:sldId id="330" r:id="rId22"/>
    <p:sldId id="322" r:id="rId23"/>
    <p:sldId id="323" r:id="rId24"/>
    <p:sldId id="324" r:id="rId25"/>
    <p:sldId id="325" r:id="rId26"/>
    <p:sldId id="326" r:id="rId27"/>
    <p:sldId id="327" r:id="rId28"/>
    <p:sldId id="311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305" r:id="rId38"/>
    <p:sldId id="306" r:id="rId39"/>
    <p:sldId id="307" r:id="rId40"/>
    <p:sldId id="308" r:id="rId41"/>
    <p:sldId id="309" r:id="rId42"/>
    <p:sldId id="310" r:id="rId4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955" autoAdjust="0"/>
    <p:restoredTop sz="94660"/>
  </p:normalViewPr>
  <p:slideViewPr>
    <p:cSldViewPr>
      <p:cViewPr varScale="1">
        <p:scale>
          <a:sx n="79" d="100"/>
          <a:sy n="79" d="100"/>
        </p:scale>
        <p:origin x="-192" y="-78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pPr/>
              <a:t>3/28/2023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pPr/>
              <a:t>3/28/2023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52613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31286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47754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52423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16117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476367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2117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68751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13026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99830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0800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40995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29080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251776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66879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801432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07137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23149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080311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83498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07019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180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76244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46350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394276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288064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3502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40864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8014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14854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21315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698114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4591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3003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88231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754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4176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6533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1813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3415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8020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3671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7455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9219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0150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3624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0453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42105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9068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9785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1988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2941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bg1"/>
            </a:gs>
            <a:gs pos="40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3/28/2023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171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Binomial heap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Yasir | Programming Domain</a:t>
            </a:r>
          </a:p>
        </p:txBody>
      </p:sp>
    </p:spTree>
    <p:extLst>
      <p:ext uri="{BB962C8B-B14F-4D97-AF65-F5344CB8AC3E}">
        <p14:creationId xmlns:p14="http://schemas.microsoft.com/office/powerpoint/2010/main" xmlns="" val="288708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/>
              <a:t> </a:t>
            </a:r>
            <a:endParaRPr lang="en-US" sz="3600" b="1" dirty="0"/>
          </a:p>
        </p:txBody>
      </p:sp>
      <p:sp>
        <p:nvSpPr>
          <p:cNvPr id="6" name="AutoShape 6" descr="inomialHeapUnion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74613" y="715963"/>
            <a:ext cx="12114212" cy="614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/>
              <a:t>Case </a:t>
            </a:r>
            <a:r>
              <a:rPr lang="en-US" sz="3600" b="1" dirty="0" smtClean="0"/>
              <a:t>4</a:t>
            </a:r>
            <a:r>
              <a:rPr lang="en-US" sz="3200" b="1" dirty="0" smtClean="0"/>
              <a:t>:</a:t>
            </a:r>
            <a:r>
              <a:rPr lang="en-US" sz="3200" dirty="0" smtClean="0"/>
              <a:t> If degree[x] = degree[next x] but not equal to degree[sibling[next x]] and key[x] &gt; key[next x] then remove x from root and attached to [next x]</a:t>
            </a:r>
          </a:p>
          <a:p>
            <a:pPr>
              <a:lnSpc>
                <a:spcPct val="150000"/>
              </a:lnSpc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219505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/>
              <a:t> </a:t>
            </a:r>
            <a:endParaRPr lang="en-US" sz="3600" b="1" dirty="0"/>
          </a:p>
        </p:txBody>
      </p:sp>
      <p:pic>
        <p:nvPicPr>
          <p:cNvPr id="39938" name="Picture 2" descr="inomial Heap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5612" y="990600"/>
            <a:ext cx="5105400" cy="340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9940" name="Picture 4" descr="inomial Hea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23012" y="990600"/>
            <a:ext cx="5205398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22728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/>
              <a:t> </a:t>
            </a:r>
            <a:endParaRPr lang="en-US" sz="3600" b="1" dirty="0"/>
          </a:p>
        </p:txBody>
      </p:sp>
      <p:sp>
        <p:nvSpPr>
          <p:cNvPr id="6" name="AutoShape 6" descr="inomialHeapUnion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74613" y="715963"/>
            <a:ext cx="12114212" cy="614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To combine the heaps, first, we need to arrange their binomial trees in increasing order</a:t>
            </a:r>
            <a:r>
              <a:rPr lang="en-US" sz="3600" dirty="0" smtClean="0"/>
              <a:t>.</a:t>
            </a:r>
          </a:p>
          <a:p>
            <a:pPr>
              <a:lnSpc>
                <a:spcPct val="150000"/>
              </a:lnSpc>
            </a:pPr>
            <a:endParaRPr lang="en-US" sz="3600" dirty="0"/>
          </a:p>
        </p:txBody>
      </p:sp>
      <p:pic>
        <p:nvPicPr>
          <p:cNvPr id="35842" name="Picture 2" descr="inomial He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6212" y="2667000"/>
            <a:ext cx="8857436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03855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/>
              <a:t> </a:t>
            </a:r>
            <a:endParaRPr lang="en-US" sz="3600" b="1" dirty="0"/>
          </a:p>
        </p:txBody>
      </p:sp>
      <p:sp>
        <p:nvSpPr>
          <p:cNvPr id="6" name="AutoShape 6" descr="inomialHeapUnion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74613" y="715963"/>
            <a:ext cx="12114212" cy="614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In the </a:t>
            </a:r>
            <a:r>
              <a:rPr lang="en-US" sz="3600" dirty="0" smtClean="0"/>
              <a:t>heap </a:t>
            </a:r>
            <a:r>
              <a:rPr lang="en-US" sz="3600" dirty="0"/>
              <a:t>first, the pointer x points to the node 12 with degree B</a:t>
            </a:r>
            <a:r>
              <a:rPr lang="en-US" sz="3600" baseline="-25000" dirty="0"/>
              <a:t>0</a:t>
            </a:r>
            <a:r>
              <a:rPr lang="en-US" sz="36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sz="3600" dirty="0" smtClean="0"/>
              <a:t>  </a:t>
            </a:r>
            <a:r>
              <a:rPr lang="en-US" sz="3600" dirty="0"/>
              <a:t>the pointer next[x] points the node 18 with degree B</a:t>
            </a:r>
            <a:r>
              <a:rPr lang="en-US" sz="3600" baseline="-25000" dirty="0"/>
              <a:t>0</a:t>
            </a:r>
            <a:r>
              <a:rPr lang="en-US" sz="3600" dirty="0"/>
              <a:t>. </a:t>
            </a:r>
            <a:endParaRPr lang="en-US" sz="3600" dirty="0" smtClean="0"/>
          </a:p>
          <a:p>
            <a:pPr>
              <a:lnSpc>
                <a:spcPct val="150000"/>
              </a:lnSpc>
            </a:pPr>
            <a:r>
              <a:rPr lang="en-US" sz="3600" dirty="0" smtClean="0"/>
              <a:t>Node </a:t>
            </a:r>
            <a:r>
              <a:rPr lang="en-US" sz="3600" dirty="0"/>
              <a:t>7 with degree B</a:t>
            </a:r>
            <a:r>
              <a:rPr lang="en-US" sz="3600" baseline="-25000" dirty="0"/>
              <a:t>1</a:t>
            </a:r>
            <a:r>
              <a:rPr lang="en-US" sz="3600" dirty="0"/>
              <a:t> is the sibling of 18, therefore, it is represented as sibling[next[x]].</a:t>
            </a:r>
          </a:p>
        </p:txBody>
      </p:sp>
    </p:spTree>
    <p:extLst>
      <p:ext uri="{BB962C8B-B14F-4D97-AF65-F5344CB8AC3E}">
        <p14:creationId xmlns:p14="http://schemas.microsoft.com/office/powerpoint/2010/main" xmlns="" val="1460284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/>
              <a:t> </a:t>
            </a:r>
            <a:endParaRPr lang="en-US" sz="3600" b="1" dirty="0"/>
          </a:p>
        </p:txBody>
      </p:sp>
      <p:sp>
        <p:nvSpPr>
          <p:cNvPr id="6" name="AutoShape 6" descr="inomialHeapUnion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74613" y="715963"/>
            <a:ext cx="12114212" cy="614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400" dirty="0"/>
              <a:t>Now, first apply Case1 that says </a:t>
            </a:r>
            <a:r>
              <a:rPr lang="en-US" sz="3400" b="1" dirty="0"/>
              <a:t>'if degree[x] ≠ degree[next x] then move pointer ahead'</a:t>
            </a:r>
            <a:r>
              <a:rPr lang="en-US" sz="3400" dirty="0"/>
              <a:t> but </a:t>
            </a:r>
            <a:r>
              <a:rPr lang="en-US" sz="3400" dirty="0" smtClean="0"/>
              <a:t>here, </a:t>
            </a:r>
            <a:r>
              <a:rPr lang="en-US" sz="3400" dirty="0"/>
              <a:t>the degree[x] = degree[next[x]], so this case is not valid</a:t>
            </a:r>
            <a:r>
              <a:rPr lang="en-US" sz="3400" dirty="0" smtClean="0"/>
              <a:t>.</a:t>
            </a:r>
          </a:p>
        </p:txBody>
      </p:sp>
      <p:pic>
        <p:nvPicPr>
          <p:cNvPr id="4" name="Picture 2" descr="inomial He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65412" y="3429000"/>
            <a:ext cx="6571436" cy="2713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30353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/>
              <a:t> </a:t>
            </a:r>
            <a:endParaRPr lang="en-US" sz="3600" b="1" dirty="0"/>
          </a:p>
        </p:txBody>
      </p:sp>
      <p:sp>
        <p:nvSpPr>
          <p:cNvPr id="6" name="AutoShape 6" descr="inomialHeapUnion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74613" y="715963"/>
            <a:ext cx="12114212" cy="614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400" dirty="0" smtClean="0"/>
              <a:t>Now</a:t>
            </a:r>
            <a:r>
              <a:rPr lang="en-US" sz="3400" dirty="0"/>
              <a:t>, apply Case2 that says </a:t>
            </a:r>
            <a:r>
              <a:rPr lang="en-US" sz="3400" b="1" dirty="0"/>
              <a:t>'if degree[x] = degree[next x] = degree[sibling(next x)] then Move pointer ahead'.</a:t>
            </a:r>
            <a:r>
              <a:rPr lang="en-US" sz="3400" dirty="0"/>
              <a:t> So, this case is also not </a:t>
            </a:r>
            <a:r>
              <a:rPr lang="en-US" sz="3400" dirty="0" smtClean="0"/>
              <a:t>applied</a:t>
            </a:r>
          </a:p>
          <a:p>
            <a:pPr>
              <a:lnSpc>
                <a:spcPct val="150000"/>
              </a:lnSpc>
            </a:pPr>
            <a:endParaRPr lang="en-US" sz="3400" dirty="0"/>
          </a:p>
        </p:txBody>
      </p:sp>
      <p:pic>
        <p:nvPicPr>
          <p:cNvPr id="4" name="Picture 2" descr="inomial He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7612" y="3124200"/>
            <a:ext cx="8001000" cy="330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3740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/>
              <a:t> </a:t>
            </a:r>
            <a:endParaRPr lang="en-US" sz="3600" b="1" dirty="0"/>
          </a:p>
        </p:txBody>
      </p:sp>
      <p:sp>
        <p:nvSpPr>
          <p:cNvPr id="6" name="AutoShape 6" descr="inomialHeapUnion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74613" y="715963"/>
            <a:ext cx="12114212" cy="614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Now, apply Case3 that says </a:t>
            </a:r>
            <a:r>
              <a:rPr lang="en-US" sz="3600" b="1" dirty="0"/>
              <a:t>' If degree[x] = degree[next x] ≠ degree[sibling[next x]] and key[x] &lt; key[next x] then remove [next x] from root and attached to x'.</a:t>
            </a:r>
            <a:r>
              <a:rPr lang="en-US" sz="3600" dirty="0"/>
              <a:t> </a:t>
            </a:r>
            <a:endParaRPr lang="en-US" sz="3600" dirty="0" smtClean="0"/>
          </a:p>
        </p:txBody>
      </p:sp>
      <p:pic>
        <p:nvPicPr>
          <p:cNvPr id="4" name="Picture 2" descr="inomial He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41812" y="3505200"/>
            <a:ext cx="6629400" cy="2737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91177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/>
              <a:t> </a:t>
            </a:r>
            <a:endParaRPr lang="en-US" sz="3600" b="1" dirty="0"/>
          </a:p>
        </p:txBody>
      </p:sp>
      <p:sp>
        <p:nvSpPr>
          <p:cNvPr id="6" name="AutoShape 6" descr="inomialHeapUnion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74613" y="715963"/>
            <a:ext cx="12114212" cy="614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 smtClean="0"/>
              <a:t>We </a:t>
            </a:r>
            <a:r>
              <a:rPr lang="en-US" sz="3600" dirty="0"/>
              <a:t>will apply this case because </a:t>
            </a:r>
            <a:r>
              <a:rPr lang="en-US" sz="3600" dirty="0" smtClean="0"/>
              <a:t>of the </a:t>
            </a:r>
            <a:r>
              <a:rPr lang="en-US" sz="3600" dirty="0"/>
              <a:t>conditions of case 3 </a:t>
            </a:r>
            <a:r>
              <a:rPr lang="mr-IN" sz="3600" dirty="0" smtClean="0"/>
              <a:t>–</a:t>
            </a:r>
            <a:endParaRPr lang="en-US" sz="3600" dirty="0" smtClean="0"/>
          </a:p>
          <a:p>
            <a:pPr>
              <a:lnSpc>
                <a:spcPct val="150000"/>
              </a:lnSpc>
            </a:pPr>
            <a:r>
              <a:rPr lang="en-US" sz="3600" dirty="0"/>
              <a:t>degree[x] = degree[next x] ≠ degree[sibling[next x]] {as, B</a:t>
            </a:r>
            <a:r>
              <a:rPr lang="en-US" sz="3600" baseline="-25000" dirty="0"/>
              <a:t>0</a:t>
            </a:r>
            <a:r>
              <a:rPr lang="en-US" sz="3600" dirty="0"/>
              <a:t> = B</a:t>
            </a:r>
            <a:r>
              <a:rPr lang="en-US" sz="3600" baseline="-25000" dirty="0"/>
              <a:t>0</a:t>
            </a:r>
            <a:r>
              <a:rPr lang="en-US" sz="3600" dirty="0"/>
              <a:t>¬ ≠ B</a:t>
            </a:r>
            <a:r>
              <a:rPr lang="en-US" sz="3600" baseline="-25000" dirty="0"/>
              <a:t>1</a:t>
            </a:r>
            <a:r>
              <a:rPr lang="en-US" sz="3600" dirty="0"/>
              <a:t>} and key[x] &lt; key[next x] {as 12 &lt; 18}.</a:t>
            </a:r>
          </a:p>
        </p:txBody>
      </p:sp>
      <p:pic>
        <p:nvPicPr>
          <p:cNvPr id="4" name="Picture 2" descr="inomial He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4412" y="4419600"/>
            <a:ext cx="4876800" cy="201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86110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/>
              <a:t> </a:t>
            </a:r>
            <a:endParaRPr lang="en-US" sz="3600" b="1" dirty="0"/>
          </a:p>
        </p:txBody>
      </p:sp>
      <p:sp>
        <p:nvSpPr>
          <p:cNvPr id="6" name="AutoShape 6" descr="inomialHeapUnion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74613" y="715963"/>
            <a:ext cx="12114212" cy="614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So, remove the node 18 and attach it to </a:t>
            </a:r>
            <a:r>
              <a:rPr lang="en-US" sz="3600" dirty="0" smtClean="0"/>
              <a:t>12</a:t>
            </a:r>
          </a:p>
          <a:p>
            <a:pPr>
              <a:lnSpc>
                <a:spcPct val="150000"/>
              </a:lnSpc>
            </a:pPr>
            <a:endParaRPr lang="en-US" sz="3600" dirty="0"/>
          </a:p>
          <a:p>
            <a:pPr>
              <a:lnSpc>
                <a:spcPct val="150000"/>
              </a:lnSpc>
            </a:pPr>
            <a:endParaRPr lang="en-US" sz="3600" dirty="0" smtClean="0"/>
          </a:p>
          <a:p>
            <a:pPr>
              <a:lnSpc>
                <a:spcPct val="150000"/>
              </a:lnSpc>
            </a:pPr>
            <a:endParaRPr lang="en-US" sz="3600" dirty="0"/>
          </a:p>
          <a:p>
            <a:pPr>
              <a:lnSpc>
                <a:spcPct val="150000"/>
              </a:lnSpc>
            </a:pPr>
            <a:endParaRPr lang="en-US" sz="3600" dirty="0" smtClean="0"/>
          </a:p>
          <a:p>
            <a:pPr>
              <a:lnSpc>
                <a:spcPct val="150000"/>
              </a:lnSpc>
            </a:pPr>
            <a:r>
              <a:rPr lang="en-US" sz="3600" dirty="0"/>
              <a:t>x = 12, next[x] = 7, sibling[next[x]] = 3, and degree[x] = B</a:t>
            </a:r>
            <a:r>
              <a:rPr lang="en-US" sz="3600" baseline="-25000" dirty="0"/>
              <a:t>1</a:t>
            </a:r>
            <a:r>
              <a:rPr lang="en-US" sz="3600" dirty="0"/>
              <a:t>, </a:t>
            </a:r>
            <a:r>
              <a:rPr lang="en-US" sz="3600" dirty="0" err="1"/>
              <a:t>dgree</a:t>
            </a:r>
            <a:r>
              <a:rPr lang="en-US" sz="3600" dirty="0"/>
              <a:t>[next[x]] = B</a:t>
            </a:r>
            <a:r>
              <a:rPr lang="en-US" sz="3600" baseline="-25000" dirty="0"/>
              <a:t>1</a:t>
            </a:r>
            <a:r>
              <a:rPr lang="en-US" sz="3600" dirty="0"/>
              <a:t>, degree[sibling[next[x]]] = B</a:t>
            </a:r>
            <a:r>
              <a:rPr lang="en-US" sz="3600" baseline="-25000" dirty="0"/>
              <a:t>1</a:t>
            </a:r>
            <a:r>
              <a:rPr lang="en-US" sz="3600" dirty="0" smtClean="0"/>
              <a:t> </a:t>
            </a:r>
            <a:endParaRPr lang="en-US" sz="3600" dirty="0"/>
          </a:p>
        </p:txBody>
      </p:sp>
      <p:pic>
        <p:nvPicPr>
          <p:cNvPr id="43010" name="Picture 2" descr="inomial He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20273" y="1752600"/>
            <a:ext cx="6473301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nomial Hea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6828" y="1752600"/>
            <a:ext cx="6089487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1889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/>
              <a:t> </a:t>
            </a:r>
            <a:endParaRPr lang="en-US" sz="3600" b="1" dirty="0"/>
          </a:p>
        </p:txBody>
      </p:sp>
      <p:sp>
        <p:nvSpPr>
          <p:cNvPr id="6" name="AutoShape 6" descr="inomialHeapUnion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74613" y="715963"/>
            <a:ext cx="12114212" cy="614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Now we will reapply the cases in the </a:t>
            </a:r>
            <a:r>
              <a:rPr lang="en-US" sz="3600" dirty="0" smtClean="0"/>
              <a:t>binomial </a:t>
            </a:r>
            <a:r>
              <a:rPr lang="en-US" sz="3600" dirty="0"/>
              <a:t>heap. First, we will apply case 1. Since x is pointing to node 12 and next[x] is pointing to node 7, the degree of x is equal to the degree of next x; therefore, case 1 is not valid.</a:t>
            </a:r>
          </a:p>
        </p:txBody>
      </p:sp>
      <p:pic>
        <p:nvPicPr>
          <p:cNvPr id="4" name="Picture 2" descr="inomial He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6612" y="4191000"/>
            <a:ext cx="6248400" cy="2574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25232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/>
              <a:t>What is a Binomial </a:t>
            </a:r>
            <a:r>
              <a:rPr lang="en-US" sz="2800" b="1" dirty="0" smtClean="0"/>
              <a:t>HEAP?</a:t>
            </a:r>
            <a:r>
              <a:rPr lang="en-US" sz="2800" dirty="0"/>
              <a:t> </a:t>
            </a:r>
            <a:endParaRPr lang="en-US" sz="28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4611" y="715962"/>
            <a:ext cx="12114213" cy="6142038"/>
          </a:xfrm>
        </p:spPr>
        <p:txBody>
          <a:bodyPr>
            <a:normAutofit/>
          </a:bodyPr>
          <a:lstStyle/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r>
              <a:rPr lang="en-US" sz="3600" i="1" dirty="0"/>
              <a:t>A Binomial Heap is a collection of Binomial Trees</a:t>
            </a:r>
            <a:r>
              <a:rPr lang="en-US" sz="3600" dirty="0"/>
              <a:t> </a:t>
            </a:r>
            <a:endParaRPr lang="en-US" sz="3600" dirty="0" smtClean="0"/>
          </a:p>
        </p:txBody>
      </p:sp>
      <p:sp>
        <p:nvSpPr>
          <p:cNvPr id="4" name="AutoShape 2" descr="inomial Heap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14690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/>
              <a:t> </a:t>
            </a:r>
            <a:endParaRPr lang="en-US" sz="3600" b="1" dirty="0"/>
          </a:p>
        </p:txBody>
      </p:sp>
      <p:sp>
        <p:nvSpPr>
          <p:cNvPr id="6" name="AutoShape 6" descr="inomialHeapUnion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74613" y="715963"/>
            <a:ext cx="12114212" cy="614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Here, case 2 is valid as the degree of x, next[x], and sibling[next[x]] is equal. Here, case 2 is valid as the degree of x, next[x], and sibling[next[x]] is equal. </a:t>
            </a:r>
          </a:p>
          <a:p>
            <a:pPr>
              <a:lnSpc>
                <a:spcPct val="150000"/>
              </a:lnSpc>
            </a:pPr>
            <a:endParaRPr lang="en-US" sz="3600" dirty="0" smtClean="0"/>
          </a:p>
          <a:p>
            <a:pPr>
              <a:lnSpc>
                <a:spcPct val="150000"/>
              </a:lnSpc>
            </a:pPr>
            <a:endParaRPr lang="en-US" sz="3600" dirty="0"/>
          </a:p>
        </p:txBody>
      </p:sp>
      <p:pic>
        <p:nvPicPr>
          <p:cNvPr id="4" name="Picture 2" descr="inomial He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7212" y="3886200"/>
            <a:ext cx="6473301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6889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/>
              <a:t> </a:t>
            </a:r>
            <a:endParaRPr lang="en-US" sz="3600" b="1" dirty="0"/>
          </a:p>
        </p:txBody>
      </p:sp>
      <p:sp>
        <p:nvSpPr>
          <p:cNvPr id="6" name="AutoShape 6" descr="inomialHeapUnion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74613" y="715963"/>
            <a:ext cx="12114212" cy="614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3600" dirty="0" smtClean="0"/>
              <a:t>So, according to the case, we have to move the pointer ahead.</a:t>
            </a:r>
            <a:br>
              <a:rPr lang="en-US" sz="3600" dirty="0" smtClean="0"/>
            </a:br>
            <a:r>
              <a:rPr lang="en-US" sz="3600" dirty="0" smtClean="0"/>
              <a:t>Therefore, x = 7,  </a:t>
            </a:r>
            <a:br>
              <a:rPr lang="en-US" sz="3600" dirty="0" smtClean="0"/>
            </a:br>
            <a:r>
              <a:rPr lang="en-US" sz="3600" dirty="0" smtClean="0"/>
              <a:t> next[x] = 3,  </a:t>
            </a:r>
            <a:br>
              <a:rPr lang="en-US" sz="3600" dirty="0" smtClean="0"/>
            </a:br>
            <a:r>
              <a:rPr lang="en-US" sz="3600" dirty="0" smtClean="0"/>
              <a:t> sibling[next[x]] = 15, </a:t>
            </a:r>
            <a:br>
              <a:rPr lang="en-US" sz="3600" dirty="0" smtClean="0"/>
            </a:br>
            <a:r>
              <a:rPr lang="en-US" sz="3600" dirty="0" smtClean="0"/>
              <a:t>degree[x] = B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, </a:t>
            </a:r>
            <a:br>
              <a:rPr lang="en-US" sz="3600" dirty="0" smtClean="0"/>
            </a:br>
            <a:r>
              <a:rPr lang="en-US" sz="3600" dirty="0" smtClean="0"/>
              <a:t>degree[next[x]] = B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,</a:t>
            </a:r>
            <a:br>
              <a:rPr lang="en-US" sz="3600" dirty="0" smtClean="0"/>
            </a:br>
            <a:r>
              <a:rPr lang="en-US" sz="3600" dirty="0" smtClean="0"/>
              <a:t> degree[sibling[next[x]]] = B</a:t>
            </a:r>
            <a:r>
              <a:rPr lang="en-US" sz="3600" baseline="-25000" dirty="0" smtClean="0"/>
              <a:t>2</a:t>
            </a:r>
            <a:endParaRPr lang="en-US" sz="3600" dirty="0" smtClean="0"/>
          </a:p>
          <a:p>
            <a:pPr>
              <a:lnSpc>
                <a:spcPct val="150000"/>
              </a:lnSpc>
            </a:pPr>
            <a:endParaRPr lang="en-US" sz="3600" dirty="0"/>
          </a:p>
        </p:txBody>
      </p:sp>
      <p:pic>
        <p:nvPicPr>
          <p:cNvPr id="4" name="Picture 2" descr="inomial He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27612" y="1905000"/>
            <a:ext cx="6473301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9978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/>
              <a:t> </a:t>
            </a:r>
            <a:endParaRPr lang="en-US" sz="3600" b="1" dirty="0"/>
          </a:p>
        </p:txBody>
      </p:sp>
      <p:sp>
        <p:nvSpPr>
          <p:cNvPr id="6" name="AutoShape 6" descr="inomialHeapUnion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74613" y="715963"/>
            <a:ext cx="12114212" cy="614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 smtClean="0"/>
              <a:t>apply </a:t>
            </a:r>
            <a:r>
              <a:rPr lang="en-US" sz="3600" dirty="0"/>
              <a:t>case 3, here, first condition of case3 is satisfied as degree[x] = degree[next[x]] ≠ degree[sibling[next[x]]], but second condition (key[x] &lt; key[next x]) of case 3 is not satisfied</a:t>
            </a:r>
            <a:r>
              <a:rPr lang="en-US" sz="3600" dirty="0" smtClean="0"/>
              <a:t>.</a:t>
            </a:r>
          </a:p>
        </p:txBody>
      </p:sp>
      <p:pic>
        <p:nvPicPr>
          <p:cNvPr id="4" name="Picture 2" descr="inomial He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41812" y="4038600"/>
            <a:ext cx="6473301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06681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/>
              <a:t> </a:t>
            </a:r>
            <a:endParaRPr lang="en-US" sz="3600" b="1" dirty="0"/>
          </a:p>
        </p:txBody>
      </p:sp>
      <p:sp>
        <p:nvSpPr>
          <p:cNvPr id="6" name="AutoShape 6" descr="inomialHeapUnion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74613" y="715963"/>
            <a:ext cx="12114212" cy="614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 smtClean="0"/>
              <a:t>apply </a:t>
            </a:r>
            <a:r>
              <a:rPr lang="en-US" sz="3600" dirty="0"/>
              <a:t>case 4. So, first condition of case4 is satisfied and second condition (key[x] &gt; key[next x]) is also satisfied. Therefore, remove x from the root and attach it to [next[x]].</a:t>
            </a:r>
          </a:p>
          <a:p>
            <a:pPr>
              <a:lnSpc>
                <a:spcPct val="150000"/>
              </a:lnSpc>
            </a:pPr>
            <a:endParaRPr lang="en-US" sz="3600" dirty="0"/>
          </a:p>
        </p:txBody>
      </p:sp>
      <p:pic>
        <p:nvPicPr>
          <p:cNvPr id="4" name="Picture 2" descr="inomial He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27612" y="3505200"/>
            <a:ext cx="6843204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37924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/>
              <a:t> </a:t>
            </a:r>
            <a:endParaRPr lang="en-US" sz="3600" b="1" dirty="0"/>
          </a:p>
        </p:txBody>
      </p:sp>
      <p:pic>
        <p:nvPicPr>
          <p:cNvPr id="47106" name="Picture 2" descr="inomial Heap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5212" y="1295400"/>
            <a:ext cx="957072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46492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/>
              <a:t> </a:t>
            </a:r>
            <a:endParaRPr lang="en-US" sz="3600" b="1" dirty="0"/>
          </a:p>
        </p:txBody>
      </p:sp>
      <p:sp>
        <p:nvSpPr>
          <p:cNvPr id="6" name="AutoShape 6" descr="inomialHeapUnion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74613" y="715963"/>
            <a:ext cx="12114212" cy="614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Now, the pointer x points to node 3</a:t>
            </a:r>
            <a:r>
              <a:rPr lang="en-US" sz="36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sz="3600" dirty="0" smtClean="0"/>
              <a:t> </a:t>
            </a:r>
            <a:r>
              <a:rPr lang="en-US" sz="3600" dirty="0"/>
              <a:t>next[x] points to node 15, </a:t>
            </a:r>
          </a:p>
          <a:p>
            <a:pPr>
              <a:lnSpc>
                <a:spcPct val="150000"/>
              </a:lnSpc>
            </a:pPr>
            <a:r>
              <a:rPr lang="en-US" sz="3600" dirty="0" smtClean="0"/>
              <a:t>sibling[next[x</a:t>
            </a:r>
            <a:r>
              <a:rPr lang="en-US" sz="3600" dirty="0"/>
              <a:t>]] points to the node </a:t>
            </a:r>
            <a:r>
              <a:rPr lang="en-US" sz="3600" dirty="0" smtClean="0"/>
              <a:t>6.</a:t>
            </a:r>
          </a:p>
          <a:p>
            <a:pPr>
              <a:lnSpc>
                <a:spcPct val="150000"/>
              </a:lnSpc>
            </a:pPr>
            <a:r>
              <a:rPr lang="en-US" sz="3600" dirty="0" smtClean="0"/>
              <a:t>Since</a:t>
            </a:r>
            <a:r>
              <a:rPr lang="en-US" sz="3600" dirty="0"/>
              <a:t>, the degree of x is equal to the degree of next[x] but not equal to the degree[sibling[next[x]]], and the key value of x is less than the key value of next[x], so we have to remove next[x] and attach it to x </a:t>
            </a:r>
          </a:p>
        </p:txBody>
      </p:sp>
    </p:spTree>
    <p:extLst>
      <p:ext uri="{BB962C8B-B14F-4D97-AF65-F5344CB8AC3E}">
        <p14:creationId xmlns:p14="http://schemas.microsoft.com/office/powerpoint/2010/main" xmlns="" val="1698658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/>
              <a:t> </a:t>
            </a:r>
            <a:endParaRPr lang="en-US" sz="3600" b="1" dirty="0"/>
          </a:p>
        </p:txBody>
      </p:sp>
      <p:pic>
        <p:nvPicPr>
          <p:cNvPr id="49154" name="Picture 2" descr="inomial Heap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7612" y="1219200"/>
            <a:ext cx="8505072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89318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/>
              <a:t> </a:t>
            </a:r>
            <a:endParaRPr lang="en-US" sz="3600" b="1" dirty="0"/>
          </a:p>
        </p:txBody>
      </p:sp>
      <p:sp>
        <p:nvSpPr>
          <p:cNvPr id="6" name="AutoShape 6" descr="inomialHeapUnion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74613" y="715963"/>
            <a:ext cx="12114212" cy="614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Now, x represents to the node 3, and next[x] points to node 6. Since, the degree of x and next[x] is not equal, so case1 is valid. Therefore, move the pointer ahead. Now, the pointer x points the node 6</a:t>
            </a:r>
            <a:r>
              <a:rPr lang="en-US" sz="3600" dirty="0" smtClean="0"/>
              <a:t>.	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The B4 is the last binomial tree in a heap, so it leads to the termination of the loop. The </a:t>
            </a:r>
            <a:r>
              <a:rPr lang="en-US" sz="3600" dirty="0" smtClean="0"/>
              <a:t>tree </a:t>
            </a:r>
            <a:r>
              <a:rPr lang="en-US" sz="3600" dirty="0"/>
              <a:t>is the final tree after the union of two binomial heaps.</a:t>
            </a:r>
          </a:p>
        </p:txBody>
      </p:sp>
    </p:spTree>
    <p:extLst>
      <p:ext uri="{BB962C8B-B14F-4D97-AF65-F5344CB8AC3E}">
        <p14:creationId xmlns:p14="http://schemas.microsoft.com/office/powerpoint/2010/main" xmlns="" val="1281428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Insert an element in the </a:t>
            </a:r>
            <a:r>
              <a:rPr lang="en-US" sz="3600" b="1" dirty="0" smtClean="0"/>
              <a:t>heap</a:t>
            </a:r>
            <a:endParaRPr lang="en-US" sz="3600" b="1" dirty="0"/>
          </a:p>
        </p:txBody>
      </p:sp>
      <p:sp>
        <p:nvSpPr>
          <p:cNvPr id="6" name="AutoShape 6" descr="inomialHeapUnion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74613" y="715963"/>
            <a:ext cx="12114212" cy="614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Inserting an element in the heap can be done by simply creating a new heap only with the element to be inserted, and then merging it with the original heap</a:t>
            </a:r>
          </a:p>
        </p:txBody>
      </p:sp>
    </p:spTree>
    <p:extLst>
      <p:ext uri="{BB962C8B-B14F-4D97-AF65-F5344CB8AC3E}">
        <p14:creationId xmlns:p14="http://schemas.microsoft.com/office/powerpoint/2010/main" xmlns="" val="1284849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/>
              <a:t> </a:t>
            </a:r>
            <a:endParaRPr lang="en-US" sz="3600" b="1" dirty="0"/>
          </a:p>
        </p:txBody>
      </p:sp>
      <p:sp>
        <p:nvSpPr>
          <p:cNvPr id="9" name="AutoShape 12" descr="inomial Heap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74613" y="715963"/>
            <a:ext cx="12114212" cy="614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there are three binomial trees of degrees 0, 1, and 2 are given where B0 is attached to the head of the heap</a:t>
            </a:r>
            <a:r>
              <a:rPr lang="en-US" sz="3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Suppose </a:t>
            </a:r>
            <a:r>
              <a:rPr lang="en-US" sz="3200" dirty="0"/>
              <a:t>we have to insert node 15 in </a:t>
            </a:r>
            <a:r>
              <a:rPr lang="en-US" sz="3200" dirty="0" smtClean="0"/>
              <a:t>the </a:t>
            </a:r>
            <a:r>
              <a:rPr lang="en-US" sz="3200" dirty="0"/>
              <a:t>heap.</a:t>
            </a:r>
            <a:endParaRPr lang="en-US" sz="3200" dirty="0" smtClean="0"/>
          </a:p>
          <a:p>
            <a:endParaRPr lang="en-US" sz="3200" dirty="0"/>
          </a:p>
        </p:txBody>
      </p:sp>
      <p:pic>
        <p:nvPicPr>
          <p:cNvPr id="3090" name="Picture 18" descr="inomial He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1812" y="3657600"/>
            <a:ext cx="6667500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inomial Hea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46318" y="4263066"/>
            <a:ext cx="2095500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51942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/>
              <a:t>What is a Binomial Tree?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4611" y="715962"/>
            <a:ext cx="12114213" cy="6142038"/>
          </a:xfrm>
        </p:spPr>
        <p:txBody>
          <a:bodyPr>
            <a:normAutofit/>
          </a:bodyPr>
          <a:lstStyle/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r>
              <a:rPr lang="en-US" sz="3600" dirty="0"/>
              <a:t>A Binomial Tree </a:t>
            </a:r>
            <a:r>
              <a:rPr lang="en-US" sz="3600" dirty="0" smtClean="0"/>
              <a:t>B</a:t>
            </a:r>
            <a:r>
              <a:rPr lang="en-US" sz="3600" baseline="-25000" dirty="0" smtClean="0"/>
              <a:t>k </a:t>
            </a:r>
            <a:r>
              <a:rPr lang="en-US" sz="3600" dirty="0" smtClean="0"/>
              <a:t>is an ordered tree</a:t>
            </a:r>
          </a:p>
          <a:p>
            <a:pPr marL="57150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r>
              <a:rPr lang="en-US" sz="3600" dirty="0"/>
              <a:t>A Binomial Tree </a:t>
            </a:r>
            <a:r>
              <a:rPr lang="en-US" sz="3600" baseline="-25000" dirty="0"/>
              <a:t> </a:t>
            </a:r>
            <a:r>
              <a:rPr lang="en-US" sz="3600" dirty="0"/>
              <a:t>of order 0 has 1 node. </a:t>
            </a:r>
            <a:endParaRPr lang="en-US" sz="3600" dirty="0" smtClean="0"/>
          </a:p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r>
              <a:rPr lang="en-US" sz="3600" dirty="0" smtClean="0"/>
              <a:t>B</a:t>
            </a:r>
            <a:r>
              <a:rPr lang="en-US" sz="3600" baseline="-25000" dirty="0" smtClean="0"/>
              <a:t>0</a:t>
            </a:r>
            <a:r>
              <a:rPr lang="en-US" sz="3600" dirty="0" smtClean="0"/>
              <a:t>  -----</a:t>
            </a:r>
            <a:r>
              <a:rPr lang="en-US" sz="3600" dirty="0" smtClean="0">
                <a:sym typeface="Wingdings"/>
              </a:rPr>
              <a:t>. 0</a:t>
            </a:r>
            <a:endParaRPr lang="en-US" sz="3600" dirty="0" smtClean="0"/>
          </a:p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r>
              <a:rPr lang="en-US" sz="3600" dirty="0" smtClean="0"/>
              <a:t>A </a:t>
            </a:r>
            <a:r>
              <a:rPr lang="en-US" sz="3600" dirty="0"/>
              <a:t>Binomial Tree of order k can be constructed by taking two binomial trees of order k-1 and making one as leftmost child or other. 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xmlns="" val="1648727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/>
              <a:t> </a:t>
            </a:r>
            <a:endParaRPr lang="en-US" sz="3600" b="1" dirty="0"/>
          </a:p>
        </p:txBody>
      </p:sp>
      <p:pic>
        <p:nvPicPr>
          <p:cNvPr id="5122" name="Picture 2" descr="inomial Heap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2812" y="3124200"/>
            <a:ext cx="8890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08012" y="1066800"/>
            <a:ext cx="10896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First, we have to combine both of the heaps</a:t>
            </a:r>
            <a:r>
              <a:rPr lang="en-US" sz="3200"/>
              <a:t>. </a:t>
            </a:r>
            <a:endParaRPr lang="en-US" sz="3200" smtClean="0"/>
          </a:p>
          <a:p>
            <a:r>
              <a:rPr lang="en-US" sz="3200" dirty="0" smtClean="0"/>
              <a:t>As </a:t>
            </a:r>
            <a:r>
              <a:rPr lang="en-US" sz="3200" dirty="0"/>
              <a:t>both node 12 and node 15 are of degree 0, so node 15 is attached to node 12 as shown below</a:t>
            </a:r>
          </a:p>
        </p:txBody>
      </p:sp>
    </p:spTree>
    <p:extLst>
      <p:ext uri="{BB962C8B-B14F-4D97-AF65-F5344CB8AC3E}">
        <p14:creationId xmlns:p14="http://schemas.microsoft.com/office/powerpoint/2010/main" xmlns="" val="1324904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/>
              <a:t> </a:t>
            </a:r>
            <a:endParaRPr lang="en-US" sz="3600" b="1" dirty="0"/>
          </a:p>
        </p:txBody>
      </p:sp>
      <p:sp>
        <p:nvSpPr>
          <p:cNvPr id="4" name="AutoShape 2" descr="inomialHeapUnion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74613" y="715963"/>
            <a:ext cx="12114212" cy="614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Now, assign x to B</a:t>
            </a:r>
            <a:r>
              <a:rPr lang="en-US" sz="3200" baseline="-25000" dirty="0"/>
              <a:t>0</a:t>
            </a:r>
            <a:r>
              <a:rPr lang="en-US" sz="3200" dirty="0"/>
              <a:t> with value 12, next(x) to B</a:t>
            </a:r>
            <a:r>
              <a:rPr lang="en-US" sz="3200" baseline="-25000" dirty="0"/>
              <a:t>0</a:t>
            </a:r>
            <a:r>
              <a:rPr lang="en-US" sz="3200" dirty="0"/>
              <a:t> with value 15, and assign sibling(next(x)) to B</a:t>
            </a:r>
            <a:r>
              <a:rPr lang="en-US" sz="3200" baseline="-25000" dirty="0"/>
              <a:t>1</a:t>
            </a:r>
            <a:r>
              <a:rPr lang="en-US" sz="3200" dirty="0"/>
              <a:t> with value 7</a:t>
            </a:r>
            <a:r>
              <a:rPr lang="en-US" sz="3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 </a:t>
            </a:r>
            <a:r>
              <a:rPr lang="en-US" sz="3200" dirty="0"/>
              <a:t>As the degree of x and next(x) is equal. </a:t>
            </a:r>
            <a:endParaRPr lang="en-US" sz="3200" dirty="0" smtClean="0"/>
          </a:p>
          <a:p>
            <a:pPr>
              <a:lnSpc>
                <a:spcPct val="150000"/>
              </a:lnSpc>
            </a:pPr>
            <a:r>
              <a:rPr lang="en-US" sz="3200" dirty="0" smtClean="0"/>
              <a:t>The </a:t>
            </a:r>
            <a:r>
              <a:rPr lang="en-US" sz="3200" dirty="0"/>
              <a:t>key value of x is smaller than the key value of next(x), so next(x) is removed and attached to the x. </a:t>
            </a:r>
          </a:p>
        </p:txBody>
      </p:sp>
      <p:pic>
        <p:nvPicPr>
          <p:cNvPr id="5" name="Picture 2" descr="inomial He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70812" y="5029200"/>
            <a:ext cx="3657600" cy="141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01753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/>
              <a:t> </a:t>
            </a:r>
            <a:endParaRPr lang="en-US" sz="3600" b="1" dirty="0"/>
          </a:p>
        </p:txBody>
      </p:sp>
      <p:pic>
        <p:nvPicPr>
          <p:cNvPr id="7170" name="Picture 2" descr="inomial Heap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4212" y="1066800"/>
            <a:ext cx="8661400" cy="379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24993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/>
              <a:t> </a:t>
            </a:r>
            <a:endParaRPr lang="en-US" sz="3600" b="1" dirty="0"/>
          </a:p>
        </p:txBody>
      </p:sp>
      <p:sp>
        <p:nvSpPr>
          <p:cNvPr id="4" name="AutoShape 2" descr="inomialHeapUnion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74613" y="715963"/>
            <a:ext cx="12114212" cy="614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Now, x points to node 12 with degree B</a:t>
            </a:r>
            <a:r>
              <a:rPr lang="en-US" sz="3200" baseline="-25000" dirty="0"/>
              <a:t>1</a:t>
            </a:r>
            <a:r>
              <a:rPr lang="en-US" sz="3200" dirty="0"/>
              <a:t>, next(x) to node 7 with degree B</a:t>
            </a:r>
            <a:r>
              <a:rPr lang="en-US" sz="3200" baseline="-25000" dirty="0"/>
              <a:t>1</a:t>
            </a:r>
            <a:r>
              <a:rPr lang="en-US" sz="3200" dirty="0"/>
              <a:t>, and sibling(next(x)) points to node 15 with degree B</a:t>
            </a:r>
            <a:r>
              <a:rPr lang="en-US" sz="3200" baseline="-25000" dirty="0"/>
              <a:t>2</a:t>
            </a:r>
            <a:r>
              <a:rPr lang="en-US" sz="3200" dirty="0"/>
              <a:t>. </a:t>
            </a:r>
            <a:endParaRPr lang="en-US" sz="3200" dirty="0" smtClean="0"/>
          </a:p>
          <a:p>
            <a:pPr>
              <a:lnSpc>
                <a:spcPct val="150000"/>
              </a:lnSpc>
            </a:pPr>
            <a:r>
              <a:rPr lang="en-US" sz="3200" dirty="0" smtClean="0"/>
              <a:t>The </a:t>
            </a:r>
            <a:r>
              <a:rPr lang="en-US" sz="3200" dirty="0"/>
              <a:t>degree of x is equal to the degree of next(x) but not equal to the degree of sibling(next(x)). </a:t>
            </a:r>
            <a:endParaRPr lang="en-US" sz="3200" dirty="0" smtClean="0"/>
          </a:p>
          <a:p>
            <a:pPr>
              <a:lnSpc>
                <a:spcPct val="150000"/>
              </a:lnSpc>
            </a:pPr>
            <a:r>
              <a:rPr lang="en-US" sz="3200" dirty="0" smtClean="0"/>
              <a:t>The </a:t>
            </a:r>
            <a:r>
              <a:rPr lang="en-US" sz="3200" dirty="0"/>
              <a:t>key value of x is greater than the key value of next(x); therefore, x is removed and attached to the next(x) </a:t>
            </a:r>
          </a:p>
        </p:txBody>
      </p:sp>
    </p:spTree>
    <p:extLst>
      <p:ext uri="{BB962C8B-B14F-4D97-AF65-F5344CB8AC3E}">
        <p14:creationId xmlns:p14="http://schemas.microsoft.com/office/powerpoint/2010/main" xmlns="" val="1279349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/>
              <a:t> </a:t>
            </a:r>
            <a:endParaRPr lang="en-US" sz="3600" b="1" dirty="0"/>
          </a:p>
        </p:txBody>
      </p:sp>
      <p:pic>
        <p:nvPicPr>
          <p:cNvPr id="10242" name="Picture 2" descr="inomial Heap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9012" y="1219200"/>
            <a:ext cx="6908800" cy="40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02009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/>
              <a:t> </a:t>
            </a:r>
            <a:endParaRPr lang="en-US" sz="3600" b="1" dirty="0"/>
          </a:p>
        </p:txBody>
      </p:sp>
      <p:sp>
        <p:nvSpPr>
          <p:cNvPr id="4" name="AutoShape 2" descr="inomialHeapUnion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74613" y="715963"/>
            <a:ext cx="12114212" cy="614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Now, x points to node 7, and next(x) points to node 15. </a:t>
            </a:r>
            <a:endParaRPr lang="en-US" sz="3200" dirty="0" smtClean="0"/>
          </a:p>
          <a:p>
            <a:pPr>
              <a:lnSpc>
                <a:spcPct val="150000"/>
              </a:lnSpc>
            </a:pPr>
            <a:r>
              <a:rPr lang="en-US" sz="3200" dirty="0" smtClean="0"/>
              <a:t>The </a:t>
            </a:r>
            <a:r>
              <a:rPr lang="en-US" sz="3200" dirty="0"/>
              <a:t>degree of both x and next(x) is B</a:t>
            </a:r>
            <a:r>
              <a:rPr lang="en-US" sz="3200" baseline="-25000" dirty="0"/>
              <a:t>2</a:t>
            </a:r>
            <a:r>
              <a:rPr lang="en-US" sz="3200" dirty="0"/>
              <a:t>, and the key value of x is less than the key value of next(x), so next(x) will be removed and attached to </a:t>
            </a:r>
            <a:r>
              <a:rPr lang="en-US" sz="3200" dirty="0" smtClean="0"/>
              <a:t>x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454708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/>
              <a:t> </a:t>
            </a:r>
            <a:endParaRPr lang="en-US" sz="3600" b="1" dirty="0"/>
          </a:p>
        </p:txBody>
      </p:sp>
      <p:pic>
        <p:nvPicPr>
          <p:cNvPr id="12290" name="Picture 2" descr="inomial Heap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0012" y="838200"/>
            <a:ext cx="6705600" cy="4662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674812" y="5715000"/>
            <a:ext cx="8001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Now, the degree of the </a:t>
            </a:r>
            <a:r>
              <a:rPr lang="en-US" sz="2400" dirty="0" smtClean="0"/>
              <a:t>heap </a:t>
            </a:r>
            <a:r>
              <a:rPr lang="en-US" sz="2400" dirty="0"/>
              <a:t>is B</a:t>
            </a:r>
            <a:r>
              <a:rPr lang="en-US" sz="2400" baseline="-25000" dirty="0"/>
              <a:t>3</a:t>
            </a:r>
            <a:r>
              <a:rPr lang="en-US" sz="2400" dirty="0"/>
              <a:t>, and it is the final binomial heap after inserting node 15.</a:t>
            </a:r>
          </a:p>
        </p:txBody>
      </p:sp>
    </p:spTree>
    <p:extLst>
      <p:ext uri="{BB962C8B-B14F-4D97-AF65-F5344CB8AC3E}">
        <p14:creationId xmlns:p14="http://schemas.microsoft.com/office/powerpoint/2010/main" xmlns="" val="965081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Deleting a node from the heap</a:t>
            </a:r>
          </a:p>
        </p:txBody>
      </p:sp>
      <p:sp>
        <p:nvSpPr>
          <p:cNvPr id="4" name="AutoShape 2" descr="inomialHeapUnion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74613" y="715963"/>
            <a:ext cx="12114212" cy="614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To delete a node from the heap, first, we have to decrease its key to negative infinity (or -∞) and then delete the minimum in the </a:t>
            </a:r>
            <a:r>
              <a:rPr lang="en-US" sz="3200" dirty="0" smtClean="0"/>
              <a:t>heap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node 41 from the heap -</a:t>
            </a:r>
          </a:p>
        </p:txBody>
      </p:sp>
      <p:pic>
        <p:nvPicPr>
          <p:cNvPr id="25602" name="Picture 2" descr="inomial He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17812" y="4114800"/>
            <a:ext cx="619125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51650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/>
              <a:t> </a:t>
            </a:r>
            <a:endParaRPr lang="en-US" sz="3600" b="1" dirty="0"/>
          </a:p>
        </p:txBody>
      </p:sp>
      <p:sp>
        <p:nvSpPr>
          <p:cNvPr id="4" name="AutoShape 2" descr="inomialHeapUnion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74613" y="715963"/>
            <a:ext cx="12114212" cy="614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First, replace the node with negative infinity (or -∞</a:t>
            </a:r>
            <a:r>
              <a:rPr lang="en-US" sz="3200" dirty="0" smtClean="0"/>
              <a:t>)</a:t>
            </a:r>
          </a:p>
          <a:p>
            <a:pPr>
              <a:lnSpc>
                <a:spcPct val="150000"/>
              </a:lnSpc>
            </a:pPr>
            <a:endParaRPr lang="en-US" sz="3200" dirty="0"/>
          </a:p>
          <a:p>
            <a:pPr>
              <a:lnSpc>
                <a:spcPct val="150000"/>
              </a:lnSpc>
            </a:pPr>
            <a:endParaRPr lang="en-US" sz="3200" dirty="0" smtClean="0"/>
          </a:p>
          <a:p>
            <a:pPr>
              <a:lnSpc>
                <a:spcPct val="150000"/>
              </a:lnSpc>
            </a:pPr>
            <a:endParaRPr lang="en-US" sz="3200" dirty="0"/>
          </a:p>
          <a:p>
            <a:pPr>
              <a:lnSpc>
                <a:spcPct val="150000"/>
              </a:lnSpc>
            </a:pPr>
            <a:endParaRPr lang="en-US" sz="3200" dirty="0" smtClean="0"/>
          </a:p>
          <a:p>
            <a:pPr>
              <a:lnSpc>
                <a:spcPct val="150000"/>
              </a:lnSpc>
            </a:pPr>
            <a:r>
              <a:rPr lang="en-US" sz="3200" dirty="0"/>
              <a:t>Now, swap the negative infinity with its root node in order to maintain the min-heap property.  </a:t>
            </a:r>
          </a:p>
        </p:txBody>
      </p:sp>
      <p:pic>
        <p:nvPicPr>
          <p:cNvPr id="26626" name="Picture 2" descr="inomial He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0012" y="1981200"/>
            <a:ext cx="6849894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0374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/>
              <a:t> </a:t>
            </a:r>
            <a:endParaRPr lang="en-US" sz="3600" b="1" dirty="0"/>
          </a:p>
        </p:txBody>
      </p:sp>
      <p:pic>
        <p:nvPicPr>
          <p:cNvPr id="27650" name="Picture 2" descr="inomial Heap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0412" y="1371600"/>
            <a:ext cx="82550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141412" y="5571852"/>
            <a:ext cx="88376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again swap the negative infinity with its root node</a:t>
            </a:r>
          </a:p>
        </p:txBody>
      </p:sp>
    </p:spTree>
    <p:extLst>
      <p:ext uri="{BB962C8B-B14F-4D97-AF65-F5344CB8AC3E}">
        <p14:creationId xmlns:p14="http://schemas.microsoft.com/office/powerpoint/2010/main" xmlns="" val="802443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/>
              <a:t> </a:t>
            </a:r>
            <a:endParaRPr lang="en-US" sz="28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4611" y="715962"/>
            <a:ext cx="12114213" cy="6142038"/>
          </a:xfrm>
        </p:spPr>
        <p:txBody>
          <a:bodyPr>
            <a:normAutofit/>
          </a:bodyPr>
          <a:lstStyle/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r>
              <a:rPr lang="en-US" sz="3600" dirty="0" smtClean="0"/>
              <a:t>0			B</a:t>
            </a:r>
            <a:r>
              <a:rPr lang="en-US" sz="3600" baseline="-25000" dirty="0" smtClean="0"/>
              <a:t>0</a:t>
            </a:r>
          </a:p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r>
              <a:rPr lang="en-US" sz="3600" dirty="0" smtClean="0"/>
              <a:t>0  +	0   ---</a:t>
            </a:r>
            <a:r>
              <a:rPr lang="en-US" sz="3600" dirty="0" smtClean="0">
                <a:sym typeface="Wingdings"/>
              </a:rPr>
              <a:t>			B</a:t>
            </a:r>
            <a:r>
              <a:rPr lang="en-US" sz="3600" baseline="-25000" dirty="0" smtClean="0">
                <a:sym typeface="Wingdings"/>
              </a:rPr>
              <a:t>1</a:t>
            </a:r>
          </a:p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endParaRPr lang="en-US" sz="3600" dirty="0">
              <a:sym typeface="Wingdings"/>
            </a:endParaRPr>
          </a:p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r>
              <a:rPr lang="en-US" sz="3600" dirty="0" smtClean="0">
                <a:sym typeface="Wingdings"/>
              </a:rPr>
              <a:t>        +		-&gt;  					</a:t>
            </a:r>
            <a:endParaRPr lang="en-US" sz="3600" baseline="-25000" dirty="0" smtClean="0">
              <a:sym typeface="Wingdings"/>
            </a:endParaRPr>
          </a:p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endParaRPr lang="en-US" sz="3600" baseline="-25000" dirty="0">
              <a:sym typeface="Wingdings"/>
            </a:endParaRPr>
          </a:p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endParaRPr lang="en-US" sz="2800" baseline="-25000" dirty="0">
              <a:sym typeface="Wingdings"/>
            </a:endParaRPr>
          </a:p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endParaRPr lang="en-US" sz="2800" baseline="-25000" dirty="0" smtClean="0">
              <a:sym typeface="Wingdings"/>
            </a:endParaRPr>
          </a:p>
          <a:p>
            <a:pPr marL="2171700" lvl="8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r>
              <a:rPr lang="en-US" sz="2800" baseline="-25000" dirty="0" smtClean="0">
                <a:sym typeface="Wingdings"/>
              </a:rPr>
              <a:t> </a:t>
            </a:r>
            <a:r>
              <a:rPr lang="en-US" sz="2800" dirty="0" smtClean="0">
                <a:sym typeface="Wingdings"/>
              </a:rPr>
              <a:t>    + 									B</a:t>
            </a:r>
            <a:r>
              <a:rPr lang="en-US" sz="2800" baseline="-25000" dirty="0" smtClean="0">
                <a:sym typeface="Wingdings"/>
              </a:rPr>
              <a:t>3</a:t>
            </a:r>
            <a:r>
              <a:rPr lang="en-US" sz="2800" dirty="0" smtClean="0">
                <a:sym typeface="Wingdings"/>
              </a:rPr>
              <a:t> </a:t>
            </a:r>
            <a:endParaRPr lang="en-US" sz="2800" baseline="-25000" dirty="0" smtClean="0">
              <a:sym typeface="Wingdings"/>
            </a:endParaRPr>
          </a:p>
        </p:txBody>
      </p:sp>
      <p:sp>
        <p:nvSpPr>
          <p:cNvPr id="4" name="Oval 3"/>
          <p:cNvSpPr/>
          <p:nvPr/>
        </p:nvSpPr>
        <p:spPr>
          <a:xfrm>
            <a:off x="4265612" y="1431924"/>
            <a:ext cx="3810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4265612" y="2376486"/>
            <a:ext cx="3810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7" name="Straight Connector 6"/>
          <p:cNvCxnSpPr>
            <a:stCxn id="4" idx="4"/>
            <a:endCxn id="5" idx="0"/>
          </p:cNvCxnSpPr>
          <p:nvPr/>
        </p:nvCxnSpPr>
        <p:spPr>
          <a:xfrm>
            <a:off x="4456112" y="1889124"/>
            <a:ext cx="0" cy="48736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84212" y="2905440"/>
            <a:ext cx="3810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684212" y="3850002"/>
            <a:ext cx="3810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0" name="Straight Connector 9"/>
          <p:cNvCxnSpPr>
            <a:stCxn id="10" idx="4"/>
          </p:cNvCxnSpPr>
          <p:nvPr/>
        </p:nvCxnSpPr>
        <p:spPr>
          <a:xfrm>
            <a:off x="874712" y="3362640"/>
            <a:ext cx="0" cy="48736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665412" y="2905440"/>
            <a:ext cx="3810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" name="Oval 11"/>
          <p:cNvSpPr/>
          <p:nvPr/>
        </p:nvSpPr>
        <p:spPr>
          <a:xfrm>
            <a:off x="2665412" y="3850002"/>
            <a:ext cx="3810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3" name="Straight Connector 12"/>
          <p:cNvCxnSpPr>
            <a:stCxn id="13" idx="4"/>
          </p:cNvCxnSpPr>
          <p:nvPr/>
        </p:nvCxnSpPr>
        <p:spPr>
          <a:xfrm>
            <a:off x="2855912" y="3362640"/>
            <a:ext cx="0" cy="48736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789612" y="2905440"/>
            <a:ext cx="3810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5" name="Oval 14"/>
          <p:cNvSpPr/>
          <p:nvPr/>
        </p:nvSpPr>
        <p:spPr>
          <a:xfrm>
            <a:off x="5789612" y="3850002"/>
            <a:ext cx="3810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6" name="Straight Connector 15"/>
          <p:cNvCxnSpPr>
            <a:stCxn id="16" idx="4"/>
          </p:cNvCxnSpPr>
          <p:nvPr/>
        </p:nvCxnSpPr>
        <p:spPr>
          <a:xfrm>
            <a:off x="5980112" y="3362640"/>
            <a:ext cx="0" cy="48736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949120" y="1991040"/>
            <a:ext cx="3810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" name="Oval 17"/>
          <p:cNvSpPr/>
          <p:nvPr/>
        </p:nvSpPr>
        <p:spPr>
          <a:xfrm>
            <a:off x="6949120" y="2916393"/>
            <a:ext cx="3810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9" name="Straight Connector 18"/>
          <p:cNvCxnSpPr>
            <a:stCxn id="19" idx="4"/>
          </p:cNvCxnSpPr>
          <p:nvPr/>
        </p:nvCxnSpPr>
        <p:spPr>
          <a:xfrm>
            <a:off x="7139620" y="2448240"/>
            <a:ext cx="0" cy="48736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4" idx="7"/>
            <a:endCxn id="17" idx="2"/>
          </p:cNvCxnSpPr>
          <p:nvPr/>
        </p:nvCxnSpPr>
        <p:spPr>
          <a:xfrm flipV="1">
            <a:off x="6114816" y="2219640"/>
            <a:ext cx="834304" cy="75275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49508" y="5334000"/>
            <a:ext cx="3810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3" name="Oval 22"/>
          <p:cNvSpPr/>
          <p:nvPr/>
        </p:nvSpPr>
        <p:spPr>
          <a:xfrm>
            <a:off x="549508" y="6278562"/>
            <a:ext cx="3810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740008" y="5791200"/>
            <a:ext cx="0" cy="48736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612094" y="4423832"/>
            <a:ext cx="3810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6" name="Oval 25"/>
          <p:cNvSpPr/>
          <p:nvPr/>
        </p:nvSpPr>
        <p:spPr>
          <a:xfrm rot="425101">
            <a:off x="1612094" y="5334000"/>
            <a:ext cx="3810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27" name="Straight Connector 26"/>
          <p:cNvCxnSpPr>
            <a:endCxn id="25" idx="3"/>
          </p:cNvCxnSpPr>
          <p:nvPr/>
        </p:nvCxnSpPr>
        <p:spPr>
          <a:xfrm flipV="1">
            <a:off x="828448" y="4814077"/>
            <a:ext cx="839442" cy="50475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690102" y="5186222"/>
            <a:ext cx="3810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9" name="Oval 28"/>
          <p:cNvSpPr/>
          <p:nvPr/>
        </p:nvSpPr>
        <p:spPr>
          <a:xfrm>
            <a:off x="3690102" y="6130784"/>
            <a:ext cx="3810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3880602" y="5643422"/>
            <a:ext cx="0" cy="48736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824968" y="4257348"/>
            <a:ext cx="3810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2" name="Oval 31"/>
          <p:cNvSpPr/>
          <p:nvPr/>
        </p:nvSpPr>
        <p:spPr>
          <a:xfrm>
            <a:off x="4869534" y="5186222"/>
            <a:ext cx="3810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33" name="Straight Connector 32"/>
          <p:cNvCxnSpPr>
            <a:stCxn id="28" idx="7"/>
            <a:endCxn id="31" idx="3"/>
          </p:cNvCxnSpPr>
          <p:nvPr/>
        </p:nvCxnSpPr>
        <p:spPr>
          <a:xfrm flipV="1">
            <a:off x="4015306" y="4647593"/>
            <a:ext cx="865458" cy="605584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803401" y="4881032"/>
            <a:ext cx="0" cy="48736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032570" y="4711249"/>
            <a:ext cx="0" cy="48736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012696" y="5014095"/>
            <a:ext cx="3810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7" name="Oval 36"/>
          <p:cNvSpPr/>
          <p:nvPr/>
        </p:nvSpPr>
        <p:spPr>
          <a:xfrm>
            <a:off x="7012696" y="5958657"/>
            <a:ext cx="3810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7203196" y="5471295"/>
            <a:ext cx="0" cy="48736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938231" y="4086330"/>
            <a:ext cx="3810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0" name="Oval 39"/>
          <p:cNvSpPr/>
          <p:nvPr/>
        </p:nvSpPr>
        <p:spPr>
          <a:xfrm>
            <a:off x="7923262" y="5014095"/>
            <a:ext cx="3810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7354076" y="4512632"/>
            <a:ext cx="601258" cy="534056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8128731" y="4570396"/>
            <a:ext cx="0" cy="48736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8752948" y="4053558"/>
            <a:ext cx="3810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1" name="Oval 50"/>
          <p:cNvSpPr/>
          <p:nvPr/>
        </p:nvSpPr>
        <p:spPr>
          <a:xfrm>
            <a:off x="8722744" y="5023341"/>
            <a:ext cx="3810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52" name="Straight Connector 51"/>
          <p:cNvCxnSpPr>
            <a:stCxn id="52" idx="4"/>
          </p:cNvCxnSpPr>
          <p:nvPr/>
        </p:nvCxnSpPr>
        <p:spPr>
          <a:xfrm>
            <a:off x="8943448" y="4535979"/>
            <a:ext cx="0" cy="48736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9568972" y="3185187"/>
            <a:ext cx="3810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 rot="159406">
            <a:off x="9584251" y="4129748"/>
            <a:ext cx="3810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9804622" y="3614134"/>
            <a:ext cx="0" cy="48736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53" idx="2"/>
          </p:cNvCxnSpPr>
          <p:nvPr/>
        </p:nvCxnSpPr>
        <p:spPr>
          <a:xfrm flipV="1">
            <a:off x="8317925" y="3413787"/>
            <a:ext cx="1251047" cy="687709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0" idx="7"/>
            <a:endCxn id="53" idx="3"/>
          </p:cNvCxnSpPr>
          <p:nvPr/>
        </p:nvCxnSpPr>
        <p:spPr>
          <a:xfrm flipV="1">
            <a:off x="9078152" y="3575432"/>
            <a:ext cx="546616" cy="545081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AutoShape 2" descr="inomialHeapUnion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5984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/>
              <a:t> </a:t>
            </a:r>
            <a:endParaRPr lang="en-US" sz="3600" b="1" dirty="0"/>
          </a:p>
        </p:txBody>
      </p:sp>
      <p:pic>
        <p:nvPicPr>
          <p:cNvPr id="28674" name="Picture 2" descr="inomial Heap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6612" y="990600"/>
            <a:ext cx="82550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79411" y="4846638"/>
            <a:ext cx="1120140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 next step is to extract the minimum key from the heap. Since the minimum key in the above heap is -infinity so we will extract this key, and the heap would be:</a:t>
            </a:r>
          </a:p>
        </p:txBody>
      </p:sp>
    </p:spTree>
    <p:extLst>
      <p:ext uri="{BB962C8B-B14F-4D97-AF65-F5344CB8AC3E}">
        <p14:creationId xmlns:p14="http://schemas.microsoft.com/office/powerpoint/2010/main" xmlns="" val="1819691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/>
              <a:t> </a:t>
            </a:r>
            <a:endParaRPr lang="en-US" sz="3600" b="1" dirty="0"/>
          </a:p>
        </p:txBody>
      </p:sp>
      <p:pic>
        <p:nvPicPr>
          <p:cNvPr id="29698" name="Picture 2" descr="inomial Heap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0412" y="1143000"/>
            <a:ext cx="8280400" cy="28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9702" name="Picture 6" descr="inomial Hea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8012" y="4191000"/>
            <a:ext cx="512445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84967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/>
              <a:t> </a:t>
            </a:r>
            <a:endParaRPr lang="en-US" sz="3600" b="1" dirty="0"/>
          </a:p>
        </p:txBody>
      </p:sp>
      <p:pic>
        <p:nvPicPr>
          <p:cNvPr id="30722" name="Picture 2" descr="inomial Heap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5212" y="1447800"/>
            <a:ext cx="6731000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1641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/>
              <a:t>Properties OF BINOMIAL TREE</a:t>
            </a:r>
            <a:endParaRPr lang="en-US" sz="36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4611" y="715962"/>
            <a:ext cx="12114213" cy="6142038"/>
          </a:xfrm>
        </p:spPr>
        <p:txBody>
          <a:bodyPr>
            <a:normAutofit/>
          </a:bodyPr>
          <a:lstStyle/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r>
              <a:rPr lang="en-US" sz="3600" dirty="0"/>
              <a:t>It has exactly 2</a:t>
            </a:r>
            <a:r>
              <a:rPr lang="en-US" sz="3600" baseline="30000" dirty="0"/>
              <a:t>k</a:t>
            </a:r>
            <a:r>
              <a:rPr lang="en-US" sz="3600" dirty="0"/>
              <a:t> nodes</a:t>
            </a:r>
            <a:r>
              <a:rPr lang="en-US" sz="3600" dirty="0" smtClean="0"/>
              <a:t>.</a:t>
            </a:r>
          </a:p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r>
              <a:rPr lang="en-US" sz="3600" dirty="0" smtClean="0"/>
              <a:t>Degree of root is K</a:t>
            </a:r>
            <a:r>
              <a:rPr lang="en-US" sz="3600" dirty="0"/>
              <a:t> </a:t>
            </a:r>
            <a:endParaRPr lang="en-US" sz="3600" dirty="0" smtClean="0"/>
          </a:p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r>
              <a:rPr lang="en-US" sz="3600" dirty="0" smtClean="0"/>
              <a:t>Height =K</a:t>
            </a:r>
          </a:p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r>
              <a:rPr lang="en-US" sz="3600" dirty="0" smtClean="0"/>
              <a:t>There are exactly </a:t>
            </a:r>
            <a:r>
              <a:rPr lang="en-US" sz="3600" i="1" baseline="30000" dirty="0" err="1" smtClean="0"/>
              <a:t>k</a:t>
            </a:r>
            <a:r>
              <a:rPr lang="en-US" sz="3600" dirty="0" err="1" smtClean="0"/>
              <a:t>c</a:t>
            </a:r>
            <a:r>
              <a:rPr lang="en-US" sz="3600" baseline="-25000" dirty="0" err="1" smtClean="0"/>
              <a:t>i</a:t>
            </a:r>
            <a:r>
              <a:rPr lang="en-US" sz="3600" dirty="0" smtClean="0"/>
              <a:t> nodes at depth   </a:t>
            </a:r>
            <a:r>
              <a:rPr lang="en-US" sz="3600" i="1" dirty="0"/>
              <a:t>i</a:t>
            </a:r>
            <a:r>
              <a:rPr lang="en-US" sz="3600" i="1" dirty="0" smtClean="0"/>
              <a:t> , where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sz="3600" i="1" baseline="30000" dirty="0" smtClean="0"/>
              <a:t>                </a:t>
            </a:r>
            <a:r>
              <a:rPr lang="en-US" sz="3600" i="1" baseline="30000" dirty="0" err="1" smtClean="0"/>
              <a:t>K</a:t>
            </a:r>
            <a:r>
              <a:rPr lang="en-US" sz="3600" dirty="0" err="1" smtClean="0"/>
              <a:t>c</a:t>
            </a:r>
            <a:r>
              <a:rPr lang="en-US" sz="3600" baseline="-25000" dirty="0" err="1" smtClean="0"/>
              <a:t>i</a:t>
            </a:r>
            <a:r>
              <a:rPr lang="en-US" sz="3600" baseline="-25000" dirty="0" smtClean="0"/>
              <a:t> =    </a:t>
            </a:r>
            <a:r>
              <a:rPr lang="en-US" sz="3600" dirty="0" smtClean="0"/>
              <a:t>k! / (k- </a:t>
            </a:r>
            <a:r>
              <a:rPr lang="en-US" sz="3600" i="1" dirty="0" err="1" smtClean="0"/>
              <a:t>i</a:t>
            </a:r>
            <a:r>
              <a:rPr lang="en-US" sz="3600" i="1" dirty="0" smtClean="0"/>
              <a:t> </a:t>
            </a:r>
            <a:r>
              <a:rPr lang="en-US" sz="3600" dirty="0" smtClean="0"/>
              <a:t>!) (</a:t>
            </a:r>
            <a:r>
              <a:rPr lang="en-US" sz="3600" dirty="0" err="1" smtClean="0"/>
              <a:t>i</a:t>
            </a:r>
            <a:r>
              <a:rPr lang="en-US" sz="3600" dirty="0" smtClean="0"/>
              <a:t>) </a:t>
            </a:r>
            <a:r>
              <a:rPr lang="en-US" sz="3600" i="1" dirty="0" smtClean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xmlns="" val="1643430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Binomial </a:t>
            </a:r>
            <a:r>
              <a:rPr lang="en-US" sz="3600" b="1" dirty="0" smtClean="0"/>
              <a:t>Heap</a:t>
            </a:r>
            <a:endParaRPr lang="en-US" sz="36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4611" y="715962"/>
            <a:ext cx="12114213" cy="6142038"/>
          </a:xfrm>
        </p:spPr>
        <p:txBody>
          <a:bodyPr>
            <a:normAutofit/>
          </a:bodyPr>
          <a:lstStyle/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r>
              <a:rPr lang="en-US" sz="3600" dirty="0"/>
              <a:t>A binomial heap H is a set of binomial trees. </a:t>
            </a:r>
            <a:endParaRPr lang="en-US" sz="3600" dirty="0" smtClean="0"/>
          </a:p>
          <a:p>
            <a:pPr>
              <a:lnSpc>
                <a:spcPct val="150000"/>
              </a:lnSpc>
              <a:buFont typeface="Wingdings" charset="2"/>
              <a:buChar char="ü"/>
            </a:pPr>
            <a:r>
              <a:rPr lang="en-US" sz="3600" dirty="0"/>
              <a:t>Each binomial tree in H is heap-ordered. So the key of a node is greater than or equal to the key of its parent.</a:t>
            </a:r>
          </a:p>
          <a:p>
            <a:pPr>
              <a:lnSpc>
                <a:spcPct val="160000"/>
              </a:lnSpc>
              <a:buFont typeface="Wingdings" charset="2"/>
              <a:buChar char="ü"/>
            </a:pPr>
            <a:r>
              <a:rPr lang="en-US" sz="3600" dirty="0"/>
              <a:t>There is at most one binomial tree in H, whose root has a given </a:t>
            </a:r>
            <a:r>
              <a:rPr lang="en-US" sz="3600" dirty="0" smtClean="0"/>
              <a:t>degree.</a:t>
            </a:r>
          </a:p>
        </p:txBody>
      </p:sp>
    </p:spTree>
    <p:extLst>
      <p:ext uri="{BB962C8B-B14F-4D97-AF65-F5344CB8AC3E}">
        <p14:creationId xmlns:p14="http://schemas.microsoft.com/office/powerpoint/2010/main" xmlns="" val="1335203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/>
              <a:t>Example </a:t>
            </a:r>
            <a:endParaRPr lang="en-US" sz="3600" b="1" dirty="0"/>
          </a:p>
        </p:txBody>
      </p:sp>
      <p:sp>
        <p:nvSpPr>
          <p:cNvPr id="6" name="AutoShape 6" descr="https://www.tutorialspoint.com/assets/questions/media/41060/example_binomial_heap.jpg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74613" y="715963"/>
            <a:ext cx="12114212" cy="614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>
              <a:lnSpc>
                <a:spcPct val="150000"/>
              </a:lnSpc>
            </a:pPr>
            <a:endParaRPr lang="en-US" sz="3600" dirty="0" smtClean="0"/>
          </a:p>
          <a:p>
            <a:pPr>
              <a:lnSpc>
                <a:spcPct val="150000"/>
              </a:lnSpc>
            </a:pPr>
            <a:endParaRPr lang="en-US" sz="3600" dirty="0"/>
          </a:p>
          <a:p>
            <a:pPr>
              <a:lnSpc>
                <a:spcPct val="150000"/>
              </a:lnSpc>
            </a:pPr>
            <a:endParaRPr lang="en-US" sz="3600" dirty="0" smtClean="0"/>
          </a:p>
          <a:p>
            <a:pPr>
              <a:lnSpc>
                <a:spcPct val="150000"/>
              </a:lnSpc>
            </a:pPr>
            <a:r>
              <a:rPr lang="en-US" sz="3600" dirty="0" smtClean="0"/>
              <a:t>This </a:t>
            </a:r>
            <a:r>
              <a:rPr lang="en-US" sz="3600" dirty="0"/>
              <a:t>binomial Heap H consists of binomial trees B0, B2 and B3. Which have 1, 4 and 8 nodes respectively. And in total n = 13 nodes. The root of binomial trees are linked by a linked list in order of increasing </a:t>
            </a:r>
            <a:r>
              <a:rPr lang="en-US" sz="3600" dirty="0" smtClean="0"/>
              <a:t>degree</a:t>
            </a:r>
            <a:endParaRPr lang="en-US" sz="3600" dirty="0"/>
          </a:p>
        </p:txBody>
      </p:sp>
      <p:sp>
        <p:nvSpPr>
          <p:cNvPr id="7" name="AutoShape 8" descr="https://www.tutorialspoint.com/assets/questions/media/41060/example_binomial_heap.jpg"/>
          <p:cNvSpPr>
            <a:spLocks noChangeAspect="1" noChangeArrowheads="1"/>
          </p:cNvSpPr>
          <p:nvPr/>
        </p:nvSpPr>
        <p:spPr bwMode="auto">
          <a:xfrm>
            <a:off x="0" y="0"/>
            <a:ext cx="457200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36812" y="715962"/>
            <a:ext cx="611421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1633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Union or Merging of two binomial </a:t>
            </a:r>
            <a:r>
              <a:rPr lang="en-US" sz="3600" b="1" dirty="0" smtClean="0"/>
              <a:t>heap</a:t>
            </a:r>
            <a:endParaRPr lang="en-US" sz="3600" b="1" dirty="0"/>
          </a:p>
        </p:txBody>
      </p:sp>
      <p:sp>
        <p:nvSpPr>
          <p:cNvPr id="6" name="AutoShape 6" descr="inomialHeapUnion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74613" y="715963"/>
            <a:ext cx="12114212" cy="614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Merging in a heap can be done by comparing the keys at the roots of two trees, and the root node with the larger key will become the child of the root with a smaller key than the other.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xmlns="" val="764831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/>
              <a:t>Cases for merging/union</a:t>
            </a:r>
            <a:endParaRPr lang="en-US" sz="3600" b="1" dirty="0"/>
          </a:p>
        </p:txBody>
      </p:sp>
      <p:sp>
        <p:nvSpPr>
          <p:cNvPr id="6" name="AutoShape 6" descr="inomialHeapUnion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74613" y="715963"/>
            <a:ext cx="12114212" cy="614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/>
              <a:t>Case 1:</a:t>
            </a:r>
            <a:r>
              <a:rPr lang="en-US" sz="3200" dirty="0"/>
              <a:t> If degree[x] is not equal to degree[next x], then move pointer ahead.</a:t>
            </a:r>
          </a:p>
          <a:p>
            <a:pPr>
              <a:lnSpc>
                <a:spcPct val="150000"/>
              </a:lnSpc>
            </a:pPr>
            <a:r>
              <a:rPr lang="en-US" sz="3200" b="1" dirty="0"/>
              <a:t>Case 2:</a:t>
            </a:r>
            <a:r>
              <a:rPr lang="en-US" sz="3200" dirty="0"/>
              <a:t> if degree[x] = degree[next x] = degree[sibling(next x)] </a:t>
            </a:r>
            <a:r>
              <a:rPr lang="en-US" sz="3200" dirty="0" smtClean="0"/>
              <a:t>then, Move </a:t>
            </a:r>
            <a:r>
              <a:rPr lang="en-US" sz="3200" dirty="0"/>
              <a:t>the pointer ahead.</a:t>
            </a:r>
          </a:p>
          <a:p>
            <a:pPr>
              <a:lnSpc>
                <a:spcPct val="150000"/>
              </a:lnSpc>
            </a:pPr>
            <a:r>
              <a:rPr lang="en-US" sz="3200" b="1" dirty="0"/>
              <a:t>Case 3:</a:t>
            </a:r>
            <a:r>
              <a:rPr lang="en-US" sz="3200" dirty="0"/>
              <a:t> If degree[x] = degree[next x] but not equal to degree[sibling[next x]] and key[x] &lt; key[next x] then remove [next x] from root and attached to x.</a:t>
            </a:r>
          </a:p>
          <a:p>
            <a:pPr>
              <a:lnSpc>
                <a:spcPct val="150000"/>
              </a:lnSpc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144298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World country report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World country report presentation.potx" id="{FF082492-D6CE-444E-B3E8-FB131EDFAC53}" vid="{71BD5CC8-96B3-46A6-8835-37741E8965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1846</TotalTime>
  <Words>1738</Words>
  <Application>Microsoft Macintosh PowerPoint</Application>
  <PresentationFormat>Custom</PresentationFormat>
  <Paragraphs>205</Paragraphs>
  <Slides>42</Slides>
  <Notes>41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World country report presentation</vt:lpstr>
      <vt:lpstr>Binomial heap</vt:lpstr>
      <vt:lpstr>What is a Binomial HEAP? </vt:lpstr>
      <vt:lpstr>What is a Binomial Tree?</vt:lpstr>
      <vt:lpstr> </vt:lpstr>
      <vt:lpstr>Properties OF BINOMIAL TREE</vt:lpstr>
      <vt:lpstr>Binomial Heap</vt:lpstr>
      <vt:lpstr>Example </vt:lpstr>
      <vt:lpstr>Union or Merging of two binomial heap</vt:lpstr>
      <vt:lpstr>Cases for merging/union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Insert an element in the heap</vt:lpstr>
      <vt:lpstr> </vt:lpstr>
      <vt:lpstr> </vt:lpstr>
      <vt:lpstr> </vt:lpstr>
      <vt:lpstr> </vt:lpstr>
      <vt:lpstr> </vt:lpstr>
      <vt:lpstr> </vt:lpstr>
      <vt:lpstr> </vt:lpstr>
      <vt:lpstr> </vt:lpstr>
      <vt:lpstr>Deleting a node from the heap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</dc:title>
  <dc:creator>Yasir</dc:creator>
  <cp:lastModifiedBy>Derrick</cp:lastModifiedBy>
  <cp:revision>154</cp:revision>
  <dcterms:created xsi:type="dcterms:W3CDTF">2022-01-12T07:04:17Z</dcterms:created>
  <dcterms:modified xsi:type="dcterms:W3CDTF">2023-03-28T04:21:15Z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