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69" r:id="rId2"/>
    <p:sldId id="273" r:id="rId3"/>
    <p:sldId id="270" r:id="rId4"/>
    <p:sldId id="271" r:id="rId5"/>
    <p:sldId id="272" r:id="rId6"/>
    <p:sldId id="274" r:id="rId7"/>
    <p:sldId id="275" r:id="rId8"/>
    <p:sldId id="276" r:id="rId9"/>
    <p:sldId id="278" r:id="rId10"/>
    <p:sldId id="279" r:id="rId11"/>
    <p:sldId id="280" r:id="rId12"/>
    <p:sldId id="281" r:id="rId13"/>
    <p:sldId id="282" r:id="rId14"/>
    <p:sldId id="283" r:id="rId15"/>
    <p:sldId id="284" r:id="rId16"/>
    <p:sldId id="285" r:id="rId17"/>
    <p:sldId id="286" r:id="rId18"/>
    <p:sldId id="287" r:id="rId19"/>
    <p:sldId id="288" r:id="rId20"/>
    <p:sldId id="277"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83" autoAdjust="0"/>
    <p:restoredTop sz="94660"/>
  </p:normalViewPr>
  <p:slideViewPr>
    <p:cSldViewPr>
      <p:cViewPr varScale="1">
        <p:scale>
          <a:sx n="79" d="100"/>
          <a:sy n="79" d="100"/>
        </p:scale>
        <p:origin x="-354"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4/20/2023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4/20/2023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1212948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11</a:t>
            </a:fld>
            <a:endParaRPr lang="en-US"/>
          </a:p>
        </p:txBody>
      </p:sp>
    </p:spTree>
    <p:extLst>
      <p:ext uri="{BB962C8B-B14F-4D97-AF65-F5344CB8AC3E}">
        <p14:creationId xmlns:p14="http://schemas.microsoft.com/office/powerpoint/2010/main" xmlns="" val="1510531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12</a:t>
            </a:fld>
            <a:endParaRPr lang="en-US"/>
          </a:p>
        </p:txBody>
      </p:sp>
    </p:spTree>
    <p:extLst>
      <p:ext uri="{BB962C8B-B14F-4D97-AF65-F5344CB8AC3E}">
        <p14:creationId xmlns:p14="http://schemas.microsoft.com/office/powerpoint/2010/main" xmlns="" val="99741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13</a:t>
            </a:fld>
            <a:endParaRPr lang="en-US"/>
          </a:p>
        </p:txBody>
      </p:sp>
    </p:spTree>
    <p:extLst>
      <p:ext uri="{BB962C8B-B14F-4D97-AF65-F5344CB8AC3E}">
        <p14:creationId xmlns:p14="http://schemas.microsoft.com/office/powerpoint/2010/main" xmlns="" val="934378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14</a:t>
            </a:fld>
            <a:endParaRPr lang="en-US"/>
          </a:p>
        </p:txBody>
      </p:sp>
    </p:spTree>
    <p:extLst>
      <p:ext uri="{BB962C8B-B14F-4D97-AF65-F5344CB8AC3E}">
        <p14:creationId xmlns:p14="http://schemas.microsoft.com/office/powerpoint/2010/main" xmlns="" val="832556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15</a:t>
            </a:fld>
            <a:endParaRPr lang="en-US"/>
          </a:p>
        </p:txBody>
      </p:sp>
    </p:spTree>
    <p:extLst>
      <p:ext uri="{BB962C8B-B14F-4D97-AF65-F5344CB8AC3E}">
        <p14:creationId xmlns:p14="http://schemas.microsoft.com/office/powerpoint/2010/main" xmlns="" val="993797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16</a:t>
            </a:fld>
            <a:endParaRPr lang="en-US"/>
          </a:p>
        </p:txBody>
      </p:sp>
    </p:spTree>
    <p:extLst>
      <p:ext uri="{BB962C8B-B14F-4D97-AF65-F5344CB8AC3E}">
        <p14:creationId xmlns:p14="http://schemas.microsoft.com/office/powerpoint/2010/main" xmlns="" val="213838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17</a:t>
            </a:fld>
            <a:endParaRPr lang="en-US"/>
          </a:p>
        </p:txBody>
      </p:sp>
    </p:spTree>
    <p:extLst>
      <p:ext uri="{BB962C8B-B14F-4D97-AF65-F5344CB8AC3E}">
        <p14:creationId xmlns:p14="http://schemas.microsoft.com/office/powerpoint/2010/main" xmlns="" val="556085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18</a:t>
            </a:fld>
            <a:endParaRPr lang="en-US"/>
          </a:p>
        </p:txBody>
      </p:sp>
    </p:spTree>
    <p:extLst>
      <p:ext uri="{BB962C8B-B14F-4D97-AF65-F5344CB8AC3E}">
        <p14:creationId xmlns:p14="http://schemas.microsoft.com/office/powerpoint/2010/main" xmlns="" val="1124297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19</a:t>
            </a:fld>
            <a:endParaRPr lang="en-US"/>
          </a:p>
        </p:txBody>
      </p:sp>
    </p:spTree>
    <p:extLst>
      <p:ext uri="{BB962C8B-B14F-4D97-AF65-F5344CB8AC3E}">
        <p14:creationId xmlns:p14="http://schemas.microsoft.com/office/powerpoint/2010/main" xmlns="" val="341051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20</a:t>
            </a:fld>
            <a:endParaRPr lang="en-US"/>
          </a:p>
        </p:txBody>
      </p:sp>
    </p:spTree>
    <p:extLst>
      <p:ext uri="{BB962C8B-B14F-4D97-AF65-F5344CB8AC3E}">
        <p14:creationId xmlns:p14="http://schemas.microsoft.com/office/powerpoint/2010/main" xmlns="" val="84923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90470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1143229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xmlns="" val="208483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7</a:t>
            </a:fld>
            <a:endParaRPr lang="en-US"/>
          </a:p>
        </p:txBody>
      </p:sp>
    </p:spTree>
    <p:extLst>
      <p:ext uri="{BB962C8B-B14F-4D97-AF65-F5344CB8AC3E}">
        <p14:creationId xmlns:p14="http://schemas.microsoft.com/office/powerpoint/2010/main" xmlns="" val="1374049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8</a:t>
            </a:fld>
            <a:endParaRPr lang="en-US"/>
          </a:p>
        </p:txBody>
      </p:sp>
    </p:spTree>
    <p:extLst>
      <p:ext uri="{BB962C8B-B14F-4D97-AF65-F5344CB8AC3E}">
        <p14:creationId xmlns:p14="http://schemas.microsoft.com/office/powerpoint/2010/main" xmlns="" val="108389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9</a:t>
            </a:fld>
            <a:endParaRPr lang="en-US"/>
          </a:p>
        </p:txBody>
      </p:sp>
    </p:spTree>
    <p:extLst>
      <p:ext uri="{BB962C8B-B14F-4D97-AF65-F5344CB8AC3E}">
        <p14:creationId xmlns:p14="http://schemas.microsoft.com/office/powerpoint/2010/main" xmlns="" val="1792424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10</a:t>
            </a:fld>
            <a:endParaRPr lang="en-US"/>
          </a:p>
        </p:txBody>
      </p:sp>
    </p:spTree>
    <p:extLst>
      <p:ext uri="{BB962C8B-B14F-4D97-AF65-F5344CB8AC3E}">
        <p14:creationId xmlns:p14="http://schemas.microsoft.com/office/powerpoint/2010/main" xmlns="" val="48368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4/20/2023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4/20/2023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4/20/2023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4/20/2023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4/20/2023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4/20/2023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4/20/2023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4/20/2023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4/20/2023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4/20/2023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4/20/2023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4/20/2023</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3212" y="1828799"/>
            <a:ext cx="10668001" cy="3048001"/>
          </a:xfrm>
        </p:spPr>
        <p:txBody>
          <a:bodyPr/>
          <a:lstStyle/>
          <a:p>
            <a:r>
              <a:rPr lang="en-US" dirty="0" smtClean="0"/>
              <a:t>Graph concept and terminology</a:t>
            </a:r>
            <a:endParaRPr lang="en-US" dirty="0"/>
          </a:p>
        </p:txBody>
      </p:sp>
      <p:sp>
        <p:nvSpPr>
          <p:cNvPr id="5" name="Subtitle 4"/>
          <p:cNvSpPr>
            <a:spLocks noGrp="1"/>
          </p:cNvSpPr>
          <p:nvPr>
            <p:ph type="subTitle" idx="1"/>
          </p:nvPr>
        </p:nvSpPr>
        <p:spPr/>
        <p:txBody>
          <a:bodyPr/>
          <a:lstStyle/>
          <a:p>
            <a:r>
              <a:rPr lang="en-US" dirty="0"/>
              <a:t>Dr. Yasir | Programming Domain</a:t>
            </a:r>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dirty="0" smtClean="0"/>
              <a:t>A </a:t>
            </a:r>
            <a:r>
              <a:rPr lang="en-US" sz="3600" b="1" dirty="0"/>
              <a:t>Line</a:t>
            </a:r>
            <a:r>
              <a:rPr lang="en-US" sz="3600" dirty="0"/>
              <a:t> is a connection between two points. It can be represented with a solid line</a:t>
            </a:r>
            <a:r>
              <a:rPr lang="en-US" sz="3600" dirty="0" smtClean="0"/>
              <a:t>.</a:t>
            </a:r>
          </a:p>
          <a:p>
            <a:pPr>
              <a:lnSpc>
                <a:spcPct val="150000"/>
              </a:lnSpc>
            </a:pPr>
            <a:r>
              <a:rPr lang="en-US" sz="3600" dirty="0"/>
              <a:t>Here, ‘a’ and ‘b’ are the points. The link between these two points is called a line.</a:t>
            </a:r>
          </a:p>
          <a:p>
            <a:pPr>
              <a:lnSpc>
                <a:spcPct val="160000"/>
              </a:lnSpc>
              <a:buFont typeface="Wingdings" panose="05000000000000000000" pitchFamily="2" charset="2"/>
              <a:buChar char="Ø"/>
            </a:pPr>
            <a:endParaRPr lang="en-US" sz="3600" dirty="0" smtClean="0"/>
          </a:p>
        </p:txBody>
      </p:sp>
      <p:pic>
        <p:nvPicPr>
          <p:cNvPr id="8194" name="Picture 2" descr="in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85012" y="4495800"/>
            <a:ext cx="3810000" cy="19839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98276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b="1" dirty="0"/>
              <a:t>Degree of Vertex</a:t>
            </a:r>
          </a:p>
          <a:p>
            <a:pPr>
              <a:lnSpc>
                <a:spcPct val="150000"/>
              </a:lnSpc>
            </a:pPr>
            <a:r>
              <a:rPr lang="en-US" sz="3600" dirty="0"/>
              <a:t>It is the number of vertices adjacent to a vertex V</a:t>
            </a:r>
          </a:p>
          <a:p>
            <a:pPr>
              <a:lnSpc>
                <a:spcPct val="150000"/>
              </a:lnSpc>
            </a:pPr>
            <a:r>
              <a:rPr lang="en-US" sz="3600" dirty="0"/>
              <a:t>Degree of vertex can be considered under two cases of graphs −</a:t>
            </a:r>
          </a:p>
          <a:p>
            <a:pPr>
              <a:lnSpc>
                <a:spcPct val="150000"/>
              </a:lnSpc>
            </a:pPr>
            <a:r>
              <a:rPr lang="en-US" sz="3600" dirty="0"/>
              <a:t>Undirected Graph</a:t>
            </a:r>
          </a:p>
          <a:p>
            <a:pPr>
              <a:lnSpc>
                <a:spcPct val="150000"/>
              </a:lnSpc>
            </a:pPr>
            <a:r>
              <a:rPr lang="en-US" sz="3600" dirty="0"/>
              <a:t>Directed Graph</a:t>
            </a:r>
          </a:p>
          <a:p>
            <a:pPr>
              <a:lnSpc>
                <a:spcPct val="15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xmlns="" val="70118125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r>
              <a:rPr lang="en-US" b="1" dirty="0"/>
              <a:t>Degree of Vertex in a </a:t>
            </a:r>
            <a:r>
              <a:rPr lang="en-US" b="1" dirty="0" err="1" smtClean="0"/>
              <a:t>UNDirected</a:t>
            </a:r>
            <a:r>
              <a:rPr lang="en-US" b="1" dirty="0" smtClean="0"/>
              <a:t> </a:t>
            </a:r>
            <a:r>
              <a:rPr lang="en-US" b="1" dirty="0"/>
              <a:t>Graph</a:t>
            </a:r>
          </a:p>
        </p:txBody>
      </p:sp>
      <p:sp>
        <p:nvSpPr>
          <p:cNvPr id="2" name="Content Placeholder 1"/>
          <p:cNvSpPr>
            <a:spLocks noGrp="1"/>
          </p:cNvSpPr>
          <p:nvPr>
            <p:ph idx="1"/>
          </p:nvPr>
        </p:nvSpPr>
        <p:spPr>
          <a:xfrm>
            <a:off x="74611" y="715962"/>
            <a:ext cx="12114213" cy="6142038"/>
          </a:xfrm>
        </p:spPr>
        <p:txBody>
          <a:bodyPr>
            <a:normAutofit fontScale="92500"/>
          </a:bodyPr>
          <a:lstStyle/>
          <a:p>
            <a:r>
              <a:rPr lang="en-US" sz="3600" dirty="0" err="1"/>
              <a:t>deg</a:t>
            </a:r>
            <a:r>
              <a:rPr lang="en-US" sz="3600" dirty="0"/>
              <a:t>(a) = 2, as there are 2 edges meeting at vertex ‘a’.</a:t>
            </a:r>
          </a:p>
          <a:p>
            <a:r>
              <a:rPr lang="en-US" sz="3600" dirty="0" err="1"/>
              <a:t>deg</a:t>
            </a:r>
            <a:r>
              <a:rPr lang="en-US" sz="3600" dirty="0"/>
              <a:t>(b) = 3, as there are 3 edges meeting at vertex ‘b’.</a:t>
            </a:r>
          </a:p>
          <a:p>
            <a:r>
              <a:rPr lang="en-US" sz="3600" dirty="0" err="1"/>
              <a:t>deg</a:t>
            </a:r>
            <a:r>
              <a:rPr lang="en-US" sz="3600" dirty="0"/>
              <a:t>(c) = 1, as there is 1 edge formed at vertex ‘c’</a:t>
            </a:r>
          </a:p>
          <a:p>
            <a:r>
              <a:rPr lang="en-US" sz="3600" dirty="0"/>
              <a:t>So ‘c’ is a </a:t>
            </a:r>
            <a:r>
              <a:rPr lang="en-US" sz="3600" b="1" dirty="0"/>
              <a:t>pendent vertex</a:t>
            </a:r>
            <a:r>
              <a:rPr lang="en-US" sz="3600" dirty="0"/>
              <a:t>.</a:t>
            </a:r>
          </a:p>
          <a:p>
            <a:r>
              <a:rPr lang="en-US" sz="3600" dirty="0" err="1"/>
              <a:t>deg</a:t>
            </a:r>
            <a:r>
              <a:rPr lang="en-US" sz="3600" dirty="0"/>
              <a:t>(d) = 2, as there are 2 edges </a:t>
            </a:r>
            <a:r>
              <a:rPr lang="en-US" sz="3600" dirty="0" smtClean="0"/>
              <a:t/>
            </a:r>
            <a:br>
              <a:rPr lang="en-US" sz="3600" dirty="0" smtClean="0"/>
            </a:br>
            <a:r>
              <a:rPr lang="en-US" sz="3600" dirty="0" smtClean="0"/>
              <a:t>meeting </a:t>
            </a:r>
            <a:r>
              <a:rPr lang="en-US" sz="3600" dirty="0"/>
              <a:t>at vertex ‘d’.</a:t>
            </a:r>
          </a:p>
          <a:p>
            <a:r>
              <a:rPr lang="en-US" sz="3600" dirty="0" err="1"/>
              <a:t>deg</a:t>
            </a:r>
            <a:r>
              <a:rPr lang="en-US" sz="3600" dirty="0"/>
              <a:t>(e) = 0, as there are 0 </a:t>
            </a:r>
            <a:r>
              <a:rPr lang="en-US" sz="3600" dirty="0" smtClean="0"/>
              <a:t>edges</a:t>
            </a:r>
            <a:br>
              <a:rPr lang="en-US" sz="3600" dirty="0" smtClean="0"/>
            </a:br>
            <a:r>
              <a:rPr lang="en-US" sz="3600" dirty="0" smtClean="0"/>
              <a:t> </a:t>
            </a:r>
            <a:r>
              <a:rPr lang="en-US" sz="3600" dirty="0"/>
              <a:t>formed at vertex ‘e’.</a:t>
            </a:r>
          </a:p>
          <a:p>
            <a:r>
              <a:rPr lang="en-US" sz="3600" dirty="0"/>
              <a:t>So ‘e’ is an </a:t>
            </a:r>
            <a:r>
              <a:rPr lang="en-US" sz="3600" b="1" dirty="0"/>
              <a:t>isolated vertex</a:t>
            </a:r>
            <a:endParaRPr lang="en-US" sz="3600" dirty="0"/>
          </a:p>
          <a:p>
            <a:pPr>
              <a:lnSpc>
                <a:spcPct val="150000"/>
              </a:lnSpc>
              <a:buFont typeface="Wingdings" panose="05000000000000000000" pitchFamily="2" charset="2"/>
              <a:buChar char="Ø"/>
            </a:pPr>
            <a:endParaRPr lang="en-US" sz="3600" dirty="0" smtClean="0"/>
          </a:p>
        </p:txBody>
      </p:sp>
      <p:pic>
        <p:nvPicPr>
          <p:cNvPr id="9220" name="Picture 4" descr="ndirected G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999412" y="2743200"/>
            <a:ext cx="3048000" cy="381875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4600971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buFont typeface="Wingdings" panose="05000000000000000000" pitchFamily="2" charset="2"/>
              <a:buChar char="Ø"/>
            </a:pPr>
            <a:r>
              <a:rPr lang="mr-IN" sz="3600" dirty="0" err="1"/>
              <a:t>deg</a:t>
            </a:r>
            <a:r>
              <a:rPr lang="mr-IN" sz="3600" dirty="0"/>
              <a:t>(</a:t>
            </a:r>
            <a:r>
              <a:rPr lang="mr-IN" sz="3600" dirty="0" err="1"/>
              <a:t>a</a:t>
            </a:r>
            <a:r>
              <a:rPr lang="mr-IN" sz="3600" dirty="0"/>
              <a:t>) = 2</a:t>
            </a:r>
            <a:r>
              <a:rPr lang="mr-IN" sz="3600" dirty="0" smtClean="0"/>
              <a:t>,</a:t>
            </a:r>
            <a:endParaRPr lang="en-AU" sz="3600" dirty="0" smtClean="0"/>
          </a:p>
          <a:p>
            <a:pPr>
              <a:lnSpc>
                <a:spcPct val="150000"/>
              </a:lnSpc>
              <a:buFont typeface="Wingdings" panose="05000000000000000000" pitchFamily="2" charset="2"/>
              <a:buChar char="Ø"/>
            </a:pPr>
            <a:r>
              <a:rPr lang="mr-IN" sz="3600" dirty="0" smtClean="0"/>
              <a:t> </a:t>
            </a:r>
            <a:r>
              <a:rPr lang="mr-IN" sz="3600" dirty="0" err="1"/>
              <a:t>deg</a:t>
            </a:r>
            <a:r>
              <a:rPr lang="mr-IN" sz="3600" dirty="0"/>
              <a:t>(</a:t>
            </a:r>
            <a:r>
              <a:rPr lang="mr-IN" sz="3600" dirty="0" err="1"/>
              <a:t>b</a:t>
            </a:r>
            <a:r>
              <a:rPr lang="mr-IN" sz="3600" dirty="0"/>
              <a:t>) = 2, </a:t>
            </a:r>
            <a:endParaRPr lang="en-AU" sz="3600" dirty="0" smtClean="0"/>
          </a:p>
          <a:p>
            <a:pPr>
              <a:lnSpc>
                <a:spcPct val="150000"/>
              </a:lnSpc>
              <a:buFont typeface="Wingdings" panose="05000000000000000000" pitchFamily="2" charset="2"/>
              <a:buChar char="Ø"/>
            </a:pPr>
            <a:r>
              <a:rPr lang="mr-IN" sz="3600" dirty="0" err="1" smtClean="0"/>
              <a:t>deg</a:t>
            </a:r>
            <a:r>
              <a:rPr lang="mr-IN" sz="3600" dirty="0" smtClean="0"/>
              <a:t>(</a:t>
            </a:r>
            <a:r>
              <a:rPr lang="mr-IN" sz="3600" dirty="0" err="1" smtClean="0"/>
              <a:t>c</a:t>
            </a:r>
            <a:r>
              <a:rPr lang="mr-IN" sz="3600" dirty="0"/>
              <a:t>) = 2, </a:t>
            </a:r>
            <a:endParaRPr lang="en-AU" sz="3600" dirty="0" smtClean="0"/>
          </a:p>
          <a:p>
            <a:pPr>
              <a:lnSpc>
                <a:spcPct val="150000"/>
              </a:lnSpc>
              <a:buFont typeface="Wingdings" panose="05000000000000000000" pitchFamily="2" charset="2"/>
              <a:buChar char="Ø"/>
            </a:pPr>
            <a:r>
              <a:rPr lang="mr-IN" sz="3600" dirty="0" err="1" smtClean="0"/>
              <a:t>deg</a:t>
            </a:r>
            <a:r>
              <a:rPr lang="mr-IN" sz="3600" dirty="0" smtClean="0"/>
              <a:t>(</a:t>
            </a:r>
            <a:r>
              <a:rPr lang="mr-IN" sz="3600" dirty="0" err="1" smtClean="0"/>
              <a:t>d</a:t>
            </a:r>
            <a:r>
              <a:rPr lang="mr-IN" sz="3600" dirty="0"/>
              <a:t>) = </a:t>
            </a:r>
            <a:r>
              <a:rPr lang="mr-IN" sz="3600" dirty="0" smtClean="0"/>
              <a:t>2,</a:t>
            </a:r>
            <a:endParaRPr lang="en-AU" sz="3600" dirty="0" smtClean="0"/>
          </a:p>
          <a:p>
            <a:pPr>
              <a:lnSpc>
                <a:spcPct val="150000"/>
              </a:lnSpc>
              <a:buFont typeface="Wingdings" panose="05000000000000000000" pitchFamily="2" charset="2"/>
              <a:buChar char="Ø"/>
            </a:pPr>
            <a:r>
              <a:rPr lang="mr-IN" sz="3600" dirty="0" err="1" smtClean="0"/>
              <a:t>deg</a:t>
            </a:r>
            <a:r>
              <a:rPr lang="mr-IN" sz="3600" dirty="0" smtClean="0"/>
              <a:t>(</a:t>
            </a:r>
            <a:r>
              <a:rPr lang="mr-IN" sz="3600" dirty="0" err="1" smtClean="0"/>
              <a:t>e</a:t>
            </a:r>
            <a:r>
              <a:rPr lang="mr-IN" sz="3600" dirty="0"/>
              <a:t>) = 0.</a:t>
            </a:r>
            <a:endParaRPr lang="en-US" sz="3600" dirty="0" smtClean="0"/>
          </a:p>
        </p:txBody>
      </p:sp>
      <p:pic>
        <p:nvPicPr>
          <p:cNvPr id="10242" name="Picture 2" descr="egree of Vertex"/>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103812" y="1981200"/>
            <a:ext cx="3670434" cy="3352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74205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Degree of Vertex in a Directed </a:t>
            </a:r>
            <a:r>
              <a:rPr lang="en-US" b="1" dirty="0" smtClean="0"/>
              <a:t>Graph</a:t>
            </a:r>
            <a:endParaRPr lang="en-US" dirty="0"/>
          </a:p>
        </p:txBody>
      </p:sp>
      <p:pic>
        <p:nvPicPr>
          <p:cNvPr id="11266" name="Picture 2" descr="irected Graph"/>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1979612" y="1066800"/>
            <a:ext cx="6781800" cy="49309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815908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fontScale="92500" lnSpcReduction="20000"/>
          </a:bodyPr>
          <a:lstStyle/>
          <a:p>
            <a:pPr>
              <a:lnSpc>
                <a:spcPct val="150000"/>
              </a:lnSpc>
              <a:buFont typeface="Wingdings" panose="05000000000000000000" pitchFamily="2" charset="2"/>
              <a:buChar char="Ø"/>
            </a:pPr>
            <a:r>
              <a:rPr lang="en-US" sz="3600" dirty="0"/>
              <a:t>In a directed graph, each vertex has an </a:t>
            </a:r>
            <a:r>
              <a:rPr lang="en-US" sz="3600" b="1" dirty="0" err="1"/>
              <a:t>indegree</a:t>
            </a:r>
            <a:r>
              <a:rPr lang="en-US" sz="3600" dirty="0"/>
              <a:t> and an </a:t>
            </a:r>
            <a:r>
              <a:rPr lang="en-US" sz="3600" b="1" dirty="0" err="1"/>
              <a:t>outdegree</a:t>
            </a:r>
            <a:r>
              <a:rPr lang="en-US" sz="3600" dirty="0" smtClean="0"/>
              <a:t>.</a:t>
            </a:r>
          </a:p>
          <a:p>
            <a:pPr>
              <a:lnSpc>
                <a:spcPct val="150000"/>
              </a:lnSpc>
            </a:pPr>
            <a:r>
              <a:rPr lang="en-US" sz="3600" b="1" dirty="0" err="1" smtClean="0"/>
              <a:t>Indegree</a:t>
            </a:r>
            <a:r>
              <a:rPr lang="en-US" sz="3600" b="1" dirty="0" smtClean="0"/>
              <a:t> </a:t>
            </a:r>
            <a:r>
              <a:rPr lang="en-US" sz="3600" dirty="0" smtClean="0"/>
              <a:t>of vertex V is the number of edges which are coming into the vertex V.</a:t>
            </a:r>
            <a:br>
              <a:rPr lang="en-US" sz="3600" dirty="0" smtClean="0"/>
            </a:br>
            <a:r>
              <a:rPr lang="en-US" sz="3600" b="1" dirty="0" smtClean="0"/>
              <a:t>Notation</a:t>
            </a:r>
            <a:r>
              <a:rPr lang="en-US" sz="3600" dirty="0" smtClean="0"/>
              <a:t> </a:t>
            </a:r>
            <a:r>
              <a:rPr lang="en-US" sz="3600" dirty="0"/>
              <a:t>− </a:t>
            </a:r>
            <a:r>
              <a:rPr lang="en-US" sz="3600" dirty="0" err="1"/>
              <a:t>deg</a:t>
            </a:r>
            <a:r>
              <a:rPr lang="en-US" sz="3600" dirty="0"/>
              <a:t>−(V</a:t>
            </a:r>
            <a:r>
              <a:rPr lang="en-US" sz="3600" dirty="0" smtClean="0"/>
              <a:t>)</a:t>
            </a:r>
          </a:p>
          <a:p>
            <a:pPr>
              <a:lnSpc>
                <a:spcPct val="150000"/>
              </a:lnSpc>
            </a:pPr>
            <a:r>
              <a:rPr lang="en-US" sz="3600" b="1" dirty="0" err="1"/>
              <a:t>Outdegree</a:t>
            </a:r>
            <a:r>
              <a:rPr lang="en-US" sz="3600" dirty="0"/>
              <a:t> of vertex V is the number of edges which are going out from the vertex V.</a:t>
            </a:r>
          </a:p>
          <a:p>
            <a:pPr>
              <a:lnSpc>
                <a:spcPct val="150000"/>
              </a:lnSpc>
            </a:pPr>
            <a:r>
              <a:rPr lang="en-US" sz="3600" b="1" dirty="0"/>
              <a:t>Notation</a:t>
            </a:r>
            <a:r>
              <a:rPr lang="en-US" sz="3600" dirty="0"/>
              <a:t> − </a:t>
            </a:r>
            <a:r>
              <a:rPr lang="en-US" sz="3600" dirty="0" err="1"/>
              <a:t>deg</a:t>
            </a:r>
            <a:r>
              <a:rPr lang="en-US" sz="3600" dirty="0"/>
              <a:t>+(V).</a:t>
            </a:r>
          </a:p>
          <a:p>
            <a:pPr>
              <a:lnSpc>
                <a:spcPct val="150000"/>
              </a:lnSpc>
            </a:pPr>
            <a:endParaRPr lang="en-US" sz="3600" dirty="0"/>
          </a:p>
          <a:p>
            <a:pPr>
              <a:lnSpc>
                <a:spcPct val="15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xmlns="" val="13570101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buFont typeface="Wingdings" panose="05000000000000000000" pitchFamily="2" charset="2"/>
              <a:buChar char="Ø"/>
            </a:pPr>
            <a:r>
              <a:rPr lang="en-US" sz="3600" dirty="0" smtClean="0"/>
              <a:t>Vertex </a:t>
            </a:r>
            <a:r>
              <a:rPr lang="en-US" sz="3600" dirty="0"/>
              <a:t>‘a’ has two edges, ‘ad’ and ‘ab’, which are going </a:t>
            </a:r>
            <a:r>
              <a:rPr lang="en-US" sz="3600" dirty="0" smtClean="0"/>
              <a:t>outwards.</a:t>
            </a:r>
            <a:br>
              <a:rPr lang="en-US" sz="3600" dirty="0" smtClean="0"/>
            </a:br>
            <a:r>
              <a:rPr lang="en-US" sz="3600" dirty="0" smtClean="0"/>
              <a:t>Hence </a:t>
            </a:r>
            <a:r>
              <a:rPr lang="en-US" sz="3600" dirty="0"/>
              <a:t>its </a:t>
            </a:r>
            <a:r>
              <a:rPr lang="en-US" sz="3600" dirty="0" err="1"/>
              <a:t>outdegree</a:t>
            </a:r>
            <a:r>
              <a:rPr lang="en-US" sz="3600" dirty="0"/>
              <a:t> is 2. </a:t>
            </a:r>
            <a:endParaRPr lang="en-US" sz="3600" dirty="0" smtClean="0"/>
          </a:p>
          <a:p>
            <a:pPr>
              <a:lnSpc>
                <a:spcPct val="150000"/>
              </a:lnSpc>
              <a:buFont typeface="Wingdings" panose="05000000000000000000" pitchFamily="2" charset="2"/>
              <a:buChar char="Ø"/>
            </a:pPr>
            <a:r>
              <a:rPr lang="en-US" sz="3600" dirty="0" smtClean="0"/>
              <a:t>Similarly</a:t>
            </a:r>
            <a:r>
              <a:rPr lang="en-US" sz="3600" dirty="0"/>
              <a:t>, there is an edge ‘</a:t>
            </a:r>
            <a:r>
              <a:rPr lang="en-US" sz="3600" dirty="0" err="1"/>
              <a:t>ga</a:t>
            </a:r>
            <a:r>
              <a:rPr lang="en-US" sz="3600" dirty="0"/>
              <a:t>’, </a:t>
            </a:r>
            <a:r>
              <a:rPr lang="en-US" sz="3600" dirty="0" smtClean="0"/>
              <a:t/>
            </a:r>
            <a:br>
              <a:rPr lang="en-US" sz="3600" dirty="0" smtClean="0"/>
            </a:br>
            <a:r>
              <a:rPr lang="en-US" sz="3600" dirty="0" smtClean="0"/>
              <a:t>coming </a:t>
            </a:r>
            <a:r>
              <a:rPr lang="en-US" sz="3600" dirty="0"/>
              <a:t>towards vertex ‘a’. </a:t>
            </a:r>
            <a:endParaRPr lang="en-US" sz="3600" dirty="0" smtClean="0"/>
          </a:p>
          <a:p>
            <a:pPr>
              <a:lnSpc>
                <a:spcPct val="150000"/>
              </a:lnSpc>
              <a:buFont typeface="Wingdings" panose="05000000000000000000" pitchFamily="2" charset="2"/>
              <a:buChar char="Ø"/>
            </a:pPr>
            <a:r>
              <a:rPr lang="en-US" sz="3600" dirty="0" smtClean="0"/>
              <a:t>Hence </a:t>
            </a:r>
            <a:r>
              <a:rPr lang="en-US" sz="3600" dirty="0"/>
              <a:t>the </a:t>
            </a:r>
            <a:r>
              <a:rPr lang="en-US" sz="3600" dirty="0" err="1"/>
              <a:t>indegree</a:t>
            </a:r>
            <a:r>
              <a:rPr lang="en-US" sz="3600" dirty="0"/>
              <a:t> of ‘a’ is 1</a:t>
            </a:r>
            <a:endParaRPr lang="en-US" sz="3600" dirty="0" smtClean="0"/>
          </a:p>
        </p:txBody>
      </p:sp>
      <p:pic>
        <p:nvPicPr>
          <p:cNvPr id="12290" name="Picture 2" descr="irected G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466012" y="1981200"/>
            <a:ext cx="4401722" cy="32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0091588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642105229"/>
              </p:ext>
            </p:extLst>
          </p:nvPr>
        </p:nvGraphicFramePr>
        <p:xfrm>
          <a:off x="531812" y="990600"/>
          <a:ext cx="5638800" cy="3810000"/>
        </p:xfrm>
        <a:graphic>
          <a:graphicData uri="http://schemas.openxmlformats.org/drawingml/2006/table">
            <a:tbl>
              <a:tblPr>
                <a:tableStyleId>{5940675A-B579-460E-94D1-54222C63F5DA}</a:tableStyleId>
              </a:tblPr>
              <a:tblGrid>
                <a:gridCol w="1524000"/>
                <a:gridCol w="2057400"/>
                <a:gridCol w="2057400"/>
              </a:tblGrid>
              <a:tr h="476250">
                <a:tc>
                  <a:txBody>
                    <a:bodyPr/>
                    <a:lstStyle/>
                    <a:p>
                      <a:pPr algn="ctr"/>
                      <a:r>
                        <a:rPr lang="en-US" sz="2400"/>
                        <a:t>Vertex</a:t>
                      </a:r>
                      <a:endParaRPr lang="en-US" sz="2400" b="1"/>
                    </a:p>
                  </a:txBody>
                  <a:tcPr anchor="ctr"/>
                </a:tc>
                <a:tc>
                  <a:txBody>
                    <a:bodyPr/>
                    <a:lstStyle/>
                    <a:p>
                      <a:pPr algn="ctr"/>
                      <a:r>
                        <a:rPr lang="en-US" sz="2400"/>
                        <a:t>Indegree</a:t>
                      </a:r>
                      <a:endParaRPr lang="en-US" sz="2400" b="1"/>
                    </a:p>
                  </a:txBody>
                  <a:tcPr anchor="ctr"/>
                </a:tc>
                <a:tc>
                  <a:txBody>
                    <a:bodyPr/>
                    <a:lstStyle/>
                    <a:p>
                      <a:pPr algn="ctr"/>
                      <a:r>
                        <a:rPr lang="en-US" sz="2400" dirty="0" err="1"/>
                        <a:t>Outdegree</a:t>
                      </a:r>
                      <a:endParaRPr lang="en-US" sz="2400" b="1" dirty="0"/>
                    </a:p>
                  </a:txBody>
                  <a:tcPr anchor="ctr"/>
                </a:tc>
              </a:tr>
              <a:tr h="476250">
                <a:tc>
                  <a:txBody>
                    <a:bodyPr/>
                    <a:lstStyle/>
                    <a:p>
                      <a:pPr algn="ctr"/>
                      <a:r>
                        <a:rPr lang="en-US" sz="2400"/>
                        <a:t>a</a:t>
                      </a:r>
                    </a:p>
                  </a:txBody>
                  <a:tcPr anchor="ctr"/>
                </a:tc>
                <a:tc>
                  <a:txBody>
                    <a:bodyPr/>
                    <a:lstStyle/>
                    <a:p>
                      <a:pPr algn="ctr"/>
                      <a:r>
                        <a:rPr lang="en-US" sz="2400" dirty="0"/>
                        <a:t>1</a:t>
                      </a:r>
                    </a:p>
                  </a:txBody>
                  <a:tcPr anchor="ctr"/>
                </a:tc>
                <a:tc>
                  <a:txBody>
                    <a:bodyPr/>
                    <a:lstStyle/>
                    <a:p>
                      <a:pPr algn="ctr"/>
                      <a:r>
                        <a:rPr lang="is-IS" sz="2400"/>
                        <a:t>2</a:t>
                      </a:r>
                    </a:p>
                  </a:txBody>
                  <a:tcPr anchor="ctr"/>
                </a:tc>
              </a:tr>
              <a:tr h="476250">
                <a:tc>
                  <a:txBody>
                    <a:bodyPr/>
                    <a:lstStyle/>
                    <a:p>
                      <a:pPr algn="ctr"/>
                      <a:r>
                        <a:rPr lang="en-US" sz="2400" dirty="0"/>
                        <a:t>b</a:t>
                      </a:r>
                    </a:p>
                  </a:txBody>
                  <a:tcPr anchor="ctr"/>
                </a:tc>
                <a:tc>
                  <a:txBody>
                    <a:bodyPr/>
                    <a:lstStyle/>
                    <a:p>
                      <a:pPr algn="ctr"/>
                      <a:r>
                        <a:rPr lang="is-IS" sz="2400" dirty="0"/>
                        <a:t>2</a:t>
                      </a:r>
                    </a:p>
                  </a:txBody>
                  <a:tcPr anchor="ctr"/>
                </a:tc>
                <a:tc>
                  <a:txBody>
                    <a:bodyPr/>
                    <a:lstStyle/>
                    <a:p>
                      <a:pPr algn="ctr"/>
                      <a:r>
                        <a:rPr lang="en-US" sz="2400"/>
                        <a:t>0</a:t>
                      </a:r>
                    </a:p>
                  </a:txBody>
                  <a:tcPr anchor="ctr"/>
                </a:tc>
              </a:tr>
              <a:tr h="476250">
                <a:tc>
                  <a:txBody>
                    <a:bodyPr/>
                    <a:lstStyle/>
                    <a:p>
                      <a:pPr algn="ctr"/>
                      <a:r>
                        <a:rPr lang="en-US" sz="2400"/>
                        <a:t>c</a:t>
                      </a:r>
                    </a:p>
                  </a:txBody>
                  <a:tcPr anchor="ctr"/>
                </a:tc>
                <a:tc>
                  <a:txBody>
                    <a:bodyPr/>
                    <a:lstStyle/>
                    <a:p>
                      <a:pPr algn="ctr"/>
                      <a:r>
                        <a:rPr lang="is-IS" sz="2400"/>
                        <a:t>2</a:t>
                      </a:r>
                    </a:p>
                  </a:txBody>
                  <a:tcPr anchor="ctr"/>
                </a:tc>
                <a:tc>
                  <a:txBody>
                    <a:bodyPr/>
                    <a:lstStyle/>
                    <a:p>
                      <a:pPr algn="ctr"/>
                      <a:r>
                        <a:rPr lang="en-US" sz="2400" dirty="0"/>
                        <a:t>1</a:t>
                      </a:r>
                    </a:p>
                  </a:txBody>
                  <a:tcPr anchor="ctr"/>
                </a:tc>
              </a:tr>
              <a:tr h="476250">
                <a:tc>
                  <a:txBody>
                    <a:bodyPr/>
                    <a:lstStyle/>
                    <a:p>
                      <a:pPr algn="ctr"/>
                      <a:r>
                        <a:rPr lang="en-US" sz="2400" dirty="0"/>
                        <a:t>d</a:t>
                      </a:r>
                    </a:p>
                  </a:txBody>
                  <a:tcPr anchor="ctr"/>
                </a:tc>
                <a:tc>
                  <a:txBody>
                    <a:bodyPr/>
                    <a:lstStyle/>
                    <a:p>
                      <a:pPr algn="ctr"/>
                      <a:r>
                        <a:rPr lang="en-US" sz="2400"/>
                        <a:t>1</a:t>
                      </a:r>
                    </a:p>
                  </a:txBody>
                  <a:tcPr anchor="ctr"/>
                </a:tc>
                <a:tc>
                  <a:txBody>
                    <a:bodyPr/>
                    <a:lstStyle/>
                    <a:p>
                      <a:pPr algn="ctr"/>
                      <a:r>
                        <a:rPr lang="en-US" sz="2400"/>
                        <a:t>1</a:t>
                      </a:r>
                    </a:p>
                  </a:txBody>
                  <a:tcPr anchor="ctr"/>
                </a:tc>
              </a:tr>
              <a:tr h="476250">
                <a:tc>
                  <a:txBody>
                    <a:bodyPr/>
                    <a:lstStyle/>
                    <a:p>
                      <a:pPr algn="ctr"/>
                      <a:r>
                        <a:rPr lang="en-US" sz="2400"/>
                        <a:t>e</a:t>
                      </a:r>
                    </a:p>
                  </a:txBody>
                  <a:tcPr anchor="ctr"/>
                </a:tc>
                <a:tc>
                  <a:txBody>
                    <a:bodyPr/>
                    <a:lstStyle/>
                    <a:p>
                      <a:pPr algn="ctr"/>
                      <a:r>
                        <a:rPr lang="en-US" sz="2400"/>
                        <a:t>1</a:t>
                      </a:r>
                    </a:p>
                  </a:txBody>
                  <a:tcPr anchor="ctr"/>
                </a:tc>
                <a:tc>
                  <a:txBody>
                    <a:bodyPr/>
                    <a:lstStyle/>
                    <a:p>
                      <a:pPr algn="ctr"/>
                      <a:r>
                        <a:rPr lang="en-US" sz="2400"/>
                        <a:t>1</a:t>
                      </a:r>
                    </a:p>
                  </a:txBody>
                  <a:tcPr anchor="ctr"/>
                </a:tc>
              </a:tr>
              <a:tr h="476250">
                <a:tc>
                  <a:txBody>
                    <a:bodyPr/>
                    <a:lstStyle/>
                    <a:p>
                      <a:pPr algn="ctr"/>
                      <a:r>
                        <a:rPr lang="en-US" sz="2400"/>
                        <a:t>f</a:t>
                      </a:r>
                    </a:p>
                  </a:txBody>
                  <a:tcPr anchor="ctr"/>
                </a:tc>
                <a:tc>
                  <a:txBody>
                    <a:bodyPr/>
                    <a:lstStyle/>
                    <a:p>
                      <a:pPr algn="ctr"/>
                      <a:r>
                        <a:rPr lang="en-US" sz="2400" dirty="0"/>
                        <a:t>1</a:t>
                      </a:r>
                    </a:p>
                  </a:txBody>
                  <a:tcPr anchor="ctr"/>
                </a:tc>
                <a:tc>
                  <a:txBody>
                    <a:bodyPr/>
                    <a:lstStyle/>
                    <a:p>
                      <a:pPr algn="ctr"/>
                      <a:r>
                        <a:rPr lang="en-US" sz="2400"/>
                        <a:t>1</a:t>
                      </a:r>
                    </a:p>
                  </a:txBody>
                  <a:tcPr anchor="ctr"/>
                </a:tc>
              </a:tr>
              <a:tr h="476250">
                <a:tc>
                  <a:txBody>
                    <a:bodyPr/>
                    <a:lstStyle/>
                    <a:p>
                      <a:pPr algn="ctr"/>
                      <a:r>
                        <a:rPr lang="en-US" sz="2400"/>
                        <a:t>g</a:t>
                      </a:r>
                    </a:p>
                  </a:txBody>
                  <a:tcPr anchor="ctr"/>
                </a:tc>
                <a:tc>
                  <a:txBody>
                    <a:bodyPr/>
                    <a:lstStyle/>
                    <a:p>
                      <a:pPr algn="ctr"/>
                      <a:r>
                        <a:rPr lang="en-US" sz="2400"/>
                        <a:t>0</a:t>
                      </a:r>
                    </a:p>
                  </a:txBody>
                  <a:tcPr anchor="ctr"/>
                </a:tc>
                <a:tc>
                  <a:txBody>
                    <a:bodyPr/>
                    <a:lstStyle/>
                    <a:p>
                      <a:pPr algn="ctr"/>
                      <a:r>
                        <a:rPr lang="is-IS" sz="2400" dirty="0"/>
                        <a:t>2</a:t>
                      </a:r>
                    </a:p>
                  </a:txBody>
                  <a:tcPr anchor="ctr"/>
                </a:tc>
              </a:tr>
            </a:tbl>
          </a:graphicData>
        </a:graphic>
      </p:graphicFrame>
      <p:pic>
        <p:nvPicPr>
          <p:cNvPr id="5" name="Picture 2" descr="irected G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704012" y="990600"/>
            <a:ext cx="5030539" cy="3657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107424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buFont typeface="Wingdings" panose="05000000000000000000" pitchFamily="2" charset="2"/>
              <a:buChar char="Ø"/>
            </a:pPr>
            <a:r>
              <a:rPr lang="en-US" sz="3600" dirty="0"/>
              <a:t>Vertex ‘a’ has an edge ‘ae’ going outwards from vertex ‘a’. Hence its </a:t>
            </a:r>
            <a:r>
              <a:rPr lang="en-US" sz="3600" dirty="0" err="1"/>
              <a:t>outdegree</a:t>
            </a:r>
            <a:r>
              <a:rPr lang="en-US" sz="3600" dirty="0"/>
              <a:t> is 1. Similarly, the graph has an edge ‘</a:t>
            </a:r>
            <a:r>
              <a:rPr lang="en-US" sz="3600" dirty="0" err="1"/>
              <a:t>ba</a:t>
            </a:r>
            <a:r>
              <a:rPr lang="en-US" sz="3600" dirty="0"/>
              <a:t>’ coming towards vertex ‘a’. Hence the </a:t>
            </a:r>
            <a:r>
              <a:rPr lang="en-US" sz="3600" dirty="0" err="1"/>
              <a:t>indegree</a:t>
            </a:r>
            <a:r>
              <a:rPr lang="en-US" sz="3600" dirty="0"/>
              <a:t> of ‘a’ is 1.</a:t>
            </a:r>
            <a:endParaRPr lang="en-US" sz="3600" dirty="0" smtClean="0"/>
          </a:p>
        </p:txBody>
      </p:sp>
      <p:pic>
        <p:nvPicPr>
          <p:cNvPr id="14338" name="Picture 2" descr="ndegree and Outdegre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94612" y="3429000"/>
            <a:ext cx="3472132" cy="3200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284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061504762"/>
              </p:ext>
            </p:extLst>
          </p:nvPr>
        </p:nvGraphicFramePr>
        <p:xfrm>
          <a:off x="684212" y="1009650"/>
          <a:ext cx="5638800" cy="2743200"/>
        </p:xfrm>
        <a:graphic>
          <a:graphicData uri="http://schemas.openxmlformats.org/drawingml/2006/table">
            <a:tbl>
              <a:tblPr/>
              <a:tblGrid>
                <a:gridCol w="1676400"/>
                <a:gridCol w="1600200"/>
                <a:gridCol w="2362200"/>
              </a:tblGrid>
              <a:tr h="0">
                <a:tc>
                  <a:txBody>
                    <a:bodyPr/>
                    <a:lstStyle/>
                    <a:p>
                      <a:pPr algn="ctr"/>
                      <a:r>
                        <a:rPr lang="en-US" sz="2400"/>
                        <a:t>Vertex</a:t>
                      </a:r>
                    </a:p>
                  </a:txBody>
                  <a:tcPr anchor="ctr">
                    <a:lnL>
                      <a:noFill/>
                    </a:lnL>
                    <a:lnR>
                      <a:noFill/>
                    </a:lnR>
                    <a:lnT>
                      <a:noFill/>
                    </a:lnT>
                    <a:lnB>
                      <a:noFill/>
                    </a:lnB>
                  </a:tcPr>
                </a:tc>
                <a:tc>
                  <a:txBody>
                    <a:bodyPr/>
                    <a:lstStyle/>
                    <a:p>
                      <a:pPr algn="ctr"/>
                      <a:r>
                        <a:rPr lang="en-US" sz="2400" dirty="0" err="1"/>
                        <a:t>Indegree</a:t>
                      </a:r>
                      <a:endParaRPr lang="en-US" sz="2400" dirty="0"/>
                    </a:p>
                  </a:txBody>
                  <a:tcPr anchor="ctr">
                    <a:lnL>
                      <a:noFill/>
                    </a:lnL>
                    <a:lnR>
                      <a:noFill/>
                    </a:lnR>
                    <a:lnT>
                      <a:noFill/>
                    </a:lnT>
                    <a:lnB>
                      <a:noFill/>
                    </a:lnB>
                  </a:tcPr>
                </a:tc>
                <a:tc>
                  <a:txBody>
                    <a:bodyPr/>
                    <a:lstStyle/>
                    <a:p>
                      <a:pPr algn="ctr"/>
                      <a:r>
                        <a:rPr lang="en-US" sz="2400" dirty="0" err="1"/>
                        <a:t>Outdegree</a:t>
                      </a:r>
                      <a:endParaRPr lang="en-US" sz="2400" dirty="0"/>
                    </a:p>
                  </a:txBody>
                  <a:tcPr anchor="ctr">
                    <a:lnL>
                      <a:noFill/>
                    </a:lnL>
                    <a:lnR>
                      <a:noFill/>
                    </a:lnR>
                    <a:lnT>
                      <a:noFill/>
                    </a:lnT>
                    <a:lnB>
                      <a:noFill/>
                    </a:lnB>
                  </a:tcPr>
                </a:tc>
              </a:tr>
              <a:tr h="0">
                <a:tc>
                  <a:txBody>
                    <a:bodyPr/>
                    <a:lstStyle/>
                    <a:p>
                      <a:pPr algn="ctr"/>
                      <a:r>
                        <a:rPr lang="en-US" sz="2400"/>
                        <a:t>a</a:t>
                      </a:r>
                    </a:p>
                  </a:txBody>
                  <a:tcPr anchor="ctr">
                    <a:lnL>
                      <a:noFill/>
                    </a:lnL>
                    <a:lnR>
                      <a:noFill/>
                    </a:lnR>
                    <a:lnT>
                      <a:noFill/>
                    </a:lnT>
                    <a:lnB>
                      <a:noFill/>
                    </a:lnB>
                  </a:tcPr>
                </a:tc>
                <a:tc>
                  <a:txBody>
                    <a:bodyPr/>
                    <a:lstStyle/>
                    <a:p>
                      <a:pPr algn="ctr"/>
                      <a:r>
                        <a:rPr lang="en-US" sz="2400"/>
                        <a:t>1</a:t>
                      </a:r>
                    </a:p>
                  </a:txBody>
                  <a:tcPr anchor="ctr">
                    <a:lnL>
                      <a:noFill/>
                    </a:lnL>
                    <a:lnR>
                      <a:noFill/>
                    </a:lnR>
                    <a:lnT>
                      <a:noFill/>
                    </a:lnT>
                    <a:lnB>
                      <a:noFill/>
                    </a:lnB>
                  </a:tcPr>
                </a:tc>
                <a:tc>
                  <a:txBody>
                    <a:bodyPr/>
                    <a:lstStyle/>
                    <a:p>
                      <a:pPr algn="ctr"/>
                      <a:r>
                        <a:rPr lang="en-US" sz="2400"/>
                        <a:t>1</a:t>
                      </a:r>
                    </a:p>
                  </a:txBody>
                  <a:tcPr anchor="ctr">
                    <a:lnL>
                      <a:noFill/>
                    </a:lnL>
                    <a:lnR>
                      <a:noFill/>
                    </a:lnR>
                    <a:lnT>
                      <a:noFill/>
                    </a:lnT>
                    <a:lnB>
                      <a:noFill/>
                    </a:lnB>
                  </a:tcPr>
                </a:tc>
              </a:tr>
              <a:tr h="0">
                <a:tc>
                  <a:txBody>
                    <a:bodyPr/>
                    <a:lstStyle/>
                    <a:p>
                      <a:pPr algn="ctr"/>
                      <a:r>
                        <a:rPr lang="en-US" sz="2400"/>
                        <a:t>b</a:t>
                      </a:r>
                    </a:p>
                  </a:txBody>
                  <a:tcPr anchor="ctr">
                    <a:lnL>
                      <a:noFill/>
                    </a:lnL>
                    <a:lnR>
                      <a:noFill/>
                    </a:lnR>
                    <a:lnT>
                      <a:noFill/>
                    </a:lnT>
                    <a:lnB>
                      <a:noFill/>
                    </a:lnB>
                  </a:tcPr>
                </a:tc>
                <a:tc>
                  <a:txBody>
                    <a:bodyPr/>
                    <a:lstStyle/>
                    <a:p>
                      <a:pPr algn="ctr"/>
                      <a:r>
                        <a:rPr lang="en-US" sz="2400"/>
                        <a:t>0</a:t>
                      </a:r>
                    </a:p>
                  </a:txBody>
                  <a:tcPr anchor="ctr">
                    <a:lnL>
                      <a:noFill/>
                    </a:lnL>
                    <a:lnR>
                      <a:noFill/>
                    </a:lnR>
                    <a:lnT>
                      <a:noFill/>
                    </a:lnT>
                    <a:lnB>
                      <a:noFill/>
                    </a:lnB>
                  </a:tcPr>
                </a:tc>
                <a:tc>
                  <a:txBody>
                    <a:bodyPr/>
                    <a:lstStyle/>
                    <a:p>
                      <a:pPr algn="ctr"/>
                      <a:r>
                        <a:rPr lang="is-IS" sz="2400"/>
                        <a:t>2</a:t>
                      </a:r>
                    </a:p>
                  </a:txBody>
                  <a:tcPr anchor="ctr">
                    <a:lnL>
                      <a:noFill/>
                    </a:lnL>
                    <a:lnR>
                      <a:noFill/>
                    </a:lnR>
                    <a:lnT>
                      <a:noFill/>
                    </a:lnT>
                    <a:lnB>
                      <a:noFill/>
                    </a:lnB>
                  </a:tcPr>
                </a:tc>
              </a:tr>
              <a:tr h="0">
                <a:tc>
                  <a:txBody>
                    <a:bodyPr/>
                    <a:lstStyle/>
                    <a:p>
                      <a:pPr algn="ctr"/>
                      <a:r>
                        <a:rPr lang="en-US" sz="2400"/>
                        <a:t>c</a:t>
                      </a:r>
                    </a:p>
                  </a:txBody>
                  <a:tcPr anchor="ctr">
                    <a:lnL>
                      <a:noFill/>
                    </a:lnL>
                    <a:lnR>
                      <a:noFill/>
                    </a:lnR>
                    <a:lnT>
                      <a:noFill/>
                    </a:lnT>
                    <a:lnB>
                      <a:noFill/>
                    </a:lnB>
                  </a:tcPr>
                </a:tc>
                <a:tc>
                  <a:txBody>
                    <a:bodyPr/>
                    <a:lstStyle/>
                    <a:p>
                      <a:pPr algn="ctr"/>
                      <a:r>
                        <a:rPr lang="is-IS" sz="2400"/>
                        <a:t>2</a:t>
                      </a:r>
                    </a:p>
                  </a:txBody>
                  <a:tcPr anchor="ctr">
                    <a:lnL>
                      <a:noFill/>
                    </a:lnL>
                    <a:lnR>
                      <a:noFill/>
                    </a:lnR>
                    <a:lnT>
                      <a:noFill/>
                    </a:lnT>
                    <a:lnB>
                      <a:noFill/>
                    </a:lnB>
                  </a:tcPr>
                </a:tc>
                <a:tc>
                  <a:txBody>
                    <a:bodyPr/>
                    <a:lstStyle/>
                    <a:p>
                      <a:pPr algn="ctr"/>
                      <a:r>
                        <a:rPr lang="en-US" sz="2400"/>
                        <a:t>0</a:t>
                      </a:r>
                    </a:p>
                  </a:txBody>
                  <a:tcPr anchor="ctr">
                    <a:lnL>
                      <a:noFill/>
                    </a:lnL>
                    <a:lnR>
                      <a:noFill/>
                    </a:lnR>
                    <a:lnT>
                      <a:noFill/>
                    </a:lnT>
                    <a:lnB>
                      <a:noFill/>
                    </a:lnB>
                  </a:tcPr>
                </a:tc>
              </a:tr>
              <a:tr h="0">
                <a:tc>
                  <a:txBody>
                    <a:bodyPr/>
                    <a:lstStyle/>
                    <a:p>
                      <a:pPr algn="ctr"/>
                      <a:r>
                        <a:rPr lang="en-US" sz="2400"/>
                        <a:t>d</a:t>
                      </a:r>
                    </a:p>
                  </a:txBody>
                  <a:tcPr anchor="ctr">
                    <a:lnL>
                      <a:noFill/>
                    </a:lnL>
                    <a:lnR>
                      <a:noFill/>
                    </a:lnR>
                    <a:lnT>
                      <a:noFill/>
                    </a:lnT>
                    <a:lnB>
                      <a:noFill/>
                    </a:lnB>
                  </a:tcPr>
                </a:tc>
                <a:tc>
                  <a:txBody>
                    <a:bodyPr/>
                    <a:lstStyle/>
                    <a:p>
                      <a:pPr algn="ctr"/>
                      <a:r>
                        <a:rPr lang="en-US" sz="2400" dirty="0"/>
                        <a:t>1</a:t>
                      </a:r>
                    </a:p>
                  </a:txBody>
                  <a:tcPr anchor="ctr">
                    <a:lnL>
                      <a:noFill/>
                    </a:lnL>
                    <a:lnR>
                      <a:noFill/>
                    </a:lnR>
                    <a:lnT>
                      <a:noFill/>
                    </a:lnT>
                    <a:lnB>
                      <a:noFill/>
                    </a:lnB>
                  </a:tcPr>
                </a:tc>
                <a:tc>
                  <a:txBody>
                    <a:bodyPr/>
                    <a:lstStyle/>
                    <a:p>
                      <a:pPr algn="ctr"/>
                      <a:r>
                        <a:rPr lang="en-US" sz="2400" dirty="0"/>
                        <a:t>1</a:t>
                      </a:r>
                    </a:p>
                  </a:txBody>
                  <a:tcPr anchor="ctr">
                    <a:lnL>
                      <a:noFill/>
                    </a:lnL>
                    <a:lnR>
                      <a:noFill/>
                    </a:lnR>
                    <a:lnT>
                      <a:noFill/>
                    </a:lnT>
                    <a:lnB>
                      <a:noFill/>
                    </a:lnB>
                  </a:tcPr>
                </a:tc>
              </a:tr>
              <a:tr h="0">
                <a:tc>
                  <a:txBody>
                    <a:bodyPr/>
                    <a:lstStyle/>
                    <a:p>
                      <a:pPr algn="ctr"/>
                      <a:r>
                        <a:rPr lang="en-US" sz="2400"/>
                        <a:t>e</a:t>
                      </a:r>
                    </a:p>
                  </a:txBody>
                  <a:tcPr anchor="ctr">
                    <a:lnL>
                      <a:noFill/>
                    </a:lnL>
                    <a:lnR>
                      <a:noFill/>
                    </a:lnR>
                    <a:lnT>
                      <a:noFill/>
                    </a:lnT>
                    <a:lnB>
                      <a:noFill/>
                    </a:lnB>
                  </a:tcPr>
                </a:tc>
                <a:tc>
                  <a:txBody>
                    <a:bodyPr/>
                    <a:lstStyle/>
                    <a:p>
                      <a:pPr algn="ctr"/>
                      <a:r>
                        <a:rPr lang="en-US" sz="2400"/>
                        <a:t>1</a:t>
                      </a:r>
                    </a:p>
                  </a:txBody>
                  <a:tcPr anchor="ctr">
                    <a:lnL>
                      <a:noFill/>
                    </a:lnL>
                    <a:lnR>
                      <a:noFill/>
                    </a:lnR>
                    <a:lnT>
                      <a:noFill/>
                    </a:lnT>
                    <a:lnB>
                      <a:noFill/>
                    </a:lnB>
                  </a:tcPr>
                </a:tc>
                <a:tc>
                  <a:txBody>
                    <a:bodyPr/>
                    <a:lstStyle/>
                    <a:p>
                      <a:pPr algn="ctr"/>
                      <a:r>
                        <a:rPr lang="en-US" sz="2400" dirty="0"/>
                        <a:t>1</a:t>
                      </a:r>
                    </a:p>
                  </a:txBody>
                  <a:tcPr anchor="ctr">
                    <a:lnL>
                      <a:noFill/>
                    </a:lnL>
                    <a:lnR>
                      <a:noFill/>
                    </a:lnR>
                    <a:lnT>
                      <a:noFill/>
                    </a:lnT>
                    <a:lnB>
                      <a:noFill/>
                    </a:lnB>
                  </a:tcPr>
                </a:tc>
              </a:tr>
            </a:tbl>
          </a:graphicData>
        </a:graphic>
      </p:graphicFrame>
      <p:pic>
        <p:nvPicPr>
          <p:cNvPr id="5" name="Picture 2" descr="ndegree and Outdegre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56412" y="1009650"/>
            <a:ext cx="4767532" cy="43944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033651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500" dirty="0"/>
              <a:t>A Graph is a non-linear data structure consisting of nodes and edges. The nodes are sometimes also referred to as vertices and the edges are lines or arcs that connect any two nodes in the graph.</a:t>
            </a:r>
            <a:endParaRPr lang="en-US" sz="3500" dirty="0" smtClean="0"/>
          </a:p>
        </p:txBody>
      </p:sp>
      <p:pic>
        <p:nvPicPr>
          <p:cNvPr id="1026" name="Picture 2" descr="https://media.geeksforgeeks.org/wp-content/cdn-uploads/undirectedgraph.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31717" y="4191000"/>
            <a:ext cx="5943600" cy="256628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74612" y="4648200"/>
            <a:ext cx="5943598" cy="1384995"/>
          </a:xfrm>
          <a:prstGeom prst="rect">
            <a:avLst/>
          </a:prstGeom>
        </p:spPr>
        <p:txBody>
          <a:bodyPr wrap="square">
            <a:spAutoFit/>
          </a:bodyPr>
          <a:lstStyle/>
          <a:p>
            <a:r>
              <a:rPr lang="en-US" sz="2800" dirty="0"/>
              <a:t>S</a:t>
            </a:r>
            <a:r>
              <a:rPr lang="en-US" sz="2800" dirty="0" smtClean="0"/>
              <a:t>et </a:t>
            </a:r>
            <a:r>
              <a:rPr lang="en-US" sz="2800" dirty="0"/>
              <a:t>of vertices V = {0,1,2,3,4} </a:t>
            </a:r>
            <a:endParaRPr lang="en-US" sz="2800" dirty="0" smtClean="0"/>
          </a:p>
          <a:p>
            <a:r>
              <a:rPr lang="en-US" sz="2800" dirty="0"/>
              <a:t>S</a:t>
            </a:r>
            <a:r>
              <a:rPr lang="en-US" sz="2800" dirty="0" smtClean="0"/>
              <a:t>et </a:t>
            </a:r>
            <a:r>
              <a:rPr lang="en-US" sz="2800" dirty="0"/>
              <a:t>of edges E = {01, 12, 23, 34, 04, 14, 13}.</a:t>
            </a:r>
          </a:p>
        </p:txBody>
      </p:sp>
    </p:spTree>
    <p:extLst>
      <p:ext uri="{BB962C8B-B14F-4D97-AF65-F5344CB8AC3E}">
        <p14:creationId xmlns:p14="http://schemas.microsoft.com/office/powerpoint/2010/main" xmlns="" val="134015716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Basic </a:t>
            </a:r>
            <a:r>
              <a:rPr lang="en-US" b="1" dirty="0" smtClean="0"/>
              <a:t>Operations</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b="1" dirty="0"/>
              <a:t>Add Vertex</a:t>
            </a:r>
            <a:r>
              <a:rPr lang="en-US" sz="3600" dirty="0"/>
              <a:t> − Adds a vertex to the graph.</a:t>
            </a:r>
          </a:p>
          <a:p>
            <a:pPr>
              <a:lnSpc>
                <a:spcPct val="150000"/>
              </a:lnSpc>
            </a:pPr>
            <a:r>
              <a:rPr lang="en-US" sz="3600" b="1" dirty="0"/>
              <a:t>Add Edge</a:t>
            </a:r>
            <a:r>
              <a:rPr lang="en-US" sz="3600" dirty="0"/>
              <a:t> − Adds an edge between the two vertices of the graph.</a:t>
            </a:r>
          </a:p>
          <a:p>
            <a:pPr>
              <a:lnSpc>
                <a:spcPct val="150000"/>
              </a:lnSpc>
            </a:pPr>
            <a:r>
              <a:rPr lang="en-US" sz="3600" b="1" dirty="0"/>
              <a:t>Display Vertex</a:t>
            </a:r>
            <a:r>
              <a:rPr lang="en-US" sz="3600" dirty="0"/>
              <a:t> − Displays a vertex of the graph.</a:t>
            </a:r>
          </a:p>
          <a:p>
            <a:pPr>
              <a:lnSpc>
                <a:spcPct val="16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xmlns="" val="17790363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Application of graphs</a:t>
            </a:r>
            <a:endParaRPr lang="en-US" dirty="0"/>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60000"/>
              </a:lnSpc>
              <a:buFont typeface="Wingdings" panose="05000000000000000000" pitchFamily="2" charset="2"/>
              <a:buChar char="Ø"/>
            </a:pPr>
            <a:r>
              <a:rPr lang="en-US" sz="3600" dirty="0"/>
              <a:t>Graphs are used to solve many real-life problems. Graphs are used to represent networks. The networks may include paths in a city or telephone network or circuit network. </a:t>
            </a:r>
            <a:endParaRPr lang="en-US" sz="3600" dirty="0" smtClean="0"/>
          </a:p>
          <a:p>
            <a:pPr>
              <a:lnSpc>
                <a:spcPct val="160000"/>
              </a:lnSpc>
              <a:buFont typeface="Wingdings" panose="05000000000000000000" pitchFamily="2" charset="2"/>
              <a:buChar char="Ø"/>
            </a:pPr>
            <a:r>
              <a:rPr lang="en-US" sz="3600" dirty="0" smtClean="0"/>
              <a:t>Graphs </a:t>
            </a:r>
            <a:r>
              <a:rPr lang="en-US" sz="3600" dirty="0"/>
              <a:t>are also used in social networks like </a:t>
            </a:r>
            <a:r>
              <a:rPr lang="en-US" sz="3600" dirty="0" err="1"/>
              <a:t>linkedIn</a:t>
            </a:r>
            <a:r>
              <a:rPr lang="en-US" sz="3600" dirty="0"/>
              <a:t>, Facebook. For example, in Facebook, each person is represented with a vertex(or node</a:t>
            </a:r>
            <a:r>
              <a:rPr lang="en-US" sz="3600" dirty="0" smtClean="0"/>
              <a:t>).</a:t>
            </a:r>
          </a:p>
        </p:txBody>
      </p:sp>
    </p:spTree>
    <p:extLst>
      <p:ext uri="{BB962C8B-B14F-4D97-AF65-F5344CB8AC3E}">
        <p14:creationId xmlns:p14="http://schemas.microsoft.com/office/powerpoint/2010/main" xmlns="" val="8469530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Formally, a graph is a pair of sets </a:t>
            </a:r>
            <a:r>
              <a:rPr lang="en-US" sz="3600" b="1" dirty="0"/>
              <a:t>(V, E)</a:t>
            </a:r>
            <a:r>
              <a:rPr lang="en-US" sz="3600" dirty="0"/>
              <a:t>, where </a:t>
            </a:r>
            <a:r>
              <a:rPr lang="en-US" sz="3600" b="1" dirty="0"/>
              <a:t>V</a:t>
            </a:r>
            <a:r>
              <a:rPr lang="en-US" sz="3600" dirty="0"/>
              <a:t> is the set of vertices and </a:t>
            </a:r>
            <a:r>
              <a:rPr lang="en-US" sz="3600" b="1" dirty="0"/>
              <a:t>E</a:t>
            </a:r>
            <a:r>
              <a:rPr lang="en-US" sz="3600" dirty="0"/>
              <a:t> is the set of edges, connecting the pairs of vertices. Take a look at the following graph </a:t>
            </a:r>
            <a:r>
              <a:rPr lang="en-US" sz="3600" dirty="0" smtClean="0"/>
              <a:t>−</a:t>
            </a:r>
          </a:p>
          <a:p>
            <a:r>
              <a:rPr lang="mr-IN" sz="3600" dirty="0"/>
              <a:t>V = {</a:t>
            </a:r>
            <a:r>
              <a:rPr lang="mr-IN" sz="3600" dirty="0" err="1"/>
              <a:t>a</a:t>
            </a:r>
            <a:r>
              <a:rPr lang="mr-IN" sz="3600" dirty="0"/>
              <a:t>, </a:t>
            </a:r>
            <a:r>
              <a:rPr lang="mr-IN" sz="3600" dirty="0" err="1"/>
              <a:t>b</a:t>
            </a:r>
            <a:r>
              <a:rPr lang="mr-IN" sz="3600" dirty="0"/>
              <a:t>, </a:t>
            </a:r>
            <a:r>
              <a:rPr lang="mr-IN" sz="3600" dirty="0" err="1"/>
              <a:t>c</a:t>
            </a:r>
            <a:r>
              <a:rPr lang="mr-IN" sz="3600" dirty="0"/>
              <a:t>, </a:t>
            </a:r>
            <a:r>
              <a:rPr lang="mr-IN" sz="3600" dirty="0" err="1"/>
              <a:t>d</a:t>
            </a:r>
            <a:r>
              <a:rPr lang="mr-IN" sz="3600" dirty="0"/>
              <a:t>, </a:t>
            </a:r>
            <a:r>
              <a:rPr lang="mr-IN" sz="3600" dirty="0" err="1"/>
              <a:t>e</a:t>
            </a:r>
            <a:r>
              <a:rPr lang="mr-IN" sz="3600" dirty="0"/>
              <a:t>}</a:t>
            </a:r>
          </a:p>
          <a:p>
            <a:r>
              <a:rPr lang="mr-IN" sz="3600" dirty="0" err="1"/>
              <a:t>E</a:t>
            </a:r>
            <a:r>
              <a:rPr lang="mr-IN" sz="3600" dirty="0"/>
              <a:t> = {</a:t>
            </a:r>
            <a:r>
              <a:rPr lang="mr-IN" sz="3600" dirty="0" err="1"/>
              <a:t>ab</a:t>
            </a:r>
            <a:r>
              <a:rPr lang="mr-IN" sz="3600" dirty="0"/>
              <a:t>, </a:t>
            </a:r>
            <a:r>
              <a:rPr lang="mr-IN" sz="3600" dirty="0" err="1"/>
              <a:t>ac</a:t>
            </a:r>
            <a:r>
              <a:rPr lang="mr-IN" sz="3600" dirty="0"/>
              <a:t>, </a:t>
            </a:r>
            <a:r>
              <a:rPr lang="mr-IN" sz="3600" dirty="0" err="1"/>
              <a:t>bd</a:t>
            </a:r>
            <a:r>
              <a:rPr lang="mr-IN" sz="3600" dirty="0"/>
              <a:t>, </a:t>
            </a:r>
            <a:r>
              <a:rPr lang="mr-IN" sz="3600" dirty="0" err="1"/>
              <a:t>cd</a:t>
            </a:r>
            <a:r>
              <a:rPr lang="mr-IN" sz="3600" dirty="0"/>
              <a:t>, </a:t>
            </a:r>
            <a:r>
              <a:rPr lang="mr-IN" sz="3600" dirty="0" err="1"/>
              <a:t>de</a:t>
            </a:r>
            <a:r>
              <a:rPr lang="mr-IN" sz="3600" dirty="0"/>
              <a:t>}</a:t>
            </a:r>
          </a:p>
          <a:p>
            <a:pPr>
              <a:lnSpc>
                <a:spcPct val="160000"/>
              </a:lnSpc>
              <a:buFont typeface="Wingdings" panose="05000000000000000000" pitchFamily="2" charset="2"/>
              <a:buChar char="Ø"/>
            </a:pPr>
            <a:endParaRPr lang="en-US" sz="3600" dirty="0" smtClean="0"/>
          </a:p>
        </p:txBody>
      </p:sp>
      <p:pic>
        <p:nvPicPr>
          <p:cNvPr id="2050" name="Picture 2" descr="raph Basic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999412" y="3810000"/>
            <a:ext cx="3960014" cy="25185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69720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terminology</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2800" b="1" dirty="0"/>
              <a:t>Vertex</a:t>
            </a:r>
            <a:r>
              <a:rPr lang="en-US" sz="2800" dirty="0"/>
              <a:t> − Each node of the graph is represented as a vertex. In the following example, the labeled circle represents vertices. Thus, A to G are vertices. </a:t>
            </a:r>
            <a:endParaRPr lang="en-US" sz="2800" dirty="0" smtClean="0"/>
          </a:p>
          <a:p>
            <a:pPr>
              <a:lnSpc>
                <a:spcPct val="160000"/>
              </a:lnSpc>
              <a:buFont typeface="Wingdings" panose="05000000000000000000" pitchFamily="2" charset="2"/>
              <a:buChar char="Ø"/>
            </a:pPr>
            <a:r>
              <a:rPr lang="en-US" sz="2800" dirty="0" smtClean="0"/>
              <a:t>We </a:t>
            </a:r>
            <a:r>
              <a:rPr lang="en-US" sz="2800" dirty="0"/>
              <a:t>can represent them using an array </a:t>
            </a:r>
            <a:r>
              <a:rPr lang="en-US" sz="2800" dirty="0" smtClean="0"/>
              <a:t>as</a:t>
            </a:r>
            <a:br>
              <a:rPr lang="en-US" sz="2800" dirty="0" smtClean="0"/>
            </a:br>
            <a:r>
              <a:rPr lang="en-US" sz="2800" dirty="0" smtClean="0"/>
              <a:t> </a:t>
            </a:r>
            <a:r>
              <a:rPr lang="en-US" sz="2800" dirty="0"/>
              <a:t>shown in the following image. </a:t>
            </a:r>
            <a:endParaRPr lang="en-US" sz="2800" dirty="0" smtClean="0"/>
          </a:p>
          <a:p>
            <a:pPr>
              <a:lnSpc>
                <a:spcPct val="160000"/>
              </a:lnSpc>
              <a:buFont typeface="Wingdings" panose="05000000000000000000" pitchFamily="2" charset="2"/>
              <a:buChar char="Ø"/>
            </a:pPr>
            <a:r>
              <a:rPr lang="en-US" sz="2800" dirty="0" smtClean="0"/>
              <a:t>Here </a:t>
            </a:r>
            <a:r>
              <a:rPr lang="en-US" sz="2800" dirty="0"/>
              <a:t>A can be identified by index 0. </a:t>
            </a:r>
            <a:r>
              <a:rPr lang="en-US" sz="2800" dirty="0" smtClean="0"/>
              <a:t/>
            </a:r>
            <a:br>
              <a:rPr lang="en-US" sz="2800" dirty="0" smtClean="0"/>
            </a:br>
            <a:r>
              <a:rPr lang="en-US" sz="2800" dirty="0" smtClean="0"/>
              <a:t>B </a:t>
            </a:r>
            <a:r>
              <a:rPr lang="en-US" sz="2800" dirty="0"/>
              <a:t>can be identified using index 1 and so on</a:t>
            </a:r>
            <a:r>
              <a:rPr lang="en-US" sz="3600" dirty="0"/>
              <a:t>.</a:t>
            </a:r>
            <a:endParaRPr lang="en-US" sz="3600" dirty="0" smtClean="0"/>
          </a:p>
        </p:txBody>
      </p:sp>
      <p:pic>
        <p:nvPicPr>
          <p:cNvPr id="3074" name="Picture 2" descr="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609012" y="2286000"/>
            <a:ext cx="3124200" cy="428811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51931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fontScale="92500" lnSpcReduction="10000"/>
          </a:bodyPr>
          <a:lstStyle/>
          <a:p>
            <a:pPr>
              <a:lnSpc>
                <a:spcPct val="160000"/>
              </a:lnSpc>
              <a:buFont typeface="Wingdings" panose="05000000000000000000" pitchFamily="2" charset="2"/>
              <a:buChar char="Ø"/>
            </a:pPr>
            <a:r>
              <a:rPr lang="en-US" sz="2800" b="1" dirty="0"/>
              <a:t>Edge</a:t>
            </a:r>
            <a:r>
              <a:rPr lang="en-US" sz="2800" dirty="0"/>
              <a:t> − Edge represents a path between two vertices or a line between two vertices. </a:t>
            </a:r>
            <a:endParaRPr lang="en-US" sz="2800" dirty="0" smtClean="0"/>
          </a:p>
          <a:p>
            <a:pPr>
              <a:lnSpc>
                <a:spcPct val="160000"/>
              </a:lnSpc>
              <a:buFont typeface="Wingdings" panose="05000000000000000000" pitchFamily="2" charset="2"/>
              <a:buChar char="Ø"/>
            </a:pPr>
            <a:r>
              <a:rPr lang="en-US" sz="2800" dirty="0" smtClean="0"/>
              <a:t>In </a:t>
            </a:r>
            <a:r>
              <a:rPr lang="en-US" sz="2800" dirty="0"/>
              <a:t>the following example, the lines from A to B, B to C, and so on represents edges. </a:t>
            </a:r>
            <a:endParaRPr lang="en-US" sz="2800" dirty="0" smtClean="0"/>
          </a:p>
          <a:p>
            <a:pPr>
              <a:lnSpc>
                <a:spcPct val="160000"/>
              </a:lnSpc>
              <a:buFont typeface="Wingdings" panose="05000000000000000000" pitchFamily="2" charset="2"/>
              <a:buChar char="Ø"/>
            </a:pPr>
            <a:r>
              <a:rPr lang="en-US" sz="2800" dirty="0" smtClean="0"/>
              <a:t>We </a:t>
            </a:r>
            <a:r>
              <a:rPr lang="en-US" sz="2800" dirty="0"/>
              <a:t>can use a two-dimensional array </a:t>
            </a:r>
            <a:r>
              <a:rPr lang="en-US" sz="2800" dirty="0" smtClean="0"/>
              <a:t/>
            </a:r>
            <a:br>
              <a:rPr lang="en-US" sz="2800" dirty="0" smtClean="0"/>
            </a:br>
            <a:r>
              <a:rPr lang="en-US" sz="2800" dirty="0" smtClean="0"/>
              <a:t>to </a:t>
            </a:r>
            <a:r>
              <a:rPr lang="en-US" sz="2800" dirty="0"/>
              <a:t>represent an array as shown in the following image. </a:t>
            </a:r>
            <a:endParaRPr lang="en-US" sz="2800" dirty="0" smtClean="0"/>
          </a:p>
          <a:p>
            <a:pPr>
              <a:lnSpc>
                <a:spcPct val="160000"/>
              </a:lnSpc>
              <a:buFont typeface="Wingdings" panose="05000000000000000000" pitchFamily="2" charset="2"/>
              <a:buChar char="Ø"/>
            </a:pPr>
            <a:r>
              <a:rPr lang="en-US" sz="2800" dirty="0" smtClean="0"/>
              <a:t>Here </a:t>
            </a:r>
            <a:r>
              <a:rPr lang="en-US" sz="2800" dirty="0"/>
              <a:t>AB can be represented as 1 at row 0</a:t>
            </a:r>
            <a:r>
              <a:rPr lang="en-US" sz="2800" dirty="0" smtClean="0"/>
              <a:t>,</a:t>
            </a:r>
            <a:br>
              <a:rPr lang="en-US" sz="2800" dirty="0" smtClean="0"/>
            </a:br>
            <a:r>
              <a:rPr lang="en-US" sz="2800" dirty="0" smtClean="0"/>
              <a:t> </a:t>
            </a:r>
            <a:r>
              <a:rPr lang="en-US" sz="2800" dirty="0"/>
              <a:t>column 1, BC as 1 at row 1</a:t>
            </a:r>
            <a:r>
              <a:rPr lang="en-US" sz="2800" dirty="0" smtClean="0"/>
              <a:t>,</a:t>
            </a:r>
            <a:br>
              <a:rPr lang="en-US" sz="2800" dirty="0" smtClean="0"/>
            </a:br>
            <a:r>
              <a:rPr lang="en-US" sz="2800" dirty="0" smtClean="0"/>
              <a:t> </a:t>
            </a:r>
            <a:r>
              <a:rPr lang="en-US" sz="2800" dirty="0"/>
              <a:t>column 2 and so on, keeping other combinations as 0.</a:t>
            </a:r>
            <a:endParaRPr lang="en-US" sz="2800" dirty="0" smtClean="0"/>
          </a:p>
        </p:txBody>
      </p:sp>
      <p:pic>
        <p:nvPicPr>
          <p:cNvPr id="4098" name="Picture 2" descr="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285604" y="2819400"/>
            <a:ext cx="2819400" cy="38697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905516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149223" y="715962"/>
            <a:ext cx="12114213" cy="6142038"/>
          </a:xfrm>
        </p:spPr>
        <p:txBody>
          <a:bodyPr>
            <a:normAutofit/>
          </a:bodyPr>
          <a:lstStyle/>
          <a:p>
            <a:pPr>
              <a:lnSpc>
                <a:spcPct val="160000"/>
              </a:lnSpc>
              <a:buFont typeface="Wingdings" panose="05000000000000000000" pitchFamily="2" charset="2"/>
              <a:buChar char="Ø"/>
            </a:pPr>
            <a:r>
              <a:rPr lang="en-US" sz="3200" b="1" dirty="0"/>
              <a:t>Adjacency</a:t>
            </a:r>
            <a:r>
              <a:rPr lang="en-US" sz="3200" dirty="0"/>
              <a:t> − Two node or vertices are adjacent if they are connected to each other through an edge</a:t>
            </a:r>
            <a:r>
              <a:rPr lang="en-US" sz="3200" dirty="0" smtClean="0"/>
              <a:t>.</a:t>
            </a:r>
          </a:p>
          <a:p>
            <a:pPr>
              <a:lnSpc>
                <a:spcPct val="160000"/>
              </a:lnSpc>
              <a:buFont typeface="Wingdings" panose="05000000000000000000" pitchFamily="2" charset="2"/>
              <a:buChar char="Ø"/>
            </a:pPr>
            <a:r>
              <a:rPr lang="en-US" sz="3200" dirty="0" smtClean="0"/>
              <a:t> </a:t>
            </a:r>
            <a:r>
              <a:rPr lang="en-US" sz="3200" dirty="0"/>
              <a:t>In the following example, B is adjacent to A</a:t>
            </a:r>
            <a:r>
              <a:rPr lang="en-US" sz="3200" dirty="0" smtClean="0"/>
              <a:t>,</a:t>
            </a:r>
            <a:br>
              <a:rPr lang="en-US" sz="3200" dirty="0" smtClean="0"/>
            </a:br>
            <a:r>
              <a:rPr lang="en-US" sz="3200" dirty="0" smtClean="0"/>
              <a:t> </a:t>
            </a:r>
            <a:r>
              <a:rPr lang="en-US" sz="3200" dirty="0"/>
              <a:t>C is adjacent to B, and so on.</a:t>
            </a:r>
            <a:endParaRPr lang="en-US" sz="3200" dirty="0" smtClean="0"/>
          </a:p>
        </p:txBody>
      </p:sp>
      <p:pic>
        <p:nvPicPr>
          <p:cNvPr id="5122" name="Picture 2" descr="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384664" y="2895600"/>
            <a:ext cx="2720340" cy="3733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77289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b="1" dirty="0"/>
              <a:t>Path</a:t>
            </a:r>
            <a:r>
              <a:rPr lang="en-US" sz="3600" dirty="0"/>
              <a:t> − Path represents a sequence of edges between the two vertices. </a:t>
            </a:r>
            <a:endParaRPr lang="en-US" sz="3600" dirty="0" smtClean="0"/>
          </a:p>
          <a:p>
            <a:pPr>
              <a:lnSpc>
                <a:spcPct val="160000"/>
              </a:lnSpc>
              <a:buFont typeface="Wingdings" panose="05000000000000000000" pitchFamily="2" charset="2"/>
              <a:buChar char="Ø"/>
            </a:pPr>
            <a:r>
              <a:rPr lang="en-US" sz="3600" dirty="0" smtClean="0"/>
              <a:t>In </a:t>
            </a:r>
            <a:r>
              <a:rPr lang="en-US" sz="3600" dirty="0"/>
              <a:t>the following example, </a:t>
            </a:r>
            <a:r>
              <a:rPr lang="en-US" sz="3600" dirty="0" smtClean="0"/>
              <a:t/>
            </a:r>
            <a:br>
              <a:rPr lang="en-US" sz="3600" dirty="0" smtClean="0"/>
            </a:br>
            <a:r>
              <a:rPr lang="en-US" sz="3600" dirty="0" smtClean="0"/>
              <a:t>ABCD </a:t>
            </a:r>
            <a:r>
              <a:rPr lang="en-US" sz="3600" dirty="0"/>
              <a:t>represents a path from A to D.</a:t>
            </a:r>
            <a:endParaRPr lang="en-US" sz="3600" dirty="0" smtClean="0"/>
          </a:p>
        </p:txBody>
      </p:sp>
      <p:pic>
        <p:nvPicPr>
          <p:cNvPr id="6146" name="Picture 2" descr="raph"/>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813164" y="2133600"/>
            <a:ext cx="3276600" cy="449729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23978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 </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b="1" dirty="0" smtClean="0"/>
              <a:t>A </a:t>
            </a:r>
            <a:r>
              <a:rPr lang="en-US" sz="3600" b="1" dirty="0"/>
              <a:t>point</a:t>
            </a:r>
            <a:r>
              <a:rPr lang="en-US" sz="3600" dirty="0"/>
              <a:t> is a particular position in a one-dimensional, two-dimensional, or three-dimensional space. For better understanding, a point can be denoted by an alphabet. </a:t>
            </a:r>
            <a:endParaRPr lang="en-US" sz="3600" dirty="0" smtClean="0"/>
          </a:p>
          <a:p>
            <a:pPr>
              <a:lnSpc>
                <a:spcPct val="150000"/>
              </a:lnSpc>
            </a:pPr>
            <a:r>
              <a:rPr lang="en-US" sz="3600" dirty="0" smtClean="0"/>
              <a:t>It </a:t>
            </a:r>
            <a:r>
              <a:rPr lang="en-US" sz="3600" dirty="0"/>
              <a:t>can be represented with a dot.</a:t>
            </a:r>
          </a:p>
          <a:p>
            <a:pPr>
              <a:lnSpc>
                <a:spcPct val="160000"/>
              </a:lnSpc>
              <a:buFont typeface="Wingdings" panose="05000000000000000000" pitchFamily="2" charset="2"/>
              <a:buChar char="Ø"/>
            </a:pPr>
            <a:endParaRPr lang="en-US" sz="3600" dirty="0" smtClean="0"/>
          </a:p>
        </p:txBody>
      </p:sp>
      <p:pic>
        <p:nvPicPr>
          <p:cNvPr id="7170" name="Picture 2" descr="oin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532812" y="3886200"/>
            <a:ext cx="2359153" cy="2057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626447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1063</TotalTime>
  <Words>900</Words>
  <Application>Microsoft Macintosh PowerPoint</Application>
  <PresentationFormat>Custom</PresentationFormat>
  <Paragraphs>152</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World country report presentation</vt:lpstr>
      <vt:lpstr>Graph concept and terminology</vt:lpstr>
      <vt:lpstr> </vt:lpstr>
      <vt:lpstr>Application of graphs</vt:lpstr>
      <vt:lpstr> </vt:lpstr>
      <vt:lpstr>terminology</vt:lpstr>
      <vt:lpstr> </vt:lpstr>
      <vt:lpstr> </vt:lpstr>
      <vt:lpstr> </vt:lpstr>
      <vt:lpstr> </vt:lpstr>
      <vt:lpstr> </vt:lpstr>
      <vt:lpstr> </vt:lpstr>
      <vt:lpstr>Degree of Vertex in a UNDirected Graph</vt:lpstr>
      <vt:lpstr> </vt:lpstr>
      <vt:lpstr>Degree of Vertex in a Directed Graph</vt:lpstr>
      <vt:lpstr> </vt:lpstr>
      <vt:lpstr> </vt:lpstr>
      <vt:lpstr> </vt:lpstr>
      <vt:lpstr> </vt:lpstr>
      <vt:lpstr> </vt:lpstr>
      <vt:lpstr>Basic Operations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Derrick</cp:lastModifiedBy>
  <cp:revision>82</cp:revision>
  <dcterms:created xsi:type="dcterms:W3CDTF">2022-01-12T07:04:17Z</dcterms:created>
  <dcterms:modified xsi:type="dcterms:W3CDTF">2023-04-20T03:39:14Z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