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69" r:id="rId2"/>
    <p:sldId id="278" r:id="rId3"/>
    <p:sldId id="279" r:id="rId4"/>
    <p:sldId id="304" r:id="rId5"/>
    <p:sldId id="280" r:id="rId6"/>
    <p:sldId id="281" r:id="rId7"/>
    <p:sldId id="282" r:id="rId8"/>
    <p:sldId id="283" r:id="rId9"/>
    <p:sldId id="285" r:id="rId10"/>
    <p:sldId id="286" r:id="rId11"/>
    <p:sldId id="288" r:id="rId12"/>
    <p:sldId id="289" r:id="rId13"/>
    <p:sldId id="291" r:id="rId14"/>
    <p:sldId id="292" r:id="rId15"/>
    <p:sldId id="294" r:id="rId16"/>
    <p:sldId id="295" r:id="rId17"/>
    <p:sldId id="297" r:id="rId18"/>
    <p:sldId id="300" r:id="rId19"/>
    <p:sldId id="299" r:id="rId20"/>
    <p:sldId id="301" r:id="rId21"/>
    <p:sldId id="303" r:id="rId2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83" autoAdjust="0"/>
    <p:restoredTop sz="94660"/>
  </p:normalViewPr>
  <p:slideViewPr>
    <p:cSldViewPr>
      <p:cViewPr varScale="1">
        <p:scale>
          <a:sx n="79" d="100"/>
          <a:sy n="79" d="100"/>
        </p:scale>
        <p:origin x="-354" y="-78"/>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pPr/>
              <a:t>3/28/2023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pPr/>
              <a:t>‹#›</a:t>
            </a:fld>
            <a:endParaRPr/>
          </a:p>
        </p:txBody>
      </p:sp>
    </p:spTree>
    <p:extLst>
      <p:ext uri="{BB962C8B-B14F-4D97-AF65-F5344CB8AC3E}">
        <p14:creationId xmlns:p14="http://schemas.microsoft.com/office/powerpoint/2010/main" xmlns=""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pPr/>
              <a:t>3/28/2023</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pPr/>
              <a:t>‹#›</a:t>
            </a:fld>
            <a:endParaRPr/>
          </a:p>
        </p:txBody>
      </p:sp>
    </p:spTree>
    <p:extLst>
      <p:ext uri="{BB962C8B-B14F-4D97-AF65-F5344CB8AC3E}">
        <p14:creationId xmlns:p14="http://schemas.microsoft.com/office/powerpoint/2010/main" xmlns=""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a:t>
            </a:fld>
            <a:endParaRPr lang="en-US"/>
          </a:p>
        </p:txBody>
      </p:sp>
    </p:spTree>
    <p:extLst>
      <p:ext uri="{BB962C8B-B14F-4D97-AF65-F5344CB8AC3E}">
        <p14:creationId xmlns:p14="http://schemas.microsoft.com/office/powerpoint/2010/main" xmlns="" val="1184099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11</a:t>
            </a:fld>
            <a:endParaRPr lang="en-US"/>
          </a:p>
        </p:txBody>
      </p:sp>
    </p:spTree>
    <p:extLst>
      <p:ext uri="{BB962C8B-B14F-4D97-AF65-F5344CB8AC3E}">
        <p14:creationId xmlns:p14="http://schemas.microsoft.com/office/powerpoint/2010/main" xmlns="" val="191410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12</a:t>
            </a:fld>
            <a:endParaRPr lang="en-US"/>
          </a:p>
        </p:txBody>
      </p:sp>
    </p:spTree>
    <p:extLst>
      <p:ext uri="{BB962C8B-B14F-4D97-AF65-F5344CB8AC3E}">
        <p14:creationId xmlns:p14="http://schemas.microsoft.com/office/powerpoint/2010/main" xmlns="" val="1288993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13</a:t>
            </a:fld>
            <a:endParaRPr lang="en-US"/>
          </a:p>
        </p:txBody>
      </p:sp>
    </p:spTree>
    <p:extLst>
      <p:ext uri="{BB962C8B-B14F-4D97-AF65-F5344CB8AC3E}">
        <p14:creationId xmlns:p14="http://schemas.microsoft.com/office/powerpoint/2010/main" xmlns="" val="201488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14</a:t>
            </a:fld>
            <a:endParaRPr lang="en-US"/>
          </a:p>
        </p:txBody>
      </p:sp>
    </p:spTree>
    <p:extLst>
      <p:ext uri="{BB962C8B-B14F-4D97-AF65-F5344CB8AC3E}">
        <p14:creationId xmlns:p14="http://schemas.microsoft.com/office/powerpoint/2010/main" xmlns="" val="1677319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15</a:t>
            </a:fld>
            <a:endParaRPr lang="en-US"/>
          </a:p>
        </p:txBody>
      </p:sp>
    </p:spTree>
    <p:extLst>
      <p:ext uri="{BB962C8B-B14F-4D97-AF65-F5344CB8AC3E}">
        <p14:creationId xmlns:p14="http://schemas.microsoft.com/office/powerpoint/2010/main" xmlns="" val="1912066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16</a:t>
            </a:fld>
            <a:endParaRPr lang="en-US"/>
          </a:p>
        </p:txBody>
      </p:sp>
    </p:spTree>
    <p:extLst>
      <p:ext uri="{BB962C8B-B14F-4D97-AF65-F5344CB8AC3E}">
        <p14:creationId xmlns:p14="http://schemas.microsoft.com/office/powerpoint/2010/main" xmlns="" val="1080626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17</a:t>
            </a:fld>
            <a:endParaRPr lang="en-US"/>
          </a:p>
        </p:txBody>
      </p:sp>
    </p:spTree>
    <p:extLst>
      <p:ext uri="{BB962C8B-B14F-4D97-AF65-F5344CB8AC3E}">
        <p14:creationId xmlns:p14="http://schemas.microsoft.com/office/powerpoint/2010/main" xmlns="" val="2583548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18</a:t>
            </a:fld>
            <a:endParaRPr lang="en-US"/>
          </a:p>
        </p:txBody>
      </p:sp>
    </p:spTree>
    <p:extLst>
      <p:ext uri="{BB962C8B-B14F-4D97-AF65-F5344CB8AC3E}">
        <p14:creationId xmlns:p14="http://schemas.microsoft.com/office/powerpoint/2010/main" xmlns="" val="1147425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19</a:t>
            </a:fld>
            <a:endParaRPr lang="en-US"/>
          </a:p>
        </p:txBody>
      </p:sp>
    </p:spTree>
    <p:extLst>
      <p:ext uri="{BB962C8B-B14F-4D97-AF65-F5344CB8AC3E}">
        <p14:creationId xmlns:p14="http://schemas.microsoft.com/office/powerpoint/2010/main" xmlns="" val="1010557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20</a:t>
            </a:fld>
            <a:endParaRPr lang="en-US"/>
          </a:p>
        </p:txBody>
      </p:sp>
    </p:spTree>
    <p:extLst>
      <p:ext uri="{BB962C8B-B14F-4D97-AF65-F5344CB8AC3E}">
        <p14:creationId xmlns:p14="http://schemas.microsoft.com/office/powerpoint/2010/main" xmlns="" val="21621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3</a:t>
            </a:fld>
            <a:endParaRPr lang="en-US"/>
          </a:p>
        </p:txBody>
      </p:sp>
    </p:spTree>
    <p:extLst>
      <p:ext uri="{BB962C8B-B14F-4D97-AF65-F5344CB8AC3E}">
        <p14:creationId xmlns:p14="http://schemas.microsoft.com/office/powerpoint/2010/main" xmlns="" val="831364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21</a:t>
            </a:fld>
            <a:endParaRPr lang="en-US"/>
          </a:p>
        </p:txBody>
      </p:sp>
    </p:spTree>
    <p:extLst>
      <p:ext uri="{BB962C8B-B14F-4D97-AF65-F5344CB8AC3E}">
        <p14:creationId xmlns:p14="http://schemas.microsoft.com/office/powerpoint/2010/main" xmlns="" val="1317755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4</a:t>
            </a:fld>
            <a:endParaRPr lang="en-US"/>
          </a:p>
        </p:txBody>
      </p:sp>
    </p:spTree>
    <p:extLst>
      <p:ext uri="{BB962C8B-B14F-4D97-AF65-F5344CB8AC3E}">
        <p14:creationId xmlns:p14="http://schemas.microsoft.com/office/powerpoint/2010/main" xmlns="" val="831364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5</a:t>
            </a:fld>
            <a:endParaRPr lang="en-US"/>
          </a:p>
        </p:txBody>
      </p:sp>
    </p:spTree>
    <p:extLst>
      <p:ext uri="{BB962C8B-B14F-4D97-AF65-F5344CB8AC3E}">
        <p14:creationId xmlns:p14="http://schemas.microsoft.com/office/powerpoint/2010/main" xmlns="" val="1806969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6</a:t>
            </a:fld>
            <a:endParaRPr lang="en-US"/>
          </a:p>
        </p:txBody>
      </p:sp>
    </p:spTree>
    <p:extLst>
      <p:ext uri="{BB962C8B-B14F-4D97-AF65-F5344CB8AC3E}">
        <p14:creationId xmlns:p14="http://schemas.microsoft.com/office/powerpoint/2010/main" xmlns="" val="1949383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7</a:t>
            </a:fld>
            <a:endParaRPr lang="en-US"/>
          </a:p>
        </p:txBody>
      </p:sp>
    </p:spTree>
    <p:extLst>
      <p:ext uri="{BB962C8B-B14F-4D97-AF65-F5344CB8AC3E}">
        <p14:creationId xmlns:p14="http://schemas.microsoft.com/office/powerpoint/2010/main" xmlns="" val="1437761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8</a:t>
            </a:fld>
            <a:endParaRPr lang="en-US"/>
          </a:p>
        </p:txBody>
      </p:sp>
    </p:spTree>
    <p:extLst>
      <p:ext uri="{BB962C8B-B14F-4D97-AF65-F5344CB8AC3E}">
        <p14:creationId xmlns:p14="http://schemas.microsoft.com/office/powerpoint/2010/main" xmlns="" val="237873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9</a:t>
            </a:fld>
            <a:endParaRPr lang="en-US"/>
          </a:p>
        </p:txBody>
      </p:sp>
    </p:spTree>
    <p:extLst>
      <p:ext uri="{BB962C8B-B14F-4D97-AF65-F5344CB8AC3E}">
        <p14:creationId xmlns:p14="http://schemas.microsoft.com/office/powerpoint/2010/main" xmlns="" val="1750843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pPr/>
              <a:t>10</a:t>
            </a:fld>
            <a:endParaRPr lang="en-US"/>
          </a:p>
        </p:txBody>
      </p:sp>
    </p:spTree>
    <p:extLst>
      <p:ext uri="{BB962C8B-B14F-4D97-AF65-F5344CB8AC3E}">
        <p14:creationId xmlns:p14="http://schemas.microsoft.com/office/powerpoint/2010/main" xmlns="" val="184914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22367180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2874557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2392195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6701506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3/28/2023</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0336247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3/28/2023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27304538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pPr/>
              <a:t>3/28/2023</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442105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pPr/>
              <a:t>3/28/2023</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4139068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pPr/>
              <a:t>3/28/2023</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352978525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3/28/2023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5819888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pPr/>
              <a:t>3/28/2023</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7029417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3/28/2023</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xmlns=""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74811" y="1828799"/>
            <a:ext cx="9296401" cy="3048001"/>
          </a:xfrm>
        </p:spPr>
        <p:txBody>
          <a:bodyPr/>
          <a:lstStyle/>
          <a:p>
            <a:r>
              <a:rPr lang="en-US" dirty="0" smtClean="0"/>
              <a:t>Heap sort</a:t>
            </a:r>
            <a:endParaRPr lang="en-US" dirty="0"/>
          </a:p>
        </p:txBody>
      </p:sp>
      <p:sp>
        <p:nvSpPr>
          <p:cNvPr id="5" name="Subtitle 4"/>
          <p:cNvSpPr>
            <a:spLocks noGrp="1"/>
          </p:cNvSpPr>
          <p:nvPr>
            <p:ph type="subTitle" idx="1"/>
          </p:nvPr>
        </p:nvSpPr>
        <p:spPr>
          <a:xfrm>
            <a:off x="1751012" y="5029200"/>
            <a:ext cx="7315202" cy="1143000"/>
          </a:xfrm>
        </p:spPr>
        <p:txBody>
          <a:bodyPr/>
          <a:lstStyle/>
          <a:p>
            <a:r>
              <a:rPr lang="en-US" dirty="0"/>
              <a:t>Dr. Yasir | Programming Domain</a:t>
            </a:r>
          </a:p>
        </p:txBody>
      </p:sp>
    </p:spTree>
    <p:extLst>
      <p:ext uri="{BB962C8B-B14F-4D97-AF65-F5344CB8AC3E}">
        <p14:creationId xmlns:p14="http://schemas.microsoft.com/office/powerpoint/2010/main" xmlns="" val="2887082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5122"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379410" y="393626"/>
            <a:ext cx="7465807" cy="2959174"/>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74613" y="3505200"/>
            <a:ext cx="11887200" cy="2212080"/>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81</a:t>
            </a:r>
            <a:r>
              <a:rPr lang="en-US" sz="3200" dirty="0"/>
              <a:t> with </a:t>
            </a:r>
            <a:r>
              <a:rPr lang="en-US" sz="3200" b="1" dirty="0"/>
              <a:t>54</a:t>
            </a:r>
            <a:r>
              <a:rPr lang="en-US" sz="3200" dirty="0"/>
              <a:t> and converting the heap into max-heap, the elements of array are -</a:t>
            </a:r>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275012" y="5029200"/>
            <a:ext cx="7620000" cy="1066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37420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we have to delete the root element </a:t>
            </a:r>
            <a:r>
              <a:rPr lang="en-US" sz="3600" b="1" dirty="0"/>
              <a:t>(76)</a:t>
            </a:r>
            <a:r>
              <a:rPr lang="en-US" sz="3600" dirty="0"/>
              <a:t> from the max heap again. </a:t>
            </a:r>
            <a:endParaRPr lang="en-US" sz="3600" dirty="0" smtClean="0"/>
          </a:p>
          <a:p>
            <a:pPr marL="571500" lvl="0" indent="-571500">
              <a:lnSpc>
                <a:spcPct val="150000"/>
              </a:lnSpc>
              <a:spcBef>
                <a:spcPts val="0"/>
              </a:spcBef>
              <a:buClrTx/>
              <a:buSzTx/>
              <a:buFont typeface="Wingdings" charset="2"/>
              <a:buChar char="Ø"/>
              <a:defRPr/>
            </a:pPr>
            <a:r>
              <a:rPr lang="en-US" sz="3600" dirty="0" smtClean="0"/>
              <a:t>To </a:t>
            </a:r>
            <a:r>
              <a:rPr lang="en-US" sz="3600" dirty="0"/>
              <a:t>delete this node, we have to swap it with the last node, i.e. </a:t>
            </a:r>
            <a:r>
              <a:rPr lang="en-US" sz="3600" b="1" dirty="0"/>
              <a:t>(9).</a:t>
            </a:r>
            <a:r>
              <a:rPr lang="en-US" sz="3600" dirty="0"/>
              <a:t> </a:t>
            </a:r>
            <a:endParaRPr lang="en-US" sz="3600" dirty="0" smtClean="0"/>
          </a:p>
          <a:p>
            <a:pPr marL="571500" lvl="0" indent="-571500">
              <a:lnSpc>
                <a:spcPct val="150000"/>
              </a:lnSpc>
              <a:spcBef>
                <a:spcPts val="0"/>
              </a:spcBef>
              <a:buClrTx/>
              <a:buSzTx/>
              <a:buFont typeface="Wingdings" charset="2"/>
              <a:buChar char="Ø"/>
              <a:defRPr/>
            </a:pPr>
            <a:r>
              <a:rPr lang="en-US" sz="3600" dirty="0" smtClean="0"/>
              <a:t>After </a:t>
            </a:r>
            <a:r>
              <a:rPr lang="en-US" sz="3600" dirty="0"/>
              <a:t>deleting the root element, we again have to </a:t>
            </a:r>
            <a:r>
              <a:rPr lang="en-US" sz="3600" dirty="0" err="1"/>
              <a:t>heapify</a:t>
            </a:r>
            <a:r>
              <a:rPr lang="en-US" sz="3600" dirty="0"/>
              <a:t> it to convert it into max heap.</a:t>
            </a:r>
            <a:endParaRPr lang="en-US" sz="3600" dirty="0" smtClean="0"/>
          </a:p>
        </p:txBody>
      </p:sp>
    </p:spTree>
    <p:extLst>
      <p:ext uri="{BB962C8B-B14F-4D97-AF65-F5344CB8AC3E}">
        <p14:creationId xmlns:p14="http://schemas.microsoft.com/office/powerpoint/2010/main" xmlns="" val="12382611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7170"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303213" y="228600"/>
            <a:ext cx="8153400" cy="323171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53986" y="3460311"/>
            <a:ext cx="11960226" cy="2212080"/>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76</a:t>
            </a:r>
            <a:r>
              <a:rPr lang="en-US" sz="3200" dirty="0"/>
              <a:t> with </a:t>
            </a:r>
            <a:r>
              <a:rPr lang="en-US" sz="3200" b="1" dirty="0"/>
              <a:t>9</a:t>
            </a:r>
            <a:r>
              <a:rPr lang="en-US" sz="3200" dirty="0"/>
              <a:t> and converting the heap into max-heap, the elements of array are </a:t>
            </a:r>
            <a:r>
              <a:rPr lang="mr-IN" sz="3200" dirty="0"/>
              <a:t>–</a:t>
            </a:r>
            <a:endParaRPr lang="en-US" sz="3200" dirty="0"/>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427412" y="4876800"/>
            <a:ext cx="8305800" cy="11628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302817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(54)</a:t>
            </a:r>
            <a:r>
              <a:rPr lang="en-US" sz="3600" dirty="0"/>
              <a:t> from the max heap</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To delete this node, we have to swap it with the last node, i.e. </a:t>
            </a:r>
            <a:r>
              <a:rPr lang="en-US" sz="3600" b="1" dirty="0"/>
              <a:t>(14).</a:t>
            </a:r>
            <a:r>
              <a:rPr lang="en-US" sz="3600" dirty="0"/>
              <a:t> </a:t>
            </a:r>
            <a:endParaRPr lang="en-US" sz="3600" dirty="0" smtClean="0"/>
          </a:p>
          <a:p>
            <a:pPr marL="571500" lvl="0" indent="-571500">
              <a:lnSpc>
                <a:spcPct val="150000"/>
              </a:lnSpc>
              <a:spcBef>
                <a:spcPts val="0"/>
              </a:spcBef>
              <a:buClrTx/>
              <a:buSzTx/>
              <a:buFont typeface="Wingdings" charset="2"/>
              <a:buChar char="Ø"/>
              <a:defRPr/>
            </a:pPr>
            <a:r>
              <a:rPr lang="en-US" sz="3600" dirty="0" smtClean="0"/>
              <a:t>After </a:t>
            </a:r>
            <a:r>
              <a:rPr lang="en-US" sz="3600" dirty="0"/>
              <a:t>deleting the root element, we again have to </a:t>
            </a:r>
            <a:r>
              <a:rPr lang="en-US" sz="3600" dirty="0" err="1"/>
              <a:t>heapify</a:t>
            </a:r>
            <a:r>
              <a:rPr lang="en-US" sz="3600" dirty="0"/>
              <a:t> it to convert it into max heap.</a:t>
            </a:r>
            <a:endParaRPr lang="en-US" sz="3600" dirty="0" smtClean="0"/>
          </a:p>
        </p:txBody>
      </p:sp>
    </p:spTree>
    <p:extLst>
      <p:ext uri="{BB962C8B-B14F-4D97-AF65-F5344CB8AC3E}">
        <p14:creationId xmlns:p14="http://schemas.microsoft.com/office/powerpoint/2010/main" xmlns="" val="743560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9218"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227012" y="22279"/>
            <a:ext cx="9400250" cy="372591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588" y="3216166"/>
            <a:ext cx="12039600" cy="2950744"/>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endParaRPr lang="en-US" sz="3200" dirty="0" smtClean="0"/>
          </a:p>
          <a:p>
            <a:pPr marL="571500" lvl="0" indent="-571500">
              <a:lnSpc>
                <a:spcPct val="150000"/>
              </a:lnSpc>
              <a:spcBef>
                <a:spcPts val="0"/>
              </a:spcBef>
              <a:buClrTx/>
              <a:buSzTx/>
              <a:buFont typeface="Wingdings" charset="2"/>
              <a:buChar char="Ø"/>
              <a:defRPr/>
            </a:pPr>
            <a:r>
              <a:rPr lang="en-US" sz="3200" dirty="0" smtClean="0"/>
              <a:t>After </a:t>
            </a:r>
            <a:r>
              <a:rPr lang="en-US" sz="3200" dirty="0"/>
              <a:t>swapping the array element </a:t>
            </a:r>
            <a:r>
              <a:rPr lang="en-US" sz="3200" b="1" dirty="0"/>
              <a:t>54</a:t>
            </a:r>
            <a:r>
              <a:rPr lang="en-US" sz="3200" dirty="0"/>
              <a:t> with </a:t>
            </a:r>
            <a:r>
              <a:rPr lang="en-US" sz="3200" b="1" dirty="0"/>
              <a:t>14</a:t>
            </a:r>
            <a:r>
              <a:rPr lang="en-US" sz="3200" dirty="0"/>
              <a:t> and converting the heap into max-heap, the elements of array are </a:t>
            </a:r>
            <a:r>
              <a:rPr lang="mr-IN" sz="3200" dirty="0"/>
              <a:t>–</a:t>
            </a:r>
            <a:endParaRPr lang="en-US" sz="3200" dirty="0"/>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970212" y="5486400"/>
            <a:ext cx="8077200" cy="11308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9238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(22)</a:t>
            </a:r>
            <a:r>
              <a:rPr lang="en-US" sz="3600" dirty="0"/>
              <a:t> from the max heap</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To delete this node, we have to swap it with the last node, i.e. </a:t>
            </a:r>
            <a:r>
              <a:rPr lang="en-US" sz="3600" b="1" dirty="0"/>
              <a:t>(11).</a:t>
            </a:r>
            <a:r>
              <a:rPr lang="en-US" sz="3600" dirty="0"/>
              <a:t> </a:t>
            </a:r>
            <a:endParaRPr lang="en-US" sz="3600" dirty="0" smtClean="0"/>
          </a:p>
          <a:p>
            <a:pPr marL="571500" lvl="0" indent="-571500">
              <a:lnSpc>
                <a:spcPct val="150000"/>
              </a:lnSpc>
              <a:spcBef>
                <a:spcPts val="0"/>
              </a:spcBef>
              <a:buClrTx/>
              <a:buSzTx/>
              <a:buFont typeface="Wingdings" charset="2"/>
              <a:buChar char="Ø"/>
              <a:defRPr/>
            </a:pPr>
            <a:r>
              <a:rPr lang="en-US" sz="3600" dirty="0" smtClean="0"/>
              <a:t>After </a:t>
            </a:r>
            <a:r>
              <a:rPr lang="en-US" sz="3600" dirty="0"/>
              <a:t>deleting the root element, we again have to </a:t>
            </a:r>
            <a:r>
              <a:rPr lang="en-US" sz="3600" dirty="0" err="1"/>
              <a:t>heapify</a:t>
            </a:r>
            <a:r>
              <a:rPr lang="en-US" sz="3600" dirty="0"/>
              <a:t> it to convert it into max heap.</a:t>
            </a:r>
            <a:endParaRPr lang="en-US" sz="3600" dirty="0" smtClean="0"/>
          </a:p>
        </p:txBody>
      </p:sp>
    </p:spTree>
    <p:extLst>
      <p:ext uri="{BB962C8B-B14F-4D97-AF65-F5344CB8AC3E}">
        <p14:creationId xmlns:p14="http://schemas.microsoft.com/office/powerpoint/2010/main" xmlns="" val="15675072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11266"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2513012" y="304800"/>
            <a:ext cx="6982691" cy="23622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0" y="2743200"/>
            <a:ext cx="12188825" cy="2212080"/>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22</a:t>
            </a:r>
            <a:r>
              <a:rPr lang="en-US" sz="3200" dirty="0"/>
              <a:t> with </a:t>
            </a:r>
            <a:r>
              <a:rPr lang="en-US" sz="3200" b="1" dirty="0"/>
              <a:t>11</a:t>
            </a:r>
            <a:r>
              <a:rPr lang="en-US" sz="3200" dirty="0"/>
              <a:t> and converting the heap into max-heap, the elements of array are </a:t>
            </a:r>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894012" y="4364552"/>
            <a:ext cx="8438971" cy="118145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1833506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(14)</a:t>
            </a:r>
            <a:r>
              <a:rPr lang="en-US" sz="3600" dirty="0"/>
              <a:t> from the max heap. </a:t>
            </a:r>
            <a:endParaRPr lang="en-US" sz="3600" dirty="0" smtClean="0"/>
          </a:p>
          <a:p>
            <a:pPr marL="571500" lvl="0" indent="-571500">
              <a:lnSpc>
                <a:spcPct val="150000"/>
              </a:lnSpc>
              <a:spcBef>
                <a:spcPts val="0"/>
              </a:spcBef>
              <a:buClrTx/>
              <a:buSzTx/>
              <a:buFont typeface="Wingdings" charset="2"/>
              <a:buChar char="Ø"/>
              <a:defRPr/>
            </a:pPr>
            <a:r>
              <a:rPr lang="en-US" sz="3600" dirty="0" smtClean="0"/>
              <a:t>To </a:t>
            </a:r>
            <a:r>
              <a:rPr lang="en-US" sz="3600" dirty="0"/>
              <a:t>delete this node, we have to swap it with the last node, i.e. </a:t>
            </a:r>
            <a:r>
              <a:rPr lang="en-US" sz="3600" b="1" dirty="0"/>
              <a:t>(9).</a:t>
            </a:r>
            <a:r>
              <a:rPr lang="en-US" sz="3600" dirty="0"/>
              <a:t> </a:t>
            </a:r>
            <a:endParaRPr lang="en-US" sz="3600" dirty="0" smtClean="0"/>
          </a:p>
          <a:p>
            <a:pPr marL="571500" lvl="0" indent="-571500">
              <a:lnSpc>
                <a:spcPct val="150000"/>
              </a:lnSpc>
              <a:spcBef>
                <a:spcPts val="0"/>
              </a:spcBef>
              <a:buClrTx/>
              <a:buSzTx/>
              <a:buFont typeface="Wingdings" charset="2"/>
              <a:buChar char="Ø"/>
              <a:defRPr/>
            </a:pPr>
            <a:r>
              <a:rPr lang="en-US" sz="3600" dirty="0" smtClean="0"/>
              <a:t>After </a:t>
            </a:r>
            <a:r>
              <a:rPr lang="en-US" sz="3600" dirty="0"/>
              <a:t>deleting the root element, we again have to </a:t>
            </a:r>
            <a:r>
              <a:rPr lang="en-US" sz="3600" dirty="0" err="1"/>
              <a:t>heapify</a:t>
            </a:r>
            <a:r>
              <a:rPr lang="en-US" sz="3600" dirty="0"/>
              <a:t> it to convert it into max heap.</a:t>
            </a:r>
            <a:endParaRPr lang="en-US" sz="3600" dirty="0" smtClean="0"/>
          </a:p>
        </p:txBody>
      </p:sp>
    </p:spTree>
    <p:extLst>
      <p:ext uri="{BB962C8B-B14F-4D97-AF65-F5344CB8AC3E}">
        <p14:creationId xmlns:p14="http://schemas.microsoft.com/office/powerpoint/2010/main" xmlns="" val="161149057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13314"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760412" y="449947"/>
            <a:ext cx="7786929" cy="240686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0" y="2590800"/>
            <a:ext cx="12114212" cy="2950744"/>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endParaRPr lang="en-US" sz="3200" dirty="0" smtClean="0"/>
          </a:p>
          <a:p>
            <a:pPr marL="571500" lvl="0" indent="-571500">
              <a:lnSpc>
                <a:spcPct val="150000"/>
              </a:lnSpc>
              <a:spcBef>
                <a:spcPts val="0"/>
              </a:spcBef>
              <a:buClrTx/>
              <a:buSzTx/>
              <a:buFont typeface="Wingdings" charset="2"/>
              <a:buChar char="Ø"/>
              <a:defRPr/>
            </a:pPr>
            <a:r>
              <a:rPr lang="en-US" sz="3200" dirty="0" smtClean="0"/>
              <a:t>After </a:t>
            </a:r>
            <a:r>
              <a:rPr lang="en-US" sz="3200" dirty="0"/>
              <a:t>swapping the array element </a:t>
            </a:r>
            <a:r>
              <a:rPr lang="en-US" sz="3200" b="1" dirty="0"/>
              <a:t>14</a:t>
            </a:r>
            <a:r>
              <a:rPr lang="en-US" sz="3200" dirty="0"/>
              <a:t> with </a:t>
            </a:r>
            <a:r>
              <a:rPr lang="en-US" sz="3200" b="1" dirty="0"/>
              <a:t>9</a:t>
            </a:r>
            <a:r>
              <a:rPr lang="en-US" sz="3200" dirty="0"/>
              <a:t> and converting the heap into max-heap, the elements of array are </a:t>
            </a:r>
            <a:r>
              <a:rPr lang="mr-IN" sz="3200" dirty="0"/>
              <a:t>–</a:t>
            </a:r>
            <a:endParaRPr lang="en-US" sz="3200" dirty="0"/>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894012" y="4935117"/>
            <a:ext cx="8663238" cy="121285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031682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(11)</a:t>
            </a:r>
            <a:r>
              <a:rPr lang="en-US" sz="3600" dirty="0"/>
              <a:t> from the max heap</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To delete this node, we have to swap it with the last node, i.e. </a:t>
            </a:r>
            <a:r>
              <a:rPr lang="en-US" sz="3600" b="1" dirty="0"/>
              <a:t>(9).</a:t>
            </a:r>
            <a:r>
              <a:rPr lang="en-US" sz="3600" dirty="0"/>
              <a:t> </a:t>
            </a:r>
            <a:endParaRPr lang="en-US" sz="3600" dirty="0" smtClean="0"/>
          </a:p>
          <a:p>
            <a:pPr marL="571500" lvl="0" indent="-571500">
              <a:lnSpc>
                <a:spcPct val="150000"/>
              </a:lnSpc>
              <a:spcBef>
                <a:spcPts val="0"/>
              </a:spcBef>
              <a:buClrTx/>
              <a:buSzTx/>
              <a:buFont typeface="Wingdings" charset="2"/>
              <a:buChar char="Ø"/>
              <a:defRPr/>
            </a:pPr>
            <a:r>
              <a:rPr lang="en-US" sz="3600" dirty="0" smtClean="0"/>
              <a:t>After </a:t>
            </a:r>
            <a:r>
              <a:rPr lang="en-US" sz="3600" dirty="0"/>
              <a:t>deleting the root element, we again have to </a:t>
            </a:r>
            <a:r>
              <a:rPr lang="en-US" sz="3600" dirty="0" err="1"/>
              <a:t>heapify</a:t>
            </a:r>
            <a:r>
              <a:rPr lang="en-US" sz="3600" dirty="0"/>
              <a:t> it to convert it into max heap.</a:t>
            </a:r>
            <a:endParaRPr lang="en-US" sz="3600" dirty="0" smtClean="0"/>
          </a:p>
        </p:txBody>
      </p:sp>
    </p:spTree>
    <p:extLst>
      <p:ext uri="{BB962C8B-B14F-4D97-AF65-F5344CB8AC3E}">
        <p14:creationId xmlns:p14="http://schemas.microsoft.com/office/powerpoint/2010/main" xmlns="" val="19914049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What is heap sort</a:t>
            </a:r>
            <a:r>
              <a:rPr lang="en-US" sz="2800" b="1" dirty="0" smtClean="0"/>
              <a:t>?</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Heapsort is a popular and efficient sorting algorithm</a:t>
            </a:r>
            <a:r>
              <a:rPr lang="en-US" sz="3600"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The concept of heap sort is to eliminate the elements one by one from the heap part of the list, and then insert them into the sorted part of the </a:t>
            </a:r>
            <a:r>
              <a:rPr lang="en-US" sz="3600" dirty="0" smtClean="0"/>
              <a:t>list</a:t>
            </a:r>
            <a:endParaRPr lang="en-US" sz="3600" dirty="0" smtClean="0"/>
          </a:p>
        </p:txBody>
      </p:sp>
    </p:spTree>
    <p:extLst>
      <p:ext uri="{BB962C8B-B14F-4D97-AF65-F5344CB8AC3E}">
        <p14:creationId xmlns:p14="http://schemas.microsoft.com/office/powerpoint/2010/main" xmlns="" val="164872764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15362"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2360612" y="457200"/>
            <a:ext cx="7035800" cy="147330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4178" y="2286000"/>
            <a:ext cx="12100034" cy="1473417"/>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r>
              <a:rPr lang="en-US" sz="3200" dirty="0"/>
              <a:t>After swapping the array element </a:t>
            </a:r>
            <a:r>
              <a:rPr lang="en-US" sz="3200" b="1" dirty="0"/>
              <a:t>11</a:t>
            </a:r>
            <a:r>
              <a:rPr lang="en-US" sz="3200" dirty="0"/>
              <a:t> with </a:t>
            </a:r>
            <a:r>
              <a:rPr lang="en-US" sz="3200" b="1" dirty="0"/>
              <a:t>9,</a:t>
            </a:r>
            <a:r>
              <a:rPr lang="en-US" sz="3200" dirty="0"/>
              <a:t> the elements of array are</a:t>
            </a:r>
          </a:p>
        </p:txBody>
      </p:sp>
      <p:pic>
        <p:nvPicPr>
          <p:cNvPr id="6" name="Picture 2"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732212" y="3505200"/>
            <a:ext cx="7620001" cy="1066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999656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Now, heap has only one element left. After deleting it, heap will be empty</a:t>
            </a:r>
            <a:r>
              <a:rPr lang="en-US" sz="3600" dirty="0" smtClean="0"/>
              <a:t>.</a:t>
            </a:r>
          </a:p>
          <a:p>
            <a:pPr marL="571500" lvl="0" indent="-571500">
              <a:lnSpc>
                <a:spcPct val="150000"/>
              </a:lnSpc>
              <a:spcBef>
                <a:spcPts val="0"/>
              </a:spcBef>
              <a:buClrTx/>
              <a:buSzTx/>
              <a:buFont typeface="Wingdings" charset="2"/>
              <a:buChar char="Ø"/>
              <a:defRPr/>
            </a:pPr>
            <a:endParaRPr lang="en-US" sz="3600" dirty="0" smtClean="0"/>
          </a:p>
          <a:p>
            <a:pPr marL="571500" lvl="0" indent="-571500">
              <a:lnSpc>
                <a:spcPct val="150000"/>
              </a:lnSpc>
              <a:spcBef>
                <a:spcPts val="0"/>
              </a:spcBef>
              <a:buClrTx/>
              <a:buSzTx/>
              <a:buFont typeface="Wingdings" charset="2"/>
              <a:buChar char="Ø"/>
              <a:defRPr/>
            </a:pPr>
            <a:r>
              <a:rPr lang="en-US" sz="3600" dirty="0" smtClean="0"/>
              <a:t>After </a:t>
            </a:r>
            <a:r>
              <a:rPr lang="en-US" sz="3600" dirty="0"/>
              <a:t>completion of sorting, the array elements </a:t>
            </a:r>
            <a:r>
              <a:rPr lang="en-US" sz="3600" dirty="0" smtClean="0"/>
              <a:t>are</a:t>
            </a:r>
          </a:p>
          <a:p>
            <a:pPr marL="571500" lvl="0" indent="-571500">
              <a:lnSpc>
                <a:spcPct val="150000"/>
              </a:lnSpc>
              <a:spcBef>
                <a:spcPts val="0"/>
              </a:spcBef>
              <a:buClrTx/>
              <a:buSzTx/>
              <a:buFont typeface="Wingdings" charset="2"/>
              <a:buChar char="Ø"/>
              <a:defRPr/>
            </a:pPr>
            <a:endParaRPr lang="en-US" sz="3600" dirty="0"/>
          </a:p>
          <a:p>
            <a:pPr marL="571500" lvl="0" indent="-571500">
              <a:lnSpc>
                <a:spcPct val="150000"/>
              </a:lnSpc>
              <a:spcBef>
                <a:spcPts val="0"/>
              </a:spcBef>
              <a:buClrTx/>
              <a:buSzTx/>
              <a:buFont typeface="Wingdings" charset="2"/>
              <a:buChar char="Ø"/>
              <a:defRPr/>
            </a:pPr>
            <a:endParaRPr lang="en-US" sz="3600" dirty="0" smtClean="0"/>
          </a:p>
          <a:p>
            <a:pPr marL="571500" lvl="0" indent="-571500">
              <a:lnSpc>
                <a:spcPct val="150000"/>
              </a:lnSpc>
              <a:spcBef>
                <a:spcPts val="0"/>
              </a:spcBef>
              <a:buClrTx/>
              <a:buSzTx/>
              <a:buFont typeface="Wingdings" charset="2"/>
              <a:buChar char="Ø"/>
              <a:defRPr/>
            </a:pPr>
            <a:r>
              <a:rPr lang="en-US" sz="3600" dirty="0"/>
              <a:t>Now, the array is completely sorted. </a:t>
            </a:r>
            <a:endParaRPr lang="en-US" sz="3600" dirty="0" smtClean="0"/>
          </a:p>
          <a:p>
            <a:pPr marL="571500" lvl="0" indent="-571500">
              <a:lnSpc>
                <a:spcPct val="150000"/>
              </a:lnSpc>
              <a:spcBef>
                <a:spcPts val="0"/>
              </a:spcBef>
              <a:buClrTx/>
              <a:buSzTx/>
              <a:buFont typeface="Wingdings" charset="2"/>
              <a:buChar char="Ø"/>
              <a:defRPr/>
            </a:pPr>
            <a:endParaRPr lang="en-US" sz="3600" dirty="0" smtClean="0"/>
          </a:p>
        </p:txBody>
      </p:sp>
      <p:pic>
        <p:nvPicPr>
          <p:cNvPr id="17410" name="Picture 2" descr="eap Sort Algorith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65212" y="2438400"/>
            <a:ext cx="4343400" cy="741136"/>
          </a:xfrm>
          <a:prstGeom prst="rect">
            <a:avLst/>
          </a:prstGeom>
          <a:noFill/>
          <a:extLst>
            <a:ext uri="{909E8E84-426E-40DD-AFC4-6F175D3DCCD1}">
              <a14:hiddenFill xmlns:a14="http://schemas.microsoft.com/office/drawing/2010/main" xmlns="">
                <a:solidFill>
                  <a:srgbClr val="FFFFFF"/>
                </a:solidFill>
              </a14:hiddenFill>
            </a:ext>
          </a:extLst>
        </p:spPr>
      </p:pic>
      <p:pic>
        <p:nvPicPr>
          <p:cNvPr id="17412" name="Picture 4"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36612" y="4267200"/>
            <a:ext cx="7218264" cy="101055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6241952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Working of Heap sort </a:t>
            </a:r>
            <a:r>
              <a:rPr lang="en-US" sz="2800" b="1" dirty="0" smtClean="0"/>
              <a:t>Algorithm</a:t>
            </a:r>
            <a:endParaRPr lang="en-US" sz="2800" b="1" dirty="0"/>
          </a:p>
        </p:txBody>
      </p:sp>
      <p:sp>
        <p:nvSpPr>
          <p:cNvPr id="2" name="Content Placeholder 1"/>
          <p:cNvSpPr>
            <a:spLocks noGrp="1"/>
          </p:cNvSpPr>
          <p:nvPr>
            <p:ph idx="1"/>
          </p:nvPr>
        </p:nvSpPr>
        <p:spPr>
          <a:xfrm>
            <a:off x="74611" y="715962"/>
            <a:ext cx="12114213" cy="6142038"/>
          </a:xfrm>
        </p:spPr>
        <p:txBody>
          <a:bodyPr>
            <a:normAutofit fontScale="92500"/>
          </a:bodyPr>
          <a:lstStyle/>
          <a:p>
            <a:pPr marL="571500" lvl="0" indent="-571500">
              <a:lnSpc>
                <a:spcPct val="150000"/>
              </a:lnSpc>
              <a:spcBef>
                <a:spcPts val="0"/>
              </a:spcBef>
              <a:buClrTx/>
              <a:buSzTx/>
              <a:buFont typeface="Wingdings" charset="2"/>
              <a:buChar char="Ø"/>
              <a:defRPr/>
            </a:pPr>
            <a:r>
              <a:rPr lang="en-US" sz="3600" dirty="0" smtClean="0"/>
              <a:t>There are </a:t>
            </a:r>
            <a:r>
              <a:rPr lang="en-US" sz="3600" dirty="0"/>
              <a:t>two phases involved in the sorting of elements. </a:t>
            </a:r>
          </a:p>
          <a:p>
            <a:pPr marL="742950" lvl="0" indent="-742950">
              <a:lnSpc>
                <a:spcPct val="150000"/>
              </a:lnSpc>
              <a:spcBef>
                <a:spcPts val="0"/>
              </a:spcBef>
              <a:buClrTx/>
              <a:buSzTx/>
              <a:buFont typeface="+mj-lt"/>
              <a:buAutoNum type="arabicPeriod"/>
              <a:defRPr/>
            </a:pPr>
            <a:r>
              <a:rPr lang="en-US" sz="3600" dirty="0"/>
              <a:t>The first step includes the creation of a heap by adjusting the elements of the array</a:t>
            </a:r>
            <a:r>
              <a:rPr lang="en-US" sz="3600" dirty="0" smtClean="0"/>
              <a:t>.</a:t>
            </a:r>
          </a:p>
          <a:p>
            <a:pPr marL="742950" lvl="0" indent="-742950">
              <a:lnSpc>
                <a:spcPct val="150000"/>
              </a:lnSpc>
              <a:spcBef>
                <a:spcPts val="0"/>
              </a:spcBef>
              <a:buClrTx/>
              <a:buSzTx/>
              <a:buFont typeface="+mj-lt"/>
              <a:buAutoNum type="arabicPeriod"/>
              <a:defRPr/>
            </a:pPr>
            <a:r>
              <a:rPr lang="en-US" sz="3600" dirty="0" smtClean="0"/>
              <a:t> </a:t>
            </a:r>
            <a:r>
              <a:rPr lang="en-US" sz="3600" dirty="0"/>
              <a:t>After the creation of heap, now remove the root element of the heap repeatedly by shifting it to the end of the array, and then store the heap structure with the remaining element</a:t>
            </a:r>
            <a:endParaRPr lang="en-US" sz="3600" dirty="0" smtClean="0"/>
          </a:p>
        </p:txBody>
      </p:sp>
    </p:spTree>
    <p:extLst>
      <p:ext uri="{BB962C8B-B14F-4D97-AF65-F5344CB8AC3E}">
        <p14:creationId xmlns:p14="http://schemas.microsoft.com/office/powerpoint/2010/main" xmlns="" val="10780716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Example</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smtClean="0"/>
              <a:t>Create max heap</a:t>
            </a:r>
          </a:p>
          <a:p>
            <a:pPr marL="571500" lvl="0" indent="-571500">
              <a:lnSpc>
                <a:spcPct val="150000"/>
              </a:lnSpc>
              <a:spcBef>
                <a:spcPts val="0"/>
              </a:spcBef>
              <a:buClrTx/>
              <a:buSzTx/>
              <a:buFont typeface="Wingdings" charset="2"/>
              <a:buChar char="Ø"/>
              <a:defRPr/>
            </a:pPr>
            <a:endParaRPr lang="en-US" sz="3600" dirty="0" smtClean="0"/>
          </a:p>
        </p:txBody>
      </p:sp>
      <p:pic>
        <p:nvPicPr>
          <p:cNvPr id="4" name="Picture 2" descr="eap Sort Algorith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275012" y="2438400"/>
            <a:ext cx="5306786" cy="742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7807169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a:t>example</a:t>
            </a:r>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let's take an unsorted array and try to sort it using heap sort. </a:t>
            </a:r>
            <a:endParaRPr lang="en-US" sz="3600" dirty="0" smtClean="0"/>
          </a:p>
          <a:p>
            <a:pPr marL="571500" indent="-571500">
              <a:lnSpc>
                <a:spcPct val="150000"/>
              </a:lnSpc>
              <a:spcBef>
                <a:spcPts val="0"/>
              </a:spcBef>
              <a:buClrTx/>
              <a:buSzTx/>
              <a:buFont typeface="Wingdings" charset="2"/>
              <a:buChar char="Ø"/>
              <a:defRPr/>
            </a:pPr>
            <a:r>
              <a:rPr lang="en-US" sz="3600" dirty="0"/>
              <a:t>First, we have to construct a heap from the given array and convert it into max heap.</a:t>
            </a:r>
          </a:p>
          <a:p>
            <a:pPr marL="571500" lvl="0" indent="-571500">
              <a:lnSpc>
                <a:spcPct val="150000"/>
              </a:lnSpc>
              <a:spcBef>
                <a:spcPts val="0"/>
              </a:spcBef>
              <a:buClrTx/>
              <a:buSzTx/>
              <a:buFont typeface="Wingdings" charset="2"/>
              <a:buChar char="Ø"/>
              <a:defRPr/>
            </a:pPr>
            <a:endParaRPr lang="en-US" sz="3600" dirty="0" smtClean="0"/>
          </a:p>
        </p:txBody>
      </p:sp>
      <p:pic>
        <p:nvPicPr>
          <p:cNvPr id="1026" name="Picture 2" descr="eap Sort Algorith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51212" y="1600200"/>
            <a:ext cx="5306786" cy="74295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6"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751012" y="4114800"/>
            <a:ext cx="5604281" cy="256778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426665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endParaRPr lang="en-US" sz="2800" b="1" dirty="0"/>
          </a:p>
        </p:txBody>
      </p:sp>
      <p:sp>
        <p:nvSpPr>
          <p:cNvPr id="2" name="Content Placeholder 1"/>
          <p:cNvSpPr>
            <a:spLocks noGrp="1"/>
          </p:cNvSpPr>
          <p:nvPr>
            <p:ph idx="1"/>
          </p:nvPr>
        </p:nvSpPr>
        <p:spPr>
          <a:xfrm>
            <a:off x="74612"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After converting the given heap into max heap, the array </a:t>
            </a:r>
            <a:r>
              <a:rPr lang="en-US" sz="3600" dirty="0" smtClean="0"/>
              <a:t>elements </a:t>
            </a:r>
            <a:r>
              <a:rPr lang="en-US" sz="3600" dirty="0"/>
              <a:t>are </a:t>
            </a:r>
            <a:r>
              <a:rPr lang="mr-IN" sz="3600" dirty="0" smtClean="0"/>
              <a:t>–</a:t>
            </a:r>
            <a:endParaRPr lang="en-US" sz="3600" dirty="0" smtClean="0"/>
          </a:p>
          <a:p>
            <a:pPr marL="571500" lvl="0" indent="-571500">
              <a:lnSpc>
                <a:spcPct val="150000"/>
              </a:lnSpc>
              <a:spcBef>
                <a:spcPts val="0"/>
              </a:spcBef>
              <a:buClrTx/>
              <a:buSzTx/>
              <a:buFont typeface="Wingdings" charset="2"/>
              <a:buChar char="Ø"/>
              <a:defRPr/>
            </a:pPr>
            <a:endParaRPr lang="en-US" sz="3600" dirty="0" smtClean="0"/>
          </a:p>
        </p:txBody>
      </p:sp>
      <p:pic>
        <p:nvPicPr>
          <p:cNvPr id="2058" name="Picture 10" descr="eap Sort Algorithm"/>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84212" y="2667000"/>
            <a:ext cx="6553200" cy="91744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24578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Next, we have to delete the root element </a:t>
            </a:r>
            <a:r>
              <a:rPr lang="en-US" sz="3600" b="1" dirty="0"/>
              <a:t>(89)</a:t>
            </a:r>
            <a:r>
              <a:rPr lang="en-US" sz="3600" dirty="0"/>
              <a:t> from the max heap. </a:t>
            </a:r>
            <a:endParaRPr lang="en-US" sz="3600" dirty="0" smtClean="0"/>
          </a:p>
          <a:p>
            <a:pPr marL="571500" lvl="0" indent="-571500">
              <a:lnSpc>
                <a:spcPct val="150000"/>
              </a:lnSpc>
              <a:spcBef>
                <a:spcPts val="0"/>
              </a:spcBef>
              <a:buClrTx/>
              <a:buSzTx/>
              <a:buFont typeface="Wingdings" charset="2"/>
              <a:buChar char="Ø"/>
              <a:defRPr/>
            </a:pPr>
            <a:r>
              <a:rPr lang="en-US" sz="3600" dirty="0" smtClean="0"/>
              <a:t>To </a:t>
            </a:r>
            <a:r>
              <a:rPr lang="en-US" sz="3600" dirty="0"/>
              <a:t>delete this node, we have to swap it with the last node, i.e. </a:t>
            </a:r>
            <a:r>
              <a:rPr lang="en-US" sz="3600" b="1" dirty="0"/>
              <a:t>(11</a:t>
            </a:r>
            <a:r>
              <a:rPr lang="en-US" sz="3600" b="1" dirty="0" smtClean="0"/>
              <a:t>).</a:t>
            </a:r>
          </a:p>
          <a:p>
            <a:pPr marL="571500" lvl="0" indent="-571500">
              <a:lnSpc>
                <a:spcPct val="150000"/>
              </a:lnSpc>
              <a:spcBef>
                <a:spcPts val="0"/>
              </a:spcBef>
              <a:buClrTx/>
              <a:buSzTx/>
              <a:buFont typeface="Wingdings" charset="2"/>
              <a:buChar char="Ø"/>
              <a:defRPr/>
            </a:pPr>
            <a:r>
              <a:rPr lang="en-US" sz="3600" dirty="0" smtClean="0"/>
              <a:t> </a:t>
            </a:r>
            <a:r>
              <a:rPr lang="en-US" sz="3600" dirty="0"/>
              <a:t>After deleting the root element, we again have to </a:t>
            </a:r>
            <a:r>
              <a:rPr lang="en-US" sz="3600" dirty="0" err="1"/>
              <a:t>heapify</a:t>
            </a:r>
            <a:r>
              <a:rPr lang="en-US" sz="3600" dirty="0"/>
              <a:t> it to convert it into max heap.</a:t>
            </a:r>
            <a:endParaRPr lang="en-US" sz="3600" dirty="0" smtClean="0"/>
          </a:p>
        </p:txBody>
      </p:sp>
    </p:spTree>
    <p:extLst>
      <p:ext uri="{BB962C8B-B14F-4D97-AF65-F5344CB8AC3E}">
        <p14:creationId xmlns:p14="http://schemas.microsoft.com/office/powerpoint/2010/main" xmlns="" val="974487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pic>
        <p:nvPicPr>
          <p:cNvPr id="3074" name="Picture 2" descr="eap Sort Algorithm"/>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227012" y="228600"/>
            <a:ext cx="9504729" cy="376732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987972" y="1324303"/>
            <a:ext cx="184731" cy="424732"/>
          </a:xfrm>
          <a:prstGeom prst="rect">
            <a:avLst/>
          </a:prstGeom>
          <a:noFill/>
          <a:ln>
            <a:solidFill>
              <a:schemeClr val="bg2"/>
            </a:solidFill>
          </a:ln>
        </p:spPr>
        <p:txBody>
          <a:bodyPr wrap="none" rtlCol="0">
            <a:spAutoFit/>
          </a:bodyPr>
          <a:lstStyle/>
          <a:p>
            <a:pPr>
              <a:lnSpc>
                <a:spcPct val="90000"/>
              </a:lnSpc>
            </a:pPr>
            <a:endParaRPr lang="en-US" sz="2400" dirty="0" err="1" smtClean="0"/>
          </a:p>
        </p:txBody>
      </p:sp>
      <p:sp>
        <p:nvSpPr>
          <p:cNvPr id="5" name="Rectangle 4"/>
          <p:cNvSpPr/>
          <p:nvPr/>
        </p:nvSpPr>
        <p:spPr>
          <a:xfrm>
            <a:off x="322645" y="3551109"/>
            <a:ext cx="11715367" cy="2950744"/>
          </a:xfrm>
          <a:prstGeom prst="rect">
            <a:avLst/>
          </a:prstGeom>
        </p:spPr>
        <p:txBody>
          <a:bodyPr wrap="square">
            <a:spAutoFit/>
          </a:bodyPr>
          <a:lstStyle/>
          <a:p>
            <a:pPr marL="571500" lvl="0" indent="-571500">
              <a:lnSpc>
                <a:spcPct val="150000"/>
              </a:lnSpc>
              <a:spcBef>
                <a:spcPts val="0"/>
              </a:spcBef>
              <a:buClrTx/>
              <a:buSzTx/>
              <a:buFont typeface="Wingdings" charset="2"/>
              <a:buChar char="Ø"/>
              <a:defRPr/>
            </a:pPr>
            <a:endParaRPr lang="en-US" sz="3200" dirty="0" smtClean="0"/>
          </a:p>
          <a:p>
            <a:pPr marL="571500" lvl="0" indent="-571500">
              <a:lnSpc>
                <a:spcPct val="150000"/>
              </a:lnSpc>
              <a:spcBef>
                <a:spcPts val="0"/>
              </a:spcBef>
              <a:buClrTx/>
              <a:buSzTx/>
              <a:buFont typeface="Wingdings" charset="2"/>
              <a:buChar char="Ø"/>
              <a:defRPr/>
            </a:pPr>
            <a:r>
              <a:rPr lang="en-US" sz="3200" dirty="0" smtClean="0"/>
              <a:t>After </a:t>
            </a:r>
            <a:r>
              <a:rPr lang="en-US" sz="3200" dirty="0"/>
              <a:t>swapping the array element </a:t>
            </a:r>
            <a:r>
              <a:rPr lang="en-US" sz="3200" b="1" dirty="0"/>
              <a:t>89</a:t>
            </a:r>
            <a:r>
              <a:rPr lang="en-US" sz="3200" dirty="0"/>
              <a:t> with </a:t>
            </a:r>
            <a:r>
              <a:rPr lang="en-US" sz="3200" b="1" dirty="0"/>
              <a:t>11,</a:t>
            </a:r>
            <a:r>
              <a:rPr lang="en-US" sz="3200" dirty="0"/>
              <a:t> and converting the heap into max-heap, the elements of array are </a:t>
            </a:r>
            <a:r>
              <a:rPr lang="mr-IN" sz="3200" dirty="0"/>
              <a:t>–</a:t>
            </a:r>
            <a:endParaRPr lang="en-US" sz="3200" dirty="0"/>
          </a:p>
        </p:txBody>
      </p:sp>
      <p:pic>
        <p:nvPicPr>
          <p:cNvPr id="7" name="Picture 2" descr="eap Sort Algorithm"/>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503612" y="5638800"/>
            <a:ext cx="7239000" cy="101346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521396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Autofit/>
          </a:bodyPr>
          <a:lstStyle/>
          <a:p>
            <a:pPr algn="ctr"/>
            <a:r>
              <a:rPr lang="en-US" sz="2800" b="1" dirty="0" smtClean="0"/>
              <a:t> </a:t>
            </a:r>
            <a:endParaRPr lang="en-US" sz="2800" b="1" dirty="0"/>
          </a:p>
        </p:txBody>
      </p:sp>
      <p:sp>
        <p:nvSpPr>
          <p:cNvPr id="2" name="Content Placeholder 1"/>
          <p:cNvSpPr>
            <a:spLocks noGrp="1"/>
          </p:cNvSpPr>
          <p:nvPr>
            <p:ph idx="1"/>
          </p:nvPr>
        </p:nvSpPr>
        <p:spPr>
          <a:xfrm>
            <a:off x="74611" y="715962"/>
            <a:ext cx="12114213" cy="6142038"/>
          </a:xfrm>
        </p:spPr>
        <p:txBody>
          <a:bodyPr>
            <a:normAutofit/>
          </a:bodyPr>
          <a:lstStyle/>
          <a:p>
            <a:pPr marL="571500" lvl="0" indent="-571500">
              <a:lnSpc>
                <a:spcPct val="150000"/>
              </a:lnSpc>
              <a:spcBef>
                <a:spcPts val="0"/>
              </a:spcBef>
              <a:buClrTx/>
              <a:buSzTx/>
              <a:buFont typeface="Wingdings" charset="2"/>
              <a:buChar char="Ø"/>
              <a:defRPr/>
            </a:pPr>
            <a:r>
              <a:rPr lang="en-US" sz="3600" dirty="0"/>
              <a:t>In the next step, again, we have to delete the root element </a:t>
            </a:r>
            <a:r>
              <a:rPr lang="en-US" sz="3600" b="1" dirty="0"/>
              <a:t>(81)</a:t>
            </a:r>
            <a:r>
              <a:rPr lang="en-US" sz="3600" dirty="0"/>
              <a:t> from the max heap. </a:t>
            </a:r>
            <a:endParaRPr lang="en-US" sz="3600" dirty="0" smtClean="0"/>
          </a:p>
          <a:p>
            <a:pPr marL="571500" lvl="0" indent="-571500">
              <a:lnSpc>
                <a:spcPct val="150000"/>
              </a:lnSpc>
              <a:spcBef>
                <a:spcPts val="0"/>
              </a:spcBef>
              <a:buClrTx/>
              <a:buSzTx/>
              <a:buFont typeface="Wingdings" charset="2"/>
              <a:buChar char="Ø"/>
              <a:defRPr/>
            </a:pPr>
            <a:r>
              <a:rPr lang="en-US" sz="3600" dirty="0" smtClean="0"/>
              <a:t>To </a:t>
            </a:r>
            <a:r>
              <a:rPr lang="en-US" sz="3600" dirty="0"/>
              <a:t>delete this node, we have to swap it with the last node, i.e. </a:t>
            </a:r>
            <a:r>
              <a:rPr lang="en-US" sz="3600" b="1" dirty="0"/>
              <a:t>(54).</a:t>
            </a:r>
            <a:r>
              <a:rPr lang="en-US" sz="3600" dirty="0"/>
              <a:t> </a:t>
            </a:r>
            <a:endParaRPr lang="en-US" sz="3600" dirty="0" smtClean="0"/>
          </a:p>
          <a:p>
            <a:pPr marL="571500" lvl="0" indent="-571500">
              <a:lnSpc>
                <a:spcPct val="150000"/>
              </a:lnSpc>
              <a:spcBef>
                <a:spcPts val="0"/>
              </a:spcBef>
              <a:buClrTx/>
              <a:buSzTx/>
              <a:buFont typeface="Wingdings" charset="2"/>
              <a:buChar char="Ø"/>
              <a:defRPr/>
            </a:pPr>
            <a:r>
              <a:rPr lang="en-US" sz="3600" dirty="0" smtClean="0"/>
              <a:t>After </a:t>
            </a:r>
            <a:r>
              <a:rPr lang="en-US" sz="3600" dirty="0"/>
              <a:t>deleting the root element, we again have to </a:t>
            </a:r>
            <a:r>
              <a:rPr lang="en-US" sz="3600" dirty="0" err="1"/>
              <a:t>heapify</a:t>
            </a:r>
            <a:r>
              <a:rPr lang="en-US" sz="3600" dirty="0"/>
              <a:t> it to convert it into max heap.</a:t>
            </a:r>
            <a:endParaRPr lang="en-US" sz="3600" dirty="0" smtClean="0"/>
          </a:p>
        </p:txBody>
      </p:sp>
    </p:spTree>
    <p:extLst>
      <p:ext uri="{BB962C8B-B14F-4D97-AF65-F5344CB8AC3E}">
        <p14:creationId xmlns:p14="http://schemas.microsoft.com/office/powerpoint/2010/main" xmlns="" val="189280812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xmlns=""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1621</TotalTime>
  <Words>947</Words>
  <Application>Microsoft Macintosh PowerPoint</Application>
  <PresentationFormat>Custom</PresentationFormat>
  <Paragraphs>107</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World country report presentation</vt:lpstr>
      <vt:lpstr>Heap sort</vt:lpstr>
      <vt:lpstr>What is heap sort?</vt:lpstr>
      <vt:lpstr>Working of Heap sort Algorithm</vt:lpstr>
      <vt:lpstr>Example</vt:lpstr>
      <vt:lpstr>example</vt:lpstr>
      <vt:lpstr>Slide 6</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Derrick</cp:lastModifiedBy>
  <cp:revision>133</cp:revision>
  <dcterms:created xsi:type="dcterms:W3CDTF">2022-01-12T07:04:17Z</dcterms:created>
  <dcterms:modified xsi:type="dcterms:W3CDTF">2023-03-28T04:26:22Z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