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69" r:id="rId2"/>
    <p:sldId id="278" r:id="rId3"/>
    <p:sldId id="272" r:id="rId4"/>
    <p:sldId id="273" r:id="rId5"/>
    <p:sldId id="299" r:id="rId6"/>
    <p:sldId id="274" r:id="rId7"/>
    <p:sldId id="275" r:id="rId8"/>
    <p:sldId id="276" r:id="rId9"/>
    <p:sldId id="281" r:id="rId10"/>
    <p:sldId id="277"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 id="297" r:id="rId24"/>
    <p:sldId id="292" r:id="rId25"/>
    <p:sldId id="293" r:id="rId26"/>
    <p:sldId id="298" r:id="rId27"/>
    <p:sldId id="29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12" d="100"/>
          <a:sy n="112" d="100"/>
        </p:scale>
        <p:origin x="616" y="1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100695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62395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384647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55059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102506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1968100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997949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9192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116678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188147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430961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14129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1629391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1817117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24</a:t>
            </a:fld>
            <a:endParaRPr lang="en-US"/>
          </a:p>
        </p:txBody>
      </p:sp>
    </p:spTree>
    <p:extLst>
      <p:ext uri="{BB962C8B-B14F-4D97-AF65-F5344CB8AC3E}">
        <p14:creationId xmlns:p14="http://schemas.microsoft.com/office/powerpoint/2010/main" val="989949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25</a:t>
            </a:fld>
            <a:endParaRPr lang="en-US"/>
          </a:p>
        </p:txBody>
      </p:sp>
    </p:spTree>
    <p:extLst>
      <p:ext uri="{BB962C8B-B14F-4D97-AF65-F5344CB8AC3E}">
        <p14:creationId xmlns:p14="http://schemas.microsoft.com/office/powerpoint/2010/main" val="1036719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26</a:t>
            </a:fld>
            <a:endParaRPr lang="en-US"/>
          </a:p>
        </p:txBody>
      </p:sp>
    </p:spTree>
    <p:extLst>
      <p:ext uri="{BB962C8B-B14F-4D97-AF65-F5344CB8AC3E}">
        <p14:creationId xmlns:p14="http://schemas.microsoft.com/office/powerpoint/2010/main" val="2096517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160443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4242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874358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284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116501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12740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61915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91967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4/1/22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4/1/22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4/1/22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4/1/22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4/1/22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4/1/22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4/1/22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javatpoint.com/binary-tr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heap</a:t>
            </a:r>
            <a:endParaRPr lang="en-US" dirty="0"/>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Construction </a:t>
            </a:r>
            <a:r>
              <a:rPr lang="en-US" sz="2800" b="1" dirty="0" smtClean="0"/>
              <a:t>Algorithm</a:t>
            </a:r>
            <a:endParaRPr lang="en-US" sz="2800" b="1" dirty="0"/>
          </a:p>
        </p:txBody>
      </p:sp>
      <p:sp>
        <p:nvSpPr>
          <p:cNvPr id="2" name="Content Placeholder 1"/>
          <p:cNvSpPr>
            <a:spLocks noGrp="1"/>
          </p:cNvSpPr>
          <p:nvPr>
            <p:ph idx="1"/>
          </p:nvPr>
        </p:nvSpPr>
        <p:spPr>
          <a:xfrm>
            <a:off x="74611" y="715962"/>
            <a:ext cx="12114213" cy="6142038"/>
          </a:xfrm>
        </p:spPr>
        <p:txBody>
          <a:bodyPr>
            <a:normAutofit fontScale="85000" lnSpcReduction="10000"/>
          </a:bodyPr>
          <a:lstStyle/>
          <a:p>
            <a:pPr marL="571500" lvl="0" indent="-571500">
              <a:lnSpc>
                <a:spcPct val="150000"/>
              </a:lnSpc>
              <a:spcBef>
                <a:spcPts val="0"/>
              </a:spcBef>
              <a:buClrTx/>
              <a:buSzTx/>
              <a:buFont typeface="Wingdings" charset="2"/>
              <a:buChar char="Ø"/>
              <a:defRPr/>
            </a:pPr>
            <a:r>
              <a:rPr lang="cs-CZ" sz="3600" b="1" dirty="0"/>
              <a:t>44, 33, 77, 11, 55, 88, </a:t>
            </a:r>
            <a:r>
              <a:rPr lang="cs-CZ" sz="3600" b="1" dirty="0" smtClean="0"/>
              <a:t>66</a:t>
            </a:r>
          </a:p>
          <a:p>
            <a:pPr>
              <a:lnSpc>
                <a:spcPct val="150000"/>
              </a:lnSpc>
            </a:pPr>
            <a:r>
              <a:rPr lang="cs-CZ" sz="3600" dirty="0" smtClean="0"/>
              <a:t>To </a:t>
            </a:r>
            <a:r>
              <a:rPr lang="cs-CZ" sz="3600" dirty="0" err="1"/>
              <a:t>create</a:t>
            </a:r>
            <a:r>
              <a:rPr lang="cs-CZ" sz="3600" dirty="0"/>
              <a:t> </a:t>
            </a:r>
            <a:r>
              <a:rPr lang="cs-CZ" sz="3600" dirty="0" err="1"/>
              <a:t>the</a:t>
            </a:r>
            <a:r>
              <a:rPr lang="cs-CZ" sz="3600" dirty="0"/>
              <a:t> </a:t>
            </a:r>
            <a:r>
              <a:rPr lang="cs-CZ" sz="3600" dirty="0" err="1"/>
              <a:t>max</a:t>
            </a:r>
            <a:r>
              <a:rPr lang="cs-CZ" sz="3600" dirty="0"/>
              <a:t> </a:t>
            </a:r>
            <a:r>
              <a:rPr lang="cs-CZ" sz="3600" dirty="0" err="1"/>
              <a:t>heap</a:t>
            </a:r>
            <a:r>
              <a:rPr lang="cs-CZ" sz="3600" dirty="0"/>
              <a:t> </a:t>
            </a:r>
            <a:r>
              <a:rPr lang="cs-CZ" sz="3600" dirty="0" err="1"/>
              <a:t>tree</a:t>
            </a:r>
            <a:r>
              <a:rPr lang="cs-CZ" sz="3600" dirty="0"/>
              <a:t>, </a:t>
            </a:r>
            <a:r>
              <a:rPr lang="cs-CZ" sz="3600" dirty="0" err="1"/>
              <a:t>we</a:t>
            </a:r>
            <a:r>
              <a:rPr lang="cs-CZ" sz="3600" dirty="0"/>
              <a:t> </a:t>
            </a:r>
            <a:r>
              <a:rPr lang="cs-CZ" sz="3600" dirty="0" err="1"/>
              <a:t>need</a:t>
            </a:r>
            <a:r>
              <a:rPr lang="cs-CZ" sz="3600" dirty="0"/>
              <a:t> to </a:t>
            </a:r>
            <a:r>
              <a:rPr lang="cs-CZ" sz="3600" dirty="0" err="1"/>
              <a:t>consider</a:t>
            </a:r>
            <a:r>
              <a:rPr lang="cs-CZ" sz="3600" dirty="0"/>
              <a:t> </a:t>
            </a:r>
            <a:r>
              <a:rPr lang="cs-CZ" sz="3600" dirty="0" err="1"/>
              <a:t>the</a:t>
            </a:r>
            <a:r>
              <a:rPr lang="cs-CZ" sz="3600" dirty="0"/>
              <a:t> </a:t>
            </a:r>
            <a:r>
              <a:rPr lang="cs-CZ" sz="3600" dirty="0" err="1"/>
              <a:t>following</a:t>
            </a:r>
            <a:r>
              <a:rPr lang="cs-CZ" sz="3600" dirty="0"/>
              <a:t> </a:t>
            </a:r>
            <a:r>
              <a:rPr lang="cs-CZ" sz="3600" dirty="0" err="1"/>
              <a:t>two</a:t>
            </a:r>
            <a:r>
              <a:rPr lang="cs-CZ" sz="3600" dirty="0"/>
              <a:t> </a:t>
            </a:r>
            <a:r>
              <a:rPr lang="cs-CZ" sz="3600" dirty="0" err="1"/>
              <a:t>cases</a:t>
            </a:r>
            <a:r>
              <a:rPr lang="cs-CZ" sz="3600" dirty="0"/>
              <a:t>:</a:t>
            </a:r>
          </a:p>
          <a:p>
            <a:pPr marL="788670" indent="-742950">
              <a:lnSpc>
                <a:spcPct val="160000"/>
              </a:lnSpc>
              <a:buFont typeface="+mj-lt"/>
              <a:buAutoNum type="arabicPeriod"/>
            </a:pPr>
            <a:r>
              <a:rPr lang="cs-CZ" sz="3600" dirty="0" err="1"/>
              <a:t>First</a:t>
            </a:r>
            <a:r>
              <a:rPr lang="cs-CZ" sz="3600" dirty="0"/>
              <a:t>, </a:t>
            </a:r>
            <a:r>
              <a:rPr lang="cs-CZ" sz="3600" dirty="0" err="1"/>
              <a:t>we</a:t>
            </a:r>
            <a:r>
              <a:rPr lang="cs-CZ" sz="3600" dirty="0"/>
              <a:t> </a:t>
            </a:r>
            <a:r>
              <a:rPr lang="cs-CZ" sz="3600" dirty="0" err="1"/>
              <a:t>have</a:t>
            </a:r>
            <a:r>
              <a:rPr lang="cs-CZ" sz="3600" dirty="0"/>
              <a:t> to insert </a:t>
            </a:r>
            <a:r>
              <a:rPr lang="cs-CZ" sz="3600" dirty="0" err="1"/>
              <a:t>the</a:t>
            </a:r>
            <a:r>
              <a:rPr lang="cs-CZ" sz="3600" dirty="0"/>
              <a:t> element in such a </a:t>
            </a:r>
            <a:r>
              <a:rPr lang="cs-CZ" sz="3600" dirty="0" err="1"/>
              <a:t>way</a:t>
            </a:r>
            <a:r>
              <a:rPr lang="cs-CZ" sz="3600" dirty="0"/>
              <a:t> </a:t>
            </a:r>
            <a:r>
              <a:rPr lang="cs-CZ" sz="3600" dirty="0" err="1"/>
              <a:t>that</a:t>
            </a:r>
            <a:r>
              <a:rPr lang="cs-CZ" sz="3600" dirty="0"/>
              <a:t> </a:t>
            </a:r>
            <a:r>
              <a:rPr lang="cs-CZ" sz="3600" dirty="0" err="1"/>
              <a:t>the</a:t>
            </a:r>
            <a:r>
              <a:rPr lang="cs-CZ" sz="3600" dirty="0"/>
              <a:t> </a:t>
            </a:r>
            <a:r>
              <a:rPr lang="cs-CZ" sz="3600" dirty="0" err="1"/>
              <a:t>property</a:t>
            </a:r>
            <a:r>
              <a:rPr lang="cs-CZ" sz="3600" dirty="0"/>
              <a:t> </a:t>
            </a:r>
            <a:r>
              <a:rPr lang="cs-CZ" sz="3600" dirty="0" err="1"/>
              <a:t>of</a:t>
            </a:r>
            <a:r>
              <a:rPr lang="cs-CZ" sz="3600" dirty="0"/>
              <a:t> </a:t>
            </a:r>
            <a:r>
              <a:rPr lang="cs-CZ" sz="3600" dirty="0" err="1"/>
              <a:t>the</a:t>
            </a:r>
            <a:r>
              <a:rPr lang="cs-CZ" sz="3600" dirty="0"/>
              <a:t> </a:t>
            </a:r>
            <a:r>
              <a:rPr lang="cs-CZ" sz="3600" dirty="0" err="1"/>
              <a:t>complete</a:t>
            </a:r>
            <a:r>
              <a:rPr lang="cs-CZ" sz="3600" dirty="0"/>
              <a:t> </a:t>
            </a:r>
            <a:r>
              <a:rPr lang="cs-CZ" sz="3600" dirty="0" err="1"/>
              <a:t>binary</a:t>
            </a:r>
            <a:r>
              <a:rPr lang="cs-CZ" sz="3600" dirty="0"/>
              <a:t> </a:t>
            </a:r>
            <a:r>
              <a:rPr lang="cs-CZ" sz="3600" dirty="0" err="1"/>
              <a:t>tree</a:t>
            </a:r>
            <a:r>
              <a:rPr lang="cs-CZ" sz="3600" dirty="0"/>
              <a:t> </a:t>
            </a:r>
            <a:r>
              <a:rPr lang="cs-CZ" sz="3600" dirty="0" err="1"/>
              <a:t>must</a:t>
            </a:r>
            <a:r>
              <a:rPr lang="cs-CZ" sz="3600" dirty="0"/>
              <a:t> </a:t>
            </a:r>
            <a:r>
              <a:rPr lang="cs-CZ" sz="3600" dirty="0" err="1"/>
              <a:t>be</a:t>
            </a:r>
            <a:r>
              <a:rPr lang="cs-CZ" sz="3600" dirty="0"/>
              <a:t> </a:t>
            </a:r>
            <a:r>
              <a:rPr lang="cs-CZ" sz="3600" dirty="0" err="1"/>
              <a:t>maintained</a:t>
            </a:r>
            <a:r>
              <a:rPr lang="cs-CZ" sz="3600" dirty="0"/>
              <a:t>.</a:t>
            </a:r>
          </a:p>
          <a:p>
            <a:pPr marL="788670" indent="-742950">
              <a:lnSpc>
                <a:spcPct val="160000"/>
              </a:lnSpc>
              <a:buFont typeface="+mj-lt"/>
              <a:buAutoNum type="arabicPeriod"/>
            </a:pPr>
            <a:r>
              <a:rPr lang="cs-CZ" sz="3600" dirty="0" err="1"/>
              <a:t>Secondly</a:t>
            </a:r>
            <a:r>
              <a:rPr lang="cs-CZ" sz="3600" dirty="0"/>
              <a:t>, </a:t>
            </a:r>
            <a:r>
              <a:rPr lang="cs-CZ" sz="3600" dirty="0" err="1"/>
              <a:t>the</a:t>
            </a:r>
            <a:r>
              <a:rPr lang="cs-CZ" sz="3600" dirty="0"/>
              <a:t> </a:t>
            </a:r>
            <a:r>
              <a:rPr lang="cs-CZ" sz="3600" dirty="0" err="1"/>
              <a:t>value</a:t>
            </a:r>
            <a:r>
              <a:rPr lang="cs-CZ" sz="3600" dirty="0"/>
              <a:t> </a:t>
            </a:r>
            <a:r>
              <a:rPr lang="cs-CZ" sz="3600" dirty="0" err="1"/>
              <a:t>of</a:t>
            </a:r>
            <a:r>
              <a:rPr lang="cs-CZ" sz="3600" dirty="0"/>
              <a:t> </a:t>
            </a:r>
            <a:r>
              <a:rPr lang="cs-CZ" sz="3600" dirty="0" err="1"/>
              <a:t>the</a:t>
            </a:r>
            <a:r>
              <a:rPr lang="cs-CZ" sz="3600" dirty="0"/>
              <a:t> </a:t>
            </a:r>
            <a:r>
              <a:rPr lang="cs-CZ" sz="3600" dirty="0" err="1"/>
              <a:t>parent</a:t>
            </a:r>
            <a:r>
              <a:rPr lang="cs-CZ" sz="3600" dirty="0"/>
              <a:t> node </a:t>
            </a:r>
            <a:r>
              <a:rPr lang="cs-CZ" sz="3600" dirty="0" err="1"/>
              <a:t>should</a:t>
            </a:r>
            <a:r>
              <a:rPr lang="cs-CZ" sz="3600" dirty="0"/>
              <a:t> </a:t>
            </a:r>
            <a:r>
              <a:rPr lang="cs-CZ" sz="3600" dirty="0" err="1"/>
              <a:t>be</a:t>
            </a:r>
            <a:r>
              <a:rPr lang="cs-CZ" sz="3600" dirty="0"/>
              <a:t> </a:t>
            </a:r>
            <a:r>
              <a:rPr lang="cs-CZ" sz="3600" dirty="0" err="1"/>
              <a:t>greater</a:t>
            </a:r>
            <a:r>
              <a:rPr lang="cs-CZ" sz="3600" dirty="0"/>
              <a:t> </a:t>
            </a:r>
            <a:r>
              <a:rPr lang="cs-CZ" sz="3600" dirty="0" err="1"/>
              <a:t>than</a:t>
            </a:r>
            <a:r>
              <a:rPr lang="cs-CZ" sz="3600" dirty="0"/>
              <a:t> </a:t>
            </a:r>
            <a:r>
              <a:rPr lang="cs-CZ" sz="3600" dirty="0" err="1"/>
              <a:t>the</a:t>
            </a:r>
            <a:r>
              <a:rPr lang="cs-CZ" sz="3600" dirty="0"/>
              <a:t> </a:t>
            </a:r>
            <a:r>
              <a:rPr lang="cs-CZ" sz="3600" dirty="0" err="1"/>
              <a:t>either</a:t>
            </a:r>
            <a:r>
              <a:rPr lang="cs-CZ" sz="3600" dirty="0"/>
              <a:t> </a:t>
            </a:r>
            <a:r>
              <a:rPr lang="cs-CZ" sz="3600" dirty="0" err="1"/>
              <a:t>of</a:t>
            </a:r>
            <a:r>
              <a:rPr lang="cs-CZ" sz="3600" dirty="0"/>
              <a:t> </a:t>
            </a:r>
            <a:r>
              <a:rPr lang="cs-CZ" sz="3600" dirty="0" err="1"/>
              <a:t>its</a:t>
            </a:r>
            <a:r>
              <a:rPr lang="cs-CZ" sz="3600" dirty="0"/>
              <a:t> </a:t>
            </a:r>
            <a:r>
              <a:rPr lang="cs-CZ" sz="3600" dirty="0" err="1"/>
              <a:t>child</a:t>
            </a:r>
            <a:r>
              <a:rPr lang="cs-CZ" sz="3600" dirty="0"/>
              <a:t>.</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val="77392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First we add the 44 element in the tree as shown below</a:t>
            </a:r>
            <a:r>
              <a:rPr lang="en-US" sz="3600" dirty="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6146"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3048000"/>
            <a:ext cx="14859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7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33. As we know that insertion in the binary tree always starts from the left side so 44 will be added at the left of 33 as shown </a:t>
            </a:r>
            <a:r>
              <a:rPr lang="en-US" sz="3600" dirty="0" smtClean="0"/>
              <a:t>below</a:t>
            </a:r>
          </a:p>
          <a:p>
            <a:pPr marL="571500" lvl="0" indent="-571500">
              <a:lnSpc>
                <a:spcPct val="150000"/>
              </a:lnSpc>
              <a:spcBef>
                <a:spcPts val="0"/>
              </a:spcBef>
              <a:buClrTx/>
              <a:buSzTx/>
              <a:buFont typeface="Wingdings" charset="2"/>
              <a:buChar char="Ø"/>
              <a:defRPr/>
            </a:pPr>
            <a:endParaRPr lang="en-US" sz="3600" dirty="0" smtClean="0"/>
          </a:p>
        </p:txBody>
      </p:sp>
      <p:pic>
        <p:nvPicPr>
          <p:cNvPr id="7170"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61" y="3786981"/>
            <a:ext cx="33337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2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The </a:t>
            </a:r>
            <a:r>
              <a:rPr lang="en-US" sz="3600" dirty="0"/>
              <a:t>next element is 77 and it will be added to the right of the 44 </a:t>
            </a:r>
            <a:r>
              <a:rPr lang="en-US" sz="3600" dirty="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8194"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40" y="2438400"/>
            <a:ext cx="3333750" cy="19335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eap Data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212" y="4533078"/>
            <a:ext cx="3810000" cy="2209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316767" y="2141165"/>
            <a:ext cx="7467600" cy="2308324"/>
          </a:xfrm>
          <a:prstGeom prst="rect">
            <a:avLst/>
          </a:prstGeom>
        </p:spPr>
        <p:txBody>
          <a:bodyPr wrap="square">
            <a:spAutoFit/>
          </a:bodyPr>
          <a:lstStyle/>
          <a:p>
            <a:r>
              <a:rPr lang="en-US" sz="3600" dirty="0"/>
              <a:t>it does not satisfy the max heap property, i.e., parent node 44 is less than the child 77. So, we will swap these two values</a:t>
            </a:r>
          </a:p>
        </p:txBody>
      </p:sp>
    </p:spTree>
    <p:extLst>
      <p:ext uri="{BB962C8B-B14F-4D97-AF65-F5344CB8AC3E}">
        <p14:creationId xmlns:p14="http://schemas.microsoft.com/office/powerpoint/2010/main" val="153182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The </a:t>
            </a:r>
            <a:r>
              <a:rPr lang="en-US" sz="3600" dirty="0"/>
              <a:t>next element is 11. The node 11 is added to the left of </a:t>
            </a:r>
            <a:r>
              <a:rPr lang="en-US" sz="3600" dirty="0" smtClean="0"/>
              <a:t>33</a:t>
            </a:r>
          </a:p>
        </p:txBody>
      </p:sp>
      <p:pic>
        <p:nvPicPr>
          <p:cNvPr id="9218"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2514600"/>
            <a:ext cx="428625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55. To make it a complete binary tree, we will add the node 55 to the right of </a:t>
            </a:r>
            <a:r>
              <a:rPr lang="en-US" sz="3600" dirty="0" smtClean="0"/>
              <a:t>33</a:t>
            </a:r>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00000"/>
              </a:lnSpc>
              <a:spcBef>
                <a:spcPts val="0"/>
              </a:spcBef>
              <a:buClrTx/>
              <a:buSzTx/>
              <a:buFont typeface="Wingdings" charset="2"/>
              <a:buChar char="Ø"/>
              <a:defRPr/>
            </a:pPr>
            <a:r>
              <a:rPr lang="en-US" sz="3600" dirty="0" smtClean="0"/>
              <a:t>it </a:t>
            </a:r>
            <a:r>
              <a:rPr lang="en-US" sz="3600" dirty="0"/>
              <a:t>does not satisfy the property of the max heap because 33&lt;55, so we will swap these two values </a:t>
            </a:r>
            <a:endParaRPr lang="en-US" sz="3600" dirty="0" smtClean="0"/>
          </a:p>
        </p:txBody>
      </p:sp>
      <p:pic>
        <p:nvPicPr>
          <p:cNvPr id="10242"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2" y="2438400"/>
            <a:ext cx="3733800" cy="314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7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126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4012" y="1143000"/>
            <a:ext cx="6350000" cy="534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5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88. The left subtree is completed so we will add 88 to the left of 44 </a:t>
            </a:r>
            <a:endParaRPr lang="en-US" sz="3600" dirty="0" smtClean="0"/>
          </a:p>
        </p:txBody>
      </p:sp>
      <p:pic>
        <p:nvPicPr>
          <p:cNvPr id="12290" name="Picture 2" descr="eap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2" y="2590800"/>
            <a:ext cx="47625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15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it does not satisfy the property of the max heap because 44&lt;88, </a:t>
            </a:r>
            <a:r>
              <a:rPr lang="en-US" sz="3600" dirty="0" err="1" smtClean="0"/>
              <a:t>soo</a:t>
            </a:r>
            <a:r>
              <a:rPr lang="en-US" sz="3600" dirty="0" smtClean="0"/>
              <a:t> we </a:t>
            </a:r>
            <a:r>
              <a:rPr lang="en-US" sz="3600" dirty="0"/>
              <a:t>will swap these two </a:t>
            </a:r>
            <a:r>
              <a:rPr lang="en-US" sz="3600" dirty="0" smtClean="0"/>
              <a:t>values</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smtClean="0"/>
              <a:t>Again</a:t>
            </a:r>
            <a:r>
              <a:rPr lang="en-US" sz="3600" dirty="0"/>
              <a:t>, it is violating the max heap property because 88&gt;77 so we will swap these two values as shown</a:t>
            </a:r>
            <a:endParaRPr lang="en-US" sz="3600" dirty="0" smtClean="0"/>
          </a:p>
        </p:txBody>
      </p:sp>
    </p:spTree>
    <p:extLst>
      <p:ext uri="{BB962C8B-B14F-4D97-AF65-F5344CB8AC3E}">
        <p14:creationId xmlns:p14="http://schemas.microsoft.com/office/powerpoint/2010/main" val="164852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next element is 66. To make a complete binary tree, we will add the 66 element to the right side of 77 </a:t>
            </a:r>
            <a:endParaRPr lang="en-US" sz="3600" dirty="0" smtClean="0"/>
          </a:p>
        </p:txBody>
      </p:sp>
    </p:spTree>
    <p:extLst>
      <p:ext uri="{BB962C8B-B14F-4D97-AF65-F5344CB8AC3E}">
        <p14:creationId xmlns:p14="http://schemas.microsoft.com/office/powerpoint/2010/main" val="187546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Heap?</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Heap </a:t>
            </a:r>
            <a:r>
              <a:rPr lang="en-US" sz="3600" dirty="0"/>
              <a:t>is a special case of balanced binary tree data structure where the root-node key is compared with its children and arranged </a:t>
            </a:r>
            <a:r>
              <a:rPr lang="en-US" sz="3600" dirty="0" smtClean="0"/>
              <a:t>accordingly</a:t>
            </a:r>
          </a:p>
          <a:p>
            <a:pPr marL="571500" lvl="0" indent="-571500">
              <a:lnSpc>
                <a:spcPct val="150000"/>
              </a:lnSpc>
              <a:spcBef>
                <a:spcPts val="0"/>
              </a:spcBef>
              <a:buClrTx/>
              <a:buSzTx/>
              <a:buFont typeface="Wingdings" charset="2"/>
              <a:buChar char="Ø"/>
              <a:defRPr/>
            </a:pPr>
            <a:r>
              <a:rPr lang="en-US" sz="3600" dirty="0"/>
              <a:t>A Heap is a special Tree-based data structure in which the tree is a complete binary tree</a:t>
            </a:r>
            <a:endParaRPr lang="en-US" sz="3600" dirty="0" smtClean="0"/>
          </a:p>
        </p:txBody>
      </p:sp>
    </p:spTree>
    <p:extLst>
      <p:ext uri="{BB962C8B-B14F-4D97-AF65-F5344CB8AC3E}">
        <p14:creationId xmlns:p14="http://schemas.microsoft.com/office/powerpoint/2010/main" val="164872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Create a new node at the end of heap. </a:t>
            </a:r>
            <a:r>
              <a:rPr lang="en-US" sz="3600" b="1" dirty="0"/>
              <a:t>Step 2</a:t>
            </a:r>
            <a:r>
              <a:rPr lang="en-US" sz="3600" dirty="0"/>
              <a:t> − Assign new value to the node.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3</a:t>
            </a:r>
            <a:r>
              <a:rPr lang="en-US" sz="3600" dirty="0"/>
              <a:t> − Compare the value of this child node with its parent</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b="1" dirty="0"/>
              <a:t>Step 4</a:t>
            </a:r>
            <a:r>
              <a:rPr lang="en-US" sz="3600" dirty="0"/>
              <a:t> − If value of parent is less than child, then swap them.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5</a:t>
            </a:r>
            <a:r>
              <a:rPr lang="en-US" sz="3600" dirty="0"/>
              <a:t> − Repeat step 3 &amp; 4 until Heap property holds.</a:t>
            </a:r>
            <a:endParaRPr lang="en-US" sz="3600" dirty="0" smtClean="0"/>
          </a:p>
        </p:txBody>
      </p:sp>
    </p:spTree>
    <p:extLst>
      <p:ext uri="{BB962C8B-B14F-4D97-AF65-F5344CB8AC3E}">
        <p14:creationId xmlns:p14="http://schemas.microsoft.com/office/powerpoint/2010/main" val="3304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dirty="0"/>
              <a:t>Max Heap construction</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35	33	42	10	14	19	27	44	26	31</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val="4332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Max Heap Deletion </a:t>
            </a:r>
            <a:r>
              <a:rPr lang="en-US" sz="2800" b="1" dirty="0" smtClean="0"/>
              <a:t>Algorithm</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Deletion in Max (or Min) Heap always happens at the root to remove the Maximum (or minimum) value</a:t>
            </a:r>
            <a:r>
              <a:rPr lang="en-US" sz="3600" dirty="0" smtClean="0"/>
              <a:t>.</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r>
              <a:rPr lang="en-US" sz="3600" dirty="0"/>
              <a:t>In Deletion in the heap tree, the root node is always deleted and it is replaced with the last element.</a:t>
            </a:r>
            <a:endParaRPr lang="en-US" sz="3600" dirty="0" smtClean="0"/>
          </a:p>
        </p:txBody>
      </p:sp>
    </p:spTree>
    <p:extLst>
      <p:ext uri="{BB962C8B-B14F-4D97-AF65-F5344CB8AC3E}">
        <p14:creationId xmlns:p14="http://schemas.microsoft.com/office/powerpoint/2010/main" val="48077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standard deletion operation on Heap is to delete the element present at the root node of the Heap. </a:t>
            </a:r>
            <a:endParaRPr lang="en-US" sz="3600" dirty="0" smtClean="0"/>
          </a:p>
          <a:p>
            <a:pPr marL="571500" lvl="0" indent="-571500">
              <a:lnSpc>
                <a:spcPct val="150000"/>
              </a:lnSpc>
              <a:spcBef>
                <a:spcPts val="0"/>
              </a:spcBef>
              <a:buClrTx/>
              <a:buSzTx/>
              <a:buFont typeface="Wingdings" charset="2"/>
              <a:buChar char="Ø"/>
              <a:defRPr/>
            </a:pPr>
            <a:r>
              <a:rPr lang="en-US" sz="3600" dirty="0" smtClean="0"/>
              <a:t>That </a:t>
            </a:r>
            <a:r>
              <a:rPr lang="en-US" sz="3600" dirty="0"/>
              <a:t>is if it is a Max Heap, the standard deletion operation will delete the maximum element and if it is a Min heap, it will delete the minimum element.</a:t>
            </a:r>
            <a:endParaRPr lang="en-US" sz="3600" dirty="0" smtClean="0"/>
          </a:p>
        </p:txBody>
      </p:sp>
    </p:spTree>
    <p:extLst>
      <p:ext uri="{BB962C8B-B14F-4D97-AF65-F5344CB8AC3E}">
        <p14:creationId xmlns:p14="http://schemas.microsoft.com/office/powerpoint/2010/main" val="19395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b="1" dirty="0" smtClean="0"/>
              <a:t>steps</a:t>
            </a:r>
            <a:endParaRPr lang="en-US"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b="1" dirty="0"/>
              <a:t>Step 1</a:t>
            </a:r>
            <a:r>
              <a:rPr lang="en-US" sz="3600" dirty="0"/>
              <a:t> − Remove root node.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2</a:t>
            </a:r>
            <a:r>
              <a:rPr lang="en-US" sz="3600" dirty="0"/>
              <a:t> − Move the last element of last level to root</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b="1" dirty="0"/>
              <a:t>Step 3</a:t>
            </a:r>
            <a:r>
              <a:rPr lang="en-US" sz="3600" dirty="0"/>
              <a:t> − Compare the value of this child node with its parent.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4</a:t>
            </a:r>
            <a:r>
              <a:rPr lang="en-US" sz="3600" dirty="0"/>
              <a:t> − If value of parent is less than child, then swap them. </a:t>
            </a:r>
            <a:endParaRPr lang="en-US" sz="3600" dirty="0" smtClean="0"/>
          </a:p>
          <a:p>
            <a:pPr marL="571500" lvl="0" indent="-571500">
              <a:lnSpc>
                <a:spcPct val="150000"/>
              </a:lnSpc>
              <a:spcBef>
                <a:spcPts val="0"/>
              </a:spcBef>
              <a:buClrTx/>
              <a:buSzTx/>
              <a:buFont typeface="Wingdings" charset="2"/>
              <a:buChar char="Ø"/>
              <a:defRPr/>
            </a:pPr>
            <a:r>
              <a:rPr lang="en-US" sz="3600" b="1" dirty="0" smtClean="0"/>
              <a:t>Step </a:t>
            </a:r>
            <a:r>
              <a:rPr lang="en-US" sz="3600" b="1" dirty="0"/>
              <a:t>5</a:t>
            </a:r>
            <a:r>
              <a:rPr lang="en-US" sz="3600" dirty="0"/>
              <a:t> − Repeat step 3 &amp; 4 until Heap property holds.</a:t>
            </a:r>
            <a:endParaRPr lang="en-US" sz="3600" dirty="0" smtClean="0"/>
          </a:p>
        </p:txBody>
      </p:sp>
    </p:spTree>
    <p:extLst>
      <p:ext uri="{BB962C8B-B14F-4D97-AF65-F5344CB8AC3E}">
        <p14:creationId xmlns:p14="http://schemas.microsoft.com/office/powerpoint/2010/main" val="30518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0412" y="26033"/>
            <a:ext cx="5943600" cy="6831967"/>
          </a:xfrm>
        </p:spPr>
      </p:pic>
    </p:spTree>
    <p:extLst>
      <p:ext uri="{BB962C8B-B14F-4D97-AF65-F5344CB8AC3E}">
        <p14:creationId xmlns:p14="http://schemas.microsoft.com/office/powerpoint/2010/main" val="23797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1026" name="Picture 2" descr="ax Heap Deletion Animated 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9652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26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Applications of Heap Data </a:t>
            </a:r>
            <a:r>
              <a:rPr lang="en-US" sz="2800" b="1" dirty="0" smtClean="0"/>
              <a:t>Structure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i="1" dirty="0"/>
              <a:t>Priority </a:t>
            </a:r>
            <a:r>
              <a:rPr lang="en-US" sz="3600" b="1" i="1" dirty="0" smtClean="0"/>
              <a:t>Queues</a:t>
            </a:r>
          </a:p>
          <a:p>
            <a:pPr marL="571500" lvl="0" indent="-571500">
              <a:lnSpc>
                <a:spcPct val="150000"/>
              </a:lnSpc>
              <a:spcBef>
                <a:spcPts val="0"/>
              </a:spcBef>
              <a:buClrTx/>
              <a:buSzTx/>
              <a:buFont typeface="Wingdings" charset="2"/>
              <a:buChar char="Ø"/>
              <a:defRPr/>
            </a:pPr>
            <a:r>
              <a:rPr lang="en-US" sz="3600" b="1" i="1" dirty="0" smtClean="0"/>
              <a:t>Order statistics</a:t>
            </a:r>
            <a:r>
              <a:rPr lang="en-US" sz="3600" i="1" dirty="0" smtClean="0"/>
              <a:t>:</a:t>
            </a:r>
            <a:r>
              <a:rPr lang="en-US" sz="3600" dirty="0" smtClean="0"/>
              <a:t> </a:t>
            </a:r>
            <a:r>
              <a:rPr lang="en-US" sz="3600" dirty="0"/>
              <a:t>The Heap data structure can be used to efficiently find the kth smallest (or largest) element in an array</a:t>
            </a:r>
            <a:endParaRPr lang="en-US" sz="3600" dirty="0" smtClean="0"/>
          </a:p>
        </p:txBody>
      </p:sp>
    </p:spTree>
    <p:extLst>
      <p:ext uri="{BB962C8B-B14F-4D97-AF65-F5344CB8AC3E}">
        <p14:creationId xmlns:p14="http://schemas.microsoft.com/office/powerpoint/2010/main" val="78487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a complete binary tree</a:t>
            </a:r>
            <a:r>
              <a:rPr lang="en-US" sz="2800" b="1" dirty="0" smtClean="0"/>
              <a:t>?</a:t>
            </a: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a:t>A complete binary tree is a </a:t>
            </a:r>
            <a:r>
              <a:rPr lang="en-US" sz="3600" dirty="0">
                <a:hlinkClick r:id="rId3"/>
              </a:rPr>
              <a:t>binary tree</a:t>
            </a:r>
            <a:r>
              <a:rPr lang="en-US" sz="3600" dirty="0"/>
              <a:t> in which all the levels except the last level, i.e., leaf node should be completely filled, and all the nodes should be </a:t>
            </a:r>
            <a:r>
              <a:rPr lang="en-US" sz="3600" dirty="0" smtClean="0"/>
              <a:t>left-justified</a:t>
            </a:r>
          </a:p>
          <a:p>
            <a:pPr marL="571500" lvl="0" indent="-571500">
              <a:lnSpc>
                <a:spcPct val="150000"/>
              </a:lnSpc>
              <a:spcBef>
                <a:spcPts val="0"/>
              </a:spcBef>
              <a:buClrTx/>
              <a:buSzTx/>
              <a:buFont typeface="Wingdings" charset="2"/>
              <a:buChar char="Ø"/>
              <a:defRPr/>
            </a:pPr>
            <a:r>
              <a:rPr lang="en-US" sz="3600" dirty="0" smtClean="0"/>
              <a:t>In </a:t>
            </a:r>
            <a:r>
              <a:rPr lang="en-US" sz="3600" dirty="0"/>
              <a:t>the last level, all the nodes must be as left as possible</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In a complete binary tree, the nodes should be added from the left.</a:t>
            </a:r>
            <a:endParaRPr lang="en-US" sz="3600" dirty="0" smtClean="0"/>
          </a:p>
        </p:txBody>
      </p:sp>
    </p:spTree>
    <p:extLst>
      <p:ext uri="{BB962C8B-B14F-4D97-AF65-F5344CB8AC3E}">
        <p14:creationId xmlns:p14="http://schemas.microsoft.com/office/powerpoint/2010/main" val="68852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 of complete binary tree</a:t>
            </a:r>
          </a:p>
        </p:txBody>
      </p:sp>
      <p:pic>
        <p:nvPicPr>
          <p:cNvPr id="1026"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990600"/>
            <a:ext cx="6350000" cy="5346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03812" y="4876800"/>
            <a:ext cx="6248400" cy="830997"/>
          </a:xfrm>
          <a:prstGeom prst="rect">
            <a:avLst/>
          </a:prstGeom>
        </p:spPr>
        <p:txBody>
          <a:bodyPr wrap="square">
            <a:spAutoFit/>
          </a:bodyPr>
          <a:lstStyle/>
          <a:p>
            <a:r>
              <a:rPr lang="en-US" sz="2400" dirty="0"/>
              <a:t>all the internal nodes are completely filled except the leaf node; </a:t>
            </a:r>
            <a:endParaRPr lang="en-US" sz="2400" dirty="0" smtClean="0"/>
          </a:p>
        </p:txBody>
      </p:sp>
    </p:spTree>
    <p:extLst>
      <p:ext uri="{BB962C8B-B14F-4D97-AF65-F5344CB8AC3E}">
        <p14:creationId xmlns:p14="http://schemas.microsoft.com/office/powerpoint/2010/main" val="7761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 of complete binary tree</a:t>
            </a:r>
          </a:p>
        </p:txBody>
      </p:sp>
      <p:sp>
        <p:nvSpPr>
          <p:cNvPr id="4" name="Rectangle 3"/>
          <p:cNvSpPr/>
          <p:nvPr/>
        </p:nvSpPr>
        <p:spPr>
          <a:xfrm>
            <a:off x="5865812" y="4876799"/>
            <a:ext cx="6248400" cy="1200329"/>
          </a:xfrm>
          <a:prstGeom prst="rect">
            <a:avLst/>
          </a:prstGeom>
        </p:spPr>
        <p:txBody>
          <a:bodyPr wrap="square">
            <a:spAutoFit/>
          </a:bodyPr>
          <a:lstStyle/>
          <a:p>
            <a:r>
              <a:rPr lang="en-US" sz="2400" dirty="0"/>
              <a:t>all the nodes are completely filled, and all the nodes in the last level are added at the left first.</a:t>
            </a:r>
            <a:endParaRPr lang="en-US" sz="2400" dirty="0" smtClean="0"/>
          </a:p>
        </p:txBody>
      </p:sp>
      <p:pic>
        <p:nvPicPr>
          <p:cNvPr id="5" name="Picture 2" descr="ypes of Binary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988" y="990600"/>
            <a:ext cx="6477000" cy="498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3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pic>
        <p:nvPicPr>
          <p:cNvPr id="2050" name="Picture 2" descr="eap Data Stru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812" y="1295400"/>
            <a:ext cx="6350000"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53958" y="2285821"/>
            <a:ext cx="6092825" cy="2616101"/>
          </a:xfrm>
          <a:prstGeom prst="rect">
            <a:avLst/>
          </a:prstGeom>
        </p:spPr>
        <p:txBody>
          <a:bodyPr>
            <a:spAutoFit/>
          </a:bodyPr>
          <a:lstStyle/>
          <a:p>
            <a:r>
              <a:rPr lang="en-US" sz="2800" dirty="0"/>
              <a:t>all the internal nodes are completely filled except the leaf node, but the leaf nodes are added at the right part; </a:t>
            </a:r>
            <a:endParaRPr lang="en-US" sz="2800" dirty="0" smtClean="0"/>
          </a:p>
          <a:p>
            <a:r>
              <a:rPr lang="en-US" sz="2800" b="1" dirty="0"/>
              <a:t>It is not complete binary tree</a:t>
            </a:r>
          </a:p>
          <a:p>
            <a:endParaRPr lang="en-US" sz="2400" dirty="0"/>
          </a:p>
        </p:txBody>
      </p:sp>
    </p:spTree>
    <p:extLst>
      <p:ext uri="{BB962C8B-B14F-4D97-AF65-F5344CB8AC3E}">
        <p14:creationId xmlns:p14="http://schemas.microsoft.com/office/powerpoint/2010/main" val="31970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How can we arrange the nodes in the Tree</a:t>
            </a:r>
            <a:r>
              <a:rPr lang="en-US" sz="2800" b="1" dirty="0" smtClean="0"/>
              <a:t>?</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r>
              <a:rPr lang="en-US" sz="3600" dirty="0"/>
              <a:t>There are two types of the heap:</a:t>
            </a:r>
          </a:p>
          <a:p>
            <a:r>
              <a:rPr lang="en-US" sz="3600" dirty="0"/>
              <a:t>Min Heap</a:t>
            </a:r>
          </a:p>
          <a:p>
            <a:r>
              <a:rPr lang="en-US" sz="3600" dirty="0"/>
              <a:t>Max heap</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val="114312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dirty="0"/>
              <a:t>Min </a:t>
            </a:r>
            <a:r>
              <a:rPr lang="en-US" sz="3600" b="1" dirty="0" smtClean="0"/>
              <a:t>Heap:</a:t>
            </a:r>
            <a:r>
              <a:rPr lang="en-US" sz="3600" dirty="0" smtClean="0"/>
              <a:t> </a:t>
            </a:r>
            <a:r>
              <a:rPr lang="en-US" sz="3600" dirty="0"/>
              <a:t>The value of the parent node should be less than or equal to either of its children.</a:t>
            </a:r>
            <a:endParaRPr lang="en-US" sz="3600" dirty="0" smtClean="0"/>
          </a:p>
        </p:txBody>
      </p:sp>
      <p:pic>
        <p:nvPicPr>
          <p:cNvPr id="3076" name="Picture 4" descr="ax Heap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466" y="2590800"/>
            <a:ext cx="7279268"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b="1"/>
              <a:t>Max-Heap</a:t>
            </a:r>
            <a:r>
              <a:rPr lang="en-US" sz="3600"/>
              <a:t> − Where the value of the root node is greater than </a:t>
            </a:r>
            <a:r>
              <a:rPr lang="en-US" sz="3600" smtClean="0"/>
              <a:t>or </a:t>
            </a:r>
            <a:r>
              <a:rPr lang="en-US" sz="3600"/>
              <a:t>equal to either of its children</a:t>
            </a:r>
            <a:r>
              <a:rPr lang="en-US" sz="3600" smtClean="0"/>
              <a:t>.</a:t>
            </a:r>
          </a:p>
          <a:p>
            <a:pPr marL="571500" lvl="0" indent="-571500">
              <a:lnSpc>
                <a:spcPct val="150000"/>
              </a:lnSpc>
              <a:spcBef>
                <a:spcPts val="0"/>
              </a:spcBef>
              <a:buClrTx/>
              <a:buSzTx/>
              <a:buFont typeface="Wingdings" charset="2"/>
              <a:buChar char="Ø"/>
              <a:defRPr/>
            </a:pPr>
            <a:endParaRPr lang="en-US" sz="3600" dirty="0" smtClean="0"/>
          </a:p>
        </p:txBody>
      </p:sp>
      <p:pic>
        <p:nvPicPr>
          <p:cNvPr id="4098" name="Picture 2" descr="ax Heap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2" y="2895600"/>
            <a:ext cx="7705182"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56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1601</TotalTime>
  <Words>1051</Words>
  <Application>Microsoft Macintosh PowerPoint</Application>
  <PresentationFormat>Custom</PresentationFormat>
  <Paragraphs>114</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Century Gothic</vt:lpstr>
      <vt:lpstr>Wingdings</vt:lpstr>
      <vt:lpstr>Arial</vt:lpstr>
      <vt:lpstr>World country report presentation</vt:lpstr>
      <vt:lpstr>heap</vt:lpstr>
      <vt:lpstr>What is Heap?</vt:lpstr>
      <vt:lpstr>What is a complete binary tree?</vt:lpstr>
      <vt:lpstr>Example of complete binary tree</vt:lpstr>
      <vt:lpstr>Example of complete binary tree</vt:lpstr>
      <vt:lpstr>PowerPoint Presentation</vt:lpstr>
      <vt:lpstr>How can we arrange the nodes in the Tree?</vt:lpstr>
      <vt:lpstr>PowerPoint Presentation</vt:lpstr>
      <vt:lpstr>PowerPoint Presentation</vt:lpstr>
      <vt:lpstr>Max Heap Construction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 Heap construction</vt:lpstr>
      <vt:lpstr>Max Heap Deletion Algorithm</vt:lpstr>
      <vt:lpstr>PowerPoint Presentation</vt:lpstr>
      <vt:lpstr>steps</vt:lpstr>
      <vt:lpstr>PowerPoint Presentation</vt:lpstr>
      <vt:lpstr>PowerPoint Presentation</vt:lpstr>
      <vt:lpstr>Applications of Heap Data Structure</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Microsoft Office User</cp:lastModifiedBy>
  <cp:revision>129</cp:revision>
  <dcterms:created xsi:type="dcterms:W3CDTF">2022-01-12T07:04:17Z</dcterms:created>
  <dcterms:modified xsi:type="dcterms:W3CDTF">2022-04-01T03:36:53Z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