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1"/>
  </p:notesMasterIdLst>
  <p:handoutMasterIdLst>
    <p:handoutMasterId r:id="rId62"/>
  </p:handoutMasterIdLst>
  <p:sldIdLst>
    <p:sldId id="355" r:id="rId2"/>
    <p:sldId id="356" r:id="rId3"/>
    <p:sldId id="360" r:id="rId4"/>
    <p:sldId id="361" r:id="rId5"/>
    <p:sldId id="357" r:id="rId6"/>
    <p:sldId id="368" r:id="rId7"/>
    <p:sldId id="370" r:id="rId8"/>
    <p:sldId id="371" r:id="rId9"/>
    <p:sldId id="372" r:id="rId10"/>
    <p:sldId id="373" r:id="rId11"/>
    <p:sldId id="268" r:id="rId12"/>
    <p:sldId id="367" r:id="rId13"/>
    <p:sldId id="270" r:id="rId14"/>
    <p:sldId id="365" r:id="rId15"/>
    <p:sldId id="366" r:id="rId16"/>
    <p:sldId id="275" r:id="rId17"/>
    <p:sldId id="276" r:id="rId18"/>
    <p:sldId id="277" r:id="rId19"/>
    <p:sldId id="280" r:id="rId20"/>
    <p:sldId id="376" r:id="rId21"/>
    <p:sldId id="377" r:id="rId22"/>
    <p:sldId id="374" r:id="rId23"/>
    <p:sldId id="375" r:id="rId24"/>
    <p:sldId id="381" r:id="rId25"/>
    <p:sldId id="387" r:id="rId26"/>
    <p:sldId id="378" r:id="rId27"/>
    <p:sldId id="379" r:id="rId28"/>
    <p:sldId id="380" r:id="rId29"/>
    <p:sldId id="382" r:id="rId30"/>
    <p:sldId id="388" r:id="rId31"/>
    <p:sldId id="389" r:id="rId32"/>
    <p:sldId id="392" r:id="rId33"/>
    <p:sldId id="383" r:id="rId34"/>
    <p:sldId id="384" r:id="rId35"/>
    <p:sldId id="38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7" r:id="rId46"/>
    <p:sldId id="408" r:id="rId47"/>
    <p:sldId id="415" r:id="rId48"/>
    <p:sldId id="405" r:id="rId49"/>
    <p:sldId id="406" r:id="rId50"/>
    <p:sldId id="409" r:id="rId51"/>
    <p:sldId id="410" r:id="rId52"/>
    <p:sldId id="411" r:id="rId53"/>
    <p:sldId id="414" r:id="rId54"/>
    <p:sldId id="412" r:id="rId55"/>
    <p:sldId id="413" r:id="rId56"/>
    <p:sldId id="358" r:id="rId57"/>
    <p:sldId id="362" r:id="rId58"/>
    <p:sldId id="363" r:id="rId59"/>
    <p:sldId id="353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>
        <p:scale>
          <a:sx n="81" d="100"/>
          <a:sy n="81" d="100"/>
        </p:scale>
        <p:origin x="-186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AE0235-7AC4-4E16-9A05-13E0AC1A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949122-1711-4AD1-B802-FE1F4807B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swing is </a:t>
            </a:r>
            <a:r>
              <a:rPr lang="en-US" i="1" dirty="0"/>
              <a:t>used to create window-based applications or desktop applications.</a:t>
            </a:r>
          </a:p>
          <a:p>
            <a:r>
              <a:rPr lang="en-US" dirty="0"/>
              <a:t>The </a:t>
            </a:r>
            <a:r>
              <a:rPr lang="en-US" dirty="0" err="1"/>
              <a:t>javax.swing</a:t>
            </a:r>
            <a:r>
              <a:rPr lang="en-US" dirty="0"/>
              <a:t> package provides classes : </a:t>
            </a:r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r>
              <a:rPr lang="en-US" dirty="0"/>
              <a:t>, </a:t>
            </a:r>
            <a:r>
              <a:rPr lang="en-US" dirty="0" err="1"/>
              <a:t>JCheckbox</a:t>
            </a:r>
            <a:r>
              <a:rPr lang="en-US" dirty="0"/>
              <a:t>, </a:t>
            </a:r>
            <a:r>
              <a:rPr lang="en-US"/>
              <a:t>JMenu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67004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44741F-AA1B-48C8-A5BE-0E0BD53D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image using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871F11-C091-4DC7-A661-4764048AD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JLabel</a:t>
            </a:r>
            <a:r>
              <a:rPr lang="en-US" dirty="0"/>
              <a:t> </a:t>
            </a:r>
            <a:r>
              <a:rPr lang="en-US" dirty="0" err="1"/>
              <a:t>jl</a:t>
            </a:r>
            <a:r>
              <a:rPr lang="en-US" dirty="0"/>
              <a:t>=new </a:t>
            </a:r>
            <a:r>
              <a:rPr lang="en-US" dirty="0" err="1"/>
              <a:t>JLabel</a:t>
            </a:r>
            <a:r>
              <a:rPr lang="en-US" dirty="0"/>
              <a:t>(new </a:t>
            </a:r>
            <a:r>
              <a:rPr lang="en-US" dirty="0" err="1"/>
              <a:t>ImageIcon</a:t>
            </a:r>
            <a:r>
              <a:rPr lang="en-US" dirty="0"/>
              <a:t>("bimg2.jpg"));</a:t>
            </a:r>
          </a:p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 err="1"/>
              <a:t>jp</a:t>
            </a:r>
            <a:r>
              <a:rPr lang="en-US" dirty="0"/>
              <a:t>=new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j</a:t>
            </a:r>
            <a:r>
              <a:rPr lang="en-US"/>
              <a:t>p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dirty="0" err="1"/>
              <a:t>jl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1770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 err="1"/>
              <a:t>JButton</a:t>
            </a:r>
            <a:r>
              <a:rPr lang="en-US" b="1" dirty="0"/>
              <a:t> class </a:t>
            </a:r>
            <a:r>
              <a:rPr lang="en-US" dirty="0"/>
              <a:t>is used to create a labeled button which perform some action when the button is pushed. It inherits </a:t>
            </a:r>
            <a:r>
              <a:rPr lang="en-US" dirty="0" err="1"/>
              <a:t>AbstractButton</a:t>
            </a:r>
            <a:r>
              <a:rPr lang="en-US" dirty="0"/>
              <a:t> class.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Autofit/>
          </a:bodyPr>
          <a:lstStyle/>
          <a:p>
            <a:r>
              <a:rPr lang="en-US" sz="3200" b="1" dirty="0"/>
              <a:t>Constructors of </a:t>
            </a:r>
            <a:r>
              <a:rPr lang="en-US" sz="3200" b="1" dirty="0" err="1"/>
              <a:t>JButton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EEED9-77E9-4BC4-9CCA-A3E1955F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60" y="2188369"/>
            <a:ext cx="7912880" cy="24812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838200"/>
            <a:ext cx="9029672" cy="519090"/>
          </a:xfrm>
        </p:spPr>
        <p:txBody>
          <a:bodyPr>
            <a:noAutofit/>
          </a:bodyPr>
          <a:lstStyle/>
          <a:p>
            <a:r>
              <a:rPr lang="en-US" sz="3200" b="1" dirty="0"/>
              <a:t>Methods of </a:t>
            </a:r>
            <a:r>
              <a:rPr lang="en-US" sz="3200" b="1" dirty="0" err="1"/>
              <a:t>JButton</a:t>
            </a:r>
            <a:r>
              <a:rPr lang="en-US" sz="3200" b="1" dirty="0"/>
              <a:t> class 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9A2380E-95D4-47FA-B30B-142BF068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28" y="1321521"/>
            <a:ext cx="8191471" cy="48177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C8435-939A-47CA-8B55-B05E0EBF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action on button 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897C3B-41E0-4441-A3F0-91CE7BD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Importing Packages: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javax.swing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dirty="0" err="1">
                <a:solidFill>
                  <a:schemeClr val="tx1"/>
                </a:solidFill>
              </a:rPr>
              <a:t>java.awt.event</a:t>
            </a:r>
            <a:r>
              <a:rPr lang="en-US" dirty="0">
                <a:solidFill>
                  <a:schemeClr val="tx1"/>
                </a:solidFill>
              </a:rPr>
              <a:t>.*;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2.Create Class which Implementing ActionListener Interface: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err="1">
                <a:solidFill>
                  <a:schemeClr val="tx1"/>
                </a:solidFill>
              </a:rPr>
              <a:t>classname</a:t>
            </a:r>
            <a:r>
              <a:rPr lang="en-US" dirty="0">
                <a:solidFill>
                  <a:schemeClr val="tx1"/>
                </a:solidFill>
              </a:rPr>
              <a:t> implements ActionListener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Button and add in Frame: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Registering ActionListener to the </a:t>
            </a:r>
            <a:r>
              <a:rPr lang="en-US" dirty="0" err="1">
                <a:solidFill>
                  <a:srgbClr val="FF0000"/>
                </a:solidFill>
              </a:rPr>
              <a:t>JButton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this step, we will add or can say register ActionListener to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. For this, we have to call </a:t>
            </a:r>
            <a:r>
              <a:rPr lang="en-US" dirty="0" err="1">
                <a:solidFill>
                  <a:schemeClr val="tx1"/>
                </a:solidFill>
              </a:rPr>
              <a:t>addActionListener</a:t>
            </a:r>
            <a:r>
              <a:rPr lang="en-US" dirty="0">
                <a:solidFill>
                  <a:schemeClr val="tx1"/>
                </a:solidFill>
              </a:rPr>
              <a:t>() method using the object of the </a:t>
            </a:r>
            <a:r>
              <a:rPr lang="en-US" dirty="0" err="1">
                <a:solidFill>
                  <a:schemeClr val="tx1"/>
                </a:solidFill>
              </a:rPr>
              <a:t>JButton</a:t>
            </a:r>
            <a:r>
              <a:rPr lang="en-US" dirty="0">
                <a:solidFill>
                  <a:schemeClr val="tx1"/>
                </a:solidFill>
              </a:rPr>
              <a:t> class.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5. Override </a:t>
            </a:r>
            <a:r>
              <a:rPr lang="en-US" dirty="0" err="1">
                <a:solidFill>
                  <a:srgbClr val="FF0000"/>
                </a:solidFill>
              </a:rPr>
              <a:t>actionPerformed</a:t>
            </a:r>
            <a:r>
              <a:rPr lang="en-US" dirty="0">
                <a:solidFill>
                  <a:srgbClr val="FF0000"/>
                </a:solidFill>
              </a:rPr>
              <a:t>() method</a:t>
            </a:r>
          </a:p>
          <a:p>
            <a:pPr marL="8001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5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76608-9BEE-41C6-8C4C-EF93331A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err="1">
                <a:solidFill>
                  <a:srgbClr val="FF0000"/>
                </a:solidFill>
              </a:rPr>
              <a:t>actionPerformed</a:t>
            </a:r>
            <a:r>
              <a:rPr lang="en-US" sz="4000" dirty="0">
                <a:solidFill>
                  <a:srgbClr val="FF0000"/>
                </a:solidFill>
              </a:rPr>
              <a:t>() method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7828C-38A3-4B0C-A5A3-4C31323B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If we have implemented the ActionListener interface in any class, then we must have to override its method which is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e) which takes a parameter </a:t>
            </a:r>
            <a:r>
              <a:rPr lang="en-US" sz="2800" dirty="0" err="1">
                <a:solidFill>
                  <a:schemeClr val="tx1"/>
                </a:solidFill>
              </a:rPr>
              <a:t>ActionEvent</a:t>
            </a:r>
            <a:r>
              <a:rPr lang="en-US" sz="2800" dirty="0">
                <a:solidFill>
                  <a:schemeClr val="tx1"/>
                </a:solidFill>
              </a:rPr>
              <a:t> (a class defined in package </a:t>
            </a:r>
            <a:r>
              <a:rPr lang="en-US" sz="2800" dirty="0" err="1">
                <a:solidFill>
                  <a:schemeClr val="tx1"/>
                </a:solidFill>
              </a:rPr>
              <a:t>java.awt.event</a:t>
            </a:r>
            <a:r>
              <a:rPr lang="en-US" sz="2800" dirty="0">
                <a:solidFill>
                  <a:schemeClr val="tx1"/>
                </a:solidFill>
              </a:rPr>
              <a:t> ). Now when someone clicks on the button the </a:t>
            </a:r>
            <a:r>
              <a:rPr lang="en-US" sz="2800" dirty="0" err="1">
                <a:solidFill>
                  <a:schemeClr val="tx1"/>
                </a:solidFill>
              </a:rPr>
              <a:t>actionPerformed</a:t>
            </a:r>
            <a:r>
              <a:rPr lang="en-US" sz="2800" dirty="0">
                <a:solidFill>
                  <a:schemeClr val="tx1"/>
                </a:solidFill>
              </a:rPr>
              <a:t>() method is called.</a:t>
            </a:r>
          </a:p>
        </p:txBody>
      </p:sp>
    </p:spTree>
    <p:extLst>
      <p:ext uri="{BB962C8B-B14F-4D97-AF65-F5344CB8AC3E}">
        <p14:creationId xmlns:p14="http://schemas.microsoft.com/office/powerpoint/2010/main" val="42455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JLabel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object of </a:t>
            </a:r>
            <a:r>
              <a:rPr lang="en-US" dirty="0" err="1"/>
              <a:t>JLabel</a:t>
            </a:r>
            <a:r>
              <a:rPr lang="en-US" dirty="0"/>
              <a:t> class is a component for placing text in a container. It is used to display a single line of read only text. The text can be changed by an application but a user cannot edit it directly. It inherits JComponent class.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JLabel:Commonly</a:t>
            </a:r>
            <a:r>
              <a:rPr lang="en-US" dirty="0"/>
              <a:t> used Constructors: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034003"/>
          <a:ext cx="7643866" cy="3466698"/>
        </p:xfrm>
        <a:graphic>
          <a:graphicData uri="http://schemas.openxmlformats.org/drawingml/2006/table">
            <a:tbl>
              <a:tblPr/>
              <a:tblGrid>
                <a:gridCol w="3821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1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2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</a:rPr>
                        <a:t>Constructor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no image and with an empty string for the title.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text.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3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JLabel(Icon i)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Creates a JLabel instance with the specified image.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695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JLabel(String s, Icon i, int horizontalAlignment)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Creates a </a:t>
                      </a:r>
                      <a:r>
                        <a:rPr lang="en-US" sz="1300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JLabel</a:t>
                      </a:r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 instance with the specified text, image, and horizontal alignment.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/>
              <a:t>Jlabel:Commonly</a:t>
            </a:r>
            <a:r>
              <a:rPr lang="en-US" sz="3600" dirty="0"/>
              <a:t> used Methods: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1978866"/>
          <a:ext cx="7500990" cy="3378961"/>
        </p:xfrm>
        <a:graphic>
          <a:graphicData uri="http://schemas.openxmlformats.org/drawingml/2006/table">
            <a:tbl>
              <a:tblPr/>
              <a:tblGrid>
                <a:gridCol w="37504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04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3976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Methods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82707" marR="82707" marT="82707" marB="82707">
                    <a:lnL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5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String getText()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t returns the text string that a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setText(String text)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defines the single line of text this component will display.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void setHorizontalAlignment(int alignment)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sets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Icon getIcon()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It returns the graphic image that the label displays.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>
                          <a:solidFill>
                            <a:srgbClr val="333333"/>
                          </a:solidFill>
                          <a:latin typeface="inter-regular"/>
                        </a:rPr>
                        <a:t>int getHorizontalAlignment()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solidFill>
                            <a:srgbClr val="333333"/>
                          </a:solidFill>
                          <a:latin typeface="inter-regular"/>
                        </a:rPr>
                        <a:t>It returns the alignment of the label's contents along the X axis.</a:t>
                      </a:r>
                    </a:p>
                  </a:txBody>
                  <a:tcPr marL="55138" marR="55138" marT="55138" marB="55138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The object of a </a:t>
            </a:r>
            <a:r>
              <a:rPr lang="en-US" sz="2800" dirty="0" err="1"/>
              <a:t>JTextField</a:t>
            </a:r>
            <a:r>
              <a:rPr lang="en-US" sz="2800" dirty="0"/>
              <a:t> class is a text component that</a:t>
            </a:r>
          </a:p>
          <a:p>
            <a:pPr>
              <a:buNone/>
            </a:pPr>
            <a:r>
              <a:rPr lang="en-US" sz="2800" dirty="0"/>
              <a:t>allows the editing of a single line text. It inherits </a:t>
            </a:r>
            <a:r>
              <a:rPr lang="en-US" sz="2800" dirty="0" err="1"/>
              <a:t>JTextComponent</a:t>
            </a:r>
            <a:r>
              <a:rPr lang="en-US" sz="2800" dirty="0"/>
              <a:t> class.</a:t>
            </a:r>
            <a:endParaRPr lang="en-US" dirty="0"/>
          </a:p>
          <a:p>
            <a:pPr>
              <a:buNone/>
            </a:pPr>
            <a:r>
              <a:rPr lang="en-US" b="1" dirty="0" err="1"/>
              <a:t>JTextField</a:t>
            </a:r>
            <a:r>
              <a:rPr lang="en-US" b="1" dirty="0"/>
              <a:t> class declaration</a:t>
            </a:r>
          </a:p>
          <a:p>
            <a:pPr lvl="1"/>
            <a:r>
              <a:rPr lang="en-US" dirty="0"/>
              <a:t>Let's see the declaration for </a:t>
            </a:r>
            <a:r>
              <a:rPr lang="en-US" dirty="0" err="1"/>
              <a:t>javax.swing.JTextField</a:t>
            </a:r>
            <a:r>
              <a:rPr lang="en-US" dirty="0"/>
              <a:t> class.</a:t>
            </a:r>
          </a:p>
          <a:p>
            <a:pPr>
              <a:buNone/>
            </a:pPr>
            <a:r>
              <a:rPr lang="en-US" sz="1800" b="1" dirty="0"/>
              <a:t>public</a:t>
            </a:r>
            <a:r>
              <a:rPr lang="en-US" sz="1800" dirty="0"/>
              <a:t> </a:t>
            </a:r>
            <a:r>
              <a:rPr lang="en-US" sz="1800" b="1" dirty="0"/>
              <a:t>class</a:t>
            </a:r>
            <a:r>
              <a:rPr lang="en-US" sz="1800" dirty="0"/>
              <a:t> </a:t>
            </a:r>
            <a:r>
              <a:rPr lang="en-US" sz="1800" dirty="0" err="1"/>
              <a:t>JTextField</a:t>
            </a:r>
            <a:r>
              <a:rPr lang="en-US" sz="1800" dirty="0"/>
              <a:t> </a:t>
            </a:r>
            <a:r>
              <a:rPr lang="en-US" sz="1800" b="1" dirty="0"/>
              <a:t>extends</a:t>
            </a:r>
            <a:r>
              <a:rPr lang="en-US" sz="1800" dirty="0"/>
              <a:t> </a:t>
            </a:r>
            <a:r>
              <a:rPr lang="en-US" sz="1800" dirty="0" err="1"/>
              <a:t>JTextComponent</a:t>
            </a:r>
            <a:r>
              <a:rPr lang="en-US" sz="1800" dirty="0"/>
              <a:t> </a:t>
            </a:r>
            <a:r>
              <a:rPr lang="en-US" sz="1800" b="1" dirty="0"/>
              <a:t>implements</a:t>
            </a:r>
            <a:r>
              <a:rPr lang="en-US" sz="1800" dirty="0"/>
              <a:t> </a:t>
            </a:r>
            <a:r>
              <a:rPr lang="en-US" sz="1800" dirty="0" err="1"/>
              <a:t>SwingConstants</a:t>
            </a:r>
            <a:r>
              <a:rPr lang="en-US" dirty="0"/>
              <a:t> 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D9A61E-C3E7-4BD1-BCDD-F9BFEBE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javax.swing</a:t>
            </a:r>
            <a:r>
              <a:rPr lang="en-US" dirty="0"/>
              <a:t>.*;  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MainClass</a:t>
            </a:r>
            <a:r>
              <a:rPr lang="en-US" dirty="0"/>
              <a:t> {  </a:t>
            </a:r>
          </a:p>
          <a:p>
            <a:pPr marL="0" indent="0">
              <a:buNone/>
            </a:pPr>
            <a:r>
              <a:rPr lang="en-US" dirty="0"/>
              <a:t>public static void main(String[] </a:t>
            </a:r>
            <a:r>
              <a:rPr lang="en-US" dirty="0" err="1"/>
              <a:t>args</a:t>
            </a:r>
            <a:r>
              <a:rPr lang="en-US" dirty="0"/>
              <a:t>) </a:t>
            </a:r>
          </a:p>
          <a:p>
            <a:pPr marL="0" indent="0">
              <a:buNone/>
            </a:pP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 err="1"/>
              <a:t>JFrame</a:t>
            </a:r>
            <a:r>
              <a:rPr lang="en-US" dirty="0"/>
              <a:t> f=new </a:t>
            </a:r>
            <a:r>
              <a:rPr lang="en-US" dirty="0" err="1"/>
              <a:t>JFrame</a:t>
            </a:r>
            <a:r>
              <a:rPr lang="en-US" dirty="0"/>
              <a:t>();//creating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JButton</a:t>
            </a:r>
            <a:r>
              <a:rPr lang="en-US" dirty="0"/>
              <a:t> b=new </a:t>
            </a:r>
            <a:r>
              <a:rPr lang="en-US" dirty="0" err="1"/>
              <a:t>JButton</a:t>
            </a:r>
            <a:r>
              <a:rPr lang="en-US" dirty="0"/>
              <a:t>("click");//creating instance of </a:t>
            </a:r>
            <a:r>
              <a:rPr lang="en-US" dirty="0" err="1"/>
              <a:t>JButton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err="1"/>
              <a:t>b.setBounds</a:t>
            </a:r>
            <a:r>
              <a:rPr lang="en-US" dirty="0"/>
              <a:t>(130,100,100, 40);//x axis, y axis, width, height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(b);//adding button in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         </a:t>
            </a:r>
          </a:p>
          <a:p>
            <a:pPr marL="0" indent="0">
              <a:buNone/>
            </a:pPr>
            <a:r>
              <a:rPr lang="en-US" dirty="0" err="1"/>
              <a:t>f.setSize</a:t>
            </a:r>
            <a:r>
              <a:rPr lang="en-US" dirty="0"/>
              <a:t>(400,500);//400 width and 500 height  </a:t>
            </a:r>
          </a:p>
          <a:p>
            <a:pPr marL="0" indent="0">
              <a:buNone/>
            </a:pPr>
            <a:r>
              <a:rPr lang="en-US" dirty="0" err="1"/>
              <a:t>f.setVisible</a:t>
            </a:r>
            <a:r>
              <a:rPr lang="en-US" dirty="0"/>
              <a:t>(true);//making the frame visible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8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486D6-85DE-4F01-959A-38049116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FE7CA8-A609-47C7-829E-6B837DEB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7742765" cy="3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7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B641EA-5BD7-4A89-8FD4-C79C47CF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JTextField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DA4DF7C-483B-4CB0-8C62-0D6A03A2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5799"/>
            <a:ext cx="7815262" cy="33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0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98AF95-39A6-49B4-BC7C-386BC973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JRadioButton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F54FBD-18EC-4B6D-B999-84CDDD0F7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JRadioButton</a:t>
            </a:r>
            <a:r>
              <a:rPr lang="en-US" dirty="0"/>
              <a:t> class is used to create a radio button. It is used to choose one option from multiple options.</a:t>
            </a:r>
          </a:p>
        </p:txBody>
      </p:sp>
    </p:spTree>
    <p:extLst>
      <p:ext uri="{BB962C8B-B14F-4D97-AF65-F5344CB8AC3E}">
        <p14:creationId xmlns:p14="http://schemas.microsoft.com/office/powerpoint/2010/main" val="400217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FFD52-1A5D-4436-94BA-48047C24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Methods belongs to </a:t>
            </a:r>
            <a:r>
              <a:rPr lang="en-US" sz="3200" dirty="0" err="1"/>
              <a:t>JRadioButton</a:t>
            </a:r>
            <a:r>
              <a:rPr lang="en-US" sz="3200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6FA3AF-A1B8-4578-A3A6-771AE6F6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676400"/>
            <a:ext cx="7058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9EA93-7DA5-4A01-8EDA-7CEC42FB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Steps: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1DC376-6DDC-43CE-BB5B-C76DEEE8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r2=new </a:t>
            </a:r>
            <a:r>
              <a:rPr lang="en-US" dirty="0" err="1"/>
              <a:t>JRadioButton</a:t>
            </a:r>
            <a:r>
              <a:rPr lang="en-US" dirty="0"/>
              <a:t>("Female");</a:t>
            </a:r>
          </a:p>
          <a:p>
            <a:pPr marL="0" indent="0">
              <a:buNone/>
            </a:pPr>
            <a:r>
              <a:rPr lang="en-US" dirty="0"/>
              <a:t>r1.setBounds(75,50,100,30);    </a:t>
            </a:r>
          </a:p>
          <a:p>
            <a:pPr marL="0" indent="0">
              <a:buNone/>
            </a:pPr>
            <a:r>
              <a:rPr lang="en-US" dirty="0"/>
              <a:t>r2.setBounds(75,100,100,30);    </a:t>
            </a:r>
          </a:p>
          <a:p>
            <a:pPr marL="0" indent="0">
              <a:buNone/>
            </a:pPr>
            <a:r>
              <a:rPr lang="en-US" dirty="0" err="1"/>
              <a:t>ButtonGroup</a:t>
            </a:r>
            <a:r>
              <a:rPr lang="en-US" dirty="0"/>
              <a:t> </a:t>
            </a:r>
            <a:r>
              <a:rPr lang="en-US" dirty="0" err="1"/>
              <a:t>bg</a:t>
            </a:r>
            <a:r>
              <a:rPr lang="en-US" dirty="0"/>
              <a:t>=new </a:t>
            </a:r>
            <a:r>
              <a:rPr lang="en-US" dirty="0" err="1"/>
              <a:t>ButtonGroup</a:t>
            </a:r>
            <a:r>
              <a:rPr lang="en-US" dirty="0"/>
              <a:t>();    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bg.add</a:t>
            </a:r>
            <a:r>
              <a:rPr lang="en-US" dirty="0"/>
              <a:t>(r2);    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(r1);</a:t>
            </a:r>
          </a:p>
          <a:p>
            <a:pPr marL="0" indent="0">
              <a:buNone/>
            </a:pPr>
            <a:r>
              <a:rPr lang="en-US" dirty="0" err="1"/>
              <a:t>f.add</a:t>
            </a:r>
            <a:r>
              <a:rPr lang="en-US" dirty="0"/>
              <a:t>(r2);</a:t>
            </a:r>
          </a:p>
        </p:txBody>
      </p:sp>
    </p:spTree>
    <p:extLst>
      <p:ext uri="{BB962C8B-B14F-4D97-AF65-F5344CB8AC3E}">
        <p14:creationId xmlns:p14="http://schemas.microsoft.com/office/powerpoint/2010/main" val="334189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7F2AA-9D82-42DC-A7A2-2CC36A1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To check which radio button has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8A61B-F097-4759-BBC7-E760A23FF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JRadioButton</a:t>
            </a:r>
            <a:r>
              <a:rPr lang="en-US" dirty="0"/>
              <a:t> r1=new </a:t>
            </a:r>
            <a:r>
              <a:rPr lang="en-US" dirty="0" err="1"/>
              <a:t>JRadioButton</a:t>
            </a:r>
            <a:r>
              <a:rPr lang="en-US" dirty="0"/>
              <a:t>("Male");    </a:t>
            </a:r>
          </a:p>
          <a:p>
            <a:pPr marL="0" indent="0">
              <a:buNone/>
            </a:pPr>
            <a:r>
              <a:rPr lang="en-US" dirty="0"/>
              <a:t>if(r1.isSelected())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String gender=“Male”;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71647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2A07D-92D2-4454-B600-AF08941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JTextArea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02FA01-4C95-4DE4-B38A-4C356CCE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represents a multi line area that displays text. It is used to edit the text .  </a:t>
            </a:r>
            <a:r>
              <a:rPr lang="en-US" dirty="0" err="1"/>
              <a:t>JTextArea</a:t>
            </a:r>
            <a:r>
              <a:rPr lang="en-US" dirty="0"/>
              <a:t> inherits JComponent class.</a:t>
            </a:r>
          </a:p>
        </p:txBody>
      </p:sp>
    </p:spTree>
    <p:extLst>
      <p:ext uri="{BB962C8B-B14F-4D97-AF65-F5344CB8AC3E}">
        <p14:creationId xmlns:p14="http://schemas.microsoft.com/office/powerpoint/2010/main" val="393112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31D2A1-40EC-4EFD-841A-7A06BC46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Constructor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D5A825-BBE8-486F-8815-670CF4B5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7" y="1752600"/>
            <a:ext cx="8145226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9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06637-8AE1-4617-8485-9B051F8B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CE5628-3BC7-42C1-BB92-DE40E7D8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2" y="2088357"/>
            <a:ext cx="8151243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59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A79B90-9755-43D9-9B7D-AE3C2026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JComboBox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E7C33E-CE3D-4284-A65B-A19E67377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JComboBox</a:t>
            </a:r>
            <a:r>
              <a:rPr lang="en-US" sz="2800" dirty="0"/>
              <a:t> inherits JComponent class . </a:t>
            </a:r>
            <a:r>
              <a:rPr lang="en-US" sz="2800" dirty="0" err="1"/>
              <a:t>JComboBox</a:t>
            </a:r>
            <a:r>
              <a:rPr lang="en-US" sz="2800" dirty="0"/>
              <a:t> shows a popup menu that shows a list and the user can select a option from that specified list . </a:t>
            </a:r>
            <a:r>
              <a:rPr lang="en-US" sz="2800" dirty="0" err="1"/>
              <a:t>JComboBox</a:t>
            </a:r>
            <a:r>
              <a:rPr lang="en-US" sz="2800" dirty="0"/>
              <a:t> can be editable or read- only.</a:t>
            </a:r>
          </a:p>
        </p:txBody>
      </p:sp>
    </p:spTree>
    <p:extLst>
      <p:ext uri="{BB962C8B-B14F-4D97-AF65-F5344CB8AC3E}">
        <p14:creationId xmlns:p14="http://schemas.microsoft.com/office/powerpoint/2010/main" val="40793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B0DCB2-E765-4FC4-B0B7-6ED59C26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Steps to create GUI: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00EE2-6ED8-4A31-B073-B73AB64F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/>
              <a:t>JFrame</a:t>
            </a:r>
            <a:r>
              <a:rPr lang="en-US" dirty="0"/>
              <a:t> 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size of </a:t>
            </a:r>
            <a:r>
              <a:rPr lang="en-US" dirty="0" err="1" smtClean="0"/>
              <a:t>JFrame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layout managers// if no then set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 instance of </a:t>
            </a:r>
            <a:r>
              <a:rPr lang="en-US" dirty="0" err="1" smtClean="0"/>
              <a:t>JButton,JTextField</a:t>
            </a:r>
            <a:r>
              <a:rPr lang="en-US" dirty="0" smtClean="0"/>
              <a:t> </a:t>
            </a:r>
            <a:r>
              <a:rPr lang="en-US" dirty="0"/>
              <a:t>etc..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position and size of a </a:t>
            </a:r>
            <a:r>
              <a:rPr lang="en-US" dirty="0" err="1"/>
              <a:t>B</a:t>
            </a:r>
            <a:r>
              <a:rPr lang="en-US" smtClean="0"/>
              <a:t>utton,TextField</a:t>
            </a:r>
            <a:r>
              <a:rPr lang="en-US" dirty="0" smtClean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component in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Visible True  For </a:t>
            </a:r>
            <a:r>
              <a:rPr lang="en-US" dirty="0" err="1"/>
              <a:t>JFrame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09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20ACB-7B43-4BCA-A354-57D7E7C5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4677B2-2829-492A-A4F4-BC295BD7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1940719"/>
            <a:ext cx="8111949" cy="297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30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952F6A-AFDA-4738-A257-1B5964AF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D27C0F-8085-4BD0-8082-D4CAEECF6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638"/>
            <a:ext cx="7784111" cy="36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A9F7E-5F06-4102-9768-D59319637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Steps to perform event in </a:t>
            </a:r>
            <a:r>
              <a:rPr lang="en-US" sz="3200" dirty="0" err="1"/>
              <a:t>JComboBox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3D19AD-EC11-48A9-8AFB-8C42F949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Implement </a:t>
            </a:r>
            <a:r>
              <a:rPr lang="en-US" dirty="0" err="1"/>
              <a:t>ItemListener</a:t>
            </a:r>
            <a:r>
              <a:rPr lang="en-US" dirty="0"/>
              <a:t>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Register </a:t>
            </a:r>
            <a:r>
              <a:rPr lang="en-US" dirty="0" err="1"/>
              <a:t>combobox</a:t>
            </a:r>
            <a:r>
              <a:rPr lang="en-US" dirty="0"/>
              <a:t> using </a:t>
            </a:r>
            <a:r>
              <a:rPr lang="en-US" dirty="0" err="1"/>
              <a:t>addItemListener</a:t>
            </a:r>
            <a:r>
              <a:rPr lang="en-US" dirty="0"/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Define </a:t>
            </a:r>
            <a:r>
              <a:rPr lang="en-US" dirty="0" err="1"/>
              <a:t>itemStateChanged</a:t>
            </a:r>
            <a:r>
              <a:rPr lang="en-US" dirty="0"/>
              <a:t>(</a:t>
            </a:r>
            <a:r>
              <a:rPr lang="en-US" dirty="0" err="1"/>
              <a:t>ItemEvent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To read item from combo box:</a:t>
            </a:r>
          </a:p>
          <a:p>
            <a:pPr marL="0" indent="0">
              <a:buNone/>
            </a:pPr>
            <a:r>
              <a:rPr lang="en-US" dirty="0" err="1"/>
              <a:t>JComboBoxobj.getSelectedItem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2867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5D0BE1-9AC9-4606-A2B2-6C69CE64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JTable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EF65BD-EC7C-4DF2-B72E-D6D4E89B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JTable</a:t>
            </a:r>
            <a:r>
              <a:rPr lang="en-US" dirty="0"/>
              <a:t> class is used to display data in rows and columns wise. </a:t>
            </a:r>
          </a:p>
          <a:p>
            <a:pPr marL="0" indent="0">
              <a:buNone/>
            </a:pPr>
            <a:r>
              <a:rPr lang="en-US" b="1" dirty="0"/>
              <a:t>Constructors in </a:t>
            </a:r>
            <a:r>
              <a:rPr lang="en-US" b="1" dirty="0" err="1"/>
              <a:t>JTable</a:t>
            </a:r>
            <a:r>
              <a:rPr lang="en-US" dirty="0"/>
              <a:t>: </a:t>
            </a:r>
          </a:p>
          <a:p>
            <a:r>
              <a:rPr lang="en-US" b="1" dirty="0" err="1"/>
              <a:t>JTable</a:t>
            </a:r>
            <a:r>
              <a:rPr lang="en-US" b="1" dirty="0"/>
              <a:t>(): </a:t>
            </a:r>
            <a:r>
              <a:rPr lang="en-US" dirty="0"/>
              <a:t>A table is created with empty cells.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(int rows, int cols): </a:t>
            </a:r>
            <a:r>
              <a:rPr lang="en-US" dirty="0"/>
              <a:t>Creates a table of size rows * cols.</a:t>
            </a:r>
          </a:p>
          <a:p>
            <a:r>
              <a:rPr lang="en-US" b="1" dirty="0" err="1"/>
              <a:t>JTable</a:t>
            </a:r>
            <a:r>
              <a:rPr lang="en-US" b="1" dirty="0"/>
              <a:t>(Object[][] data, Object []Column): </a:t>
            </a:r>
            <a:r>
              <a:rPr lang="en-US" dirty="0"/>
              <a:t>A table is created with the specified name where []Column defines the column names.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2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B2FC1-32BA-4219-8709-032B877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JColorChooser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6CE8D8-3D99-4B2B-85D2-E80B0BC0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JColorChooser</a:t>
            </a:r>
            <a:r>
              <a:rPr lang="en-US" dirty="0"/>
              <a:t> class is used to create a color chooser dialog box so that user can select any color. It inherits JComponent class.</a:t>
            </a:r>
          </a:p>
          <a:p>
            <a:pPr marL="0" indent="0">
              <a:buNone/>
            </a:pPr>
            <a:r>
              <a:rPr lang="en-US" dirty="0" err="1"/>
              <a:t>JColorChooser.showDialog</a:t>
            </a:r>
            <a:r>
              <a:rPr lang="en-US" dirty="0"/>
              <a:t>(</a:t>
            </a:r>
            <a:r>
              <a:rPr lang="en-US" dirty="0" err="1"/>
              <a:t>this,"Select</a:t>
            </a:r>
            <a:r>
              <a:rPr lang="en-US" dirty="0"/>
              <a:t> a color",</a:t>
            </a:r>
            <a:r>
              <a:rPr lang="en-US" dirty="0" err="1"/>
              <a:t>initial_color_name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18780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1D74FA-0667-43CB-A799-CAF5D8DC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JProgressBar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A61117-406D-49B6-9DFB-7CC310D3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The </a:t>
            </a:r>
            <a:r>
              <a:rPr lang="en-US" dirty="0" err="1"/>
              <a:t>JProgressBar</a:t>
            </a:r>
            <a:r>
              <a:rPr lang="en-US" dirty="0"/>
              <a:t> class is used to display the progress status of the task. It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7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1FDD2-F2B4-421B-ADD8-B71E9EEC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68C830-51A0-430D-A575-1747DD63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1619"/>
            <a:ext cx="8083405" cy="381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BE8D3B-E7F6-4951-802F-EEAE3304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61" y="1676401"/>
            <a:ext cx="7646801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36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C23165-77B8-48F4-9639-9E81EE67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JSlider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EF4564-E39C-41EF-872C-CD8985DBE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Java </a:t>
            </a:r>
            <a:r>
              <a:rPr lang="en-US" dirty="0" err="1"/>
              <a:t>JSlider</a:t>
            </a:r>
            <a:r>
              <a:rPr lang="en-US" dirty="0"/>
              <a:t> class is used to create the slider in GUI. By using Slider we can select a value from given range.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B9AC2C-5E3D-4372-AFE9-59F77F52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786615"/>
            <a:ext cx="4399261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6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3D51B-53DE-4E80-92E8-396EF41D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common constructors used in </a:t>
            </a:r>
            <a:r>
              <a:rPr lang="en-US" sz="3200" dirty="0" err="1"/>
              <a:t>JSlider</a:t>
            </a:r>
            <a:r>
              <a:rPr lang="en-US" sz="3200" dirty="0"/>
              <a:t> are: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566A3B-8064-4ADD-A7A7-DC80DE38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(): </a:t>
            </a:r>
            <a:r>
              <a:rPr lang="en-US" dirty="0"/>
              <a:t>creates a slider with default initial value 50 and range 0-100.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operation): </a:t>
            </a:r>
            <a:r>
              <a:rPr lang="en-US" dirty="0"/>
              <a:t>develops a slider with the specified orientation set by the user.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max, int values): </a:t>
            </a:r>
            <a:r>
              <a:rPr lang="en-US" dirty="0"/>
              <a:t>creates a horizontal slider using the given min and max.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min, int max): </a:t>
            </a:r>
            <a:r>
              <a:rPr lang="en-US" dirty="0"/>
              <a:t>develops a horizontal slider with specified min, max, and value.</a:t>
            </a:r>
          </a:p>
          <a:p>
            <a:pPr marL="0" indent="0">
              <a:buNone/>
            </a:pPr>
            <a:r>
              <a:rPr lang="en-US" b="1" dirty="0" err="1"/>
              <a:t>JSlider</a:t>
            </a:r>
            <a:r>
              <a:rPr lang="en-US" b="1" dirty="0"/>
              <a:t>( int orientation, int min, int max, int value): </a:t>
            </a:r>
            <a:r>
              <a:rPr lang="en-US" dirty="0"/>
              <a:t>develop a slider with specified orientation, that must be either </a:t>
            </a:r>
            <a:r>
              <a:rPr lang="en-US" dirty="0" err="1"/>
              <a:t>JSlider.HORIZONTAL</a:t>
            </a:r>
            <a:r>
              <a:rPr lang="en-US" dirty="0"/>
              <a:t> or </a:t>
            </a:r>
            <a:r>
              <a:rPr lang="en-US" dirty="0" err="1"/>
              <a:t>JSlider.VERTICAL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F18CA1-4695-4CB5-A9FB-7299D5E1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1" y="1447800"/>
            <a:ext cx="8610600" cy="2819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642AC89-A3AC-4A62-8DEF-678DA74B135B}"/>
              </a:ext>
            </a:extLst>
          </p:cNvPr>
          <p:cNvSpPr/>
          <p:nvPr/>
        </p:nvSpPr>
        <p:spPr>
          <a:xfrm>
            <a:off x="523461" y="685800"/>
            <a:ext cx="5060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Commonly used Methods of Component class</a:t>
            </a:r>
          </a:p>
        </p:txBody>
      </p:sp>
    </p:spTree>
    <p:extLst>
      <p:ext uri="{BB962C8B-B14F-4D97-AF65-F5344CB8AC3E}">
        <p14:creationId xmlns:p14="http://schemas.microsoft.com/office/powerpoint/2010/main" val="3561707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C95B4-64AD-42E3-B9D4-84E241BE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7DB79-05F9-47BC-88B0-425A5103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setMinorTickSpacing</a:t>
            </a:r>
            <a:r>
              <a:rPr lang="en-US" b="1" dirty="0"/>
              <a:t>(int p): </a:t>
            </a:r>
            <a:r>
              <a:rPr lang="en-US" dirty="0"/>
              <a:t> sets the minor tick spacing in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SetMajorTickSpacing</a:t>
            </a:r>
            <a:r>
              <a:rPr lang="en-US" b="1" dirty="0"/>
              <a:t> (int p): </a:t>
            </a:r>
            <a:r>
              <a:rPr lang="en-US" dirty="0"/>
              <a:t>sets the major tick spacing.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setMinimum</a:t>
            </a:r>
            <a:r>
              <a:rPr lang="en-US" b="1" dirty="0"/>
              <a:t>(int p): </a:t>
            </a:r>
            <a:r>
              <a:rPr lang="en-US" dirty="0"/>
              <a:t>sets the minimum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setMaximum</a:t>
            </a:r>
            <a:r>
              <a:rPr lang="en-US" b="1" dirty="0"/>
              <a:t>(int p): </a:t>
            </a:r>
            <a:r>
              <a:rPr lang="en-US" dirty="0"/>
              <a:t>sets the maximum value of the slider.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setPaintsTicks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bl): </a:t>
            </a:r>
            <a:r>
              <a:rPr lang="en-US" dirty="0"/>
              <a:t>determines that tick mark is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setPaintLabels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tests whether labels are painted.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setPaintTracks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bl); </a:t>
            </a:r>
            <a:r>
              <a:rPr lang="en-US" dirty="0"/>
              <a:t>determines whether the track is painted.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6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F369BC-A817-4B2D-98D6-012E2443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9CF797-A9AA-4806-9E8C-15C0CD95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small vertical lines that calibrate a slider are called </a:t>
            </a:r>
            <a:r>
              <a:rPr lang="en-US" b="1" dirty="0"/>
              <a:t>tick marks</a:t>
            </a:r>
            <a:r>
              <a:rPr lang="en-US" dirty="0"/>
              <a:t>. The longer, thicker marks are major ticks and the thinner marks are minor ticks. The major ticks can be labeled.</a:t>
            </a:r>
          </a:p>
        </p:txBody>
      </p:sp>
    </p:spTree>
    <p:extLst>
      <p:ext uri="{BB962C8B-B14F-4D97-AF65-F5344CB8AC3E}">
        <p14:creationId xmlns:p14="http://schemas.microsoft.com/office/powerpoint/2010/main" val="2513888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2B19C-A47C-474E-A11C-76627F11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LayoutManagers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14B5BD-C765-4A85-9865-F938032CB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LayoutManager</a:t>
            </a:r>
            <a:r>
              <a:rPr lang="en-US" dirty="0"/>
              <a:t> is an interface that is used to arrange components in a specific manner.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It is implemented by all the classes of layout managers: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NullLayout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BorderLayout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FlowLayout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GridBagLayout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CardLayout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GroupLayout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BoxLayout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4F01A8-5F37-46B1-B2A5-225ACB5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NullLayout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0EAC0-ADC9-44C9-AD24-BC6ED70B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NullLayout</a:t>
            </a:r>
            <a:r>
              <a:rPr lang="en-US" dirty="0"/>
              <a:t> means that no layout manager is assigned and the components can be put at specific </a:t>
            </a:r>
            <a:r>
              <a:rPr lang="en-US" dirty="0" err="1"/>
              <a:t>x,y</a:t>
            </a:r>
            <a:r>
              <a:rPr lang="en-US" dirty="0"/>
              <a:t> coordinates.</a:t>
            </a:r>
          </a:p>
        </p:txBody>
      </p:sp>
    </p:spTree>
    <p:extLst>
      <p:ext uri="{BB962C8B-B14F-4D97-AF65-F5344CB8AC3E}">
        <p14:creationId xmlns:p14="http://schemas.microsoft.com/office/powerpoint/2010/main" val="234168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14489-2D16-440F-A57C-5D6B26D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BorderLayout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FC6BE-289E-4025-B79F-9E9241DD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The border layout places components in up to five areas: center, north, south, east and west. Each area can contain only one component.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Possible values: CENTER, NORTH, SOUTH, EAST, WEST, PAGE_START, PAGE_END, LINE_START and LINE_END.</a:t>
            </a:r>
          </a:p>
          <a:p>
            <a:pPr marL="0" indent="0" algn="just">
              <a:buNone/>
            </a:pPr>
            <a:r>
              <a:rPr lang="en-US" dirty="0"/>
              <a:t>To inserts horizontal and vertical gaps between buttons: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BorderLayout</a:t>
            </a:r>
            <a:r>
              <a:rPr lang="en-US" dirty="0"/>
              <a:t>(int </a:t>
            </a:r>
            <a:r>
              <a:rPr lang="en-US" dirty="0" err="1"/>
              <a:t>hgap</a:t>
            </a:r>
            <a:r>
              <a:rPr lang="en-US" dirty="0"/>
              <a:t>, int gap)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89FDE8-FCD5-4DD0-AA70-B6641CC2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47" y="2590800"/>
            <a:ext cx="2209800" cy="143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CB37771-0618-41A7-8A47-50CAE3B0C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56" y="2590800"/>
            <a:ext cx="2685534" cy="13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23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E69898-F498-43B7-8632-26EA9E02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A6592-6787-4846-887D-6A788D60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class </a:t>
            </a:r>
            <a:r>
              <a:rPr lang="en-US" b="1" dirty="0" err="1"/>
              <a:t>GridLayout</a:t>
            </a:r>
            <a:r>
              <a:rPr lang="en-US" dirty="0"/>
              <a:t> arranges the components in a rectangular grid.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63159B2-6E5E-4B5A-A7C1-0269AACA1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77352"/>
              </p:ext>
            </p:extLst>
          </p:nvPr>
        </p:nvGraphicFramePr>
        <p:xfrm>
          <a:off x="685800" y="2948780"/>
          <a:ext cx="7924800" cy="253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67859083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2080766052"/>
                    </a:ext>
                  </a:extLst>
                </a:gridCol>
              </a:tblGrid>
              <a:tr h="61420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752600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GridLayout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 grid layout with one column per component in a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26219918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but no gaps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78685309"/>
                  </a:ext>
                </a:extLst>
              </a:tr>
              <a:tr h="614204">
                <a:tc>
                  <a:txBody>
                    <a:bodyPr/>
                    <a:lstStyle/>
                    <a:p>
                      <a:r>
                        <a:rPr lang="en-US" b="1" dirty="0" err="1"/>
                        <a:t>GridLayout</a:t>
                      </a:r>
                      <a:r>
                        <a:rPr lang="en-US" b="1" dirty="0"/>
                        <a:t>(int rows, int columns, 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, int </a:t>
                      </a:r>
                      <a:r>
                        <a:rPr lang="en-US" b="1" dirty="0" err="1"/>
                        <a:t>vgap</a:t>
                      </a:r>
                      <a:r>
                        <a:rPr lang="en-US" b="1" dirty="0"/>
                        <a:t>):</a:t>
                      </a:r>
                      <a:r>
                        <a:rPr lang="en-US" dirty="0"/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grid layout with the given rows and columns along with given horizontal and vertical gaps.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197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375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0D627ACF-391E-47E3-879C-D6BEC6784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503042"/>
              </p:ext>
            </p:extLst>
          </p:nvPr>
        </p:nvGraphicFramePr>
        <p:xfrm>
          <a:off x="457200" y="1600200"/>
          <a:ext cx="82296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xmlns="" val="38573153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55808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49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getColumns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columns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143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getHgap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horizontal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250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getRows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 the number of rows in this layout.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135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int </a:t>
                      </a:r>
                      <a:r>
                        <a:rPr lang="en-US" b="1" dirty="0" err="1"/>
                        <a:t>getVgap</a:t>
                      </a:r>
                      <a:r>
                        <a:rPr lang="en-US" b="1" dirty="0"/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dirty="0"/>
                        <a:t>ets the vertical gap between the components.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259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setColumns</a:t>
                      </a:r>
                      <a:r>
                        <a:rPr lang="en-US" b="1" dirty="0"/>
                        <a:t>(int cols)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Sets the number of columns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264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setHgap</a:t>
                      </a:r>
                      <a:r>
                        <a:rPr lang="en-US" b="1" dirty="0"/>
                        <a:t>(int </a:t>
                      </a:r>
                      <a:r>
                        <a:rPr lang="en-US" b="1" dirty="0" err="1"/>
                        <a:t>hgap</a:t>
                      </a:r>
                      <a:r>
                        <a:rPr lang="en-US" b="1" dirty="0"/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horizontal gap between the components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4652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void </a:t>
                      </a:r>
                      <a:r>
                        <a:rPr lang="en-US" b="1" dirty="0" err="1"/>
                        <a:t>setRows</a:t>
                      </a:r>
                      <a:r>
                        <a:rPr lang="en-US" b="1" dirty="0"/>
                        <a:t>(int rows)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/>
                        <a:t>ets the number of rows in this layout to the specified value.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907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02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1E8C0-4227-4A7D-A498-1B5E9DAB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E2E9F4-F26A-4334-988B-8854A7B7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BA94BF-C2C9-4FBF-A774-89DD75F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FlowLayout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C15C01-FBBE-42B1-9763-55CB50C4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flow layout manager arranges components in a row from left to right, starting a new row if no more components fit into a row. Flow layouts are typically used to arrange buttons in a panel.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1710598-AD59-4CE2-99BE-BAF7DECCE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114800"/>
            <a:ext cx="3924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2B7D874-76C4-49D9-9225-BE8A633A9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1148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85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1C17F4-2DC1-4B99-991A-540F97B8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204E6-1BB9-45DB-B8D1-728C979B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FlowLayout</a:t>
            </a:r>
            <a:r>
              <a:rPr lang="en-US" dirty="0"/>
              <a:t> is default layout for </a:t>
            </a:r>
            <a:r>
              <a:rPr lang="en-US" dirty="0" err="1"/>
              <a:t>JPanel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less then components shits in next 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width of </a:t>
            </a:r>
            <a:r>
              <a:rPr lang="en-US" dirty="0" err="1"/>
              <a:t>Jframe</a:t>
            </a:r>
            <a:r>
              <a:rPr lang="en-US" dirty="0"/>
              <a:t> is more then it aligns component to the center.</a:t>
            </a:r>
          </a:p>
          <a:p>
            <a:pPr marL="0" indent="0">
              <a:buNone/>
            </a:pPr>
            <a:r>
              <a:rPr lang="en-US" dirty="0"/>
              <a:t>Three constant we can define in </a:t>
            </a:r>
            <a:r>
              <a:rPr lang="en-US" dirty="0" err="1"/>
              <a:t>FLowLayout</a:t>
            </a:r>
            <a:r>
              <a:rPr lang="en-US" dirty="0"/>
              <a:t>: LEFT, RIGHT and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70D40F-E68A-42D1-A073-CE32F127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667000"/>
            <a:ext cx="3733800" cy="13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2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A0F86-2459-4C43-ADDD-59B0B517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setBounds</a:t>
            </a:r>
            <a:r>
              <a:rPr lang="en-US" dirty="0">
                <a:solidFill>
                  <a:srgbClr val="FF0000"/>
                </a:solidFill>
              </a:rPr>
              <a:t>()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1D7CEA-DDA0-4490-82CC-0252F1AD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</a:t>
            </a:r>
            <a:r>
              <a:rPr lang="en-US" sz="2800" dirty="0" err="1"/>
              <a:t>setBounds</a:t>
            </a:r>
            <a:r>
              <a:rPr lang="en-US" sz="2800" dirty="0"/>
              <a:t>() method needs four arguments. The first two arguments are x and y coordinates of the top-left corner of the component, the third argument is the width of the component and the fourth argument is the height of the component.</a:t>
            </a:r>
          </a:p>
          <a:p>
            <a:pPr marL="0" indent="0" algn="just">
              <a:buNone/>
            </a:pPr>
            <a:r>
              <a:rPr lang="en-US" sz="2800" dirty="0"/>
              <a:t>Syntax</a:t>
            </a:r>
          </a:p>
          <a:p>
            <a:pPr marL="0" indent="0" algn="just">
              <a:buNone/>
            </a:pPr>
            <a:r>
              <a:rPr lang="en-US" sz="2800" dirty="0" err="1"/>
              <a:t>setBounds</a:t>
            </a:r>
            <a:r>
              <a:rPr lang="en-US" sz="2800" dirty="0"/>
              <a:t>(int x-coordinate, int y-coordinate, int width, int height)</a:t>
            </a:r>
          </a:p>
        </p:txBody>
      </p:sp>
    </p:spTree>
    <p:extLst>
      <p:ext uri="{BB962C8B-B14F-4D97-AF65-F5344CB8AC3E}">
        <p14:creationId xmlns:p14="http://schemas.microsoft.com/office/powerpoint/2010/main" val="573195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30066-C769-4E48-8F87-3465BC02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BoxLayout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F45FA9-680E-403C-B098-C3A699F4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class is used to arrange the components either vertically (along Y-axis) or horizontally (along X-axis). In </a:t>
            </a:r>
            <a:r>
              <a:rPr lang="en-US" dirty="0" err="1"/>
              <a:t>BoxLayout</a:t>
            </a:r>
            <a:r>
              <a:rPr lang="en-US" dirty="0"/>
              <a:t> class, the components are put either in a single row or a single column. The components will not wrap so, for example, a horizontal arrangement of components will stay horizontally arranged when the frame is resized.</a:t>
            </a:r>
          </a:p>
        </p:txBody>
      </p:sp>
    </p:spTree>
    <p:extLst>
      <p:ext uri="{BB962C8B-B14F-4D97-AF65-F5344CB8AC3E}">
        <p14:creationId xmlns:p14="http://schemas.microsoft.com/office/powerpoint/2010/main" val="1688658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29DD2F-90B9-48C6-BE16-B5081F5A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A0B3D-4A12-4A3A-AB0E-3337163E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err="1"/>
              <a:t>BoxLayout</a:t>
            </a:r>
            <a:r>
              <a:rPr lang="en-US" b="1" dirty="0"/>
              <a:t>(Container c, int axis): </a:t>
            </a:r>
            <a:r>
              <a:rPr lang="en-US" dirty="0"/>
              <a:t>Creates a </a:t>
            </a:r>
            <a:r>
              <a:rPr lang="en-US" dirty="0" err="1"/>
              <a:t>BoxLayout</a:t>
            </a:r>
            <a:r>
              <a:rPr lang="en-US" dirty="0"/>
              <a:t> class that arranges the components with the X-axis or Y-axis.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10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EEB55-6FE3-41A9-A09A-E2A9F908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961DE-0EDE-4501-BF28-F84020EF4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dirty="0" err="1"/>
              <a:t>addLayoutComponent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, Object obj):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getLayoutAlignmentX</a:t>
            </a:r>
            <a:r>
              <a:rPr lang="en-US" b="1" dirty="0"/>
              <a:t>(Container con): </a:t>
            </a:r>
            <a:r>
              <a:rPr lang="en-US" dirty="0"/>
              <a:t>Returns the alignment along the X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getLayoutAlignmentY</a:t>
            </a:r>
            <a:r>
              <a:rPr lang="en-US" b="1" dirty="0"/>
              <a:t>(Container con): </a:t>
            </a:r>
            <a:r>
              <a:rPr lang="en-US" dirty="0"/>
              <a:t>Returns the alignment along the Y axis for the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maximumLayoutSize</a:t>
            </a:r>
            <a:r>
              <a:rPr lang="en-US" b="1" dirty="0"/>
              <a:t>(Container con): </a:t>
            </a:r>
            <a:r>
              <a:rPr lang="en-US" dirty="0"/>
              <a:t>Returns the maximum dimensions the target container can use to lay out the components it contains.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minimumLayoutSize</a:t>
            </a:r>
            <a:r>
              <a:rPr lang="en-US" b="1" dirty="0"/>
              <a:t>(Container con): </a:t>
            </a:r>
            <a:r>
              <a:rPr lang="en-US" dirty="0"/>
              <a:t>Returns the minimum dimensions needed to lay out the components contained in the specified target container.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err="1"/>
              <a:t>removeLayoutComponent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): </a:t>
            </a:r>
            <a:r>
              <a:rPr lang="en-US" dirty="0"/>
              <a:t>It is not used by this class.</a:t>
            </a:r>
          </a:p>
          <a:p>
            <a:pPr marL="0" indent="0" algn="just">
              <a:buNone/>
            </a:pPr>
            <a:r>
              <a:rPr lang="en-US" b="1" dirty="0" err="1"/>
              <a:t>layoutContainer</a:t>
            </a:r>
            <a:r>
              <a:rPr lang="en-US" b="1" dirty="0"/>
              <a:t>(Container tar): </a:t>
            </a:r>
            <a:r>
              <a:rPr lang="en-US" dirty="0"/>
              <a:t>Called by the AWT when the specified container needs to be laid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18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A763E-A86B-442E-8481-9519907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6D56F4-DC24-445D-851E-0CAB1A94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JPanel</a:t>
            </a:r>
            <a:r>
              <a:rPr lang="en-US" dirty="0"/>
              <a:t> panel = new </a:t>
            </a:r>
            <a:r>
              <a:rPr lang="en-US" dirty="0" err="1"/>
              <a:t>JPanel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BoxLayout</a:t>
            </a:r>
            <a:r>
              <a:rPr lang="en-US" dirty="0"/>
              <a:t> to be X_AXIS: from left to right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BoxLayout.X_AXIS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// Set the </a:t>
            </a:r>
            <a:r>
              <a:rPr lang="en-US" dirty="0" err="1"/>
              <a:t>Boxayout</a:t>
            </a:r>
            <a:r>
              <a:rPr lang="en-US" dirty="0"/>
              <a:t> to be Y_AXIS from top to down</a:t>
            </a:r>
          </a:p>
          <a:p>
            <a:pPr marL="0" indent="0">
              <a:buNone/>
            </a:pPr>
            <a:r>
              <a:rPr lang="en-US" dirty="0"/>
              <a:t>        //</a:t>
            </a:r>
            <a:r>
              <a:rPr lang="en-US" dirty="0" err="1"/>
              <a:t>BoxLayout</a:t>
            </a:r>
            <a:r>
              <a:rPr lang="en-US" dirty="0"/>
              <a:t> </a:t>
            </a:r>
            <a:r>
              <a:rPr lang="en-US" dirty="0" err="1"/>
              <a:t>boxlayout</a:t>
            </a:r>
            <a:r>
              <a:rPr lang="en-US" dirty="0"/>
              <a:t> = new </a:t>
            </a:r>
            <a:r>
              <a:rPr lang="en-US" dirty="0" err="1"/>
              <a:t>BoxLayout</a:t>
            </a:r>
            <a:r>
              <a:rPr lang="en-US" dirty="0"/>
              <a:t>(panel, </a:t>
            </a:r>
            <a:r>
              <a:rPr lang="en-US" dirty="0" err="1"/>
              <a:t>BoxLayout.Y_AXIS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panel.setLayout</a:t>
            </a:r>
            <a:r>
              <a:rPr lang="en-US" dirty="0"/>
              <a:t>(</a:t>
            </a:r>
            <a:r>
              <a:rPr lang="en-US" dirty="0" err="1"/>
              <a:t>boxlayout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8725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57C7F8-822C-4EFE-88B4-E3469283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5A00A-B845-4BCB-B88B-07A21552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Java </a:t>
            </a:r>
            <a:r>
              <a:rPr lang="en-US" b="1" dirty="0" err="1"/>
              <a:t>CardLayout</a:t>
            </a:r>
            <a:r>
              <a:rPr lang="en-US" dirty="0"/>
              <a:t> class manages the components in such a manner that only one component is visible at a time.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():</a:t>
            </a:r>
            <a:r>
              <a:rPr lang="en-US" dirty="0"/>
              <a:t> creates a card layout with zero horizontal and vertical gap.</a:t>
            </a:r>
          </a:p>
          <a:p>
            <a:r>
              <a:rPr lang="en-US" b="1" dirty="0" err="1"/>
              <a:t>CardLayout</a:t>
            </a:r>
            <a:r>
              <a:rPr lang="en-US" b="1" dirty="0"/>
              <a:t>(int </a:t>
            </a:r>
            <a:r>
              <a:rPr lang="en-US" b="1" dirty="0" err="1"/>
              <a:t>hgap</a:t>
            </a:r>
            <a:r>
              <a:rPr lang="en-US" b="1" dirty="0"/>
              <a:t>, int </a:t>
            </a:r>
            <a:r>
              <a:rPr lang="en-US" b="1" dirty="0" err="1"/>
              <a:t>vgap</a:t>
            </a:r>
            <a:r>
              <a:rPr lang="en-US" b="1" dirty="0"/>
              <a:t>):</a:t>
            </a:r>
            <a:r>
              <a:rPr lang="en-US" dirty="0"/>
              <a:t> creates a card layout with the given horizontal and vertical gap.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147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A51CF-5947-4AB0-B070-BB520BA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B3792E-7193-45E7-A1FF-7C0D73C0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public void next(Container parent):</a:t>
            </a:r>
            <a:r>
              <a:rPr lang="en-US" dirty="0"/>
              <a:t> is used to flip to the next card of the given container.</a:t>
            </a:r>
          </a:p>
          <a:p>
            <a:r>
              <a:rPr lang="en-US" b="1" dirty="0"/>
              <a:t>public void previous(Container parent):</a:t>
            </a:r>
            <a:r>
              <a:rPr lang="en-US" dirty="0"/>
              <a:t> is used to flip to the previous card of the given container.</a:t>
            </a:r>
          </a:p>
          <a:p>
            <a:r>
              <a:rPr lang="en-US" b="1" dirty="0"/>
              <a:t>public void first(Container parent):</a:t>
            </a:r>
            <a:r>
              <a:rPr lang="en-US" dirty="0"/>
              <a:t> is used to flip to the first card of the given container.</a:t>
            </a:r>
          </a:p>
          <a:p>
            <a:r>
              <a:rPr lang="en-US" b="1" dirty="0"/>
              <a:t>public void last(Container parent):</a:t>
            </a:r>
            <a:r>
              <a:rPr lang="en-US" dirty="0"/>
              <a:t> is used to flip to the last card of the given container.</a:t>
            </a:r>
          </a:p>
          <a:p>
            <a:r>
              <a:rPr lang="en-US" b="1" dirty="0"/>
              <a:t>public void show(Container parent, String name):</a:t>
            </a:r>
            <a:r>
              <a:rPr lang="en-US" dirty="0"/>
              <a:t> is used to flip to the specified card with the given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2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9952A0-A9B9-48E8-A639-A1F5BC9E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16F8FD-D1BB-4720-A7CE-68F2D0D5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Listener</a:t>
            </a:r>
          </a:p>
          <a:p>
            <a:pPr marL="0" indent="0">
              <a:buNone/>
            </a:pPr>
            <a:r>
              <a:rPr lang="en-US" dirty="0"/>
              <a:t>    It is an object which is notified when an event occurs.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3D5AFFD-6F63-47DF-ABE5-0A11AFC7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41465"/>
              </p:ext>
            </p:extLst>
          </p:nvPr>
        </p:nvGraphicFramePr>
        <p:xfrm>
          <a:off x="457200" y="3280250"/>
          <a:ext cx="8305800" cy="240976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xmlns="" val="417743631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xmlns="" val="3373164979"/>
                    </a:ext>
                  </a:extLst>
                </a:gridCol>
              </a:tblGrid>
              <a:tr h="5297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</a:rPr>
                        <a:t>Java Interfaces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They Listen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698630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 </a:t>
                      </a:r>
                      <a:r>
                        <a:rPr lang="en-US" sz="1200" b="1">
                          <a:effectLst/>
                        </a:rPr>
                        <a:t>button clicks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66464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KeyListener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Listens for and handles</a:t>
                      </a:r>
                      <a:r>
                        <a:rPr lang="en-US" sz="1200" b="1">
                          <a:effectLst/>
                        </a:rPr>
                        <a:t> key events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4902499"/>
                  </a:ext>
                </a:extLst>
              </a:tr>
              <a:tr h="6266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MouseListener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Listens for and handles </a:t>
                      </a:r>
                      <a:r>
                        <a:rPr lang="en-US" sz="1200" b="1" dirty="0">
                          <a:effectLst/>
                        </a:rPr>
                        <a:t>mouse events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802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014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61F73-0B22-4C2B-978A-2D7150D7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524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Classes that represent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4E0BCD5-8454-40BE-BA41-A9BDB516F1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887821"/>
          <a:ext cx="8229600" cy="19507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5007298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163718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vents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278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an action has occured (e.g- button pressed)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7245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Generated when scroll bar is manipulated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3077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Generated when container is changed ( added or removed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479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104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E9269C-A0C2-468F-B0E6-1159611C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Autofit/>
          </a:bodyPr>
          <a:lstStyle/>
          <a:p>
            <a:r>
              <a:rPr lang="en-US" sz="2800" b="1" dirty="0"/>
              <a:t>Event Classes and Associated Listener Interfaces</a:t>
            </a:r>
            <a:br>
              <a:rPr lang="en-US" sz="2800" b="1" dirty="0"/>
            </a:br>
            <a:endParaRPr lang="en-US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4766A4A9-E789-48C5-8F9C-6C5700DBE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430621"/>
          <a:ext cx="8229600" cy="286512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5769157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56998056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Event Classes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</a:rPr>
                        <a:t>Associated Listener Interface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719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3848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ActionListener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07161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AdjustmentListner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1177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ContainerListener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378693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FocusListener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3063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ComponentListener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1567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ItemEvent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en-US" b="1">
                          <a:effectLst/>
                        </a:rPr>
                        <a:t>ItemListener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8003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KeyListener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529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751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9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46CD4-AECD-40D4-878D-326AE7F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A3861A-6FCF-4AFE-92C4-0D7F4330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ways to create a frame:</a:t>
            </a:r>
          </a:p>
          <a:p>
            <a:pPr lvl="1"/>
            <a:r>
              <a:rPr lang="en-US" dirty="0"/>
              <a:t>By creating the object of Frame class </a:t>
            </a:r>
          </a:p>
          <a:p>
            <a:pPr lvl="1"/>
            <a:r>
              <a:rPr lang="en-US" dirty="0"/>
              <a:t>By extending Frame class (inheritance)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DABB3-6C9B-45F3-8303-D138A3D1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06F5A-3920-4B10-B190-B48861FC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JFrame</a:t>
            </a:r>
            <a:r>
              <a:rPr lang="en-US" sz="2400" dirty="0"/>
              <a:t> </a:t>
            </a:r>
            <a:r>
              <a:rPr lang="en-US" sz="2400" dirty="0" err="1"/>
              <a:t>jf</a:t>
            </a:r>
            <a:r>
              <a:rPr lang="en-US" sz="2400" dirty="0"/>
              <a:t>=new </a:t>
            </a:r>
            <a:r>
              <a:rPr lang="en-US" sz="2400" dirty="0" err="1"/>
              <a:t>JFrame</a:t>
            </a:r>
            <a:r>
              <a:rPr lang="en-US" sz="2400" dirty="0"/>
              <a:t>("Book Details");</a:t>
            </a:r>
          </a:p>
          <a:p>
            <a:pPr marL="0" indent="0">
              <a:buNone/>
            </a:pPr>
            <a:r>
              <a:rPr lang="en-US" sz="2400" dirty="0"/>
              <a:t>		//</a:t>
            </a:r>
            <a:r>
              <a:rPr lang="en-US" sz="2400" dirty="0" err="1"/>
              <a:t>jf.setSize</a:t>
            </a:r>
            <a:r>
              <a:rPr lang="en-US" sz="2400" dirty="0"/>
              <a:t>(400,400);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jf.setBounds</a:t>
            </a:r>
            <a:r>
              <a:rPr lang="en-US" sz="2400" dirty="0"/>
              <a:t>(325,58,400,400);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>
                <a:solidFill>
                  <a:srgbClr val="FF0000"/>
                </a:solidFill>
              </a:rPr>
              <a:t>jf.getContentPane</a:t>
            </a:r>
            <a:r>
              <a:rPr lang="en-US" sz="2400" dirty="0">
                <a:solidFill>
                  <a:srgbClr val="FF0000"/>
                </a:solidFill>
              </a:rPr>
              <a:t>().</a:t>
            </a:r>
            <a:r>
              <a:rPr lang="en-US" sz="2400" dirty="0" err="1">
                <a:solidFill>
                  <a:srgbClr val="FF0000"/>
                </a:solidFill>
              </a:rPr>
              <a:t>setBackground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Color.BLUE</a:t>
            </a:r>
            <a:r>
              <a:rPr lang="en-US" sz="2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jf.setLayout</a:t>
            </a:r>
            <a:r>
              <a:rPr lang="en-US" sz="2400" dirty="0"/>
              <a:t>(null);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jf.setVisible</a:t>
            </a:r>
            <a:r>
              <a:rPr lang="en-US" sz="2400" dirty="0"/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41477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973B677-2E56-4251-B85E-CA071F040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32697"/>
              </p:ext>
            </p:extLst>
          </p:nvPr>
        </p:nvGraphicFramePr>
        <p:xfrm>
          <a:off x="935065" y="609600"/>
          <a:ext cx="3484536" cy="5744648"/>
        </p:xfrm>
        <a:graphic>
          <a:graphicData uri="http://schemas.openxmlformats.org/drawingml/2006/table">
            <a:tbl>
              <a:tblPr/>
              <a:tblGrid>
                <a:gridCol w="1742268">
                  <a:extLst>
                    <a:ext uri="{9D8B030D-6E8A-4147-A177-3AD203B41FA5}">
                      <a16:colId xmlns:a16="http://schemas.microsoft.com/office/drawing/2014/main" xmlns="" val="3991473338"/>
                    </a:ext>
                  </a:extLst>
                </a:gridCol>
                <a:gridCol w="1742268">
                  <a:extLst>
                    <a:ext uri="{9D8B030D-6E8A-4147-A177-3AD203B41FA5}">
                      <a16:colId xmlns:a16="http://schemas.microsoft.com/office/drawing/2014/main" xmlns="" val="1547317608"/>
                    </a:ext>
                  </a:extLst>
                </a:gridCol>
              </a:tblGrid>
              <a:tr h="410332"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Java Color Constants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33033962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BLACK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951351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BLUE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3584463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CYAN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558053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DARK_GRAY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430704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78410996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GREEN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572554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 dirty="0"/>
                        <a:t>LIGHT_GRAY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9614577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MAGENTA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52848559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ORANGE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867530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PINK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7827601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RED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895473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WHITE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4026450"/>
                  </a:ext>
                </a:extLst>
              </a:tr>
              <a:tr h="410332">
                <a:tc>
                  <a:txBody>
                    <a:bodyPr/>
                    <a:lstStyle/>
                    <a:p>
                      <a:r>
                        <a:rPr lang="en-US" sz="1600"/>
                        <a:t>YELLOW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6881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09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1DEE14C-40A9-4E53-92A9-858483DEB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662339"/>
              </p:ext>
            </p:extLst>
          </p:nvPr>
        </p:nvGraphicFramePr>
        <p:xfrm>
          <a:off x="685800" y="533400"/>
          <a:ext cx="4038600" cy="606924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1425792143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1317881501"/>
                    </a:ext>
                  </a:extLst>
                </a:gridCol>
              </a:tblGrid>
              <a:tr h="310709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Color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RGB value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243913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Black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483186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255-102-102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018453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255-51-51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6195779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255-0-0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585903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822149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red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153-0-0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122012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Very 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51-204-255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02488223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 dirty="0"/>
                        <a:t>Light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51-153-255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90725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0-0-255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8549287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0-0-204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60254928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blue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0-0-153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7323370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102-255-102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195390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Light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0-255-51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837686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0-204-0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14819852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0-153-0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510011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Very dark green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0-102-0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9670915"/>
                  </a:ext>
                </a:extLst>
              </a:tr>
              <a:tr h="310709">
                <a:tc>
                  <a:txBody>
                    <a:bodyPr/>
                    <a:lstStyle/>
                    <a:p>
                      <a:r>
                        <a:rPr lang="en-US" sz="1800"/>
                        <a:t>White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255-255-25</a:t>
                      </a:r>
                    </a:p>
                  </a:txBody>
                  <a:tcPr marL="62861" marR="62861" marT="31430" marB="31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7346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E1A7CA-35AE-4702-B847-A6D67463F385}"/>
              </a:ext>
            </a:extLst>
          </p:cNvPr>
          <p:cNvSpPr txBox="1"/>
          <p:nvPr/>
        </p:nvSpPr>
        <p:spPr>
          <a:xfrm>
            <a:off x="4724400" y="2590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Color c1 = new Color(102, 255, 102);  </a:t>
            </a:r>
          </a:p>
          <a:p>
            <a:r>
              <a:rPr lang="en-US" dirty="0" err="1">
                <a:solidFill>
                  <a:srgbClr val="FF0000"/>
                </a:solidFill>
              </a:rPr>
              <a:t>jf.getContentPane</a:t>
            </a:r>
            <a:r>
              <a:rPr lang="en-US" dirty="0">
                <a:solidFill>
                  <a:srgbClr val="FF0000"/>
                </a:solidFill>
              </a:rPr>
              <a:t>().</a:t>
            </a:r>
            <a:r>
              <a:rPr lang="en-US" dirty="0" err="1">
                <a:solidFill>
                  <a:srgbClr val="FF0000"/>
                </a:solidFill>
              </a:rPr>
              <a:t>setBackground</a:t>
            </a:r>
            <a:r>
              <a:rPr lang="en-US" dirty="0">
                <a:solidFill>
                  <a:srgbClr val="FF0000"/>
                </a:solidFill>
              </a:rPr>
              <a:t>(c1);</a:t>
            </a:r>
          </a:p>
        </p:txBody>
      </p:sp>
    </p:spTree>
    <p:extLst>
      <p:ext uri="{BB962C8B-B14F-4D97-AF65-F5344CB8AC3E}">
        <p14:creationId xmlns:p14="http://schemas.microsoft.com/office/powerpoint/2010/main" val="200201945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10588</TotalTime>
  <Words>1952</Words>
  <Application>Microsoft Office PowerPoint</Application>
  <PresentationFormat>On-screen Show (4:3)</PresentationFormat>
  <Paragraphs>340</Paragraphs>
  <Slides>59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Lpu theme final with copyright(S)</vt:lpstr>
      <vt:lpstr>PowerPoint Presentation</vt:lpstr>
      <vt:lpstr>PowerPoint Presentation</vt:lpstr>
      <vt:lpstr>Steps to create GUI:</vt:lpstr>
      <vt:lpstr>PowerPoint Presentation</vt:lpstr>
      <vt:lpstr> setBounds() </vt:lpstr>
      <vt:lpstr>JFrame</vt:lpstr>
      <vt:lpstr>JFrame </vt:lpstr>
      <vt:lpstr>PowerPoint Presentation</vt:lpstr>
      <vt:lpstr>PowerPoint Presentation</vt:lpstr>
      <vt:lpstr>Add image using JLabel</vt:lpstr>
      <vt:lpstr>Java JButton</vt:lpstr>
      <vt:lpstr>Constructors of JButton</vt:lpstr>
      <vt:lpstr>Methods of JButton class  </vt:lpstr>
      <vt:lpstr>Steps to perform action on button click</vt:lpstr>
      <vt:lpstr>actionPerformed() method</vt:lpstr>
      <vt:lpstr>Java JLabel</vt:lpstr>
      <vt:lpstr> JLabel:Commonly used Constructors:</vt:lpstr>
      <vt:lpstr>Jlabel:Commonly used Methods:</vt:lpstr>
      <vt:lpstr> Java JTextField</vt:lpstr>
      <vt:lpstr>Java JTextField</vt:lpstr>
      <vt:lpstr>Java JTextField</vt:lpstr>
      <vt:lpstr>JRadioButton class</vt:lpstr>
      <vt:lpstr>Methods belongs to JRadioButton class</vt:lpstr>
      <vt:lpstr> Steps: </vt:lpstr>
      <vt:lpstr>To check which radio button has selected</vt:lpstr>
      <vt:lpstr>JTextArea class</vt:lpstr>
      <vt:lpstr> Constructor </vt:lpstr>
      <vt:lpstr>Methods</vt:lpstr>
      <vt:lpstr>JComboBox class</vt:lpstr>
      <vt:lpstr>Constructor</vt:lpstr>
      <vt:lpstr>Methods</vt:lpstr>
      <vt:lpstr>Steps to perform event in JComboBox</vt:lpstr>
      <vt:lpstr>JTable class</vt:lpstr>
      <vt:lpstr>JColorChooser class</vt:lpstr>
      <vt:lpstr>JProgressBar class</vt:lpstr>
      <vt:lpstr>PowerPoint Presentation</vt:lpstr>
      <vt:lpstr>PowerPoint Presentation</vt:lpstr>
      <vt:lpstr>JSlider class</vt:lpstr>
      <vt:lpstr>common constructors used in JSlider are: </vt:lpstr>
      <vt:lpstr>Methods:</vt:lpstr>
      <vt:lpstr>PowerPoint Presentation</vt:lpstr>
      <vt:lpstr> LayoutManagers </vt:lpstr>
      <vt:lpstr> NullLayout </vt:lpstr>
      <vt:lpstr> BorderLayout </vt:lpstr>
      <vt:lpstr>GridLayout</vt:lpstr>
      <vt:lpstr>PowerPoint Presentation</vt:lpstr>
      <vt:lpstr>PowerPoint Presentation</vt:lpstr>
      <vt:lpstr>FlowLayout</vt:lpstr>
      <vt:lpstr>Note:</vt:lpstr>
      <vt:lpstr>BoxLayout</vt:lpstr>
      <vt:lpstr>Constructor</vt:lpstr>
      <vt:lpstr>Methods</vt:lpstr>
      <vt:lpstr>PowerPoint Presentation</vt:lpstr>
      <vt:lpstr>CardLayout</vt:lpstr>
      <vt:lpstr> Methods </vt:lpstr>
      <vt:lpstr>PowerPoint Presentation</vt:lpstr>
      <vt:lpstr>Classes that represent events</vt:lpstr>
      <vt:lpstr>Event Classes and Associated Listener Interfaces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DELL</cp:lastModifiedBy>
  <cp:revision>409</cp:revision>
  <dcterms:created xsi:type="dcterms:W3CDTF">2014-05-25T11:13:57Z</dcterms:created>
  <dcterms:modified xsi:type="dcterms:W3CDTF">2023-03-29T04:03:44Z</dcterms:modified>
</cp:coreProperties>
</file>