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51"/>
  </p:notesMasterIdLst>
  <p:handoutMasterIdLst>
    <p:handoutMasterId r:id="rId52"/>
  </p:handoutMasterIdLst>
  <p:sldIdLst>
    <p:sldId id="354" r:id="rId2"/>
    <p:sldId id="366" r:id="rId3"/>
    <p:sldId id="367" r:id="rId4"/>
    <p:sldId id="368" r:id="rId5"/>
    <p:sldId id="370" r:id="rId6"/>
    <p:sldId id="369" r:id="rId7"/>
    <p:sldId id="371" r:id="rId8"/>
    <p:sldId id="355" r:id="rId9"/>
    <p:sldId id="374" r:id="rId10"/>
    <p:sldId id="375" r:id="rId11"/>
    <p:sldId id="376" r:id="rId12"/>
    <p:sldId id="377" r:id="rId13"/>
    <p:sldId id="363" r:id="rId14"/>
    <p:sldId id="378" r:id="rId15"/>
    <p:sldId id="379" r:id="rId16"/>
    <p:sldId id="381" r:id="rId17"/>
    <p:sldId id="266" r:id="rId18"/>
    <p:sldId id="267" r:id="rId19"/>
    <p:sldId id="268" r:id="rId20"/>
    <p:sldId id="382" r:id="rId21"/>
    <p:sldId id="270" r:id="rId22"/>
    <p:sldId id="271" r:id="rId23"/>
    <p:sldId id="372" r:id="rId24"/>
    <p:sldId id="356" r:id="rId25"/>
    <p:sldId id="361" r:id="rId26"/>
    <p:sldId id="358" r:id="rId27"/>
    <p:sldId id="383" r:id="rId28"/>
    <p:sldId id="384" r:id="rId29"/>
    <p:sldId id="277" r:id="rId30"/>
    <p:sldId id="278" r:id="rId31"/>
    <p:sldId id="279" r:id="rId32"/>
    <p:sldId id="280" r:id="rId33"/>
    <p:sldId id="281" r:id="rId34"/>
    <p:sldId id="282" r:id="rId35"/>
    <p:sldId id="359" r:id="rId36"/>
    <p:sldId id="385" r:id="rId37"/>
    <p:sldId id="386" r:id="rId38"/>
    <p:sldId id="387" r:id="rId39"/>
    <p:sldId id="388" r:id="rId40"/>
    <p:sldId id="389" r:id="rId41"/>
    <p:sldId id="390" r:id="rId42"/>
    <p:sldId id="391" r:id="rId43"/>
    <p:sldId id="392" r:id="rId44"/>
    <p:sldId id="396" r:id="rId45"/>
    <p:sldId id="397" r:id="rId46"/>
    <p:sldId id="393" r:id="rId47"/>
    <p:sldId id="394" r:id="rId48"/>
    <p:sldId id="395" r:id="rId49"/>
    <p:sldId id="353"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969" autoAdjust="0"/>
  </p:normalViewPr>
  <p:slideViewPr>
    <p:cSldViewPr>
      <p:cViewPr>
        <p:scale>
          <a:sx n="81" d="100"/>
          <a:sy n="81" d="100"/>
        </p:scale>
        <p:origin x="-186" y="210"/>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4/24/2023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4/24/2023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mysql.com/downloads/connector/j/"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oracle.com/javase/7/docs/api/java/sql/DriverManager.html" TargetMode="External"/><Relationship Id="rId2" Type="http://schemas.openxmlformats.org/officeDocument/2006/relationships/hyperlink" Target="https://docs.oracle.com/javase/7/docs/api/java/sql/Connection.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search.maven.org/"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4B4460-1304-4B2D-A0CB-429223F3E701}"/>
              </a:ext>
            </a:extLst>
          </p:cNvPr>
          <p:cNvSpPr>
            <a:spLocks noGrp="1"/>
          </p:cNvSpPr>
          <p:nvPr>
            <p:ph type="title"/>
          </p:nvPr>
        </p:nvSpPr>
        <p:spPr/>
        <p:txBody>
          <a:bodyPr/>
          <a:lstStyle/>
          <a:p>
            <a:pPr algn="l"/>
            <a:r>
              <a:rPr lang="en-US" dirty="0">
                <a:solidFill>
                  <a:srgbClr val="C00000"/>
                </a:solidFill>
              </a:rPr>
              <a:t>Topics Covered….</a:t>
            </a:r>
          </a:p>
        </p:txBody>
      </p:sp>
      <p:sp>
        <p:nvSpPr>
          <p:cNvPr id="3" name="Content Placeholder 2">
            <a:extLst>
              <a:ext uri="{FF2B5EF4-FFF2-40B4-BE49-F238E27FC236}">
                <a16:creationId xmlns="" xmlns:a16="http://schemas.microsoft.com/office/drawing/2014/main" id="{2A9C37B1-B8DB-45B6-8208-DBC3CE401E3A}"/>
              </a:ext>
            </a:extLst>
          </p:cNvPr>
          <p:cNvSpPr>
            <a:spLocks noGrp="1"/>
          </p:cNvSpPr>
          <p:nvPr>
            <p:ph idx="1"/>
          </p:nvPr>
        </p:nvSpPr>
        <p:spPr/>
        <p:txBody>
          <a:bodyPr>
            <a:normAutofit fontScale="92500" lnSpcReduction="10000"/>
          </a:bodyPr>
          <a:lstStyle/>
          <a:p>
            <a:pPr marL="0" indent="0">
              <a:buNone/>
            </a:pPr>
            <a:r>
              <a:rPr lang="en-US" dirty="0"/>
              <a:t>Managing data using JDBC:</a:t>
            </a:r>
          </a:p>
          <a:p>
            <a:pPr>
              <a:buFont typeface="Wingdings" panose="05000000000000000000" pitchFamily="2" charset="2"/>
              <a:buChar char="ü"/>
            </a:pPr>
            <a:r>
              <a:rPr lang="en-US" dirty="0"/>
              <a:t>introduction to JDBC, </a:t>
            </a:r>
          </a:p>
          <a:p>
            <a:pPr>
              <a:buFont typeface="Wingdings" panose="05000000000000000000" pitchFamily="2" charset="2"/>
              <a:buChar char="ü"/>
            </a:pPr>
            <a:r>
              <a:rPr lang="en-US" dirty="0"/>
              <a:t>connectivity with database,</a:t>
            </a:r>
          </a:p>
          <a:p>
            <a:pPr>
              <a:buFont typeface="Wingdings" panose="05000000000000000000" pitchFamily="2" charset="2"/>
              <a:buChar char="ü"/>
            </a:pPr>
            <a:r>
              <a:rPr lang="en-US" dirty="0"/>
              <a:t>CRUD operations, </a:t>
            </a:r>
          </a:p>
          <a:p>
            <a:pPr>
              <a:buFont typeface="Wingdings" panose="05000000000000000000" pitchFamily="2" charset="2"/>
              <a:buChar char="ü"/>
            </a:pPr>
            <a:r>
              <a:rPr lang="en-US" dirty="0"/>
              <a:t>Connection interface,</a:t>
            </a:r>
          </a:p>
          <a:p>
            <a:pPr>
              <a:buFont typeface="Wingdings" panose="05000000000000000000" pitchFamily="2" charset="2"/>
              <a:buChar char="ü"/>
            </a:pPr>
            <a:r>
              <a:rPr lang="en-US" dirty="0"/>
              <a:t>Statement interface, ResultSet interface, </a:t>
            </a:r>
            <a:r>
              <a:rPr lang="en-US" dirty="0" err="1"/>
              <a:t>PreparedStatement</a:t>
            </a:r>
            <a:r>
              <a:rPr lang="en-US" dirty="0"/>
              <a:t>, </a:t>
            </a:r>
          </a:p>
          <a:p>
            <a:pPr>
              <a:buFont typeface="Wingdings" panose="05000000000000000000" pitchFamily="2" charset="2"/>
              <a:buChar char="ü"/>
            </a:pPr>
            <a:r>
              <a:rPr lang="en-US" dirty="0" err="1"/>
              <a:t>ResultSetMetaData</a:t>
            </a:r>
            <a:r>
              <a:rPr lang="en-US" dirty="0"/>
              <a:t>, </a:t>
            </a:r>
          </a:p>
          <a:p>
            <a:pPr>
              <a:buFont typeface="Wingdings" panose="05000000000000000000" pitchFamily="2" charset="2"/>
              <a:buChar char="ü"/>
            </a:pPr>
            <a:r>
              <a:rPr lang="en-US" dirty="0" err="1"/>
              <a:t>DatabaseMetaData</a:t>
            </a:r>
            <a:endParaRPr lang="en-US" dirty="0"/>
          </a:p>
          <a:p>
            <a:pPr marL="0" indent="0">
              <a:buNone/>
            </a:pPr>
            <a:endParaRPr lang="en-US" dirty="0"/>
          </a:p>
        </p:txBody>
      </p:sp>
    </p:spTree>
    <p:extLst>
      <p:ext uri="{BB962C8B-B14F-4D97-AF65-F5344CB8AC3E}">
        <p14:creationId xmlns:p14="http://schemas.microsoft.com/office/powerpoint/2010/main" val="1242124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Right 7">
            <a:extLst>
              <a:ext uri="{FF2B5EF4-FFF2-40B4-BE49-F238E27FC236}">
                <a16:creationId xmlns="" xmlns:a16="http://schemas.microsoft.com/office/drawing/2014/main" id="{9CB002C2-9152-4544-BB8E-C1ED552A08C8}"/>
              </a:ext>
            </a:extLst>
          </p:cNvPr>
          <p:cNvSpPr/>
          <p:nvPr/>
        </p:nvSpPr>
        <p:spPr>
          <a:xfrm>
            <a:off x="228600" y="428625"/>
            <a:ext cx="2057400" cy="66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JDBC Architecture</a:t>
            </a:r>
          </a:p>
        </p:txBody>
      </p:sp>
      <p:pic>
        <p:nvPicPr>
          <p:cNvPr id="10" name="Picture 9">
            <a:extLst>
              <a:ext uri="{FF2B5EF4-FFF2-40B4-BE49-F238E27FC236}">
                <a16:creationId xmlns="" xmlns:a16="http://schemas.microsoft.com/office/drawing/2014/main" id="{1DBCC84C-523A-4192-A59D-098A58AD34DF}"/>
              </a:ext>
            </a:extLst>
          </p:cNvPr>
          <p:cNvPicPr>
            <a:picLocks noChangeAspect="1"/>
          </p:cNvPicPr>
          <p:nvPr/>
        </p:nvPicPr>
        <p:blipFill>
          <a:blip r:embed="rId2"/>
          <a:stretch>
            <a:fillRect/>
          </a:stretch>
        </p:blipFill>
        <p:spPr>
          <a:xfrm>
            <a:off x="1659122" y="3289024"/>
            <a:ext cx="5225680" cy="3624262"/>
          </a:xfrm>
          <a:prstGeom prst="rect">
            <a:avLst/>
          </a:prstGeom>
        </p:spPr>
      </p:pic>
      <p:pic>
        <p:nvPicPr>
          <p:cNvPr id="2" name="Picture 1">
            <a:extLst>
              <a:ext uri="{FF2B5EF4-FFF2-40B4-BE49-F238E27FC236}">
                <a16:creationId xmlns="" xmlns:a16="http://schemas.microsoft.com/office/drawing/2014/main" id="{2CDBA287-8018-4B9D-9465-B829102B5EDF}"/>
              </a:ext>
            </a:extLst>
          </p:cNvPr>
          <p:cNvPicPr>
            <a:picLocks noChangeAspect="1"/>
          </p:cNvPicPr>
          <p:nvPr/>
        </p:nvPicPr>
        <p:blipFill>
          <a:blip r:embed="rId3"/>
          <a:stretch>
            <a:fillRect/>
          </a:stretch>
        </p:blipFill>
        <p:spPr>
          <a:xfrm>
            <a:off x="3000374" y="514350"/>
            <a:ext cx="2543175" cy="2914650"/>
          </a:xfrm>
          <a:prstGeom prst="rect">
            <a:avLst/>
          </a:prstGeom>
        </p:spPr>
      </p:pic>
    </p:spTree>
    <p:extLst>
      <p:ext uri="{BB962C8B-B14F-4D97-AF65-F5344CB8AC3E}">
        <p14:creationId xmlns:p14="http://schemas.microsoft.com/office/powerpoint/2010/main" val="3170818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F85E2AC-0BD8-4989-94CC-047477B162C6}"/>
              </a:ext>
            </a:extLst>
          </p:cNvPr>
          <p:cNvSpPr>
            <a:spLocks noGrp="1"/>
          </p:cNvSpPr>
          <p:nvPr>
            <p:ph type="title"/>
          </p:nvPr>
        </p:nvSpPr>
        <p:spPr/>
        <p:txBody>
          <a:bodyPr>
            <a:noAutofit/>
          </a:bodyPr>
          <a:lstStyle/>
          <a:p>
            <a:pPr algn="l"/>
            <a:r>
              <a:rPr lang="en-US" sz="2400" b="1" dirty="0"/>
              <a:t/>
            </a:r>
            <a:br>
              <a:rPr lang="en-US" sz="2400" b="1" dirty="0"/>
            </a:br>
            <a:r>
              <a:rPr lang="en-US" sz="2400" b="1" dirty="0"/>
              <a:t/>
            </a:r>
            <a:br>
              <a:rPr lang="en-US" sz="2400" b="1" dirty="0"/>
            </a:br>
            <a:r>
              <a:rPr lang="en-US" sz="2400" b="1" dirty="0"/>
              <a:t>JDBC API:</a:t>
            </a:r>
            <a:r>
              <a:rPr lang="en-US" sz="2400" dirty="0"/>
              <a:t> It provides various methods and interfaces for easy communication with the database.</a:t>
            </a:r>
            <a:br>
              <a:rPr lang="en-US" sz="2400" dirty="0"/>
            </a:br>
            <a:endParaRPr lang="en-US" sz="2400" dirty="0"/>
          </a:p>
        </p:txBody>
      </p:sp>
      <p:sp>
        <p:nvSpPr>
          <p:cNvPr id="3" name="Content Placeholder 2">
            <a:extLst>
              <a:ext uri="{FF2B5EF4-FFF2-40B4-BE49-F238E27FC236}">
                <a16:creationId xmlns="" xmlns:a16="http://schemas.microsoft.com/office/drawing/2014/main" id="{3075A345-340B-46B7-9F25-9A1E66A0B26B}"/>
              </a:ext>
            </a:extLst>
          </p:cNvPr>
          <p:cNvSpPr>
            <a:spLocks noGrp="1"/>
          </p:cNvSpPr>
          <p:nvPr>
            <p:ph sz="half" idx="1"/>
          </p:nvPr>
        </p:nvSpPr>
        <p:spPr/>
        <p:txBody>
          <a:bodyPr>
            <a:normAutofit fontScale="70000" lnSpcReduction="20000"/>
          </a:bodyPr>
          <a:lstStyle/>
          <a:p>
            <a:pPr marL="0" indent="0">
              <a:buNone/>
            </a:pPr>
            <a:r>
              <a:rPr lang="en-US" b="1" dirty="0"/>
              <a:t>Interfaces of JDBC API</a:t>
            </a:r>
          </a:p>
          <a:p>
            <a:r>
              <a:rPr lang="en-US" sz="3100" dirty="0"/>
              <a:t>Driver interface</a:t>
            </a:r>
          </a:p>
          <a:p>
            <a:r>
              <a:rPr lang="en-US" sz="3100" dirty="0"/>
              <a:t>Connection interface</a:t>
            </a:r>
          </a:p>
          <a:p>
            <a:r>
              <a:rPr lang="en-US" sz="3100" dirty="0"/>
              <a:t>Statement interface</a:t>
            </a:r>
          </a:p>
          <a:p>
            <a:r>
              <a:rPr lang="en-US" sz="3100" dirty="0" err="1"/>
              <a:t>PreparedStatement</a:t>
            </a:r>
            <a:r>
              <a:rPr lang="en-US" sz="3100" dirty="0"/>
              <a:t> interface</a:t>
            </a:r>
          </a:p>
          <a:p>
            <a:r>
              <a:rPr lang="en-US" sz="3100" dirty="0" err="1"/>
              <a:t>CallableStatement</a:t>
            </a:r>
            <a:r>
              <a:rPr lang="en-US" sz="3100" dirty="0"/>
              <a:t> interface</a:t>
            </a:r>
          </a:p>
          <a:p>
            <a:r>
              <a:rPr lang="en-US" sz="3100" dirty="0"/>
              <a:t>ResultSet interface</a:t>
            </a:r>
          </a:p>
          <a:p>
            <a:r>
              <a:rPr lang="en-US" sz="3100" dirty="0" err="1"/>
              <a:t>ResultSetMetaData</a:t>
            </a:r>
            <a:r>
              <a:rPr lang="en-US" sz="3100" dirty="0"/>
              <a:t> interface</a:t>
            </a:r>
          </a:p>
          <a:p>
            <a:r>
              <a:rPr lang="en-US" sz="3100" dirty="0" err="1"/>
              <a:t>DatabaseMetaData</a:t>
            </a:r>
            <a:r>
              <a:rPr lang="en-US" sz="3100" dirty="0"/>
              <a:t> interface</a:t>
            </a:r>
          </a:p>
          <a:p>
            <a:r>
              <a:rPr lang="en-US" sz="3100" dirty="0" err="1"/>
              <a:t>RowSet</a:t>
            </a:r>
            <a:r>
              <a:rPr lang="en-US" sz="3100" dirty="0"/>
              <a:t> interface</a:t>
            </a:r>
          </a:p>
          <a:p>
            <a:pPr marL="0" indent="0">
              <a:buNone/>
            </a:pPr>
            <a:endParaRPr lang="en-US" dirty="0"/>
          </a:p>
        </p:txBody>
      </p:sp>
      <p:sp>
        <p:nvSpPr>
          <p:cNvPr id="5" name="Content Placeholder 4">
            <a:extLst>
              <a:ext uri="{FF2B5EF4-FFF2-40B4-BE49-F238E27FC236}">
                <a16:creationId xmlns="" xmlns:a16="http://schemas.microsoft.com/office/drawing/2014/main" id="{C463429F-BBD0-4AF8-B9C4-D4DB9FE8A864}"/>
              </a:ext>
            </a:extLst>
          </p:cNvPr>
          <p:cNvSpPr>
            <a:spLocks noGrp="1"/>
          </p:cNvSpPr>
          <p:nvPr>
            <p:ph sz="half" idx="2"/>
          </p:nvPr>
        </p:nvSpPr>
        <p:spPr/>
        <p:txBody>
          <a:bodyPr>
            <a:normAutofit fontScale="70000" lnSpcReduction="20000"/>
          </a:bodyPr>
          <a:lstStyle/>
          <a:p>
            <a:pPr marL="0" indent="0">
              <a:buNone/>
            </a:pPr>
            <a:r>
              <a:rPr lang="en-US" b="1" dirty="0"/>
              <a:t>Classes of JDBC API</a:t>
            </a:r>
          </a:p>
          <a:p>
            <a:r>
              <a:rPr lang="en-US" dirty="0" err="1"/>
              <a:t>DriverManager</a:t>
            </a:r>
            <a:r>
              <a:rPr lang="en-US" dirty="0"/>
              <a:t> class</a:t>
            </a:r>
          </a:p>
          <a:p>
            <a:endParaRPr lang="en-US" dirty="0"/>
          </a:p>
          <a:p>
            <a:pPr marL="0" indent="0">
              <a:buNone/>
            </a:pPr>
            <a:endParaRPr lang="en-US" dirty="0"/>
          </a:p>
        </p:txBody>
      </p:sp>
    </p:spTree>
    <p:extLst>
      <p:ext uri="{BB962C8B-B14F-4D97-AF65-F5344CB8AC3E}">
        <p14:creationId xmlns:p14="http://schemas.microsoft.com/office/powerpoint/2010/main" val="4055887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0FFE5640-D02F-457B-A80A-7B00693FF13B}"/>
              </a:ext>
            </a:extLst>
          </p:cNvPr>
          <p:cNvSpPr>
            <a:spLocks noGrp="1"/>
          </p:cNvSpPr>
          <p:nvPr>
            <p:ph type="title"/>
          </p:nvPr>
        </p:nvSpPr>
        <p:spPr/>
        <p:txBody>
          <a:bodyPr/>
          <a:lstStyle/>
          <a:p>
            <a:endParaRPr lang="en-US"/>
          </a:p>
        </p:txBody>
      </p:sp>
      <p:sp>
        <p:nvSpPr>
          <p:cNvPr id="6" name="Content Placeholder 5">
            <a:extLst>
              <a:ext uri="{FF2B5EF4-FFF2-40B4-BE49-F238E27FC236}">
                <a16:creationId xmlns="" xmlns:a16="http://schemas.microsoft.com/office/drawing/2014/main" id="{6AEA18A6-8B2D-49CC-8AE9-D34DA1DD93CB}"/>
              </a:ext>
            </a:extLst>
          </p:cNvPr>
          <p:cNvSpPr>
            <a:spLocks noGrp="1"/>
          </p:cNvSpPr>
          <p:nvPr>
            <p:ph idx="1"/>
          </p:nvPr>
        </p:nvSpPr>
        <p:spPr/>
        <p:txBody>
          <a:bodyPr/>
          <a:lstStyle/>
          <a:p>
            <a:pPr marL="0" indent="0">
              <a:buNone/>
            </a:pPr>
            <a:r>
              <a:rPr lang="en-US" b="1" dirty="0"/>
              <a:t>JDBC Driver manager : </a:t>
            </a:r>
            <a:r>
              <a:rPr lang="en-US" dirty="0"/>
              <a:t>It loads a database-specific driver in an application to establish a connection with a database.</a:t>
            </a:r>
          </a:p>
          <a:p>
            <a:pPr marL="0" indent="0">
              <a:buNone/>
            </a:pPr>
            <a:endParaRPr lang="en-US" dirty="0"/>
          </a:p>
        </p:txBody>
      </p:sp>
    </p:spTree>
    <p:extLst>
      <p:ext uri="{BB962C8B-B14F-4D97-AF65-F5344CB8AC3E}">
        <p14:creationId xmlns:p14="http://schemas.microsoft.com/office/powerpoint/2010/main" val="3586778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8FA1A1-F9D5-4BD4-9482-DBA8A7FF69D4}"/>
              </a:ext>
            </a:extLst>
          </p:cNvPr>
          <p:cNvSpPr>
            <a:spLocks noGrp="1"/>
          </p:cNvSpPr>
          <p:nvPr>
            <p:ph type="title"/>
          </p:nvPr>
        </p:nvSpPr>
        <p:spPr/>
        <p:txBody>
          <a:bodyPr>
            <a:normAutofit fontScale="90000"/>
          </a:bodyPr>
          <a:lstStyle/>
          <a:p>
            <a:r>
              <a:rPr lang="en-US" b="1" dirty="0"/>
              <a:t/>
            </a:r>
            <a:br>
              <a:rPr lang="en-US" b="1" dirty="0"/>
            </a:br>
            <a:r>
              <a:rPr lang="en-US" b="1" dirty="0"/>
              <a:t>JDBC Drivers</a:t>
            </a:r>
            <a:br>
              <a:rPr lang="en-US" b="1" dirty="0"/>
            </a:br>
            <a:endParaRPr lang="en-US" dirty="0"/>
          </a:p>
        </p:txBody>
      </p:sp>
      <p:sp>
        <p:nvSpPr>
          <p:cNvPr id="3" name="Content Placeholder 2">
            <a:extLst>
              <a:ext uri="{FF2B5EF4-FFF2-40B4-BE49-F238E27FC236}">
                <a16:creationId xmlns="" xmlns:a16="http://schemas.microsoft.com/office/drawing/2014/main" id="{434A4BCA-37FF-409F-9CD2-F017E3A6B7F0}"/>
              </a:ext>
            </a:extLst>
          </p:cNvPr>
          <p:cNvSpPr>
            <a:spLocks noGrp="1"/>
          </p:cNvSpPr>
          <p:nvPr>
            <p:ph idx="1"/>
          </p:nvPr>
        </p:nvSpPr>
        <p:spPr/>
        <p:txBody>
          <a:bodyPr>
            <a:normAutofit fontScale="92500" lnSpcReduction="10000"/>
          </a:bodyPr>
          <a:lstStyle/>
          <a:p>
            <a:pPr marL="0" indent="0" algn="just">
              <a:buNone/>
            </a:pPr>
            <a:r>
              <a:rPr lang="en-US" b="1" dirty="0"/>
              <a:t>JDBC drivers </a:t>
            </a:r>
            <a:r>
              <a:rPr lang="en-US" dirty="0"/>
              <a:t>are client-side adapters (installed on the client machine, not on the server) that convert requests from Java programs to a protocol that the DBMS can understand. </a:t>
            </a:r>
          </a:p>
          <a:p>
            <a:pPr marL="0" indent="0">
              <a:buNone/>
            </a:pPr>
            <a:r>
              <a:rPr lang="en-US" dirty="0"/>
              <a:t>There are 4 types of JDBC drivers:</a:t>
            </a:r>
          </a:p>
          <a:p>
            <a:pPr marL="0" indent="0">
              <a:buNone/>
            </a:pPr>
            <a:r>
              <a:rPr lang="en-US" dirty="0"/>
              <a:t>Type-1 driver or JDBC-ODBC bridge driver</a:t>
            </a:r>
          </a:p>
          <a:p>
            <a:pPr marL="0" indent="0">
              <a:buNone/>
            </a:pPr>
            <a:r>
              <a:rPr lang="en-US" dirty="0"/>
              <a:t>Type-2 driver or Native-API driver</a:t>
            </a:r>
          </a:p>
          <a:p>
            <a:pPr marL="0" indent="0">
              <a:buNone/>
            </a:pPr>
            <a:r>
              <a:rPr lang="en-US" dirty="0"/>
              <a:t>Type-3 driver or Network Protocol driver</a:t>
            </a:r>
          </a:p>
          <a:p>
            <a:pPr marL="0" indent="0">
              <a:buNone/>
            </a:pPr>
            <a:r>
              <a:rPr lang="en-US" dirty="0"/>
              <a:t>Type-4 driver or Thin driver</a:t>
            </a:r>
          </a:p>
          <a:p>
            <a:pPr marL="0" indent="0">
              <a:buNone/>
            </a:pPr>
            <a:endParaRPr lang="en-US" dirty="0"/>
          </a:p>
        </p:txBody>
      </p:sp>
    </p:spTree>
    <p:extLst>
      <p:ext uri="{BB962C8B-B14F-4D97-AF65-F5344CB8AC3E}">
        <p14:creationId xmlns:p14="http://schemas.microsoft.com/office/powerpoint/2010/main" val="878436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DDD1BD1-0F9D-4097-8B00-9AD4A3D0871E}"/>
              </a:ext>
            </a:extLst>
          </p:cNvPr>
          <p:cNvSpPr>
            <a:spLocks noGrp="1"/>
          </p:cNvSpPr>
          <p:nvPr>
            <p:ph idx="1"/>
          </p:nvPr>
        </p:nvSpPr>
        <p:spPr>
          <a:xfrm>
            <a:off x="457200" y="457200"/>
            <a:ext cx="8229600" cy="5668963"/>
          </a:xfrm>
        </p:spPr>
        <p:txBody>
          <a:bodyPr>
            <a:normAutofit/>
          </a:bodyPr>
          <a:lstStyle/>
          <a:p>
            <a:pPr marL="0" indent="0">
              <a:buNone/>
            </a:pPr>
            <a:r>
              <a:rPr lang="en-US" b="1" dirty="0"/>
              <a:t>Type 1 − JDBC-ODBC Bridge Driver:</a:t>
            </a:r>
          </a:p>
          <a:p>
            <a:pPr marL="0" indent="0">
              <a:buNone/>
            </a:pPr>
            <a:r>
              <a:rPr lang="en-US" dirty="0"/>
              <a:t>it provides a bridge to access the ODBC driver installed on each client. Using ODBC, requires configuring on your system a Data Source Name (DSN) that represents the target database.</a:t>
            </a:r>
          </a:p>
          <a:p>
            <a:pPr marL="0" indent="0">
              <a:buNone/>
            </a:pPr>
            <a:endParaRPr lang="en-US" dirty="0"/>
          </a:p>
        </p:txBody>
      </p:sp>
      <p:pic>
        <p:nvPicPr>
          <p:cNvPr id="5" name="Picture 4">
            <a:extLst>
              <a:ext uri="{FF2B5EF4-FFF2-40B4-BE49-F238E27FC236}">
                <a16:creationId xmlns="" xmlns:a16="http://schemas.microsoft.com/office/drawing/2014/main" id="{CF550E0C-B7FD-4A21-AA6A-4A02495DB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261" y="3200400"/>
            <a:ext cx="8082643" cy="3429000"/>
          </a:xfrm>
          <a:prstGeom prst="rect">
            <a:avLst/>
          </a:prstGeom>
        </p:spPr>
      </p:pic>
    </p:spTree>
    <p:extLst>
      <p:ext uri="{BB962C8B-B14F-4D97-AF65-F5344CB8AC3E}">
        <p14:creationId xmlns:p14="http://schemas.microsoft.com/office/powerpoint/2010/main" val="4012933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2098CD-8524-4217-9779-A25B210A3AF0}"/>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BC60CA7C-252C-4A4F-8CFC-B2612565224E}"/>
              </a:ext>
            </a:extLst>
          </p:cNvPr>
          <p:cNvSpPr>
            <a:spLocks noGrp="1"/>
          </p:cNvSpPr>
          <p:nvPr>
            <p:ph idx="1"/>
          </p:nvPr>
        </p:nvSpPr>
        <p:spPr/>
        <p:txBody>
          <a:bodyPr/>
          <a:lstStyle/>
          <a:p>
            <a:pPr marL="0" indent="0" algn="just">
              <a:buNone/>
            </a:pPr>
            <a:r>
              <a:rPr lang="en-US" dirty="0"/>
              <a:t>Using the JDBC-ODBC bridge driver we can access the databases which support only ODBC. Java application sends a request to the JDBC-ODBC bridge driver the request internally calls the ODBC equivalent function and the ODBC driver retrieves the result from the underlying database and sends it back to the JDBC-ODBC bridge driver.</a:t>
            </a:r>
          </a:p>
          <a:p>
            <a:pPr marL="0" indent="0">
              <a:buNone/>
            </a:pPr>
            <a:endParaRPr lang="en-US" dirty="0"/>
          </a:p>
        </p:txBody>
      </p:sp>
    </p:spTree>
    <p:extLst>
      <p:ext uri="{BB962C8B-B14F-4D97-AF65-F5344CB8AC3E}">
        <p14:creationId xmlns:p14="http://schemas.microsoft.com/office/powerpoint/2010/main" val="191174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7BE241-B9E7-4927-B3F9-D17C6DE241CC}"/>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C5F9ED2E-EF79-4AD7-9512-BC7702DA1EEB}"/>
              </a:ext>
            </a:extLst>
          </p:cNvPr>
          <p:cNvSpPr>
            <a:spLocks noGrp="1"/>
          </p:cNvSpPr>
          <p:nvPr>
            <p:ph idx="1"/>
          </p:nvPr>
        </p:nvSpPr>
        <p:spPr/>
        <p:txBody>
          <a:bodyPr/>
          <a:lstStyle/>
          <a:p>
            <a:pPr marL="0" indent="0" algn="just">
              <a:buNone/>
            </a:pPr>
            <a:r>
              <a:rPr lang="en-US" dirty="0"/>
              <a:t>Oracle does not support the JDBC-ODBC Bridge from Java 8. Oracle recommends that you use JDBC drivers provided by the vendor of your database instead of the JDBC-ODBC Bridge.</a:t>
            </a:r>
          </a:p>
          <a:p>
            <a:pPr marL="0" indent="0">
              <a:buNone/>
            </a:pPr>
            <a:endParaRPr lang="en-US" dirty="0"/>
          </a:p>
        </p:txBody>
      </p:sp>
    </p:spTree>
    <p:extLst>
      <p:ext uri="{BB962C8B-B14F-4D97-AF65-F5344CB8AC3E}">
        <p14:creationId xmlns:p14="http://schemas.microsoft.com/office/powerpoint/2010/main" val="3025091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9906000" cy="919146"/>
          </a:xfrm>
        </p:spPr>
        <p:txBody>
          <a:bodyPr>
            <a:normAutofit/>
          </a:bodyPr>
          <a:lstStyle/>
          <a:p>
            <a:r>
              <a:rPr lang="en-US" sz="4000" dirty="0">
                <a:solidFill>
                  <a:schemeClr val="tx1"/>
                </a:solidFill>
              </a:rPr>
              <a:t>Native-API driver</a:t>
            </a:r>
          </a:p>
        </p:txBody>
      </p:sp>
      <p:sp>
        <p:nvSpPr>
          <p:cNvPr id="3" name="Content Placeholder 2"/>
          <p:cNvSpPr>
            <a:spLocks noGrp="1"/>
          </p:cNvSpPr>
          <p:nvPr>
            <p:ph sz="quarter" idx="1"/>
          </p:nvPr>
        </p:nvSpPr>
        <p:spPr>
          <a:xfrm>
            <a:off x="457200" y="762000"/>
            <a:ext cx="8229600" cy="5364163"/>
          </a:xfrm>
        </p:spPr>
        <p:txBody>
          <a:bodyPr>
            <a:normAutofit/>
          </a:bodyPr>
          <a:lstStyle/>
          <a:p>
            <a:pPr marL="0" indent="0" algn="just">
              <a:buNone/>
            </a:pPr>
            <a:r>
              <a:rPr lang="en-US" sz="2800" dirty="0"/>
              <a:t>The Native API driver uses the client-side libraries of the database. The driver converts JDBC method calls into native calls of the database API. It is not written entirely in java.</a:t>
            </a:r>
          </a:p>
        </p:txBody>
      </p:sp>
      <p:pic>
        <p:nvPicPr>
          <p:cNvPr id="34818" name="Picture 2" descr="Native-API driver"/>
          <p:cNvPicPr>
            <a:picLocks noChangeAspect="1" noChangeArrowheads="1"/>
          </p:cNvPicPr>
          <p:nvPr/>
        </p:nvPicPr>
        <p:blipFill>
          <a:blip r:embed="rId2"/>
          <a:srcRect/>
          <a:stretch>
            <a:fillRect/>
          </a:stretch>
        </p:blipFill>
        <p:spPr bwMode="auto">
          <a:xfrm>
            <a:off x="1987322" y="2590800"/>
            <a:ext cx="6337527" cy="41148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66800"/>
            <a:ext cx="8229600" cy="5059363"/>
          </a:xfrm>
        </p:spPr>
        <p:txBody>
          <a:bodyPr/>
          <a:lstStyle/>
          <a:p>
            <a:r>
              <a:rPr lang="en-US" b="1" dirty="0"/>
              <a:t>Advantage</a:t>
            </a:r>
            <a:r>
              <a:rPr lang="en-US" dirty="0"/>
              <a:t>:</a:t>
            </a:r>
          </a:p>
          <a:p>
            <a:pPr lvl="1"/>
            <a:r>
              <a:rPr lang="en-US" dirty="0"/>
              <a:t>performance upgraded than JDBC-ODBC bridge driver.</a:t>
            </a:r>
          </a:p>
          <a:p>
            <a:r>
              <a:rPr lang="en-US" b="1" dirty="0"/>
              <a:t>Disadvantage</a:t>
            </a:r>
            <a:r>
              <a:rPr lang="en-US" dirty="0"/>
              <a:t>:</a:t>
            </a:r>
          </a:p>
          <a:p>
            <a:pPr lvl="1"/>
            <a:r>
              <a:rPr lang="en-US" dirty="0"/>
              <a:t>The Native driver needs to be installed on the each client machine.</a:t>
            </a:r>
          </a:p>
          <a:p>
            <a:pPr lvl="1"/>
            <a:r>
              <a:rPr lang="en-US" dirty="0"/>
              <a:t>The Vendor client library needs to be installed on client machine.</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05800" cy="1570038"/>
          </a:xfrm>
        </p:spPr>
        <p:txBody>
          <a:bodyPr>
            <a:normAutofit/>
          </a:bodyPr>
          <a:lstStyle/>
          <a:p>
            <a:pPr algn="l"/>
            <a:r>
              <a:rPr lang="en-US" sz="4000" dirty="0">
                <a:solidFill>
                  <a:schemeClr val="tx1"/>
                </a:solidFill>
              </a:rPr>
              <a:t>Network Protocol driver</a:t>
            </a:r>
          </a:p>
        </p:txBody>
      </p:sp>
      <p:sp>
        <p:nvSpPr>
          <p:cNvPr id="3" name="Content Placeholder 2"/>
          <p:cNvSpPr>
            <a:spLocks noGrp="1"/>
          </p:cNvSpPr>
          <p:nvPr>
            <p:ph sz="quarter" idx="1"/>
          </p:nvPr>
        </p:nvSpPr>
        <p:spPr>
          <a:xfrm>
            <a:off x="609600" y="1066800"/>
            <a:ext cx="8305800" cy="1570038"/>
          </a:xfrm>
        </p:spPr>
        <p:txBody>
          <a:bodyPr>
            <a:normAutofit fontScale="92500" lnSpcReduction="20000"/>
          </a:bodyPr>
          <a:lstStyle/>
          <a:p>
            <a:pPr marL="0" indent="0" algn="just">
              <a:buNone/>
            </a:pPr>
            <a:r>
              <a:rPr lang="en-US" dirty="0"/>
              <a:t>The Network Protocol driver uses middleware (application server) that converts JDBC calls directly or indirectly into the vendor-specific database protocol. It is fully written in java.</a:t>
            </a:r>
          </a:p>
        </p:txBody>
      </p:sp>
      <p:pic>
        <p:nvPicPr>
          <p:cNvPr id="36866" name="Picture 2" descr="Network Protocol driver"/>
          <p:cNvPicPr>
            <a:picLocks noChangeAspect="1" noChangeArrowheads="1"/>
          </p:cNvPicPr>
          <p:nvPr/>
        </p:nvPicPr>
        <p:blipFill>
          <a:blip r:embed="rId2"/>
          <a:srcRect/>
          <a:stretch>
            <a:fillRect/>
          </a:stretch>
        </p:blipFill>
        <p:spPr bwMode="auto">
          <a:xfrm>
            <a:off x="533400" y="2971800"/>
            <a:ext cx="8077200" cy="370137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1BD3EF-AC02-4F61-9E56-476A47E06101}"/>
              </a:ext>
            </a:extLst>
          </p:cNvPr>
          <p:cNvSpPr>
            <a:spLocks noGrp="1"/>
          </p:cNvSpPr>
          <p:nvPr>
            <p:ph type="title"/>
          </p:nvPr>
        </p:nvSpPr>
        <p:spPr/>
        <p:txBody>
          <a:bodyPr>
            <a:normAutofit fontScale="90000"/>
          </a:bodyPr>
          <a:lstStyle/>
          <a:p>
            <a:r>
              <a:rPr lang="en-US" dirty="0"/>
              <a:t/>
            </a:r>
            <a:br>
              <a:rPr lang="en-US" dirty="0"/>
            </a:br>
            <a:r>
              <a:rPr lang="en-US" dirty="0"/>
              <a:t>Steps to use MySQL Database</a:t>
            </a:r>
          </a:p>
        </p:txBody>
      </p:sp>
      <p:sp>
        <p:nvSpPr>
          <p:cNvPr id="3" name="Content Placeholder 2">
            <a:extLst>
              <a:ext uri="{FF2B5EF4-FFF2-40B4-BE49-F238E27FC236}">
                <a16:creationId xmlns="" xmlns:a16="http://schemas.microsoft.com/office/drawing/2014/main" id="{5C877092-DCBB-4297-846C-FD3C328A4DE1}"/>
              </a:ext>
            </a:extLst>
          </p:cNvPr>
          <p:cNvSpPr>
            <a:spLocks noGrp="1"/>
          </p:cNvSpPr>
          <p:nvPr>
            <p:ph idx="1"/>
          </p:nvPr>
        </p:nvSpPr>
        <p:spPr/>
        <p:txBody>
          <a:bodyPr/>
          <a:lstStyle/>
          <a:p>
            <a:r>
              <a:rPr lang="en-US" dirty="0"/>
              <a:t>Go the link:</a:t>
            </a:r>
          </a:p>
          <a:p>
            <a:pPr marL="0" indent="0">
              <a:buNone/>
            </a:pPr>
            <a:r>
              <a:rPr lang="en-US" dirty="0">
                <a:hlinkClick r:id="rId2"/>
              </a:rPr>
              <a:t>https://dev.mysql.com/downloads/connector/j/</a:t>
            </a:r>
            <a:endParaRPr lang="en-US" dirty="0"/>
          </a:p>
          <a:p>
            <a:pPr marL="0" indent="0">
              <a:buNone/>
            </a:pPr>
            <a:r>
              <a:rPr lang="en-US" dirty="0"/>
              <a:t>Download MySQL </a:t>
            </a:r>
            <a:r>
              <a:rPr lang="en-US" b="1" dirty="0"/>
              <a:t>Connector/J 8.0.28 </a:t>
            </a:r>
          </a:p>
          <a:p>
            <a:pPr marL="0" indent="0">
              <a:buNone/>
            </a:pPr>
            <a:endParaRPr lang="en-US" dirty="0"/>
          </a:p>
        </p:txBody>
      </p:sp>
      <p:pic>
        <p:nvPicPr>
          <p:cNvPr id="4" name="Picture 3">
            <a:extLst>
              <a:ext uri="{FF2B5EF4-FFF2-40B4-BE49-F238E27FC236}">
                <a16:creationId xmlns="" xmlns:a16="http://schemas.microsoft.com/office/drawing/2014/main" id="{DB56C948-8695-43C4-AD0D-2CA578D5809D}"/>
              </a:ext>
            </a:extLst>
          </p:cNvPr>
          <p:cNvPicPr>
            <a:picLocks noChangeAspect="1"/>
          </p:cNvPicPr>
          <p:nvPr/>
        </p:nvPicPr>
        <p:blipFill>
          <a:blip r:embed="rId3"/>
          <a:stretch>
            <a:fillRect/>
          </a:stretch>
        </p:blipFill>
        <p:spPr>
          <a:xfrm>
            <a:off x="838200" y="3379955"/>
            <a:ext cx="6629400" cy="3170277"/>
          </a:xfrm>
          <a:prstGeom prst="rect">
            <a:avLst/>
          </a:prstGeom>
        </p:spPr>
      </p:pic>
    </p:spTree>
    <p:extLst>
      <p:ext uri="{BB962C8B-B14F-4D97-AF65-F5344CB8AC3E}">
        <p14:creationId xmlns:p14="http://schemas.microsoft.com/office/powerpoint/2010/main" val="905065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14348" y="609600"/>
            <a:ext cx="7772400" cy="5410200"/>
          </a:xfrm>
        </p:spPr>
        <p:txBody>
          <a:bodyPr>
            <a:normAutofit/>
          </a:bodyPr>
          <a:lstStyle/>
          <a:p>
            <a:r>
              <a:rPr lang="en-US" b="1" dirty="0"/>
              <a:t>Advantage:</a:t>
            </a:r>
          </a:p>
          <a:p>
            <a:pPr lvl="1" algn="just"/>
            <a:r>
              <a:rPr lang="en-US" dirty="0"/>
              <a:t>No client side library is required because of application server that can perform many tasks like auditing, load balancing, logging etc.</a:t>
            </a:r>
          </a:p>
          <a:p>
            <a:r>
              <a:rPr lang="en-US" b="1" dirty="0"/>
              <a:t>Disadvantages:</a:t>
            </a:r>
          </a:p>
          <a:p>
            <a:pPr lvl="1" algn="just"/>
            <a:r>
              <a:rPr lang="en-US" dirty="0"/>
              <a:t>Network support is required on client machine.</a:t>
            </a:r>
          </a:p>
          <a:p>
            <a:pPr lvl="1" algn="just"/>
            <a:r>
              <a:rPr lang="en-US" dirty="0"/>
              <a:t>Requires database-specific coding to be done in the middle tier.</a:t>
            </a:r>
          </a:p>
          <a:p>
            <a:pPr lvl="1" algn="just"/>
            <a:r>
              <a:rPr lang="en-US" dirty="0"/>
              <a:t>Maintenance of Network Protocol driver becomes costly because it requires database-specific coding to be done in the middle tier.</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725470"/>
          </a:xfrm>
        </p:spPr>
        <p:txBody>
          <a:bodyPr>
            <a:normAutofit fontScale="90000"/>
          </a:bodyPr>
          <a:lstStyle/>
          <a:p>
            <a:pPr algn="l"/>
            <a:r>
              <a:rPr lang="en-US" dirty="0"/>
              <a:t>Thin driver</a:t>
            </a:r>
          </a:p>
        </p:txBody>
      </p:sp>
      <p:sp>
        <p:nvSpPr>
          <p:cNvPr id="3" name="Content Placeholder 2"/>
          <p:cNvSpPr>
            <a:spLocks noGrp="1"/>
          </p:cNvSpPr>
          <p:nvPr>
            <p:ph sz="quarter" idx="1"/>
          </p:nvPr>
        </p:nvSpPr>
        <p:spPr>
          <a:xfrm>
            <a:off x="381000" y="838200"/>
            <a:ext cx="8305800" cy="2233610"/>
          </a:xfrm>
        </p:spPr>
        <p:txBody>
          <a:bodyPr>
            <a:normAutofit/>
          </a:bodyPr>
          <a:lstStyle/>
          <a:p>
            <a:pPr marL="0" indent="0" algn="just">
              <a:buNone/>
            </a:pPr>
            <a:r>
              <a:rPr lang="en-US" dirty="0"/>
              <a:t>The thin driver converts JDBC calls directly into the vendor-specific database protocol. That is why it is known as thin driver. It is fully written in Java language.</a:t>
            </a:r>
          </a:p>
        </p:txBody>
      </p:sp>
      <p:pic>
        <p:nvPicPr>
          <p:cNvPr id="38914" name="Picture 2" descr="Thin driver"/>
          <p:cNvPicPr>
            <a:picLocks noChangeAspect="1" noChangeArrowheads="1"/>
          </p:cNvPicPr>
          <p:nvPr/>
        </p:nvPicPr>
        <p:blipFill>
          <a:blip r:embed="rId2"/>
          <a:srcRect/>
          <a:stretch>
            <a:fillRect/>
          </a:stretch>
        </p:blipFill>
        <p:spPr bwMode="auto">
          <a:xfrm>
            <a:off x="1542430" y="2917216"/>
            <a:ext cx="6059139" cy="365952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447800"/>
            <a:ext cx="7086624" cy="2624142"/>
          </a:xfrm>
        </p:spPr>
        <p:txBody>
          <a:bodyPr>
            <a:normAutofit fontScale="92500" lnSpcReduction="20000"/>
          </a:bodyPr>
          <a:lstStyle/>
          <a:p>
            <a:r>
              <a:rPr lang="en-US" b="1" dirty="0"/>
              <a:t>Advantage</a:t>
            </a:r>
            <a:r>
              <a:rPr lang="en-US" dirty="0"/>
              <a:t>:</a:t>
            </a:r>
          </a:p>
          <a:p>
            <a:pPr lvl="1"/>
            <a:r>
              <a:rPr lang="en-US" dirty="0"/>
              <a:t>Better performance than all other drivers.</a:t>
            </a:r>
          </a:p>
          <a:p>
            <a:pPr lvl="1"/>
            <a:r>
              <a:rPr lang="en-US" dirty="0"/>
              <a:t>No software is required at client side or server side.</a:t>
            </a:r>
          </a:p>
          <a:p>
            <a:r>
              <a:rPr lang="en-US" b="1" dirty="0"/>
              <a:t>Disadvantage:</a:t>
            </a:r>
          </a:p>
          <a:p>
            <a:pPr lvl="1"/>
            <a:r>
              <a:rPr lang="en-US" dirty="0"/>
              <a:t>Drivers depend on the Database.</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719478-0A81-4916-BFDF-45E2B2C2247B}"/>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69C4CFA8-DC5E-4EB3-8E3C-3F6121E7DC85}"/>
              </a:ext>
            </a:extLst>
          </p:cNvPr>
          <p:cNvSpPr>
            <a:spLocks noGrp="1"/>
          </p:cNvSpPr>
          <p:nvPr>
            <p:ph idx="1"/>
          </p:nvPr>
        </p:nvSpPr>
        <p:spPr/>
        <p:txBody>
          <a:bodyPr/>
          <a:lstStyle/>
          <a:p>
            <a:pPr marL="0" indent="0">
              <a:buNone/>
            </a:pPr>
            <a:r>
              <a:rPr lang="en-US" dirty="0"/>
              <a:t>The name of the class that implements </a:t>
            </a:r>
            <a:r>
              <a:rPr lang="en-US" dirty="0" err="1"/>
              <a:t>java.sql.Driver</a:t>
            </a:r>
            <a:r>
              <a:rPr lang="en-US" dirty="0"/>
              <a:t> in MySQL Connector/J is </a:t>
            </a:r>
          </a:p>
          <a:p>
            <a:pPr marL="0" indent="0" algn="ctr">
              <a:buNone/>
            </a:pPr>
            <a:r>
              <a:rPr lang="en-US" dirty="0" err="1">
                <a:solidFill>
                  <a:srgbClr val="FF0000"/>
                </a:solidFill>
              </a:rPr>
              <a:t>com.mysql.cj.jdbc.Driver</a:t>
            </a:r>
            <a:endParaRPr lang="en-US" dirty="0">
              <a:solidFill>
                <a:srgbClr val="FF0000"/>
              </a:solidFill>
            </a:endParaRPr>
          </a:p>
        </p:txBody>
      </p:sp>
    </p:spTree>
    <p:extLst>
      <p:ext uri="{BB962C8B-B14F-4D97-AF65-F5344CB8AC3E}">
        <p14:creationId xmlns:p14="http://schemas.microsoft.com/office/powerpoint/2010/main" val="761842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 xmlns:a16="http://schemas.microsoft.com/office/drawing/2014/main" id="{8F6F0C6B-001E-49F7-9476-8A0514609C78}"/>
              </a:ext>
            </a:extLst>
          </p:cNvPr>
          <p:cNvGraphicFramePr>
            <a:graphicFrameLocks noGrp="1"/>
          </p:cNvGraphicFramePr>
          <p:nvPr>
            <p:extLst>
              <p:ext uri="{D42A27DB-BD31-4B8C-83A1-F6EECF244321}">
                <p14:modId xmlns:p14="http://schemas.microsoft.com/office/powerpoint/2010/main" val="498081314"/>
              </p:ext>
            </p:extLst>
          </p:nvPr>
        </p:nvGraphicFramePr>
        <p:xfrm>
          <a:off x="152400" y="1143000"/>
          <a:ext cx="8122920" cy="4251823"/>
        </p:xfrm>
        <a:graphic>
          <a:graphicData uri="http://schemas.openxmlformats.org/drawingml/2006/table">
            <a:tbl>
              <a:tblPr/>
              <a:tblGrid>
                <a:gridCol w="4061460">
                  <a:extLst>
                    <a:ext uri="{9D8B030D-6E8A-4147-A177-3AD203B41FA5}">
                      <a16:colId xmlns="" xmlns:a16="http://schemas.microsoft.com/office/drawing/2014/main" val="42031582"/>
                    </a:ext>
                  </a:extLst>
                </a:gridCol>
                <a:gridCol w="4061460">
                  <a:extLst>
                    <a:ext uri="{9D8B030D-6E8A-4147-A177-3AD203B41FA5}">
                      <a16:colId xmlns="" xmlns:a16="http://schemas.microsoft.com/office/drawing/2014/main" val="1509301306"/>
                    </a:ext>
                  </a:extLst>
                </a:gridCol>
              </a:tblGrid>
              <a:tr h="404936">
                <a:tc>
                  <a:txBody>
                    <a:bodyPr/>
                    <a:lstStyle/>
                    <a:p>
                      <a:r>
                        <a:rPr lang="en-US" b="1" dirty="0">
                          <a:solidFill>
                            <a:srgbClr val="FF0000"/>
                          </a:solidFill>
                        </a:rPr>
                        <a:t>DDL</a:t>
                      </a:r>
                    </a:p>
                  </a:txBody>
                  <a:tcPr anchor="ctr">
                    <a:lnL>
                      <a:noFill/>
                    </a:lnL>
                    <a:lnR>
                      <a:noFill/>
                    </a:lnR>
                    <a:lnT>
                      <a:noFill/>
                    </a:lnT>
                    <a:lnB>
                      <a:noFill/>
                    </a:lnB>
                  </a:tcPr>
                </a:tc>
                <a:tc>
                  <a:txBody>
                    <a:bodyPr/>
                    <a:lstStyle/>
                    <a:p>
                      <a:r>
                        <a:rPr lang="en-US" b="1" dirty="0">
                          <a:solidFill>
                            <a:srgbClr val="FF0000"/>
                          </a:solidFill>
                        </a:rPr>
                        <a:t>DML</a:t>
                      </a:r>
                    </a:p>
                  </a:txBody>
                  <a:tcPr anchor="ctr">
                    <a:lnL>
                      <a:noFill/>
                    </a:lnL>
                    <a:lnR>
                      <a:noFill/>
                    </a:lnR>
                    <a:lnT>
                      <a:noFill/>
                    </a:lnT>
                    <a:lnB>
                      <a:noFill/>
                    </a:lnB>
                  </a:tcPr>
                </a:tc>
                <a:extLst>
                  <a:ext uri="{0D108BD9-81ED-4DB2-BD59-A6C34878D82A}">
                    <a16:rowId xmlns="" xmlns:a16="http://schemas.microsoft.com/office/drawing/2014/main" val="1862334176"/>
                  </a:ext>
                </a:extLst>
              </a:tr>
              <a:tr h="708637">
                <a:tc>
                  <a:txBody>
                    <a:bodyPr/>
                    <a:lstStyle/>
                    <a:p>
                      <a:r>
                        <a:rPr lang="en-US" dirty="0"/>
                        <a:t>It stands for Data Definition Language.</a:t>
                      </a:r>
                    </a:p>
                  </a:txBody>
                  <a:tcPr anchor="ctr">
                    <a:lnL>
                      <a:noFill/>
                    </a:lnL>
                    <a:lnR>
                      <a:noFill/>
                    </a:lnR>
                    <a:lnT>
                      <a:noFill/>
                    </a:lnT>
                    <a:lnB>
                      <a:noFill/>
                    </a:lnB>
                  </a:tcPr>
                </a:tc>
                <a:tc>
                  <a:txBody>
                    <a:bodyPr/>
                    <a:lstStyle/>
                    <a:p>
                      <a:r>
                        <a:rPr lang="en-US" dirty="0"/>
                        <a:t>It stands for Data Manipulation Language.</a:t>
                      </a:r>
                    </a:p>
                  </a:txBody>
                  <a:tcPr anchor="ctr">
                    <a:lnL>
                      <a:noFill/>
                    </a:lnL>
                    <a:lnR>
                      <a:noFill/>
                    </a:lnR>
                    <a:lnT>
                      <a:noFill/>
                    </a:lnT>
                    <a:lnB>
                      <a:noFill/>
                    </a:lnB>
                  </a:tcPr>
                </a:tc>
                <a:extLst>
                  <a:ext uri="{0D108BD9-81ED-4DB2-BD59-A6C34878D82A}">
                    <a16:rowId xmlns="" xmlns:a16="http://schemas.microsoft.com/office/drawing/2014/main" val="1236493191"/>
                  </a:ext>
                </a:extLst>
              </a:tr>
              <a:tr h="1012339">
                <a:tc>
                  <a:txBody>
                    <a:bodyPr/>
                    <a:lstStyle/>
                    <a:p>
                      <a:r>
                        <a:rPr lang="en-US" dirty="0"/>
                        <a:t>It is used to create database schema and can be used to define some constraints as well.</a:t>
                      </a:r>
                    </a:p>
                  </a:txBody>
                  <a:tcPr anchor="ctr">
                    <a:lnL>
                      <a:noFill/>
                    </a:lnL>
                    <a:lnR>
                      <a:noFill/>
                    </a:lnR>
                    <a:lnT>
                      <a:noFill/>
                    </a:lnT>
                    <a:lnB>
                      <a:noFill/>
                    </a:lnB>
                  </a:tcPr>
                </a:tc>
                <a:tc>
                  <a:txBody>
                    <a:bodyPr/>
                    <a:lstStyle/>
                    <a:p>
                      <a:r>
                        <a:rPr lang="en-US" dirty="0"/>
                        <a:t>It is used to add, retrieve or update the data.</a:t>
                      </a:r>
                    </a:p>
                  </a:txBody>
                  <a:tcPr anchor="ctr">
                    <a:lnL>
                      <a:noFill/>
                    </a:lnL>
                    <a:lnR>
                      <a:noFill/>
                    </a:lnR>
                    <a:lnT>
                      <a:noFill/>
                    </a:lnT>
                    <a:lnB>
                      <a:noFill/>
                    </a:lnB>
                  </a:tcPr>
                </a:tc>
                <a:extLst>
                  <a:ext uri="{0D108BD9-81ED-4DB2-BD59-A6C34878D82A}">
                    <a16:rowId xmlns="" xmlns:a16="http://schemas.microsoft.com/office/drawing/2014/main" val="2695186323"/>
                  </a:ext>
                </a:extLst>
              </a:tr>
              <a:tr h="708637">
                <a:tc>
                  <a:txBody>
                    <a:bodyPr/>
                    <a:lstStyle/>
                    <a:p>
                      <a:r>
                        <a:rPr lang="en-US" dirty="0"/>
                        <a:t>It basically defines the column (Attributes) of the table.</a:t>
                      </a:r>
                    </a:p>
                  </a:txBody>
                  <a:tcPr anchor="ctr">
                    <a:lnL>
                      <a:noFill/>
                    </a:lnL>
                    <a:lnR>
                      <a:noFill/>
                    </a:lnR>
                    <a:lnT>
                      <a:noFill/>
                    </a:lnT>
                    <a:lnB>
                      <a:noFill/>
                    </a:lnB>
                  </a:tcPr>
                </a:tc>
                <a:tc>
                  <a:txBody>
                    <a:bodyPr/>
                    <a:lstStyle/>
                    <a:p>
                      <a:r>
                        <a:rPr lang="en-US" dirty="0"/>
                        <a:t>It add or update the row of the table. These rows are called as tuple.</a:t>
                      </a:r>
                    </a:p>
                  </a:txBody>
                  <a:tcPr anchor="ctr">
                    <a:lnL>
                      <a:noFill/>
                    </a:lnL>
                    <a:lnR>
                      <a:noFill/>
                    </a:lnR>
                    <a:lnT>
                      <a:noFill/>
                    </a:lnT>
                    <a:lnB>
                      <a:noFill/>
                    </a:lnB>
                  </a:tcPr>
                </a:tc>
                <a:extLst>
                  <a:ext uri="{0D108BD9-81ED-4DB2-BD59-A6C34878D82A}">
                    <a16:rowId xmlns="" xmlns:a16="http://schemas.microsoft.com/office/drawing/2014/main" val="3538221755"/>
                  </a:ext>
                </a:extLst>
              </a:tr>
              <a:tr h="708637">
                <a:tc>
                  <a:txBody>
                    <a:bodyPr/>
                    <a:lstStyle/>
                    <a:p>
                      <a:r>
                        <a:rPr lang="en-US" dirty="0"/>
                        <a:t>Basic command present in DDL are CREATE, DROP, RENAME, ALTER etc.</a:t>
                      </a:r>
                    </a:p>
                  </a:txBody>
                  <a:tcPr anchor="ctr">
                    <a:lnL>
                      <a:noFill/>
                    </a:lnL>
                    <a:lnR>
                      <a:noFill/>
                    </a:lnR>
                    <a:lnT>
                      <a:noFill/>
                    </a:lnT>
                    <a:lnB>
                      <a:noFill/>
                    </a:lnB>
                  </a:tcPr>
                </a:tc>
                <a:tc>
                  <a:txBody>
                    <a:bodyPr/>
                    <a:lstStyle/>
                    <a:p>
                      <a:r>
                        <a:rPr lang="en-US" dirty="0"/>
                        <a:t>BASIC command present in DML are UPDATE, INSERT, </a:t>
                      </a:r>
                      <a:r>
                        <a:rPr lang="en-US" smtClean="0"/>
                        <a:t>selectetc</a:t>
                      </a:r>
                      <a:r>
                        <a:rPr lang="en-US" dirty="0"/>
                        <a:t>.</a:t>
                      </a:r>
                    </a:p>
                  </a:txBody>
                  <a:tcPr anchor="ctr">
                    <a:lnL>
                      <a:noFill/>
                    </a:lnL>
                    <a:lnR>
                      <a:noFill/>
                    </a:lnR>
                    <a:lnT>
                      <a:noFill/>
                    </a:lnT>
                    <a:lnB>
                      <a:noFill/>
                    </a:lnB>
                  </a:tcPr>
                </a:tc>
                <a:extLst>
                  <a:ext uri="{0D108BD9-81ED-4DB2-BD59-A6C34878D82A}">
                    <a16:rowId xmlns="" xmlns:a16="http://schemas.microsoft.com/office/drawing/2014/main" val="582717819"/>
                  </a:ext>
                </a:extLst>
              </a:tr>
              <a:tr h="708637">
                <a:tc>
                  <a:txBody>
                    <a:bodyPr/>
                    <a:lstStyle/>
                    <a:p>
                      <a:r>
                        <a:rPr lang="en-US" dirty="0"/>
                        <a:t>DDL does not use WHERE clause in its statement.</a:t>
                      </a:r>
                    </a:p>
                  </a:txBody>
                  <a:tcPr anchor="ctr">
                    <a:lnL>
                      <a:noFill/>
                    </a:lnL>
                    <a:lnR>
                      <a:noFill/>
                    </a:lnR>
                    <a:lnT>
                      <a:noFill/>
                    </a:lnT>
                    <a:lnB>
                      <a:noFill/>
                    </a:lnB>
                  </a:tcPr>
                </a:tc>
                <a:tc>
                  <a:txBody>
                    <a:bodyPr/>
                    <a:lstStyle/>
                    <a:p>
                      <a:r>
                        <a:rPr lang="en-US" dirty="0"/>
                        <a:t>While DML uses WHERE clause in its statement.</a:t>
                      </a:r>
                    </a:p>
                  </a:txBody>
                  <a:tcPr anchor="ctr">
                    <a:lnL>
                      <a:noFill/>
                    </a:lnL>
                    <a:lnR>
                      <a:noFill/>
                    </a:lnR>
                    <a:lnT>
                      <a:noFill/>
                    </a:lnT>
                    <a:lnB>
                      <a:noFill/>
                    </a:lnB>
                  </a:tcPr>
                </a:tc>
                <a:extLst>
                  <a:ext uri="{0D108BD9-81ED-4DB2-BD59-A6C34878D82A}">
                    <a16:rowId xmlns="" xmlns:a16="http://schemas.microsoft.com/office/drawing/2014/main" val="985748690"/>
                  </a:ext>
                </a:extLst>
              </a:tr>
            </a:tbl>
          </a:graphicData>
        </a:graphic>
      </p:graphicFrame>
      <p:sp>
        <p:nvSpPr>
          <p:cNvPr id="7" name="Rectangle 2">
            <a:extLst>
              <a:ext uri="{FF2B5EF4-FFF2-40B4-BE49-F238E27FC236}">
                <a16:creationId xmlns="" xmlns:a16="http://schemas.microsoft.com/office/drawing/2014/main" id="{7E477E43-D9E9-433D-A934-D121DA6D7982}"/>
              </a:ext>
            </a:extLst>
          </p:cNvPr>
          <p:cNvSpPr>
            <a:spLocks noChangeArrowheads="1"/>
          </p:cNvSpPr>
          <p:nvPr/>
        </p:nvSpPr>
        <p:spPr bwMode="auto">
          <a:xfrm>
            <a:off x="152401" y="604579"/>
            <a:ext cx="98599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Difference between DDL and DML: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663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A28F0455-F74F-4A4A-87AA-EF9767C2A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143000"/>
            <a:ext cx="6926580" cy="4114800"/>
          </a:xfrm>
          <a:prstGeom prst="rect">
            <a:avLst/>
          </a:prstGeom>
        </p:spPr>
      </p:pic>
      <p:sp>
        <p:nvSpPr>
          <p:cNvPr id="2" name="Rectangle 1">
            <a:extLst>
              <a:ext uri="{FF2B5EF4-FFF2-40B4-BE49-F238E27FC236}">
                <a16:creationId xmlns="" xmlns:a16="http://schemas.microsoft.com/office/drawing/2014/main" id="{E984BCFD-8256-44AC-BDC5-76AEBBBBCECA}"/>
              </a:ext>
            </a:extLst>
          </p:cNvPr>
          <p:cNvSpPr/>
          <p:nvPr/>
        </p:nvSpPr>
        <p:spPr>
          <a:xfrm>
            <a:off x="304800" y="457200"/>
            <a:ext cx="4724400" cy="461665"/>
          </a:xfrm>
          <a:prstGeom prst="rect">
            <a:avLst/>
          </a:prstGeom>
        </p:spPr>
        <p:txBody>
          <a:bodyPr wrap="square">
            <a:spAutoFit/>
          </a:bodyPr>
          <a:lstStyle/>
          <a:p>
            <a:r>
              <a:rPr lang="en-US" sz="2400" b="1" dirty="0"/>
              <a:t>Steps to Connect Java JDBC</a:t>
            </a:r>
            <a:endParaRPr lang="en-US" sz="2400" dirty="0"/>
          </a:p>
        </p:txBody>
      </p:sp>
    </p:spTree>
    <p:extLst>
      <p:ext uri="{BB962C8B-B14F-4D97-AF65-F5344CB8AC3E}">
        <p14:creationId xmlns:p14="http://schemas.microsoft.com/office/powerpoint/2010/main" val="737147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D53ED0B-8B26-44B3-A64F-57BB9A73AD02}"/>
              </a:ext>
            </a:extLst>
          </p:cNvPr>
          <p:cNvSpPr>
            <a:spLocks noGrp="1"/>
          </p:cNvSpPr>
          <p:nvPr>
            <p:ph idx="1"/>
          </p:nvPr>
        </p:nvSpPr>
        <p:spPr>
          <a:xfrm>
            <a:off x="457200" y="685800"/>
            <a:ext cx="8229600" cy="5440363"/>
          </a:xfrm>
        </p:spPr>
        <p:txBody>
          <a:bodyPr>
            <a:normAutofit/>
          </a:bodyPr>
          <a:lstStyle/>
          <a:p>
            <a:pPr marL="0" indent="0">
              <a:buNone/>
            </a:pPr>
            <a:r>
              <a:rPr lang="en-US" dirty="0">
                <a:solidFill>
                  <a:srgbClr val="C00000"/>
                </a:solidFill>
              </a:rPr>
              <a:t>Import-Packages</a:t>
            </a:r>
          </a:p>
          <a:p>
            <a:pPr marL="0" indent="0">
              <a:buNone/>
            </a:pPr>
            <a:r>
              <a:rPr lang="en-US" dirty="0"/>
              <a:t>: import </a:t>
            </a:r>
            <a:r>
              <a:rPr lang="en-US" dirty="0" err="1"/>
              <a:t>java.sql</a:t>
            </a:r>
            <a:r>
              <a:rPr lang="en-US" dirty="0"/>
              <a:t>*;</a:t>
            </a:r>
          </a:p>
          <a:p>
            <a:pPr marL="0" indent="0">
              <a:buNone/>
            </a:pPr>
            <a:r>
              <a:rPr lang="en-US" dirty="0">
                <a:solidFill>
                  <a:srgbClr val="C00000"/>
                </a:solidFill>
              </a:rPr>
              <a:t>Load and Register the Driver:</a:t>
            </a:r>
          </a:p>
          <a:p>
            <a:pPr marL="400050" lvl="1" indent="0">
              <a:buNone/>
            </a:pPr>
            <a:r>
              <a:rPr lang="en-US" dirty="0" err="1"/>
              <a:t>DriverManager.registerDriver</a:t>
            </a:r>
            <a:r>
              <a:rPr lang="en-US" dirty="0"/>
              <a:t>(</a:t>
            </a:r>
            <a:r>
              <a:rPr lang="en-US" dirty="0" err="1"/>
              <a:t>driverClassName</a:t>
            </a:r>
            <a:r>
              <a:rPr lang="en-US" dirty="0"/>
              <a:t>);</a:t>
            </a:r>
          </a:p>
          <a:p>
            <a:pPr marL="400050" lvl="1" indent="0">
              <a:buNone/>
            </a:pPr>
            <a:r>
              <a:rPr lang="en-US" dirty="0"/>
              <a:t>Or,</a:t>
            </a:r>
          </a:p>
          <a:p>
            <a:pPr marL="400050" lvl="1" indent="0">
              <a:buNone/>
            </a:pPr>
            <a:r>
              <a:rPr lang="en-US" dirty="0" err="1"/>
              <a:t>Class.forName</a:t>
            </a:r>
            <a:r>
              <a:rPr lang="en-US" dirty="0"/>
              <a:t>(</a:t>
            </a:r>
            <a:r>
              <a:rPr lang="en-US" dirty="0" err="1"/>
              <a:t>driverClassName</a:t>
            </a:r>
            <a:r>
              <a:rPr lang="en-US" dirty="0"/>
              <a:t>);</a:t>
            </a:r>
          </a:p>
          <a:p>
            <a:pPr marL="0" indent="0">
              <a:buNone/>
            </a:pPr>
            <a:r>
              <a:rPr lang="en-US" i="1" dirty="0">
                <a:solidFill>
                  <a:schemeClr val="accent2">
                    <a:lumMod val="50000"/>
                  </a:schemeClr>
                </a:solidFill>
              </a:rPr>
              <a:t>Since JDBC 4.0, explicitly registering the driver is optional. We just need to put vender's Jar in the </a:t>
            </a:r>
            <a:r>
              <a:rPr lang="en-US" i="1" dirty="0" err="1">
                <a:solidFill>
                  <a:schemeClr val="accent2">
                    <a:lumMod val="50000"/>
                  </a:schemeClr>
                </a:solidFill>
              </a:rPr>
              <a:t>classpath</a:t>
            </a:r>
            <a:r>
              <a:rPr lang="en-US" i="1" dirty="0">
                <a:solidFill>
                  <a:schemeClr val="accent2">
                    <a:lumMod val="50000"/>
                  </a:schemeClr>
                </a:solidFill>
              </a:rPr>
              <a:t>, and then JDBC driver manager can detect and load the driver automatically.</a:t>
            </a:r>
          </a:p>
          <a:p>
            <a:pPr marL="0" indent="0">
              <a:buNone/>
            </a:pPr>
            <a:endParaRPr lang="en-US" dirty="0"/>
          </a:p>
        </p:txBody>
      </p:sp>
    </p:spTree>
    <p:extLst>
      <p:ext uri="{BB962C8B-B14F-4D97-AF65-F5344CB8AC3E}">
        <p14:creationId xmlns:p14="http://schemas.microsoft.com/office/powerpoint/2010/main" val="3472052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40589D-E694-410C-818C-0629A7F5847B}"/>
              </a:ext>
            </a:extLst>
          </p:cNvPr>
          <p:cNvSpPr>
            <a:spLocks noGrp="1"/>
          </p:cNvSpPr>
          <p:nvPr>
            <p:ph type="title"/>
          </p:nvPr>
        </p:nvSpPr>
        <p:spPr>
          <a:xfrm>
            <a:off x="0" y="0"/>
            <a:ext cx="8686800" cy="914400"/>
          </a:xfrm>
        </p:spPr>
        <p:txBody>
          <a:bodyPr>
            <a:noAutofit/>
          </a:bodyPr>
          <a:lstStyle/>
          <a:p>
            <a:pPr algn="l"/>
            <a:r>
              <a:rPr lang="en-US" sz="3200" dirty="0">
                <a:solidFill>
                  <a:srgbClr val="C00000"/>
                </a:solidFill>
              </a:rPr>
              <a:t/>
            </a:r>
            <a:br>
              <a:rPr lang="en-US" sz="3200" dirty="0">
                <a:solidFill>
                  <a:srgbClr val="C00000"/>
                </a:solidFill>
              </a:rPr>
            </a:br>
            <a:r>
              <a:rPr lang="en-US" sz="3200" dirty="0">
                <a:solidFill>
                  <a:srgbClr val="C00000"/>
                </a:solidFill>
              </a:rPr>
              <a:t/>
            </a:r>
            <a:br>
              <a:rPr lang="en-US" sz="3200" dirty="0">
                <a:solidFill>
                  <a:srgbClr val="C00000"/>
                </a:solidFill>
              </a:rPr>
            </a:br>
            <a:r>
              <a:rPr lang="en-US" sz="3200" dirty="0">
                <a:solidFill>
                  <a:srgbClr val="C00000"/>
                </a:solidFill>
              </a:rPr>
              <a:t>Get connection or Connect to the Database:</a:t>
            </a:r>
            <a:br>
              <a:rPr lang="en-US" sz="3200" dirty="0">
                <a:solidFill>
                  <a:srgbClr val="C00000"/>
                </a:solidFill>
              </a:rPr>
            </a:br>
            <a:endParaRPr lang="en-US" sz="3200" dirty="0"/>
          </a:p>
        </p:txBody>
      </p:sp>
      <p:sp>
        <p:nvSpPr>
          <p:cNvPr id="3" name="Content Placeholder 2">
            <a:extLst>
              <a:ext uri="{FF2B5EF4-FFF2-40B4-BE49-F238E27FC236}">
                <a16:creationId xmlns="" xmlns:a16="http://schemas.microsoft.com/office/drawing/2014/main" id="{2CD1F87E-2BDD-4B3F-B777-4B61B358F11F}"/>
              </a:ext>
            </a:extLst>
          </p:cNvPr>
          <p:cNvSpPr>
            <a:spLocks noGrp="1"/>
          </p:cNvSpPr>
          <p:nvPr>
            <p:ph idx="1"/>
          </p:nvPr>
        </p:nvSpPr>
        <p:spPr>
          <a:xfrm>
            <a:off x="228600" y="1295400"/>
            <a:ext cx="8229600" cy="5059363"/>
          </a:xfrm>
        </p:spPr>
        <p:txBody>
          <a:bodyPr>
            <a:normAutofit/>
          </a:bodyPr>
          <a:lstStyle/>
          <a:p>
            <a:pPr marL="0" indent="0">
              <a:buNone/>
            </a:pPr>
            <a:r>
              <a:rPr lang="en-US" sz="2600" dirty="0" err="1"/>
              <a:t>DriverManager</a:t>
            </a:r>
            <a:r>
              <a:rPr lang="en-US" sz="2600" dirty="0"/>
              <a:t>. </a:t>
            </a:r>
            <a:r>
              <a:rPr lang="en-US" sz="2600" dirty="0" err="1"/>
              <a:t>getConnecttion</a:t>
            </a:r>
            <a:r>
              <a:rPr lang="en-US" sz="2600" dirty="0"/>
              <a:t>(</a:t>
            </a:r>
            <a:r>
              <a:rPr lang="en-US" sz="2600" dirty="0" err="1"/>
              <a:t>url,username,password</a:t>
            </a:r>
            <a:r>
              <a:rPr lang="en-US" sz="2600" dirty="0"/>
              <a:t>);</a:t>
            </a:r>
            <a:endParaRPr lang="en-US" sz="2600" dirty="0">
              <a:solidFill>
                <a:srgbClr val="C00000"/>
              </a:solidFill>
            </a:endParaRPr>
          </a:p>
          <a:p>
            <a:pPr marL="0" indent="0">
              <a:buNone/>
            </a:pPr>
            <a:r>
              <a:rPr lang="en-US" sz="2600" dirty="0"/>
              <a:t>String </a:t>
            </a:r>
            <a:r>
              <a:rPr lang="en-US" sz="2600" dirty="0" err="1"/>
              <a:t>url</a:t>
            </a:r>
            <a:r>
              <a:rPr lang="en-US" sz="2600" dirty="0"/>
              <a:t> = "</a:t>
            </a:r>
            <a:r>
              <a:rPr lang="en-US" sz="2600" dirty="0" err="1"/>
              <a:t>jdbc:mysql</a:t>
            </a:r>
            <a:r>
              <a:rPr lang="en-US" sz="2600" dirty="0"/>
              <a:t>://localhost:3306/;</a:t>
            </a:r>
          </a:p>
          <a:p>
            <a:pPr marL="0" indent="0">
              <a:buNone/>
            </a:pPr>
            <a:r>
              <a:rPr lang="en-US" sz="2600" dirty="0"/>
              <a:t>String username = "root";</a:t>
            </a:r>
          </a:p>
          <a:p>
            <a:pPr marL="0" indent="0">
              <a:buNone/>
            </a:pPr>
            <a:r>
              <a:rPr lang="en-US" sz="2600" dirty="0"/>
              <a:t>String passwd = "admin";</a:t>
            </a:r>
          </a:p>
          <a:p>
            <a:pPr marL="0" indent="0">
              <a:buNone/>
            </a:pPr>
            <a:r>
              <a:rPr lang="en-US" sz="2400" dirty="0"/>
              <a:t>The </a:t>
            </a:r>
            <a:r>
              <a:rPr lang="en-US" sz="2400" b="1" dirty="0" err="1"/>
              <a:t>getConnection</a:t>
            </a:r>
            <a:r>
              <a:rPr lang="en-US" sz="2400" b="1" dirty="0"/>
              <a:t>()</a:t>
            </a:r>
            <a:r>
              <a:rPr lang="en-US" sz="2400" dirty="0"/>
              <a:t> method of </a:t>
            </a:r>
            <a:r>
              <a:rPr lang="en-US" sz="2400" dirty="0" err="1"/>
              <a:t>DriverManager</a:t>
            </a:r>
            <a:r>
              <a:rPr lang="en-US" sz="2400" dirty="0"/>
              <a:t> class is used to establish connection with the database.</a:t>
            </a:r>
          </a:p>
          <a:p>
            <a:pPr marL="0" indent="0">
              <a:buNone/>
            </a:pPr>
            <a:r>
              <a:rPr lang="en-US" sz="2400" dirty="0"/>
              <a:t>Syntax of </a:t>
            </a:r>
            <a:r>
              <a:rPr lang="en-US" sz="2400" dirty="0" err="1"/>
              <a:t>getConnection</a:t>
            </a:r>
            <a:r>
              <a:rPr lang="en-US" sz="2400" dirty="0"/>
              <a:t>() method:</a:t>
            </a:r>
          </a:p>
          <a:p>
            <a:pPr marL="662940" lvl="1" indent="-342900">
              <a:buFont typeface="+mj-lt"/>
              <a:buAutoNum type="arabicPeriod"/>
            </a:pPr>
            <a:r>
              <a:rPr lang="en-US" sz="2000" b="1" dirty="0"/>
              <a:t>public</a:t>
            </a:r>
            <a:r>
              <a:rPr lang="en-US" sz="2000" dirty="0"/>
              <a:t> </a:t>
            </a:r>
            <a:r>
              <a:rPr lang="en-US" sz="2000" b="1" dirty="0"/>
              <a:t>static</a:t>
            </a:r>
            <a:r>
              <a:rPr lang="en-US" sz="2000" dirty="0"/>
              <a:t> Connection </a:t>
            </a:r>
            <a:r>
              <a:rPr lang="en-US" sz="2000" dirty="0" err="1"/>
              <a:t>getConnection</a:t>
            </a:r>
            <a:r>
              <a:rPr lang="en-US" sz="2000" dirty="0"/>
              <a:t>(String </a:t>
            </a:r>
            <a:r>
              <a:rPr lang="en-US" sz="2000" dirty="0" err="1"/>
              <a:t>url</a:t>
            </a:r>
            <a:r>
              <a:rPr lang="en-US" sz="2000" dirty="0"/>
              <a:t>)</a:t>
            </a:r>
            <a:r>
              <a:rPr lang="en-US" sz="2000" b="1" dirty="0"/>
              <a:t>throws</a:t>
            </a:r>
            <a:r>
              <a:rPr lang="en-US" sz="2000" dirty="0"/>
              <a:t> </a:t>
            </a:r>
            <a:r>
              <a:rPr lang="en-US" sz="2000" dirty="0" err="1"/>
              <a:t>SQLException</a:t>
            </a:r>
            <a:endParaRPr lang="en-US" sz="2000" dirty="0"/>
          </a:p>
          <a:p>
            <a:pPr marL="662940" lvl="1" indent="-342900">
              <a:buFont typeface="+mj-lt"/>
              <a:buAutoNum type="arabicPeriod"/>
            </a:pPr>
            <a:r>
              <a:rPr lang="en-US" sz="2000" b="1" dirty="0"/>
              <a:t>public</a:t>
            </a:r>
            <a:r>
              <a:rPr lang="en-US" sz="2000" dirty="0"/>
              <a:t> </a:t>
            </a:r>
            <a:r>
              <a:rPr lang="en-US" sz="2000" b="1" dirty="0"/>
              <a:t>static</a:t>
            </a:r>
            <a:r>
              <a:rPr lang="en-US" sz="2000" dirty="0"/>
              <a:t> Connection </a:t>
            </a:r>
            <a:r>
              <a:rPr lang="en-US" sz="2000" dirty="0" err="1"/>
              <a:t>getConnection</a:t>
            </a:r>
            <a:r>
              <a:rPr lang="en-US" sz="2000" dirty="0"/>
              <a:t>(String </a:t>
            </a:r>
            <a:r>
              <a:rPr lang="en-US" sz="2000" dirty="0" err="1"/>
              <a:t>url,String</a:t>
            </a:r>
            <a:r>
              <a:rPr lang="en-US" sz="2000" dirty="0"/>
              <a:t> </a:t>
            </a:r>
            <a:r>
              <a:rPr lang="en-US" sz="2000" dirty="0" err="1"/>
              <a:t>name,String</a:t>
            </a:r>
            <a:r>
              <a:rPr lang="en-US" sz="2000" dirty="0"/>
              <a:t> password)  </a:t>
            </a:r>
            <a:r>
              <a:rPr lang="en-US" sz="2000" b="1" dirty="0"/>
              <a:t>throws</a:t>
            </a:r>
            <a:r>
              <a:rPr lang="en-US" sz="2000" dirty="0"/>
              <a:t> </a:t>
            </a:r>
            <a:r>
              <a:rPr lang="en-US" sz="2000" dirty="0" err="1"/>
              <a:t>SQLException</a:t>
            </a:r>
            <a:r>
              <a:rPr lang="en-US" sz="2000" dirty="0"/>
              <a:t>  </a:t>
            </a:r>
          </a:p>
        </p:txBody>
      </p:sp>
    </p:spTree>
    <p:extLst>
      <p:ext uri="{BB962C8B-B14F-4D97-AF65-F5344CB8AC3E}">
        <p14:creationId xmlns:p14="http://schemas.microsoft.com/office/powerpoint/2010/main" val="252175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7C272C-AA96-45D0-844E-319A4A2756CC}"/>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589E8BC6-10A7-4E2A-A9B8-74F84F8DF677}"/>
              </a:ext>
            </a:extLst>
          </p:cNvPr>
          <p:cNvSpPr>
            <a:spLocks noGrp="1"/>
          </p:cNvSpPr>
          <p:nvPr>
            <p:ph idx="1"/>
          </p:nvPr>
        </p:nvSpPr>
        <p:spPr/>
        <p:txBody>
          <a:bodyPr/>
          <a:lstStyle/>
          <a:p>
            <a:pPr marL="0" indent="0">
              <a:buNone/>
            </a:pPr>
            <a:r>
              <a:rPr lang="en-US" dirty="0">
                <a:hlinkClick r:id="rId2"/>
              </a:rPr>
              <a:t>https://docs.oracle.com/javase/7/docs/api/java/sql/Connection.html</a:t>
            </a:r>
            <a:endParaRPr lang="en-US" dirty="0"/>
          </a:p>
          <a:p>
            <a:pPr marL="0" indent="0">
              <a:buNone/>
            </a:pPr>
            <a:endParaRPr lang="en-US" dirty="0"/>
          </a:p>
          <a:p>
            <a:pPr marL="0" indent="0">
              <a:buNone/>
            </a:pPr>
            <a:r>
              <a:rPr lang="en-US" dirty="0">
                <a:hlinkClick r:id="rId3"/>
              </a:rPr>
              <a:t>https://docs.oracle.com/javase/7/docs/api/java/sql/DriverManager.html</a:t>
            </a:r>
            <a:endParaRPr lang="en-US" dirty="0"/>
          </a:p>
          <a:p>
            <a:pPr marL="0" indent="0">
              <a:buNone/>
            </a:pPr>
            <a:endParaRPr lang="en-US" dirty="0"/>
          </a:p>
          <a:p>
            <a:endParaRPr lang="en-US" dirty="0"/>
          </a:p>
        </p:txBody>
      </p:sp>
    </p:spTree>
    <p:extLst>
      <p:ext uri="{BB962C8B-B14F-4D97-AF65-F5344CB8AC3E}">
        <p14:creationId xmlns:p14="http://schemas.microsoft.com/office/powerpoint/2010/main" val="4173557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25470"/>
          </a:xfrm>
        </p:spPr>
        <p:txBody>
          <a:bodyPr>
            <a:normAutofit/>
          </a:bodyPr>
          <a:lstStyle/>
          <a:p>
            <a:pPr algn="l"/>
            <a:r>
              <a:rPr lang="en-US" sz="3200" dirty="0">
                <a:solidFill>
                  <a:srgbClr val="C00000"/>
                </a:solidFill>
              </a:rPr>
              <a:t>    Create Statement:</a:t>
            </a:r>
            <a:endParaRPr lang="en-US" sz="3200" dirty="0">
              <a:solidFill>
                <a:schemeClr val="tx1"/>
              </a:solidFill>
            </a:endParaRPr>
          </a:p>
        </p:txBody>
      </p:sp>
      <p:sp>
        <p:nvSpPr>
          <p:cNvPr id="3" name="Content Placeholder 2"/>
          <p:cNvSpPr>
            <a:spLocks noGrp="1"/>
          </p:cNvSpPr>
          <p:nvPr>
            <p:ph sz="quarter" idx="1"/>
          </p:nvPr>
        </p:nvSpPr>
        <p:spPr>
          <a:xfrm>
            <a:off x="304800" y="1219200"/>
            <a:ext cx="8382000" cy="4906963"/>
          </a:xfrm>
        </p:spPr>
        <p:txBody>
          <a:bodyPr/>
          <a:lstStyle/>
          <a:p>
            <a:pPr marL="0" indent="0" algn="just">
              <a:buNone/>
            </a:pPr>
            <a:r>
              <a:rPr lang="en-US" sz="2800" dirty="0"/>
              <a:t>The </a:t>
            </a:r>
            <a:r>
              <a:rPr lang="en-US" sz="2800" dirty="0" err="1"/>
              <a:t>createStatement</a:t>
            </a:r>
            <a:r>
              <a:rPr lang="en-US" sz="2800" dirty="0"/>
              <a:t>() method of Connection interface is used to create statement. The object of statement is responsible to execute queries with the database.</a:t>
            </a:r>
          </a:p>
          <a:p>
            <a:pPr>
              <a:buNone/>
            </a:pPr>
            <a:r>
              <a:rPr lang="en-US" sz="2800" dirty="0"/>
              <a:t>Syntax of </a:t>
            </a:r>
            <a:r>
              <a:rPr lang="en-US" sz="2800" dirty="0" err="1"/>
              <a:t>createStatement</a:t>
            </a:r>
            <a:r>
              <a:rPr lang="en-US" sz="2800" dirty="0"/>
              <a:t>() method</a:t>
            </a:r>
          </a:p>
          <a:p>
            <a:pPr lvl="1"/>
            <a:r>
              <a:rPr lang="en-US" sz="2400" b="1" dirty="0"/>
              <a:t>public</a:t>
            </a:r>
            <a:r>
              <a:rPr lang="en-US" sz="2400" dirty="0"/>
              <a:t> Statement </a:t>
            </a:r>
            <a:r>
              <a:rPr lang="en-US" sz="2400" dirty="0" err="1"/>
              <a:t>createStatement</a:t>
            </a:r>
            <a:r>
              <a:rPr lang="en-US" sz="2400" dirty="0"/>
              <a:t>()</a:t>
            </a:r>
            <a:r>
              <a:rPr lang="en-US" sz="2400" b="1" dirty="0"/>
              <a:t>throws</a:t>
            </a:r>
            <a:r>
              <a:rPr lang="en-US" sz="2400" dirty="0"/>
              <a:t> </a:t>
            </a:r>
            <a:r>
              <a:rPr lang="en-US" sz="2400" dirty="0" err="1"/>
              <a:t>SQLException</a:t>
            </a:r>
            <a:r>
              <a:rPr lang="en-US" sz="2400" dirty="0"/>
              <a: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5A4AD535-D280-4EF0-9381-E99D703C949A}"/>
              </a:ext>
            </a:extLst>
          </p:cNvPr>
          <p:cNvPicPr>
            <a:picLocks noChangeAspect="1"/>
          </p:cNvPicPr>
          <p:nvPr/>
        </p:nvPicPr>
        <p:blipFill>
          <a:blip r:embed="rId2"/>
          <a:stretch>
            <a:fillRect/>
          </a:stretch>
        </p:blipFill>
        <p:spPr>
          <a:xfrm>
            <a:off x="591084" y="1293019"/>
            <a:ext cx="7961832" cy="4271962"/>
          </a:xfrm>
          <a:prstGeom prst="rect">
            <a:avLst/>
          </a:prstGeom>
        </p:spPr>
      </p:pic>
    </p:spTree>
    <p:extLst>
      <p:ext uri="{BB962C8B-B14F-4D97-AF65-F5344CB8AC3E}">
        <p14:creationId xmlns:p14="http://schemas.microsoft.com/office/powerpoint/2010/main" val="689306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077200" cy="1676400"/>
          </a:xfrm>
        </p:spPr>
        <p:txBody>
          <a:bodyPr>
            <a:normAutofit/>
          </a:bodyPr>
          <a:lstStyle/>
          <a:p>
            <a:pPr algn="l"/>
            <a:r>
              <a:rPr lang="en-US" dirty="0">
                <a:solidFill>
                  <a:schemeClr val="tx1"/>
                </a:solidFill>
              </a:rPr>
              <a:t/>
            </a:r>
            <a:br>
              <a:rPr lang="en-US" dirty="0">
                <a:solidFill>
                  <a:schemeClr val="tx1"/>
                </a:solidFill>
              </a:rPr>
            </a:br>
            <a:r>
              <a:rPr lang="en-US" sz="3600" dirty="0">
                <a:solidFill>
                  <a:schemeClr val="tx1"/>
                </a:solidFill>
              </a:rPr>
              <a:t>Example to create the statement object</a:t>
            </a:r>
          </a:p>
        </p:txBody>
      </p:sp>
      <p:sp>
        <p:nvSpPr>
          <p:cNvPr id="3" name="Content Placeholder 2"/>
          <p:cNvSpPr>
            <a:spLocks noGrp="1"/>
          </p:cNvSpPr>
          <p:nvPr>
            <p:ph sz="quarter" idx="1"/>
          </p:nvPr>
        </p:nvSpPr>
        <p:spPr>
          <a:xfrm>
            <a:off x="609600" y="2057400"/>
            <a:ext cx="8162900" cy="1209660"/>
          </a:xfrm>
        </p:spPr>
        <p:txBody>
          <a:bodyPr/>
          <a:lstStyle/>
          <a:p>
            <a:pPr>
              <a:buNone/>
            </a:pPr>
            <a:r>
              <a:rPr lang="en-US" dirty="0"/>
              <a:t>Statement stmt=</a:t>
            </a:r>
            <a:r>
              <a:rPr lang="en-US" dirty="0" err="1"/>
              <a:t>con.createStatement</a:t>
            </a:r>
            <a:r>
              <a:rPr lang="en-US" dirty="0"/>
              <a:t>();  </a:t>
            </a:r>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solidFill>
                  <a:schemeClr val="tx1"/>
                </a:solidFill>
              </a:rPr>
              <a:t>Execute the query</a:t>
            </a:r>
          </a:p>
        </p:txBody>
      </p:sp>
      <p:sp>
        <p:nvSpPr>
          <p:cNvPr id="3" name="Content Placeholder 2"/>
          <p:cNvSpPr>
            <a:spLocks noGrp="1"/>
          </p:cNvSpPr>
          <p:nvPr>
            <p:ph sz="quarter" idx="1"/>
          </p:nvPr>
        </p:nvSpPr>
        <p:spPr/>
        <p:txBody>
          <a:bodyPr/>
          <a:lstStyle/>
          <a:p>
            <a:pPr marL="0" indent="0" algn="just">
              <a:buNone/>
            </a:pPr>
            <a:r>
              <a:rPr lang="en-US" sz="2800" dirty="0"/>
              <a:t>The </a:t>
            </a:r>
            <a:r>
              <a:rPr lang="en-US" sz="2800" dirty="0" err="1"/>
              <a:t>executeQuery</a:t>
            </a:r>
            <a:r>
              <a:rPr lang="en-US" sz="2800" dirty="0"/>
              <a:t>() method of Statement interface is used to execute queries to the database. This method returns the object of ResultSet that can be used to get all the records of a table.</a:t>
            </a:r>
          </a:p>
          <a:p>
            <a:pPr>
              <a:buNone/>
            </a:pPr>
            <a:r>
              <a:rPr lang="en-US" sz="2800" dirty="0"/>
              <a:t>Syntax of </a:t>
            </a:r>
            <a:r>
              <a:rPr lang="en-US" sz="2800" dirty="0" err="1"/>
              <a:t>executeQuery</a:t>
            </a:r>
            <a:r>
              <a:rPr lang="en-US" sz="2800" dirty="0"/>
              <a:t>() method</a:t>
            </a:r>
          </a:p>
          <a:p>
            <a:pPr lvl="1"/>
            <a:r>
              <a:rPr lang="en-US" sz="2000" b="1" dirty="0"/>
              <a:t>public</a:t>
            </a:r>
            <a:r>
              <a:rPr lang="en-US" sz="2000" dirty="0"/>
              <a:t> ResultSet </a:t>
            </a:r>
            <a:r>
              <a:rPr lang="en-US" sz="2000" dirty="0" err="1"/>
              <a:t>executeQuery</a:t>
            </a:r>
            <a:r>
              <a:rPr lang="en-US" sz="2000" dirty="0"/>
              <a:t>(String </a:t>
            </a:r>
            <a:r>
              <a:rPr lang="en-US" sz="2000" dirty="0" err="1"/>
              <a:t>sql</a:t>
            </a:r>
            <a:r>
              <a:rPr lang="en-US" sz="2000" dirty="0"/>
              <a:t>)</a:t>
            </a:r>
            <a:r>
              <a:rPr lang="en-US" sz="2000" b="1" dirty="0"/>
              <a:t>throws</a:t>
            </a:r>
            <a:r>
              <a:rPr lang="en-US" sz="2000" dirty="0"/>
              <a:t> </a:t>
            </a:r>
            <a:r>
              <a:rPr lang="en-US" sz="2000" dirty="0" err="1"/>
              <a:t>SQLException</a:t>
            </a:r>
            <a:r>
              <a:rPr lang="en-US" sz="2000" dirty="0"/>
              <a:t>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solidFill>
                  <a:schemeClr val="tx1"/>
                </a:solidFill>
              </a:rPr>
              <a:t>Example to execute query</a:t>
            </a:r>
          </a:p>
        </p:txBody>
      </p:sp>
      <p:sp>
        <p:nvSpPr>
          <p:cNvPr id="3" name="Content Placeholder 2"/>
          <p:cNvSpPr>
            <a:spLocks noGrp="1"/>
          </p:cNvSpPr>
          <p:nvPr>
            <p:ph sz="quarter" idx="1"/>
          </p:nvPr>
        </p:nvSpPr>
        <p:spPr/>
        <p:txBody>
          <a:bodyPr>
            <a:normAutofit/>
          </a:bodyPr>
          <a:lstStyle/>
          <a:p>
            <a:pPr>
              <a:buNone/>
            </a:pPr>
            <a:r>
              <a:rPr lang="en-US" sz="2800" dirty="0"/>
              <a:t>ResultSet </a:t>
            </a:r>
            <a:r>
              <a:rPr lang="en-US" sz="2800" dirty="0" err="1"/>
              <a:t>rs</a:t>
            </a:r>
            <a:r>
              <a:rPr lang="en-US" sz="2800" dirty="0"/>
              <a:t>=</a:t>
            </a:r>
            <a:r>
              <a:rPr lang="en-US" sz="2800" dirty="0" err="1"/>
              <a:t>stmt.executeQuery</a:t>
            </a:r>
            <a:r>
              <a:rPr lang="en-US" sz="2800" dirty="0"/>
              <a:t>("select * from emp");  </a:t>
            </a:r>
          </a:p>
          <a:p>
            <a:pPr>
              <a:buNone/>
            </a:pPr>
            <a:r>
              <a:rPr lang="en-US" sz="2800" dirty="0"/>
              <a:t>  </a:t>
            </a:r>
            <a:r>
              <a:rPr lang="en-US" sz="2800" b="1" dirty="0"/>
              <a:t>while</a:t>
            </a:r>
            <a:r>
              <a:rPr lang="en-US" sz="2800" dirty="0"/>
              <a:t>(</a:t>
            </a:r>
            <a:r>
              <a:rPr lang="en-US" sz="2800" dirty="0" err="1"/>
              <a:t>rs.next</a:t>
            </a:r>
            <a:r>
              <a:rPr lang="en-US" sz="2800" dirty="0"/>
              <a:t>())</a:t>
            </a:r>
          </a:p>
          <a:p>
            <a:pPr>
              <a:buNone/>
            </a:pPr>
            <a:r>
              <a:rPr lang="en-US" sz="2800" dirty="0"/>
              <a:t>{  </a:t>
            </a:r>
          </a:p>
          <a:p>
            <a:pPr>
              <a:buNone/>
            </a:pPr>
            <a:r>
              <a:rPr lang="en-US" sz="2800" dirty="0"/>
              <a:t>	</a:t>
            </a:r>
            <a:r>
              <a:rPr lang="en-US" sz="2800" dirty="0" err="1"/>
              <a:t>System.out.println</a:t>
            </a:r>
            <a:r>
              <a:rPr lang="en-US" sz="2800" dirty="0"/>
              <a:t>(</a:t>
            </a:r>
            <a:r>
              <a:rPr lang="en-US" sz="2800" dirty="0" err="1"/>
              <a:t>rs.getInt</a:t>
            </a:r>
            <a:r>
              <a:rPr lang="en-US" sz="2800" dirty="0"/>
              <a:t>(1)+" "+</a:t>
            </a:r>
            <a:r>
              <a:rPr lang="en-US" sz="2800" dirty="0" err="1"/>
              <a:t>rs.getString</a:t>
            </a:r>
            <a:r>
              <a:rPr lang="en-US" sz="2800" dirty="0"/>
              <a:t>(2));  </a:t>
            </a:r>
          </a:p>
          <a:p>
            <a:pPr>
              <a:buNone/>
            </a:pPr>
            <a:r>
              <a:rPr lang="en-US" sz="2800" dirty="0"/>
              <a:t>}  </a:t>
            </a:r>
          </a:p>
          <a:p>
            <a:pPr>
              <a:buNone/>
            </a:pPr>
            <a:endParaRPr 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tx1"/>
                </a:solidFill>
              </a:rPr>
              <a:t>Close the connection object</a:t>
            </a:r>
          </a:p>
        </p:txBody>
      </p:sp>
      <p:sp>
        <p:nvSpPr>
          <p:cNvPr id="3" name="Content Placeholder 2"/>
          <p:cNvSpPr>
            <a:spLocks noGrp="1"/>
          </p:cNvSpPr>
          <p:nvPr>
            <p:ph sz="quarter" idx="1"/>
          </p:nvPr>
        </p:nvSpPr>
        <p:spPr/>
        <p:txBody>
          <a:bodyPr/>
          <a:lstStyle/>
          <a:p>
            <a:pPr marL="0" indent="0">
              <a:buNone/>
            </a:pPr>
            <a:r>
              <a:rPr lang="en-US" dirty="0"/>
              <a:t>By closing connection object statement and ResultSet will be closed automatically. The close() method of Connection interface is used to close the connection.</a:t>
            </a:r>
          </a:p>
          <a:p>
            <a:pPr>
              <a:buNone/>
            </a:pPr>
            <a:r>
              <a:rPr lang="en-US" dirty="0"/>
              <a:t>Syntax of close() method</a:t>
            </a:r>
          </a:p>
          <a:p>
            <a:pPr lvl="1"/>
            <a:r>
              <a:rPr lang="en-US" b="1" dirty="0"/>
              <a:t>public</a:t>
            </a:r>
            <a:r>
              <a:rPr lang="en-US" dirty="0"/>
              <a:t> </a:t>
            </a:r>
            <a:r>
              <a:rPr lang="en-US" b="1" dirty="0"/>
              <a:t>void</a:t>
            </a:r>
            <a:r>
              <a:rPr lang="en-US" dirty="0"/>
              <a:t> close()</a:t>
            </a:r>
            <a:r>
              <a:rPr lang="en-US" b="1" dirty="0"/>
              <a:t>throws</a:t>
            </a:r>
            <a:r>
              <a:rPr lang="en-US" dirty="0"/>
              <a:t> </a:t>
            </a:r>
            <a:r>
              <a:rPr lang="en-US" dirty="0" err="1"/>
              <a:t>SQLException</a:t>
            </a:r>
            <a:r>
              <a:rPr lang="en-US" dirty="0"/>
              <a:t>  </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normAutofit/>
          </a:bodyPr>
          <a:lstStyle/>
          <a:p>
            <a:r>
              <a:rPr lang="en-US" sz="3600" dirty="0">
                <a:solidFill>
                  <a:schemeClr val="tx1"/>
                </a:solidFill>
              </a:rPr>
              <a:t>Example to close connection</a:t>
            </a:r>
          </a:p>
        </p:txBody>
      </p:sp>
      <p:sp>
        <p:nvSpPr>
          <p:cNvPr id="3" name="Content Placeholder 2"/>
          <p:cNvSpPr>
            <a:spLocks noGrp="1"/>
          </p:cNvSpPr>
          <p:nvPr>
            <p:ph sz="quarter" idx="1"/>
          </p:nvPr>
        </p:nvSpPr>
        <p:spPr>
          <a:xfrm>
            <a:off x="914400" y="1447800"/>
            <a:ext cx="7772400" cy="1409696"/>
          </a:xfrm>
        </p:spPr>
        <p:txBody>
          <a:bodyPr/>
          <a:lstStyle/>
          <a:p>
            <a:pPr>
              <a:buNone/>
            </a:pPr>
            <a:r>
              <a:rPr lang="en-US" dirty="0" err="1"/>
              <a:t>con.close</a:t>
            </a:r>
            <a:r>
              <a:rPr lang="en-US" dirty="0"/>
              <a:t>();  </a:t>
            </a:r>
          </a:p>
          <a:p>
            <a:pPr>
              <a:buNone/>
            </a:pPr>
            <a:r>
              <a:rPr lang="en-US" dirty="0"/>
              <a:t>It avoids explicit connection closing step.</a:t>
            </a:r>
          </a:p>
          <a:p>
            <a:pPr>
              <a:buNone/>
            </a:pPr>
            <a:endParaRPr lang="en-US" dirty="0"/>
          </a:p>
        </p:txBody>
      </p:sp>
      <p:sp>
        <p:nvSpPr>
          <p:cNvPr id="4" name="TextBox 3"/>
          <p:cNvSpPr txBox="1"/>
          <p:nvPr/>
        </p:nvSpPr>
        <p:spPr>
          <a:xfrm>
            <a:off x="1214414" y="2928934"/>
            <a:ext cx="7358114"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i="1" dirty="0"/>
              <a:t>Since Java 7, JDBC has ability to use try-with-resources statement to automatically close resources of type Connection, ResultSet, and Statement.</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5869CD9-D744-4113-9168-E650EFA50D0B}"/>
              </a:ext>
            </a:extLst>
          </p:cNvPr>
          <p:cNvSpPr>
            <a:spLocks noGrp="1"/>
          </p:cNvSpPr>
          <p:nvPr>
            <p:ph type="title"/>
          </p:nvPr>
        </p:nvSpPr>
        <p:spPr/>
        <p:txBody>
          <a:bodyPr/>
          <a:lstStyle/>
          <a:p>
            <a:pPr algn="l"/>
            <a:r>
              <a:rPr lang="en-US" dirty="0"/>
              <a:t>Steps to use </a:t>
            </a:r>
            <a:r>
              <a:rPr lang="en-US" dirty="0" err="1"/>
              <a:t>mysql</a:t>
            </a:r>
            <a:r>
              <a:rPr lang="en-US" dirty="0"/>
              <a:t> in </a:t>
            </a:r>
            <a:r>
              <a:rPr lang="en-US" dirty="0" err="1"/>
              <a:t>netbeans</a:t>
            </a:r>
            <a:endParaRPr lang="en-US" dirty="0"/>
          </a:p>
        </p:txBody>
      </p:sp>
      <p:sp>
        <p:nvSpPr>
          <p:cNvPr id="3" name="Content Placeholder 2">
            <a:extLst>
              <a:ext uri="{FF2B5EF4-FFF2-40B4-BE49-F238E27FC236}">
                <a16:creationId xmlns="" xmlns:a16="http://schemas.microsoft.com/office/drawing/2014/main" id="{3CEC7921-1C71-49BF-9149-4D79F2C100E3}"/>
              </a:ext>
            </a:extLst>
          </p:cNvPr>
          <p:cNvSpPr>
            <a:spLocks noGrp="1"/>
          </p:cNvSpPr>
          <p:nvPr>
            <p:ph sz="half" idx="1"/>
          </p:nvPr>
        </p:nvSpPr>
        <p:spPr/>
        <p:txBody>
          <a:bodyPr/>
          <a:lstStyle/>
          <a:p>
            <a:pPr marL="0" indent="0">
              <a:buNone/>
            </a:pPr>
            <a:endParaRPr lang="en-US" dirty="0">
              <a:solidFill>
                <a:srgbClr val="C00000"/>
              </a:solidFill>
            </a:endParaRPr>
          </a:p>
          <a:p>
            <a:pPr marL="0" indent="0">
              <a:buNone/>
            </a:pPr>
            <a:endParaRPr lang="en-US" dirty="0"/>
          </a:p>
        </p:txBody>
      </p:sp>
      <p:sp>
        <p:nvSpPr>
          <p:cNvPr id="8" name="Content Placeholder 7">
            <a:extLst>
              <a:ext uri="{FF2B5EF4-FFF2-40B4-BE49-F238E27FC236}">
                <a16:creationId xmlns="" xmlns:a16="http://schemas.microsoft.com/office/drawing/2014/main" id="{929CC545-C598-4B40-B79D-73BE5D89CBAA}"/>
              </a:ext>
            </a:extLst>
          </p:cNvPr>
          <p:cNvSpPr>
            <a:spLocks noGrp="1"/>
          </p:cNvSpPr>
          <p:nvPr>
            <p:ph sz="half" idx="2"/>
          </p:nvPr>
        </p:nvSpPr>
        <p:spPr>
          <a:xfrm>
            <a:off x="457200" y="1600200"/>
            <a:ext cx="8229600" cy="4525963"/>
          </a:xfrm>
        </p:spPr>
        <p:txBody>
          <a:bodyPr/>
          <a:lstStyle/>
          <a:p>
            <a:pPr marL="0" indent="0">
              <a:buNone/>
            </a:pPr>
            <a:r>
              <a:rPr lang="en-US" dirty="0"/>
              <a:t>Go to : </a:t>
            </a:r>
            <a:r>
              <a:rPr lang="en-US" dirty="0">
                <a:hlinkClick r:id="rId2"/>
              </a:rPr>
              <a:t>https://search.maven.org/</a:t>
            </a:r>
            <a:endParaRPr lang="en-US" dirty="0"/>
          </a:p>
          <a:p>
            <a:pPr marL="0" indent="0">
              <a:buNone/>
            </a:pPr>
            <a:r>
              <a:rPr lang="en-US" dirty="0"/>
              <a:t>Search:</a:t>
            </a:r>
          </a:p>
          <a:p>
            <a:pPr marL="0" indent="0">
              <a:buNone/>
            </a:pPr>
            <a:r>
              <a:rPr lang="en-US" dirty="0"/>
              <a:t>&lt;dependency&gt;</a:t>
            </a:r>
          </a:p>
          <a:p>
            <a:pPr marL="0" indent="0">
              <a:buNone/>
            </a:pPr>
            <a:r>
              <a:rPr lang="en-US" dirty="0"/>
              <a:t>  &lt;</a:t>
            </a:r>
            <a:r>
              <a:rPr lang="en-US" dirty="0" err="1"/>
              <a:t>groupId</a:t>
            </a:r>
            <a:r>
              <a:rPr lang="en-US" dirty="0"/>
              <a:t>&gt;</a:t>
            </a:r>
            <a:r>
              <a:rPr lang="en-US" dirty="0" err="1"/>
              <a:t>mysql</a:t>
            </a:r>
            <a:r>
              <a:rPr lang="en-US" dirty="0"/>
              <a:t>&lt;/</a:t>
            </a:r>
            <a:r>
              <a:rPr lang="en-US" dirty="0" err="1"/>
              <a:t>groupId</a:t>
            </a:r>
            <a:r>
              <a:rPr lang="en-US" dirty="0"/>
              <a:t>&gt;</a:t>
            </a:r>
          </a:p>
          <a:p>
            <a:pPr marL="0" indent="0">
              <a:buNone/>
            </a:pPr>
            <a:r>
              <a:rPr lang="en-US" dirty="0"/>
              <a:t>  &lt;</a:t>
            </a:r>
            <a:r>
              <a:rPr lang="en-US" dirty="0" err="1"/>
              <a:t>artifactId</a:t>
            </a:r>
            <a:r>
              <a:rPr lang="en-US" dirty="0"/>
              <a:t>&gt;</a:t>
            </a:r>
            <a:r>
              <a:rPr lang="en-US" dirty="0" err="1"/>
              <a:t>mysql</a:t>
            </a:r>
            <a:r>
              <a:rPr lang="en-US" dirty="0"/>
              <a:t>-connector-java&lt;/</a:t>
            </a:r>
            <a:r>
              <a:rPr lang="en-US" dirty="0" err="1"/>
              <a:t>artifactId</a:t>
            </a:r>
            <a:r>
              <a:rPr lang="en-US" dirty="0"/>
              <a:t>&gt;</a:t>
            </a:r>
          </a:p>
          <a:p>
            <a:pPr marL="0" indent="0">
              <a:buNone/>
            </a:pPr>
            <a:r>
              <a:rPr lang="en-US" dirty="0"/>
              <a:t>  &lt;version&gt;8.0.28&lt;/version&gt;</a:t>
            </a:r>
          </a:p>
          <a:p>
            <a:pPr marL="0" indent="0">
              <a:buNone/>
            </a:pPr>
            <a:r>
              <a:rPr lang="en-US" dirty="0"/>
              <a:t>&lt;/dependency&gt;</a:t>
            </a:r>
          </a:p>
        </p:txBody>
      </p:sp>
    </p:spTree>
    <p:extLst>
      <p:ext uri="{BB962C8B-B14F-4D97-AF65-F5344CB8AC3E}">
        <p14:creationId xmlns:p14="http://schemas.microsoft.com/office/powerpoint/2010/main" val="720187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30D2BAF6-601C-4454-B05D-F2541D094491}"/>
              </a:ext>
            </a:extLst>
          </p:cNvPr>
          <p:cNvSpPr>
            <a:spLocks noGrp="1"/>
          </p:cNvSpPr>
          <p:nvPr>
            <p:ph type="title"/>
          </p:nvPr>
        </p:nvSpPr>
        <p:spPr/>
        <p:txBody>
          <a:bodyPr/>
          <a:lstStyle/>
          <a:p>
            <a:r>
              <a:rPr lang="en-US" dirty="0"/>
              <a:t>Connection Interface</a:t>
            </a:r>
          </a:p>
        </p:txBody>
      </p:sp>
      <p:sp>
        <p:nvSpPr>
          <p:cNvPr id="6" name="Content Placeholder 5">
            <a:extLst>
              <a:ext uri="{FF2B5EF4-FFF2-40B4-BE49-F238E27FC236}">
                <a16:creationId xmlns="" xmlns:a16="http://schemas.microsoft.com/office/drawing/2014/main" id="{FD434415-5BDE-44CE-B9B6-4DC765CC9370}"/>
              </a:ext>
            </a:extLst>
          </p:cNvPr>
          <p:cNvSpPr>
            <a:spLocks noGrp="1"/>
          </p:cNvSpPr>
          <p:nvPr>
            <p:ph idx="1"/>
          </p:nvPr>
        </p:nvSpPr>
        <p:spPr/>
        <p:txBody>
          <a:bodyPr>
            <a:normAutofit/>
          </a:bodyPr>
          <a:lstStyle/>
          <a:p>
            <a:pPr marL="0" indent="0" algn="just">
              <a:buNone/>
            </a:pPr>
            <a:r>
              <a:rPr lang="en-US" sz="2800" dirty="0"/>
              <a:t>Connection interface represents a session between java application and database. All SQL statements are executed and results are returned with in the context of a Connection object. </a:t>
            </a:r>
          </a:p>
          <a:p>
            <a:pPr marL="0" indent="0" algn="just">
              <a:buNone/>
            </a:pPr>
            <a:r>
              <a:rPr lang="en-US" sz="2800" dirty="0"/>
              <a:t>You can also use it to retrieve the metadata of a database like name of the database product, name of the JDBC driver, major and minor version of the database etc.</a:t>
            </a:r>
          </a:p>
          <a:p>
            <a:pPr marL="0" indent="0" algn="just">
              <a:buNone/>
            </a:pPr>
            <a:endParaRPr lang="en-US" sz="2800" dirty="0"/>
          </a:p>
        </p:txBody>
      </p:sp>
    </p:spTree>
    <p:extLst>
      <p:ext uri="{BB962C8B-B14F-4D97-AF65-F5344CB8AC3E}">
        <p14:creationId xmlns:p14="http://schemas.microsoft.com/office/powerpoint/2010/main" val="1402868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D2652ECA-C993-492B-AE4E-C819E98223A4}"/>
              </a:ext>
            </a:extLst>
          </p:cNvPr>
          <p:cNvPicPr>
            <a:picLocks noChangeAspect="1"/>
          </p:cNvPicPr>
          <p:nvPr/>
        </p:nvPicPr>
        <p:blipFill>
          <a:blip r:embed="rId2"/>
          <a:stretch>
            <a:fillRect/>
          </a:stretch>
        </p:blipFill>
        <p:spPr>
          <a:xfrm>
            <a:off x="457199" y="1161192"/>
            <a:ext cx="8228479" cy="4934808"/>
          </a:xfrm>
          <a:prstGeom prst="rect">
            <a:avLst/>
          </a:prstGeom>
        </p:spPr>
      </p:pic>
      <p:sp>
        <p:nvSpPr>
          <p:cNvPr id="5" name="TextBox 4">
            <a:extLst>
              <a:ext uri="{FF2B5EF4-FFF2-40B4-BE49-F238E27FC236}">
                <a16:creationId xmlns="" xmlns:a16="http://schemas.microsoft.com/office/drawing/2014/main" id="{6D242773-2980-4EB1-A272-6149FA145165}"/>
              </a:ext>
            </a:extLst>
          </p:cNvPr>
          <p:cNvSpPr txBox="1"/>
          <p:nvPr/>
        </p:nvSpPr>
        <p:spPr>
          <a:xfrm>
            <a:off x="152400" y="838200"/>
            <a:ext cx="4456285" cy="400110"/>
          </a:xfrm>
          <a:prstGeom prst="rect">
            <a:avLst/>
          </a:prstGeom>
          <a:noFill/>
        </p:spPr>
        <p:txBody>
          <a:bodyPr wrap="none" rtlCol="0">
            <a:spAutoFit/>
          </a:bodyPr>
          <a:lstStyle/>
          <a:p>
            <a:r>
              <a:rPr lang="en-US" sz="2000" b="1" u="sng" dirty="0">
                <a:solidFill>
                  <a:srgbClr val="FF0000"/>
                </a:solidFill>
              </a:rPr>
              <a:t>useful methods of Connection interface:</a:t>
            </a:r>
          </a:p>
        </p:txBody>
      </p:sp>
    </p:spTree>
    <p:extLst>
      <p:ext uri="{BB962C8B-B14F-4D97-AF65-F5344CB8AC3E}">
        <p14:creationId xmlns:p14="http://schemas.microsoft.com/office/powerpoint/2010/main" val="1107355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D237CD-9624-4A83-8AC5-BA2ABF121AEF}"/>
              </a:ext>
            </a:extLst>
          </p:cNvPr>
          <p:cNvSpPr>
            <a:spLocks noGrp="1"/>
          </p:cNvSpPr>
          <p:nvPr>
            <p:ph type="title"/>
          </p:nvPr>
        </p:nvSpPr>
        <p:spPr/>
        <p:txBody>
          <a:bodyPr/>
          <a:lstStyle/>
          <a:p>
            <a:r>
              <a:rPr lang="en-US" dirty="0"/>
              <a:t>Statement interface</a:t>
            </a:r>
          </a:p>
        </p:txBody>
      </p:sp>
      <p:sp>
        <p:nvSpPr>
          <p:cNvPr id="3" name="Content Placeholder 2">
            <a:extLst>
              <a:ext uri="{FF2B5EF4-FFF2-40B4-BE49-F238E27FC236}">
                <a16:creationId xmlns="" xmlns:a16="http://schemas.microsoft.com/office/drawing/2014/main" id="{EE339F63-EAB0-4F24-B10D-97FC1A79CE43}"/>
              </a:ext>
            </a:extLst>
          </p:cNvPr>
          <p:cNvSpPr>
            <a:spLocks noGrp="1"/>
          </p:cNvSpPr>
          <p:nvPr>
            <p:ph idx="1"/>
          </p:nvPr>
        </p:nvSpPr>
        <p:spPr/>
        <p:txBody>
          <a:bodyPr>
            <a:normAutofit/>
          </a:bodyPr>
          <a:lstStyle/>
          <a:p>
            <a:pPr marL="0" indent="0" algn="just">
              <a:buNone/>
            </a:pPr>
            <a:r>
              <a:rPr lang="en-US" sz="2800" dirty="0"/>
              <a:t>The statement interface is used to create SQL statements. It provides methods to execute queries with the database.</a:t>
            </a:r>
          </a:p>
          <a:p>
            <a:pPr marL="0" indent="0">
              <a:buNone/>
            </a:pPr>
            <a:r>
              <a:rPr lang="en-US" sz="2800" dirty="0"/>
              <a:t>There are different types of statements that are used in JDBC as follows:</a:t>
            </a:r>
          </a:p>
          <a:p>
            <a:r>
              <a:rPr lang="en-US" sz="2800" dirty="0"/>
              <a:t>Create a Statement: Statement</a:t>
            </a:r>
          </a:p>
          <a:p>
            <a:r>
              <a:rPr lang="en-US" sz="2800" dirty="0" err="1"/>
              <a:t>PreparedStatement</a:t>
            </a:r>
            <a:endParaRPr lang="en-US" sz="2800" dirty="0"/>
          </a:p>
          <a:p>
            <a:r>
              <a:rPr lang="en-US" sz="2800" dirty="0" err="1"/>
              <a:t>CallableStatement</a:t>
            </a:r>
            <a:endParaRPr lang="en-US" sz="2800" dirty="0"/>
          </a:p>
          <a:p>
            <a:pPr marL="0" indent="0" algn="just">
              <a:buNone/>
            </a:pPr>
            <a:endParaRPr lang="en-US" sz="2800" dirty="0"/>
          </a:p>
        </p:txBody>
      </p:sp>
    </p:spTree>
    <p:extLst>
      <p:ext uri="{BB962C8B-B14F-4D97-AF65-F5344CB8AC3E}">
        <p14:creationId xmlns:p14="http://schemas.microsoft.com/office/powerpoint/2010/main" val="23749717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F5A905-335E-41D8-9835-A081F87BB41A}"/>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2D82EF69-000A-46D2-B52B-922ABFA577FA}"/>
              </a:ext>
            </a:extLst>
          </p:cNvPr>
          <p:cNvSpPr>
            <a:spLocks noGrp="1"/>
          </p:cNvSpPr>
          <p:nvPr>
            <p:ph idx="1"/>
          </p:nvPr>
        </p:nvSpPr>
        <p:spPr/>
        <p:txBody>
          <a:bodyPr>
            <a:normAutofit/>
          </a:bodyPr>
          <a:lstStyle/>
          <a:p>
            <a:pPr marL="0" indent="0">
              <a:buNone/>
            </a:pPr>
            <a:r>
              <a:rPr lang="en-US" sz="2400" b="1" dirty="0"/>
              <a:t>Create a Statement: </a:t>
            </a:r>
            <a:r>
              <a:rPr lang="en-US" sz="2400" dirty="0"/>
              <a:t>It is generally used for general</a:t>
            </a:r>
            <a:r>
              <a:rPr lang="en-US" sz="2400" b="1" dirty="0"/>
              <a:t>–</a:t>
            </a:r>
            <a:r>
              <a:rPr lang="en-US" sz="2400" dirty="0"/>
              <a:t>purpose access to databases and is useful while using static SQL statements at runtime.</a:t>
            </a:r>
          </a:p>
          <a:p>
            <a:pPr marL="0" indent="0">
              <a:buNone/>
            </a:pPr>
            <a:r>
              <a:rPr lang="en-US" sz="2400" dirty="0"/>
              <a:t>Syntax:</a:t>
            </a:r>
          </a:p>
          <a:p>
            <a:pPr marL="0" indent="0">
              <a:buNone/>
            </a:pPr>
            <a:r>
              <a:rPr lang="en-US" sz="2400" dirty="0"/>
              <a:t>Statement </a:t>
            </a:r>
            <a:r>
              <a:rPr lang="en-US" sz="2400" dirty="0" err="1"/>
              <a:t>statement</a:t>
            </a:r>
            <a:r>
              <a:rPr lang="en-US" sz="2400" dirty="0"/>
              <a:t> = </a:t>
            </a:r>
            <a:r>
              <a:rPr lang="en-US" sz="2400" dirty="0" err="1"/>
              <a:t>connection.createStatement</a:t>
            </a:r>
            <a:r>
              <a:rPr lang="en-US" sz="2400" dirty="0"/>
              <a:t>();</a:t>
            </a:r>
          </a:p>
          <a:p>
            <a:pPr marL="0" indent="0">
              <a:buNone/>
            </a:pPr>
            <a:r>
              <a:rPr lang="en-US" sz="2400" dirty="0"/>
              <a:t>Once the Statement object is created, there are three ways to execute it:</a:t>
            </a:r>
          </a:p>
          <a:p>
            <a:pPr>
              <a:buFont typeface="Wingdings" panose="05000000000000000000" pitchFamily="2" charset="2"/>
              <a:buChar char="Ø"/>
            </a:pPr>
            <a:r>
              <a:rPr lang="en-US" sz="2400" dirty="0" err="1"/>
              <a:t>boolean</a:t>
            </a:r>
            <a:r>
              <a:rPr lang="en-US" sz="2400" dirty="0"/>
              <a:t> execute(String SQL)</a:t>
            </a:r>
          </a:p>
          <a:p>
            <a:pPr>
              <a:buFont typeface="Wingdings" panose="05000000000000000000" pitchFamily="2" charset="2"/>
              <a:buChar char="Ø"/>
            </a:pPr>
            <a:r>
              <a:rPr lang="en-US" sz="2400" dirty="0"/>
              <a:t>int </a:t>
            </a:r>
            <a:r>
              <a:rPr lang="en-US" sz="2400" dirty="0" err="1"/>
              <a:t>executeUpdate</a:t>
            </a:r>
            <a:r>
              <a:rPr lang="en-US" sz="2400" dirty="0"/>
              <a:t>(String SQL)</a:t>
            </a:r>
          </a:p>
          <a:p>
            <a:pPr>
              <a:buFont typeface="Wingdings" panose="05000000000000000000" pitchFamily="2" charset="2"/>
              <a:buChar char="Ø"/>
            </a:pPr>
            <a:r>
              <a:rPr lang="en-US" sz="2400" dirty="0"/>
              <a:t>ResultSet </a:t>
            </a:r>
            <a:r>
              <a:rPr lang="en-US" sz="2400" dirty="0" err="1"/>
              <a:t>executeQuery</a:t>
            </a:r>
            <a:r>
              <a:rPr lang="en-US" sz="2400" dirty="0"/>
              <a:t>(String SQL)</a:t>
            </a:r>
          </a:p>
          <a:p>
            <a:pPr marL="0" indent="0">
              <a:buNone/>
            </a:pPr>
            <a:endParaRPr lang="en-US" sz="2400" dirty="0"/>
          </a:p>
        </p:txBody>
      </p:sp>
    </p:spTree>
    <p:extLst>
      <p:ext uri="{BB962C8B-B14F-4D97-AF65-F5344CB8AC3E}">
        <p14:creationId xmlns:p14="http://schemas.microsoft.com/office/powerpoint/2010/main" val="3029647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07B99A4-5F85-421B-96D9-837A75E15AD5}"/>
              </a:ext>
            </a:extLst>
          </p:cNvPr>
          <p:cNvSpPr>
            <a:spLocks noGrp="1"/>
          </p:cNvSpPr>
          <p:nvPr>
            <p:ph idx="1"/>
          </p:nvPr>
        </p:nvSpPr>
        <p:spPr>
          <a:xfrm>
            <a:off x="457200" y="685800"/>
            <a:ext cx="8229600" cy="5440363"/>
          </a:xfrm>
        </p:spPr>
        <p:txBody>
          <a:bodyPr>
            <a:normAutofit/>
          </a:bodyPr>
          <a:lstStyle/>
          <a:p>
            <a:pPr marL="0" indent="0">
              <a:buNone/>
            </a:pPr>
            <a:r>
              <a:rPr lang="en-US" dirty="0"/>
              <a:t>Now set path for MySQL Connector Jar file:</a:t>
            </a:r>
          </a:p>
          <a:p>
            <a:pPr marL="0" indent="0">
              <a:buNone/>
            </a:pPr>
            <a:r>
              <a:rPr lang="en-US" dirty="0"/>
              <a:t>Copy path from location:</a:t>
            </a:r>
          </a:p>
          <a:p>
            <a:pPr marL="0" indent="0">
              <a:buNone/>
            </a:pPr>
            <a:r>
              <a:rPr lang="en-US" sz="2800" dirty="0"/>
              <a:t>C:\Program Files (x86)\MySQL\Connector J 8.0\mysql-connector-java-8.0.28</a:t>
            </a:r>
          </a:p>
          <a:p>
            <a:pPr marL="0" indent="0">
              <a:buNone/>
            </a:pPr>
            <a:r>
              <a:rPr lang="en-US" dirty="0"/>
              <a:t>Paste in Environment Variable:</a:t>
            </a:r>
          </a:p>
          <a:p>
            <a:pPr marL="0" indent="0">
              <a:buNone/>
            </a:pPr>
            <a:r>
              <a:rPr lang="en-US" dirty="0"/>
              <a:t>Define Variable Name: </a:t>
            </a:r>
            <a:r>
              <a:rPr lang="en-US" dirty="0" err="1"/>
              <a:t>classpath</a:t>
            </a:r>
            <a:r>
              <a:rPr lang="en-US" dirty="0"/>
              <a:t> and paste this jar file location and put semicolon dot again semicolon:</a:t>
            </a:r>
          </a:p>
          <a:p>
            <a:pPr marL="0" indent="0">
              <a:buNone/>
            </a:pPr>
            <a:r>
              <a:rPr lang="en-US" dirty="0"/>
              <a:t>C:\Program Files (x86)\MySQL\Connector J 8.0\mysql-connector-java-8.0.28</a:t>
            </a:r>
            <a:r>
              <a:rPr lang="en-US" dirty="0">
                <a:solidFill>
                  <a:srgbClr val="FF0000"/>
                </a:solidFill>
              </a:rPr>
              <a: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777608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8DAF37-B1C6-4821-8288-BA5688FF9A27}"/>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2021D849-F832-454E-91E6-85F87145A17A}"/>
              </a:ext>
            </a:extLst>
          </p:cNvPr>
          <p:cNvSpPr>
            <a:spLocks noGrp="1"/>
          </p:cNvSpPr>
          <p:nvPr>
            <p:ph idx="1"/>
          </p:nvPr>
        </p:nvSpPr>
        <p:spPr/>
        <p:txBody>
          <a:bodyPr>
            <a:normAutofit/>
          </a:bodyPr>
          <a:lstStyle/>
          <a:p>
            <a:pPr marL="0" indent="0" algn="just">
              <a:buNone/>
            </a:pPr>
            <a:r>
              <a:rPr lang="en-US" sz="2400" b="1" dirty="0" err="1"/>
              <a:t>PrepareStatement</a:t>
            </a:r>
            <a:r>
              <a:rPr lang="en-US" sz="2400" b="1" dirty="0"/>
              <a:t>:</a:t>
            </a:r>
          </a:p>
          <a:p>
            <a:pPr marL="0" indent="0" algn="just">
              <a:buNone/>
            </a:pPr>
            <a:r>
              <a:rPr lang="en-US" sz="2400" dirty="0"/>
              <a:t>Prepared Statement represents a recompiled SQL statement, that can be executed many times. This accepts parameterized SQL queries. In this, “?” is used instead of the parameter, one can pass the parameter dynamically by using the methods of PREPARED STATEMENT at run time.</a:t>
            </a:r>
          </a:p>
          <a:p>
            <a:pPr marL="0" indent="0" algn="just">
              <a:buNone/>
            </a:pPr>
            <a:r>
              <a:rPr lang="en-US" sz="2400" dirty="0"/>
              <a:t>Once the </a:t>
            </a:r>
            <a:r>
              <a:rPr lang="en-US" sz="2400" dirty="0" err="1"/>
              <a:t>PreparedStatement</a:t>
            </a:r>
            <a:r>
              <a:rPr lang="en-US" sz="2400" dirty="0"/>
              <a:t> object is created, there are three ways to execute it:</a:t>
            </a:r>
          </a:p>
          <a:p>
            <a:pPr>
              <a:buFont typeface="Wingdings" panose="05000000000000000000" pitchFamily="2" charset="2"/>
              <a:buChar char="Ø"/>
            </a:pPr>
            <a:r>
              <a:rPr lang="en-US" sz="2400" dirty="0" err="1"/>
              <a:t>boolean</a:t>
            </a:r>
            <a:r>
              <a:rPr lang="en-US" sz="2400" dirty="0"/>
              <a:t> execute(String SQL)</a:t>
            </a:r>
          </a:p>
          <a:p>
            <a:pPr>
              <a:buFont typeface="Wingdings" panose="05000000000000000000" pitchFamily="2" charset="2"/>
              <a:buChar char="Ø"/>
            </a:pPr>
            <a:r>
              <a:rPr lang="en-US" sz="2400" dirty="0"/>
              <a:t>int </a:t>
            </a:r>
            <a:r>
              <a:rPr lang="en-US" sz="2400" dirty="0" err="1"/>
              <a:t>executeUpdate</a:t>
            </a:r>
            <a:r>
              <a:rPr lang="en-US" sz="2400" dirty="0"/>
              <a:t>(String SQL)</a:t>
            </a:r>
          </a:p>
          <a:p>
            <a:pPr>
              <a:buFont typeface="Wingdings" panose="05000000000000000000" pitchFamily="2" charset="2"/>
              <a:buChar char="Ø"/>
            </a:pPr>
            <a:r>
              <a:rPr lang="en-US" sz="2400" dirty="0"/>
              <a:t>ResultSet </a:t>
            </a:r>
            <a:r>
              <a:rPr lang="en-US" sz="2400" dirty="0" err="1"/>
              <a:t>executeQuery</a:t>
            </a:r>
            <a:r>
              <a:rPr lang="en-US" sz="2400" dirty="0"/>
              <a:t>(String SQL)</a:t>
            </a:r>
          </a:p>
          <a:p>
            <a:pPr marL="0" indent="0" algn="just">
              <a:buNone/>
            </a:pPr>
            <a:endParaRPr lang="en-US" sz="2400" dirty="0"/>
          </a:p>
        </p:txBody>
      </p:sp>
    </p:spTree>
    <p:extLst>
      <p:ext uri="{BB962C8B-B14F-4D97-AF65-F5344CB8AC3E}">
        <p14:creationId xmlns:p14="http://schemas.microsoft.com/office/powerpoint/2010/main" val="10210958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E232D5-E319-4160-B281-2A49A934A193}"/>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58BB10F3-318E-4F36-AD4B-019F956F1184}"/>
              </a:ext>
            </a:extLst>
          </p:cNvPr>
          <p:cNvSpPr>
            <a:spLocks noGrp="1"/>
          </p:cNvSpPr>
          <p:nvPr>
            <p:ph idx="1"/>
          </p:nvPr>
        </p:nvSpPr>
        <p:spPr>
          <a:xfrm>
            <a:off x="457200" y="1600200"/>
            <a:ext cx="8382000" cy="4525963"/>
          </a:xfrm>
        </p:spPr>
        <p:txBody>
          <a:bodyPr>
            <a:normAutofit/>
          </a:bodyPr>
          <a:lstStyle/>
          <a:p>
            <a:pPr marL="0" indent="0" algn="just">
              <a:buNone/>
            </a:pPr>
            <a:r>
              <a:rPr lang="en-US" sz="2400" b="1" dirty="0"/>
              <a:t>Callable Statement :</a:t>
            </a:r>
          </a:p>
          <a:p>
            <a:pPr marL="0" indent="0" algn="just">
              <a:buNone/>
            </a:pPr>
            <a:r>
              <a:rPr lang="en-US" sz="2400" dirty="0"/>
              <a:t>The </a:t>
            </a:r>
            <a:r>
              <a:rPr lang="en-US" sz="2400" dirty="0" err="1"/>
              <a:t>CallableStatement</a:t>
            </a:r>
            <a:r>
              <a:rPr lang="en-US" sz="2400" dirty="0"/>
              <a:t> interface is used to execute the SQL stored procedure in a database. The JDBC API provides stored procedures to be called in a standard way for all RDBMS.</a:t>
            </a:r>
          </a:p>
          <a:p>
            <a:pPr marL="0" indent="0" algn="just">
              <a:buNone/>
            </a:pPr>
            <a:r>
              <a:rPr lang="en-US" sz="2400" dirty="0"/>
              <a:t>Syntax: To prepare a </a:t>
            </a:r>
            <a:r>
              <a:rPr lang="en-US" sz="2400" dirty="0" err="1"/>
              <a:t>CallableStatement</a:t>
            </a:r>
            <a:endParaRPr lang="en-US" sz="2400" dirty="0"/>
          </a:p>
          <a:p>
            <a:pPr marL="0" indent="0">
              <a:buNone/>
            </a:pPr>
            <a:r>
              <a:rPr lang="en-US" sz="2400" dirty="0" err="1"/>
              <a:t>CallableStatement</a:t>
            </a:r>
            <a:r>
              <a:rPr lang="en-US" sz="2400" dirty="0"/>
              <a:t> </a:t>
            </a:r>
            <a:r>
              <a:rPr lang="en-US" sz="2400" dirty="0" err="1"/>
              <a:t>cstmt</a:t>
            </a:r>
            <a:r>
              <a:rPr lang="en-US" sz="2400" dirty="0"/>
              <a:t> =</a:t>
            </a:r>
          </a:p>
          <a:p>
            <a:pPr marL="0" indent="0">
              <a:buNone/>
            </a:pPr>
            <a:r>
              <a:rPr lang="en-US" sz="2400" dirty="0" err="1"/>
              <a:t>con.prepareCall</a:t>
            </a:r>
            <a:r>
              <a:rPr lang="en-US" sz="2400" dirty="0"/>
              <a:t>("{call </a:t>
            </a:r>
            <a:r>
              <a:rPr lang="en-US" sz="2400" dirty="0" err="1"/>
              <a:t>Procedure_name</a:t>
            </a:r>
            <a:r>
              <a:rPr lang="en-US" sz="2400" dirty="0"/>
              <a:t>(?, ?}");</a:t>
            </a:r>
          </a:p>
        </p:txBody>
      </p:sp>
    </p:spTree>
    <p:extLst>
      <p:ext uri="{BB962C8B-B14F-4D97-AF65-F5344CB8AC3E}">
        <p14:creationId xmlns:p14="http://schemas.microsoft.com/office/powerpoint/2010/main" val="7603755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2A446B-AFF7-45A1-9802-B09EA036F349}"/>
              </a:ext>
            </a:extLst>
          </p:cNvPr>
          <p:cNvSpPr>
            <a:spLocks noGrp="1"/>
          </p:cNvSpPr>
          <p:nvPr>
            <p:ph type="title"/>
          </p:nvPr>
        </p:nvSpPr>
        <p:spPr/>
        <p:txBody>
          <a:bodyPr/>
          <a:lstStyle/>
          <a:p>
            <a:r>
              <a:rPr lang="en-US" dirty="0"/>
              <a:t>ResultSet interface</a:t>
            </a:r>
          </a:p>
        </p:txBody>
      </p:sp>
      <p:sp>
        <p:nvSpPr>
          <p:cNvPr id="3" name="Content Placeholder 2">
            <a:extLst>
              <a:ext uri="{FF2B5EF4-FFF2-40B4-BE49-F238E27FC236}">
                <a16:creationId xmlns="" xmlns:a16="http://schemas.microsoft.com/office/drawing/2014/main" id="{7DE74C7F-140E-4DA6-867F-2547D22EF11C}"/>
              </a:ext>
            </a:extLst>
          </p:cNvPr>
          <p:cNvSpPr>
            <a:spLocks noGrp="1"/>
          </p:cNvSpPr>
          <p:nvPr>
            <p:ph idx="1"/>
          </p:nvPr>
        </p:nvSpPr>
        <p:spPr/>
        <p:txBody>
          <a:bodyPr>
            <a:normAutofit/>
          </a:bodyPr>
          <a:lstStyle/>
          <a:p>
            <a:pPr marL="0" indent="0" algn="just">
              <a:buNone/>
            </a:pPr>
            <a:r>
              <a:rPr lang="en-US" sz="2400" dirty="0"/>
              <a:t>It is used to store the data which are returned from the database table after the execution of the SQL statements. The object of ResultSet maintains cursor point at the result data. In default, the cursor positions before the first row of the result data.</a:t>
            </a:r>
          </a:p>
          <a:p>
            <a:pPr marL="0" indent="0" algn="just">
              <a:buNone/>
            </a:pPr>
            <a:endParaRPr lang="en-US" sz="2400" dirty="0"/>
          </a:p>
          <a:p>
            <a:pPr marL="0" indent="0" algn="just">
              <a:buNone/>
            </a:pPr>
            <a:r>
              <a:rPr lang="en-US" sz="2400" dirty="0"/>
              <a:t>The next() method is used to move the cursor to the next position in a forward direction. It will return FALSE if there are no more records. It retrieves data by calling the </a:t>
            </a:r>
            <a:r>
              <a:rPr lang="en-US" sz="2400" dirty="0" err="1"/>
              <a:t>executeQuery</a:t>
            </a:r>
            <a:r>
              <a:rPr lang="en-US" sz="2400" dirty="0"/>
              <a:t>() method using any of the statement objects.</a:t>
            </a:r>
          </a:p>
        </p:txBody>
      </p:sp>
    </p:spTree>
    <p:extLst>
      <p:ext uri="{BB962C8B-B14F-4D97-AF65-F5344CB8AC3E}">
        <p14:creationId xmlns:p14="http://schemas.microsoft.com/office/powerpoint/2010/main" val="19904767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7BEEE19B-6177-43EE-A5F9-C96536C54B48}"/>
              </a:ext>
            </a:extLst>
          </p:cNvPr>
          <p:cNvSpPr>
            <a:spLocks noGrp="1"/>
          </p:cNvSpPr>
          <p:nvPr>
            <p:ph type="title"/>
          </p:nvPr>
        </p:nvSpPr>
        <p:spPr/>
        <p:txBody>
          <a:bodyPr>
            <a:normAutofit/>
          </a:bodyPr>
          <a:lstStyle/>
          <a:p>
            <a:pPr algn="l"/>
            <a:r>
              <a:rPr lang="en-US" sz="3600" dirty="0"/>
              <a:t>How to use ResultSet?</a:t>
            </a:r>
          </a:p>
        </p:txBody>
      </p:sp>
      <p:sp>
        <p:nvSpPr>
          <p:cNvPr id="3" name="Content Placeholder 2">
            <a:extLst>
              <a:ext uri="{FF2B5EF4-FFF2-40B4-BE49-F238E27FC236}">
                <a16:creationId xmlns="" xmlns:a16="http://schemas.microsoft.com/office/drawing/2014/main" id="{4A7A2303-1336-4D4E-A4AB-8D8F3CED4F49}"/>
              </a:ext>
            </a:extLst>
          </p:cNvPr>
          <p:cNvSpPr>
            <a:spLocks noGrp="1"/>
          </p:cNvSpPr>
          <p:nvPr>
            <p:ph sz="half" idx="1"/>
          </p:nvPr>
        </p:nvSpPr>
        <p:spPr>
          <a:solidFill>
            <a:srgbClr val="92D050"/>
          </a:solidFill>
          <a:ln>
            <a:solidFill>
              <a:srgbClr val="FFC000"/>
            </a:solidFill>
          </a:ln>
        </p:spPr>
        <p:txBody>
          <a:bodyPr>
            <a:normAutofit/>
          </a:bodyPr>
          <a:lstStyle/>
          <a:p>
            <a:pPr marL="0" indent="0">
              <a:buNone/>
            </a:pPr>
            <a:r>
              <a:rPr lang="en-US" sz="2000" dirty="0">
                <a:ln w="0"/>
                <a:solidFill>
                  <a:schemeClr val="tx1"/>
                </a:solidFill>
                <a:effectLst>
                  <a:outerShdw blurRad="38100" dist="19050" dir="2700000" algn="tl" rotWithShape="0">
                    <a:schemeClr val="dk1">
                      <a:alpha val="40000"/>
                    </a:schemeClr>
                  </a:outerShdw>
                </a:effectLst>
              </a:rPr>
              <a:t>Statement statemnt1 = </a:t>
            </a:r>
            <a:r>
              <a:rPr lang="en-US" sz="2000" dirty="0" err="1">
                <a:ln w="0"/>
                <a:solidFill>
                  <a:schemeClr val="tx1"/>
                </a:solidFill>
                <a:effectLst>
                  <a:outerShdw blurRad="38100" dist="19050" dir="2700000" algn="tl" rotWithShape="0">
                    <a:schemeClr val="dk1">
                      <a:alpha val="40000"/>
                    </a:schemeClr>
                  </a:outerShdw>
                </a:effectLst>
              </a:rPr>
              <a:t>conn.createStatement</a:t>
            </a:r>
            <a:r>
              <a:rPr lang="en-US" sz="2000" dirty="0">
                <a:ln w="0"/>
                <a:solidFill>
                  <a:schemeClr val="tx1"/>
                </a:solidFill>
                <a:effectLst>
                  <a:outerShdw blurRad="38100" dist="19050" dir="2700000" algn="tl" rotWithShape="0">
                    <a:schemeClr val="dk1">
                      <a:alpha val="40000"/>
                    </a:schemeClr>
                  </a:outerShdw>
                </a:effectLst>
              </a:rPr>
              <a:t>();</a:t>
            </a:r>
          </a:p>
          <a:p>
            <a:pPr marL="0" indent="0">
              <a:buNone/>
            </a:pPr>
            <a:r>
              <a:rPr lang="en-US" sz="2000" dirty="0">
                <a:ln w="0"/>
                <a:solidFill>
                  <a:schemeClr val="tx1"/>
                </a:solidFill>
                <a:effectLst>
                  <a:outerShdw blurRad="38100" dist="19050" dir="2700000" algn="tl" rotWithShape="0">
                    <a:schemeClr val="dk1">
                      <a:alpha val="40000"/>
                    </a:schemeClr>
                  </a:outerShdw>
                </a:effectLst>
              </a:rPr>
              <a:t>ResultSet rs1 = statemnt1.executeQuery(“Select * from EMPLOYEE_DETAILS”);</a:t>
            </a:r>
          </a:p>
        </p:txBody>
      </p:sp>
      <p:sp>
        <p:nvSpPr>
          <p:cNvPr id="8" name="Content Placeholder 2">
            <a:extLst>
              <a:ext uri="{FF2B5EF4-FFF2-40B4-BE49-F238E27FC236}">
                <a16:creationId xmlns="" xmlns:a16="http://schemas.microsoft.com/office/drawing/2014/main" id="{A71D8C7D-5A11-4090-A201-76350EE8F005}"/>
              </a:ext>
            </a:extLst>
          </p:cNvPr>
          <p:cNvSpPr txBox="1">
            <a:spLocks/>
          </p:cNvSpPr>
          <p:nvPr/>
        </p:nvSpPr>
        <p:spPr>
          <a:xfrm>
            <a:off x="4800600" y="1600199"/>
            <a:ext cx="4038600" cy="4525963"/>
          </a:xfrm>
          <a:prstGeom prst="rect">
            <a:avLst/>
          </a:prstGeom>
          <a:solidFill>
            <a:srgbClr val="92D050"/>
          </a:solidFill>
          <a:ln>
            <a:solidFill>
              <a:srgbClr val="FFC000"/>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None/>
            </a:pPr>
            <a:r>
              <a:rPr lang="en-US" sz="2000" dirty="0" err="1">
                <a:ln w="0"/>
                <a:solidFill>
                  <a:schemeClr val="tx1"/>
                </a:solidFill>
                <a:effectLst>
                  <a:outerShdw blurRad="38100" dist="19050" dir="2700000" algn="tl" rotWithShape="0">
                    <a:schemeClr val="dk1">
                      <a:alpha val="40000"/>
                    </a:schemeClr>
                  </a:outerShdw>
                </a:effectLst>
              </a:rPr>
              <a:t>PreparedStatement</a:t>
            </a:r>
            <a:r>
              <a:rPr lang="en-US" sz="2000" dirty="0">
                <a:ln w="0"/>
                <a:solidFill>
                  <a:schemeClr val="tx1"/>
                </a:solidFill>
                <a:effectLst>
                  <a:outerShdw blurRad="38100" dist="19050" dir="2700000" algn="tl" rotWithShape="0">
                    <a:schemeClr val="dk1">
                      <a:alpha val="40000"/>
                    </a:schemeClr>
                  </a:outerShdw>
                </a:effectLst>
              </a:rPr>
              <a:t> pstatemnt1 = </a:t>
            </a:r>
            <a:r>
              <a:rPr lang="en-US" sz="2000" dirty="0" err="1">
                <a:ln w="0"/>
                <a:solidFill>
                  <a:schemeClr val="tx1"/>
                </a:solidFill>
                <a:effectLst>
                  <a:outerShdw blurRad="38100" dist="19050" dir="2700000" algn="tl" rotWithShape="0">
                    <a:schemeClr val="dk1">
                      <a:alpha val="40000"/>
                    </a:schemeClr>
                  </a:outerShdw>
                </a:effectLst>
              </a:rPr>
              <a:t>conn.prepareStatement</a:t>
            </a:r>
            <a:r>
              <a:rPr lang="en-US" sz="2000" dirty="0">
                <a:ln w="0"/>
                <a:solidFill>
                  <a:schemeClr val="tx1"/>
                </a:solidFill>
                <a:effectLst>
                  <a:outerShdw blurRad="38100" dist="19050" dir="2700000" algn="tl" rotWithShape="0">
                    <a:schemeClr val="dk1">
                      <a:alpha val="40000"/>
                    </a:schemeClr>
                  </a:outerShdw>
                </a:effectLst>
              </a:rPr>
              <a:t>(</a:t>
            </a:r>
            <a:r>
              <a:rPr lang="en-US" sz="2000" dirty="0" err="1">
                <a:ln w="0"/>
                <a:solidFill>
                  <a:schemeClr val="tx1"/>
                </a:solidFill>
                <a:effectLst>
                  <a:outerShdw blurRad="38100" dist="19050" dir="2700000" algn="tl" rotWithShape="0">
                    <a:schemeClr val="dk1">
                      <a:alpha val="40000"/>
                    </a:schemeClr>
                  </a:outerShdw>
                </a:effectLst>
              </a:rPr>
              <a:t>insert_query</a:t>
            </a:r>
            <a:r>
              <a:rPr lang="en-US" sz="2000" dirty="0">
                <a:ln w="0"/>
                <a:solidFill>
                  <a:schemeClr val="tx1"/>
                </a:solidFill>
                <a:effectLst>
                  <a:outerShdw blurRad="38100" dist="19050" dir="2700000" algn="tl" rotWithShape="0">
                    <a:schemeClr val="dk1">
                      <a:alpha val="40000"/>
                    </a:schemeClr>
                  </a:outerShdw>
                </a:effectLst>
              </a:rPr>
              <a:t>);</a:t>
            </a:r>
          </a:p>
          <a:p>
            <a:pPr marL="0" indent="0">
              <a:buNone/>
            </a:pPr>
            <a:r>
              <a:rPr lang="en-US" sz="2000" dirty="0">
                <a:ln w="0"/>
                <a:solidFill>
                  <a:schemeClr val="tx1"/>
                </a:solidFill>
                <a:effectLst>
                  <a:outerShdw blurRad="38100" dist="19050" dir="2700000" algn="tl" rotWithShape="0">
                    <a:schemeClr val="dk1">
                      <a:alpha val="40000"/>
                    </a:schemeClr>
                  </a:outerShdw>
                </a:effectLst>
              </a:rPr>
              <a:t>ResultSet rs1 = pstatemnt1.executeQuery(“Select * from EMPLOYEE_DETAILS”);</a:t>
            </a:r>
          </a:p>
        </p:txBody>
      </p:sp>
    </p:spTree>
    <p:extLst>
      <p:ext uri="{BB962C8B-B14F-4D97-AF65-F5344CB8AC3E}">
        <p14:creationId xmlns:p14="http://schemas.microsoft.com/office/powerpoint/2010/main" val="2355414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06E4F154-9741-429E-8AF3-62553B24882D}"/>
              </a:ext>
            </a:extLst>
          </p:cNvPr>
          <p:cNvSpPr>
            <a:spLocks noGrp="1"/>
          </p:cNvSpPr>
          <p:nvPr>
            <p:ph type="title"/>
          </p:nvPr>
        </p:nvSpPr>
        <p:spPr/>
        <p:txBody>
          <a:bodyPr>
            <a:normAutofit/>
          </a:bodyPr>
          <a:lstStyle/>
          <a:p>
            <a:r>
              <a:rPr lang="en-US" sz="3600" dirty="0"/>
              <a:t>Methods in ResultSet</a:t>
            </a:r>
          </a:p>
        </p:txBody>
      </p:sp>
      <p:pic>
        <p:nvPicPr>
          <p:cNvPr id="9" name="Picture 8">
            <a:extLst>
              <a:ext uri="{FF2B5EF4-FFF2-40B4-BE49-F238E27FC236}">
                <a16:creationId xmlns="" xmlns:a16="http://schemas.microsoft.com/office/drawing/2014/main" id="{6126B7DE-26BD-40F7-88A0-88D9CC5D7F6B}"/>
              </a:ext>
            </a:extLst>
          </p:cNvPr>
          <p:cNvPicPr>
            <a:picLocks noChangeAspect="1"/>
          </p:cNvPicPr>
          <p:nvPr/>
        </p:nvPicPr>
        <p:blipFill>
          <a:blip r:embed="rId2"/>
          <a:stretch>
            <a:fillRect/>
          </a:stretch>
        </p:blipFill>
        <p:spPr>
          <a:xfrm>
            <a:off x="152400" y="1417638"/>
            <a:ext cx="8534400" cy="4707728"/>
          </a:xfrm>
          <a:prstGeom prst="rect">
            <a:avLst/>
          </a:prstGeom>
        </p:spPr>
      </p:pic>
    </p:spTree>
    <p:extLst>
      <p:ext uri="{BB962C8B-B14F-4D97-AF65-F5344CB8AC3E}">
        <p14:creationId xmlns:p14="http://schemas.microsoft.com/office/powerpoint/2010/main" val="9002156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B15D2C-DDCA-4200-B97F-03BE6303D87A}"/>
              </a:ext>
            </a:extLst>
          </p:cNvPr>
          <p:cNvSpPr>
            <a:spLocks noGrp="1"/>
          </p:cNvSpPr>
          <p:nvPr>
            <p:ph type="title"/>
          </p:nvPr>
        </p:nvSpPr>
        <p:spPr/>
        <p:txBody>
          <a:bodyPr/>
          <a:lstStyle/>
          <a:p>
            <a:pPr algn="l"/>
            <a:r>
              <a:rPr lang="en-US" dirty="0"/>
              <a:t>Note:</a:t>
            </a:r>
          </a:p>
        </p:txBody>
      </p:sp>
      <p:pic>
        <p:nvPicPr>
          <p:cNvPr id="4" name="Picture 3">
            <a:extLst>
              <a:ext uri="{FF2B5EF4-FFF2-40B4-BE49-F238E27FC236}">
                <a16:creationId xmlns="" xmlns:a16="http://schemas.microsoft.com/office/drawing/2014/main" id="{366D0DAC-E767-4C8A-A62C-F6CD10004863}"/>
              </a:ext>
            </a:extLst>
          </p:cNvPr>
          <p:cNvPicPr>
            <a:picLocks noChangeAspect="1"/>
          </p:cNvPicPr>
          <p:nvPr/>
        </p:nvPicPr>
        <p:blipFill>
          <a:blip r:embed="rId2"/>
          <a:stretch>
            <a:fillRect/>
          </a:stretch>
        </p:blipFill>
        <p:spPr>
          <a:xfrm>
            <a:off x="152400" y="1981200"/>
            <a:ext cx="8991600" cy="1957755"/>
          </a:xfrm>
          <a:prstGeom prst="rect">
            <a:avLst/>
          </a:prstGeom>
        </p:spPr>
      </p:pic>
    </p:spTree>
    <p:extLst>
      <p:ext uri="{BB962C8B-B14F-4D97-AF65-F5344CB8AC3E}">
        <p14:creationId xmlns:p14="http://schemas.microsoft.com/office/powerpoint/2010/main" val="26671068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6CE65708-E9F2-4337-BE45-AA8A7ED75014}"/>
              </a:ext>
            </a:extLst>
          </p:cNvPr>
          <p:cNvSpPr>
            <a:spLocks noGrp="1"/>
          </p:cNvSpPr>
          <p:nvPr>
            <p:ph type="title"/>
          </p:nvPr>
        </p:nvSpPr>
        <p:spPr/>
        <p:txBody>
          <a:bodyPr>
            <a:normAutofit fontScale="90000"/>
          </a:bodyPr>
          <a:lstStyle/>
          <a:p>
            <a:r>
              <a:rPr lang="en-US" b="1" dirty="0"/>
              <a:t/>
            </a:r>
            <a:br>
              <a:rPr lang="en-US" b="1" dirty="0"/>
            </a:br>
            <a:r>
              <a:rPr lang="en-US" b="1" dirty="0" err="1"/>
              <a:t>ResultSetMetaData</a:t>
            </a:r>
            <a:r>
              <a:rPr lang="en-US" b="1" dirty="0"/>
              <a:t> Interface</a:t>
            </a:r>
            <a:br>
              <a:rPr lang="en-US" b="1" dirty="0"/>
            </a:br>
            <a:endParaRPr lang="en-US" dirty="0"/>
          </a:p>
        </p:txBody>
      </p:sp>
      <p:sp>
        <p:nvSpPr>
          <p:cNvPr id="6" name="Content Placeholder 5">
            <a:extLst>
              <a:ext uri="{FF2B5EF4-FFF2-40B4-BE49-F238E27FC236}">
                <a16:creationId xmlns="" xmlns:a16="http://schemas.microsoft.com/office/drawing/2014/main" id="{92615FF1-A7DB-45D3-BE47-DD39E5638C4D}"/>
              </a:ext>
            </a:extLst>
          </p:cNvPr>
          <p:cNvSpPr>
            <a:spLocks noGrp="1"/>
          </p:cNvSpPr>
          <p:nvPr>
            <p:ph idx="1"/>
          </p:nvPr>
        </p:nvSpPr>
        <p:spPr/>
        <p:txBody>
          <a:bodyPr/>
          <a:lstStyle/>
          <a:p>
            <a:pPr marL="0" indent="0" algn="just">
              <a:buNone/>
            </a:pPr>
            <a:r>
              <a:rPr lang="en-US" sz="2800" dirty="0"/>
              <a:t>The metadata means data about data i.e. we can get further information from the data.</a:t>
            </a:r>
          </a:p>
          <a:p>
            <a:pPr marL="0" indent="0" algn="just">
              <a:buNone/>
            </a:pPr>
            <a:r>
              <a:rPr lang="en-US" sz="2800" dirty="0"/>
              <a:t>If you have to get metadata of a table like total number of column, column name, column type etc. , </a:t>
            </a:r>
            <a:r>
              <a:rPr lang="en-US" sz="2800" dirty="0" err="1"/>
              <a:t>ResultSetMetaData</a:t>
            </a:r>
            <a:r>
              <a:rPr lang="en-US" sz="2800" dirty="0"/>
              <a:t> interface is useful because it provides methods to get metadata from the ResultSet object. </a:t>
            </a:r>
          </a:p>
          <a:p>
            <a:pPr marL="0" indent="0">
              <a:buNone/>
            </a:pPr>
            <a:endParaRPr lang="en-US" dirty="0"/>
          </a:p>
        </p:txBody>
      </p:sp>
    </p:spTree>
    <p:extLst>
      <p:ext uri="{BB962C8B-B14F-4D97-AF65-F5344CB8AC3E}">
        <p14:creationId xmlns:p14="http://schemas.microsoft.com/office/powerpoint/2010/main" val="28058224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4B5BE7-5D6C-45EC-AF0E-F87804D61139}"/>
              </a:ext>
            </a:extLst>
          </p:cNvPr>
          <p:cNvSpPr>
            <a:spLocks noGrp="1"/>
          </p:cNvSpPr>
          <p:nvPr>
            <p:ph type="title"/>
          </p:nvPr>
        </p:nvSpPr>
        <p:spPr>
          <a:xfrm>
            <a:off x="457200" y="274638"/>
            <a:ext cx="8229600" cy="715962"/>
          </a:xfrm>
        </p:spPr>
        <p:txBody>
          <a:bodyPr>
            <a:normAutofit/>
          </a:bodyPr>
          <a:lstStyle/>
          <a:p>
            <a:pPr algn="l"/>
            <a:r>
              <a:rPr lang="en-US" sz="3200" dirty="0" err="1">
                <a:solidFill>
                  <a:srgbClr val="FF0000"/>
                </a:solidFill>
              </a:rPr>
              <a:t>ResultSetMetaData</a:t>
            </a:r>
            <a:r>
              <a:rPr lang="en-US" sz="3200" dirty="0">
                <a:solidFill>
                  <a:srgbClr val="FF0000"/>
                </a:solidFill>
              </a:rPr>
              <a:t> Methods</a:t>
            </a:r>
          </a:p>
        </p:txBody>
      </p:sp>
      <p:pic>
        <p:nvPicPr>
          <p:cNvPr id="4" name="Picture 3">
            <a:extLst>
              <a:ext uri="{FF2B5EF4-FFF2-40B4-BE49-F238E27FC236}">
                <a16:creationId xmlns="" xmlns:a16="http://schemas.microsoft.com/office/drawing/2014/main" id="{6CF78BED-8ED0-47E0-997A-206FA68989EF}"/>
              </a:ext>
            </a:extLst>
          </p:cNvPr>
          <p:cNvPicPr>
            <a:picLocks noChangeAspect="1"/>
          </p:cNvPicPr>
          <p:nvPr/>
        </p:nvPicPr>
        <p:blipFill>
          <a:blip r:embed="rId2"/>
          <a:stretch>
            <a:fillRect/>
          </a:stretch>
        </p:blipFill>
        <p:spPr>
          <a:xfrm>
            <a:off x="457200" y="1295400"/>
            <a:ext cx="8227279" cy="4572000"/>
          </a:xfrm>
          <a:prstGeom prst="rect">
            <a:avLst/>
          </a:prstGeom>
        </p:spPr>
      </p:pic>
    </p:spTree>
    <p:extLst>
      <p:ext uri="{BB962C8B-B14F-4D97-AF65-F5344CB8AC3E}">
        <p14:creationId xmlns:p14="http://schemas.microsoft.com/office/powerpoint/2010/main" val="7170625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71BF9B-B6C5-4793-A1E1-197A829D55BA}"/>
              </a:ext>
            </a:extLst>
          </p:cNvPr>
          <p:cNvSpPr>
            <a:spLocks noGrp="1"/>
          </p:cNvSpPr>
          <p:nvPr>
            <p:ph type="title"/>
          </p:nvPr>
        </p:nvSpPr>
        <p:spPr/>
        <p:txBody>
          <a:bodyPr>
            <a:normAutofit/>
          </a:bodyPr>
          <a:lstStyle/>
          <a:p>
            <a:pPr algn="l"/>
            <a:r>
              <a:rPr lang="en-US" sz="4000" dirty="0" err="1"/>
              <a:t>DatabaseMetaData</a:t>
            </a:r>
            <a:r>
              <a:rPr lang="en-US" sz="4000" dirty="0"/>
              <a:t> interface</a:t>
            </a:r>
          </a:p>
        </p:txBody>
      </p:sp>
      <p:sp>
        <p:nvSpPr>
          <p:cNvPr id="3" name="Content Placeholder 2">
            <a:extLst>
              <a:ext uri="{FF2B5EF4-FFF2-40B4-BE49-F238E27FC236}">
                <a16:creationId xmlns="" xmlns:a16="http://schemas.microsoft.com/office/drawing/2014/main" id="{B371462F-9F01-4B0B-B28B-5409A761251B}"/>
              </a:ext>
            </a:extLst>
          </p:cNvPr>
          <p:cNvSpPr>
            <a:spLocks noGrp="1"/>
          </p:cNvSpPr>
          <p:nvPr>
            <p:ph idx="1"/>
          </p:nvPr>
        </p:nvSpPr>
        <p:spPr/>
        <p:txBody>
          <a:bodyPr/>
          <a:lstStyle/>
          <a:p>
            <a:pPr marL="0" indent="0" algn="just">
              <a:buNone/>
            </a:pPr>
            <a:r>
              <a:rPr lang="en-US" sz="2800" dirty="0" err="1"/>
              <a:t>DatabaseMetaData</a:t>
            </a:r>
            <a:r>
              <a:rPr lang="en-US" sz="2800" dirty="0"/>
              <a:t> interface provides methods to get meta data of a database such as database product name, database product version, driver name, name of total number of tables, name of total number of views etc. </a:t>
            </a:r>
          </a:p>
          <a:p>
            <a:pPr marL="0" indent="0" algn="just">
              <a:buNone/>
            </a:pPr>
            <a:endParaRPr lang="en-US" sz="2800" dirty="0"/>
          </a:p>
          <a:p>
            <a:pPr marL="0" indent="0">
              <a:buNone/>
            </a:pPr>
            <a:endParaRPr lang="en-US" dirty="0"/>
          </a:p>
        </p:txBody>
      </p:sp>
      <p:pic>
        <p:nvPicPr>
          <p:cNvPr id="4" name="Picture 3">
            <a:extLst>
              <a:ext uri="{FF2B5EF4-FFF2-40B4-BE49-F238E27FC236}">
                <a16:creationId xmlns="" xmlns:a16="http://schemas.microsoft.com/office/drawing/2014/main" id="{094EAD82-B755-4F8B-93A1-6908E63B1705}"/>
              </a:ext>
            </a:extLst>
          </p:cNvPr>
          <p:cNvPicPr>
            <a:picLocks noChangeAspect="1"/>
          </p:cNvPicPr>
          <p:nvPr/>
        </p:nvPicPr>
        <p:blipFill>
          <a:blip r:embed="rId2"/>
          <a:stretch>
            <a:fillRect/>
          </a:stretch>
        </p:blipFill>
        <p:spPr>
          <a:xfrm>
            <a:off x="457200" y="3866494"/>
            <a:ext cx="8382000" cy="2760539"/>
          </a:xfrm>
          <a:prstGeom prst="rect">
            <a:avLst/>
          </a:prstGeom>
        </p:spPr>
      </p:pic>
    </p:spTree>
    <p:extLst>
      <p:ext uri="{BB962C8B-B14F-4D97-AF65-F5344CB8AC3E}">
        <p14:creationId xmlns:p14="http://schemas.microsoft.com/office/powerpoint/2010/main" val="14977740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933825"/>
            <a:ext cx="7154862" cy="1476375"/>
          </a:xfrm>
        </p:spPr>
        <p:txBody>
          <a:bodyPr rtlCol="0">
            <a:noAutofit/>
          </a:bodyPr>
          <a:lstStyle/>
          <a:p>
            <a:pPr eaLnBrk="1" fontAlgn="auto" hangingPunct="1">
              <a:spcAft>
                <a:spcPts val="0"/>
              </a:spcAft>
              <a:defRPr/>
            </a:pPr>
            <a:r>
              <a:rPr lang="en-US" sz="3600" dirty="0">
                <a:solidFill>
                  <a:srgbClr val="C00000"/>
                </a:solidFill>
              </a:rPr>
              <a:t/>
            </a:r>
            <a:br>
              <a:rPr lang="en-US" sz="3600" dirty="0">
                <a:solidFill>
                  <a:srgbClr val="C00000"/>
                </a:solidFill>
              </a:rPr>
            </a:br>
            <a:endParaRPr lang="en-IN" sz="1400" dirty="0">
              <a:solidFill>
                <a:schemeClr val="tx1">
                  <a:lumMod val="95000"/>
                  <a:lumOff val="5000"/>
                </a:schemeClr>
              </a:solidFill>
            </a:endParaRPr>
          </a:p>
        </p:txBody>
      </p:sp>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37892" name="Object 4"/>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spid="_x0000_s19945" r:id="rId3" imgW="13937020" imgH="5409524" progId="">
                  <p:embed/>
                </p:oleObj>
              </mc:Choice>
              <mc:Fallback>
                <p:oleObj r:id="rId3" imgW="13937020" imgH="540952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789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
        <p:nvSpPr>
          <p:cNvPr id="37895" name="Date Placeholder 3"/>
          <p:cNvSpPr>
            <a:spLocks noGrp="1"/>
          </p:cNvSpPr>
          <p:nvPr>
            <p:ph type="dt" sz="quarter" idx="4294967295"/>
          </p:nvPr>
        </p:nvSpPr>
        <p:spPr bwMode="auto">
          <a:xfrm>
            <a:off x="179388" y="6519863"/>
            <a:ext cx="51228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endParaRPr lang="en-IN" altLang="en-US" sz="1400" dirty="0">
              <a:solidFill>
                <a:srgbClr val="898989"/>
              </a:solidFill>
              <a:latin typeface="Tahoma" pitchFamily="34" charset="0"/>
            </a:endParaRPr>
          </a:p>
        </p:txBody>
      </p:sp>
    </p:spTree>
    <p:extLst>
      <p:ext uri="{BB962C8B-B14F-4D97-AF65-F5344CB8AC3E}">
        <p14:creationId xmlns:p14="http://schemas.microsoft.com/office/powerpoint/2010/main" val="2507906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E619992-D31B-4E67-AF6D-E00DEBEAEB79}"/>
              </a:ext>
            </a:extLst>
          </p:cNvPr>
          <p:cNvSpPr>
            <a:spLocks noGrp="1"/>
          </p:cNvSpPr>
          <p:nvPr>
            <p:ph idx="1"/>
          </p:nvPr>
        </p:nvSpPr>
        <p:spPr>
          <a:xfrm>
            <a:off x="457200" y="914400"/>
            <a:ext cx="8229600" cy="5211763"/>
          </a:xfrm>
        </p:spPr>
        <p:txBody>
          <a:bodyPr>
            <a:normAutofit lnSpcReduction="10000"/>
          </a:bodyPr>
          <a:lstStyle/>
          <a:p>
            <a:r>
              <a:rPr lang="en-US" dirty="0"/>
              <a:t>If the CLASSPATH already exists in System Variables, click on the Edit button then put a semicolon (;) at the end. Paste the Path of MySQL-Connector Java.jar file.</a:t>
            </a:r>
          </a:p>
          <a:p>
            <a:r>
              <a:rPr lang="en-US" dirty="0"/>
              <a:t>If the CLASSPATH doesn't exist in System Variables, then click on the New button and type Variable name as CLASSPATH and Variable value as C:\Program Files (x86)\MySQL\Connector J 8.0\mysql-connector-java-8.0.28</a:t>
            </a:r>
            <a:r>
              <a:rPr lang="en-US" dirty="0">
                <a:solidFill>
                  <a:srgbClr val="FF0000"/>
                </a:solidFill>
              </a:rPr>
              <a:t>;.;</a:t>
            </a:r>
          </a:p>
          <a:p>
            <a:r>
              <a:rPr lang="en-US" dirty="0">
                <a:solidFill>
                  <a:srgbClr val="FF0000"/>
                </a:solidFill>
              </a:rPr>
              <a:t>Note: Put ;.; </a:t>
            </a:r>
            <a:r>
              <a:rPr lang="en-US" dirty="0"/>
              <a:t>at the end of the CLASSPATH.</a:t>
            </a:r>
          </a:p>
          <a:p>
            <a:endParaRPr lang="en-US" dirty="0"/>
          </a:p>
        </p:txBody>
      </p:sp>
    </p:spTree>
    <p:extLst>
      <p:ext uri="{BB962C8B-B14F-4D97-AF65-F5344CB8AC3E}">
        <p14:creationId xmlns:p14="http://schemas.microsoft.com/office/powerpoint/2010/main" val="4280054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939D119E-1426-4B5A-A3FC-027B1B521E3A}"/>
              </a:ext>
            </a:extLst>
          </p:cNvPr>
          <p:cNvPicPr>
            <a:picLocks noChangeAspect="1"/>
          </p:cNvPicPr>
          <p:nvPr/>
        </p:nvPicPr>
        <p:blipFill>
          <a:blip r:embed="rId2"/>
          <a:stretch>
            <a:fillRect/>
          </a:stretch>
        </p:blipFill>
        <p:spPr>
          <a:xfrm>
            <a:off x="762000" y="762000"/>
            <a:ext cx="7315200" cy="6161954"/>
          </a:xfrm>
          <a:prstGeom prst="rect">
            <a:avLst/>
          </a:prstGeom>
        </p:spPr>
      </p:pic>
    </p:spTree>
    <p:extLst>
      <p:ext uri="{BB962C8B-B14F-4D97-AF65-F5344CB8AC3E}">
        <p14:creationId xmlns:p14="http://schemas.microsoft.com/office/powerpoint/2010/main" val="3557780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9959BE-1B4A-482F-BD94-E6BA114B00BA}"/>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E4C32D4B-8FCA-4564-AD44-FE29C697997E}"/>
              </a:ext>
            </a:extLst>
          </p:cNvPr>
          <p:cNvSpPr>
            <a:spLocks noGrp="1"/>
          </p:cNvSpPr>
          <p:nvPr>
            <p:ph idx="1"/>
          </p:nvPr>
        </p:nvSpPr>
        <p:spPr/>
        <p:txBody>
          <a:bodyPr/>
          <a:lstStyle/>
          <a:p>
            <a:r>
              <a:rPr lang="en-US" dirty="0"/>
              <a:t>Now check connector jar file has been configured or not</a:t>
            </a:r>
          </a:p>
          <a:p>
            <a:r>
              <a:rPr lang="en-US" dirty="0"/>
              <a:t>Go to the command line:</a:t>
            </a:r>
          </a:p>
          <a:p>
            <a:pPr marL="0" indent="0">
              <a:buNone/>
            </a:pPr>
            <a:r>
              <a:rPr lang="en-US" dirty="0"/>
              <a:t>E:\&gt; </a:t>
            </a:r>
            <a:r>
              <a:rPr lang="en-US" dirty="0" err="1"/>
              <a:t>javap</a:t>
            </a:r>
            <a:r>
              <a:rPr lang="en-US" dirty="0"/>
              <a:t> </a:t>
            </a:r>
            <a:r>
              <a:rPr lang="en-US" dirty="0" err="1">
                <a:solidFill>
                  <a:srgbClr val="FF0000"/>
                </a:solidFill>
              </a:rPr>
              <a:t>com.mysql.cj.jdbc.Driver</a:t>
            </a:r>
            <a:endParaRPr lang="en-US" dirty="0">
              <a:solidFill>
                <a:srgbClr val="FF0000"/>
              </a:solidFill>
            </a:endParaRPr>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 xmlns:a16="http://schemas.microsoft.com/office/drawing/2014/main" id="{6AC27452-F328-4CE5-92FA-800904DC17CC}"/>
              </a:ext>
            </a:extLst>
          </p:cNvPr>
          <p:cNvPicPr>
            <a:picLocks noChangeAspect="1"/>
          </p:cNvPicPr>
          <p:nvPr/>
        </p:nvPicPr>
        <p:blipFill>
          <a:blip r:embed="rId2"/>
          <a:stretch>
            <a:fillRect/>
          </a:stretch>
        </p:blipFill>
        <p:spPr>
          <a:xfrm>
            <a:off x="457200" y="4267200"/>
            <a:ext cx="7561730" cy="1349094"/>
          </a:xfrm>
          <a:prstGeom prst="rect">
            <a:avLst/>
          </a:prstGeom>
        </p:spPr>
      </p:pic>
    </p:spTree>
    <p:extLst>
      <p:ext uri="{BB962C8B-B14F-4D97-AF65-F5344CB8AC3E}">
        <p14:creationId xmlns:p14="http://schemas.microsoft.com/office/powerpoint/2010/main" val="160233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359BB2-C4BC-4383-9F66-A095BB4E28B4}"/>
              </a:ext>
            </a:extLst>
          </p:cNvPr>
          <p:cNvSpPr>
            <a:spLocks noGrp="1"/>
          </p:cNvSpPr>
          <p:nvPr>
            <p:ph type="title"/>
          </p:nvPr>
        </p:nvSpPr>
        <p:spPr/>
        <p:txBody>
          <a:bodyPr/>
          <a:lstStyle/>
          <a:p>
            <a:r>
              <a:rPr lang="en-US" dirty="0">
                <a:solidFill>
                  <a:srgbClr val="FF0000"/>
                </a:solidFill>
              </a:rPr>
              <a:t>Introduction to JDBC</a:t>
            </a:r>
          </a:p>
        </p:txBody>
      </p:sp>
      <p:sp>
        <p:nvSpPr>
          <p:cNvPr id="3" name="Content Placeholder 2">
            <a:extLst>
              <a:ext uri="{FF2B5EF4-FFF2-40B4-BE49-F238E27FC236}">
                <a16:creationId xmlns="" xmlns:a16="http://schemas.microsoft.com/office/drawing/2014/main" id="{69EA7303-AABF-4028-A4BE-62186029CD8D}"/>
              </a:ext>
            </a:extLst>
          </p:cNvPr>
          <p:cNvSpPr>
            <a:spLocks noGrp="1"/>
          </p:cNvSpPr>
          <p:nvPr>
            <p:ph idx="1"/>
          </p:nvPr>
        </p:nvSpPr>
        <p:spPr>
          <a:xfrm>
            <a:off x="457200" y="1417638"/>
            <a:ext cx="8534400" cy="4708525"/>
          </a:xfrm>
        </p:spPr>
        <p:txBody>
          <a:bodyPr>
            <a:normAutofit/>
          </a:bodyPr>
          <a:lstStyle/>
          <a:p>
            <a:pPr marL="0" indent="0">
              <a:buNone/>
            </a:pPr>
            <a:r>
              <a:rPr lang="en-US" b="1" dirty="0"/>
              <a:t>Java Database Connectivity</a:t>
            </a:r>
          </a:p>
          <a:p>
            <a:pPr marL="0" indent="0">
              <a:buNone/>
            </a:pPr>
            <a:r>
              <a:rPr lang="en-US" sz="3000" dirty="0"/>
              <a:t>JDBC is a software tool and also known as an application programming interface(API) that is used to interact with the database.</a:t>
            </a:r>
          </a:p>
        </p:txBody>
      </p:sp>
      <p:sp>
        <p:nvSpPr>
          <p:cNvPr id="4" name="Rectangle 3">
            <a:extLst>
              <a:ext uri="{FF2B5EF4-FFF2-40B4-BE49-F238E27FC236}">
                <a16:creationId xmlns="" xmlns:a16="http://schemas.microsoft.com/office/drawing/2014/main" id="{91C85D66-4C0C-46E0-BCBA-CDC448157B6E}"/>
              </a:ext>
            </a:extLst>
          </p:cNvPr>
          <p:cNvSpPr/>
          <p:nvPr/>
        </p:nvSpPr>
        <p:spPr>
          <a:xfrm>
            <a:off x="685800" y="4267200"/>
            <a:ext cx="1905000" cy="2133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Java App</a:t>
            </a:r>
          </a:p>
        </p:txBody>
      </p:sp>
      <p:sp>
        <p:nvSpPr>
          <p:cNvPr id="7" name="Cylinder 6">
            <a:extLst>
              <a:ext uri="{FF2B5EF4-FFF2-40B4-BE49-F238E27FC236}">
                <a16:creationId xmlns="" xmlns:a16="http://schemas.microsoft.com/office/drawing/2014/main" id="{D8CD5DA1-B212-4FCD-8282-3BAD5F8936D7}"/>
              </a:ext>
            </a:extLst>
          </p:cNvPr>
          <p:cNvSpPr/>
          <p:nvPr/>
        </p:nvSpPr>
        <p:spPr>
          <a:xfrm>
            <a:off x="6096002" y="3962400"/>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ylinder 7">
            <a:extLst>
              <a:ext uri="{FF2B5EF4-FFF2-40B4-BE49-F238E27FC236}">
                <a16:creationId xmlns="" xmlns:a16="http://schemas.microsoft.com/office/drawing/2014/main" id="{DDA8C41A-F533-46BD-846D-87FE554544BF}"/>
              </a:ext>
            </a:extLst>
          </p:cNvPr>
          <p:cNvSpPr/>
          <p:nvPr/>
        </p:nvSpPr>
        <p:spPr>
          <a:xfrm>
            <a:off x="7315202" y="3962400"/>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ylinder 8">
            <a:extLst>
              <a:ext uri="{FF2B5EF4-FFF2-40B4-BE49-F238E27FC236}">
                <a16:creationId xmlns="" xmlns:a16="http://schemas.microsoft.com/office/drawing/2014/main" id="{7B29AD8C-5AE2-4DA2-8C5D-BB4030205849}"/>
              </a:ext>
            </a:extLst>
          </p:cNvPr>
          <p:cNvSpPr/>
          <p:nvPr/>
        </p:nvSpPr>
        <p:spPr>
          <a:xfrm>
            <a:off x="6553202" y="4439254"/>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ylinder 9">
            <a:extLst>
              <a:ext uri="{FF2B5EF4-FFF2-40B4-BE49-F238E27FC236}">
                <a16:creationId xmlns="" xmlns:a16="http://schemas.microsoft.com/office/drawing/2014/main" id="{10A8433F-18DA-42C0-AFEE-C70D4C714C10}"/>
              </a:ext>
            </a:extLst>
          </p:cNvPr>
          <p:cNvSpPr/>
          <p:nvPr/>
        </p:nvSpPr>
        <p:spPr>
          <a:xfrm>
            <a:off x="7282073" y="4775741"/>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2" name="Picture 2" descr="3d Little Man Makes a Connection Stock Illustration - Illustration of  character, dude: 43130342">
            <a:extLst>
              <a:ext uri="{FF2B5EF4-FFF2-40B4-BE49-F238E27FC236}">
                <a16:creationId xmlns="" xmlns:a16="http://schemas.microsoft.com/office/drawing/2014/main" id="{D21178B2-DEC8-474E-9529-785F8A311B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266" y="3674991"/>
            <a:ext cx="2725809" cy="272580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 xmlns:a16="http://schemas.microsoft.com/office/drawing/2014/main" id="{72327C28-1551-4587-991E-485377555A69}"/>
              </a:ext>
            </a:extLst>
          </p:cNvPr>
          <p:cNvSpPr/>
          <p:nvPr/>
        </p:nvSpPr>
        <p:spPr>
          <a:xfrm>
            <a:off x="3581400" y="3429000"/>
            <a:ext cx="16002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JDBC</a:t>
            </a:r>
          </a:p>
        </p:txBody>
      </p:sp>
      <p:sp>
        <p:nvSpPr>
          <p:cNvPr id="13" name="Rectangle 12">
            <a:extLst>
              <a:ext uri="{FF2B5EF4-FFF2-40B4-BE49-F238E27FC236}">
                <a16:creationId xmlns="" xmlns:a16="http://schemas.microsoft.com/office/drawing/2014/main" id="{823822E0-15F2-45AC-B50A-A1B0F7DC218E}"/>
              </a:ext>
            </a:extLst>
          </p:cNvPr>
          <p:cNvSpPr/>
          <p:nvPr/>
        </p:nvSpPr>
        <p:spPr>
          <a:xfrm>
            <a:off x="6449659" y="6126163"/>
            <a:ext cx="2008541" cy="404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Databases</a:t>
            </a:r>
          </a:p>
        </p:txBody>
      </p:sp>
    </p:spTree>
    <p:extLst>
      <p:ext uri="{BB962C8B-B14F-4D97-AF65-F5344CB8AC3E}">
        <p14:creationId xmlns:p14="http://schemas.microsoft.com/office/powerpoint/2010/main" val="681340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CEBE78-6AA8-4131-8D81-D14C356C1021}"/>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B719FBE0-F409-49AA-8CFB-F03EDB50306B}"/>
              </a:ext>
            </a:extLst>
          </p:cNvPr>
          <p:cNvSpPr>
            <a:spLocks noGrp="1"/>
          </p:cNvSpPr>
          <p:nvPr>
            <p:ph idx="1"/>
          </p:nvPr>
        </p:nvSpPr>
        <p:spPr/>
        <p:txBody>
          <a:bodyPr/>
          <a:lstStyle/>
          <a:p>
            <a:pPr marL="0" indent="0" algn="just">
              <a:buNone/>
            </a:pPr>
            <a:r>
              <a:rPr lang="en-US" b="1" dirty="0"/>
              <a:t>Need for Java JDBC</a:t>
            </a:r>
          </a:p>
          <a:p>
            <a:pPr algn="just">
              <a:buFont typeface="Wingdings" panose="05000000000000000000" pitchFamily="2" charset="2"/>
              <a:buChar char="Ø"/>
            </a:pPr>
            <a:r>
              <a:rPr lang="en-US" dirty="0"/>
              <a:t>For establishing stable database connectivity with the application API.</a:t>
            </a:r>
          </a:p>
          <a:p>
            <a:pPr algn="just">
              <a:buFont typeface="Wingdings" panose="05000000000000000000" pitchFamily="2" charset="2"/>
              <a:buChar char="Ø"/>
            </a:pPr>
            <a:r>
              <a:rPr lang="en-US" dirty="0"/>
              <a:t>To execute SQL(Structured Query Language) queries and DDL/DML commands.</a:t>
            </a:r>
          </a:p>
          <a:p>
            <a:pPr algn="just">
              <a:buFont typeface="Wingdings" panose="05000000000000000000" pitchFamily="2" charset="2"/>
              <a:buChar char="Ø"/>
            </a:pPr>
            <a:r>
              <a:rPr lang="en-US" dirty="0"/>
              <a:t>For viewing and modify data records</a:t>
            </a:r>
          </a:p>
          <a:p>
            <a:pPr marL="0" indent="0">
              <a:buNone/>
            </a:pPr>
            <a:r>
              <a:rPr lang="en-US" dirty="0"/>
              <a:t> </a:t>
            </a:r>
          </a:p>
        </p:txBody>
      </p:sp>
    </p:spTree>
    <p:extLst>
      <p:ext uri="{BB962C8B-B14F-4D97-AF65-F5344CB8AC3E}">
        <p14:creationId xmlns:p14="http://schemas.microsoft.com/office/powerpoint/2010/main" val="4266903257"/>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12191</TotalTime>
  <Words>1679</Words>
  <Application>Microsoft Office PowerPoint</Application>
  <PresentationFormat>On-screen Show (4:3)</PresentationFormat>
  <Paragraphs>199</Paragraphs>
  <Slides>49</Slides>
  <Notes>0</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49</vt:i4>
      </vt:variant>
    </vt:vector>
  </HeadingPairs>
  <TitlesOfParts>
    <vt:vector size="50" baseType="lpstr">
      <vt:lpstr>Lpu theme final with copyright(S)</vt:lpstr>
      <vt:lpstr>Topics Covered….</vt:lpstr>
      <vt:lpstr> Steps to use MySQL Database</vt:lpstr>
      <vt:lpstr>PowerPoint Presentation</vt:lpstr>
      <vt:lpstr>PowerPoint Presentation</vt:lpstr>
      <vt:lpstr>PowerPoint Presentation</vt:lpstr>
      <vt:lpstr>PowerPoint Presentation</vt:lpstr>
      <vt:lpstr>PowerPoint Presentation</vt:lpstr>
      <vt:lpstr>Introduction to JDBC</vt:lpstr>
      <vt:lpstr>PowerPoint Presentation</vt:lpstr>
      <vt:lpstr>PowerPoint Presentation</vt:lpstr>
      <vt:lpstr>  JDBC API: It provides various methods and interfaces for easy communication with the database. </vt:lpstr>
      <vt:lpstr>PowerPoint Presentation</vt:lpstr>
      <vt:lpstr> JDBC Drivers </vt:lpstr>
      <vt:lpstr>PowerPoint Presentation</vt:lpstr>
      <vt:lpstr>PowerPoint Presentation</vt:lpstr>
      <vt:lpstr>PowerPoint Presentation</vt:lpstr>
      <vt:lpstr>Native-API driver</vt:lpstr>
      <vt:lpstr>PowerPoint Presentation</vt:lpstr>
      <vt:lpstr>Network Protocol driver</vt:lpstr>
      <vt:lpstr>PowerPoint Presentation</vt:lpstr>
      <vt:lpstr>Thin driver</vt:lpstr>
      <vt:lpstr>PowerPoint Presentation</vt:lpstr>
      <vt:lpstr>PowerPoint Presentation</vt:lpstr>
      <vt:lpstr>PowerPoint Presentation</vt:lpstr>
      <vt:lpstr>PowerPoint Presentation</vt:lpstr>
      <vt:lpstr>PowerPoint Presentation</vt:lpstr>
      <vt:lpstr>  Get connection or Connect to the Database: </vt:lpstr>
      <vt:lpstr>PowerPoint Presentation</vt:lpstr>
      <vt:lpstr>    Create Statement:</vt:lpstr>
      <vt:lpstr> Example to create the statement object</vt:lpstr>
      <vt:lpstr>Execute the query</vt:lpstr>
      <vt:lpstr>Example to execute query</vt:lpstr>
      <vt:lpstr>Close the connection object</vt:lpstr>
      <vt:lpstr>Example to close connection</vt:lpstr>
      <vt:lpstr>Steps to use mysql in netbeans</vt:lpstr>
      <vt:lpstr>Connection Interface</vt:lpstr>
      <vt:lpstr>PowerPoint Presentation</vt:lpstr>
      <vt:lpstr>Statement interface</vt:lpstr>
      <vt:lpstr>PowerPoint Presentation</vt:lpstr>
      <vt:lpstr>PowerPoint Presentation</vt:lpstr>
      <vt:lpstr>PowerPoint Presentation</vt:lpstr>
      <vt:lpstr>ResultSet interface</vt:lpstr>
      <vt:lpstr>How to use ResultSet?</vt:lpstr>
      <vt:lpstr>Methods in ResultSet</vt:lpstr>
      <vt:lpstr>Note:</vt:lpstr>
      <vt:lpstr> ResultSetMetaData Interface </vt:lpstr>
      <vt:lpstr>ResultSetMetaData Methods</vt:lpstr>
      <vt:lpstr>DatabaseMetaData interface</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DELL</cp:lastModifiedBy>
  <cp:revision>504</cp:revision>
  <cp:lastPrinted>2022-05-16T10:48:57Z</cp:lastPrinted>
  <dcterms:created xsi:type="dcterms:W3CDTF">2014-05-25T11:13:57Z</dcterms:created>
  <dcterms:modified xsi:type="dcterms:W3CDTF">2023-04-24T04:15:32Z</dcterms:modified>
</cp:coreProperties>
</file>