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7" r:id="rId6"/>
    <p:sldId id="276" r:id="rId7"/>
    <p:sldId id="277" r:id="rId8"/>
    <p:sldId id="260" r:id="rId9"/>
    <p:sldId id="261" r:id="rId10"/>
    <p:sldId id="263" r:id="rId11"/>
    <p:sldId id="262" r:id="rId12"/>
    <p:sldId id="264" r:id="rId13"/>
    <p:sldId id="265" r:id="rId14"/>
    <p:sldId id="266" r:id="rId15"/>
    <p:sldId id="268" r:id="rId16"/>
    <p:sldId id="269" r:id="rId17"/>
    <p:sldId id="270" r:id="rId18"/>
    <p:sldId id="271" r:id="rId19"/>
    <p:sldId id="272" r:id="rId20"/>
    <p:sldId id="273" r:id="rId21"/>
    <p:sldId id="274" r:id="rId22"/>
    <p:sldId id="27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5" d="100"/>
          <a:sy n="65" d="100"/>
        </p:scale>
        <p:origin x="66" y="2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ED84A-D7B8-8B5D-4A6F-210AC56B76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07DFFC4-0FC1-0F90-D5F5-1629B9EB5C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AE2C617-42CE-EB23-1C2F-88F8964DDDD7}"/>
              </a:ext>
            </a:extLst>
          </p:cNvPr>
          <p:cNvSpPr>
            <a:spLocks noGrp="1"/>
          </p:cNvSpPr>
          <p:nvPr>
            <p:ph type="dt" sz="half" idx="10"/>
          </p:nvPr>
        </p:nvSpPr>
        <p:spPr/>
        <p:txBody>
          <a:bodyPr/>
          <a:lstStyle/>
          <a:p>
            <a:fld id="{0262D489-5F89-430D-84D3-FB4817777AB9}" type="datetimeFigureOut">
              <a:rPr lang="en-IN" smtClean="0"/>
              <a:t>22-02-2023</a:t>
            </a:fld>
            <a:endParaRPr lang="en-IN"/>
          </a:p>
        </p:txBody>
      </p:sp>
      <p:sp>
        <p:nvSpPr>
          <p:cNvPr id="5" name="Footer Placeholder 4">
            <a:extLst>
              <a:ext uri="{FF2B5EF4-FFF2-40B4-BE49-F238E27FC236}">
                <a16:creationId xmlns:a16="http://schemas.microsoft.com/office/drawing/2014/main" id="{F1FF3CE7-36E5-5738-1B86-E76DBEC14A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20AC69-AB4C-C287-A013-F43B1BF07CED}"/>
              </a:ext>
            </a:extLst>
          </p:cNvPr>
          <p:cNvSpPr>
            <a:spLocks noGrp="1"/>
          </p:cNvSpPr>
          <p:nvPr>
            <p:ph type="sldNum" sz="quarter" idx="12"/>
          </p:nvPr>
        </p:nvSpPr>
        <p:spPr/>
        <p:txBody>
          <a:bodyPr/>
          <a:lstStyle/>
          <a:p>
            <a:fld id="{88F6AB8E-3718-47FE-9F09-EEA1A2F9703D}" type="slidenum">
              <a:rPr lang="en-IN" smtClean="0"/>
              <a:t>‹#›</a:t>
            </a:fld>
            <a:endParaRPr lang="en-IN"/>
          </a:p>
        </p:txBody>
      </p:sp>
    </p:spTree>
    <p:extLst>
      <p:ext uri="{BB962C8B-B14F-4D97-AF65-F5344CB8AC3E}">
        <p14:creationId xmlns:p14="http://schemas.microsoft.com/office/powerpoint/2010/main" val="3999641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390AD-7990-8271-4C22-1E96823D322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026A862-8CBE-8AF1-A90E-294C6CA9D9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314197-35DD-1D4E-DFBE-FB62BEBEEB4B}"/>
              </a:ext>
            </a:extLst>
          </p:cNvPr>
          <p:cNvSpPr>
            <a:spLocks noGrp="1"/>
          </p:cNvSpPr>
          <p:nvPr>
            <p:ph type="dt" sz="half" idx="10"/>
          </p:nvPr>
        </p:nvSpPr>
        <p:spPr/>
        <p:txBody>
          <a:bodyPr/>
          <a:lstStyle/>
          <a:p>
            <a:fld id="{0262D489-5F89-430D-84D3-FB4817777AB9}" type="datetimeFigureOut">
              <a:rPr lang="en-IN" smtClean="0"/>
              <a:t>22-02-2023</a:t>
            </a:fld>
            <a:endParaRPr lang="en-IN"/>
          </a:p>
        </p:txBody>
      </p:sp>
      <p:sp>
        <p:nvSpPr>
          <p:cNvPr id="5" name="Footer Placeholder 4">
            <a:extLst>
              <a:ext uri="{FF2B5EF4-FFF2-40B4-BE49-F238E27FC236}">
                <a16:creationId xmlns:a16="http://schemas.microsoft.com/office/drawing/2014/main" id="{C319D81F-C6F6-63A8-3582-BA919A51E6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AC7BEF-C2A5-B4C6-A758-759DD3ABCDDF}"/>
              </a:ext>
            </a:extLst>
          </p:cNvPr>
          <p:cNvSpPr>
            <a:spLocks noGrp="1"/>
          </p:cNvSpPr>
          <p:nvPr>
            <p:ph type="sldNum" sz="quarter" idx="12"/>
          </p:nvPr>
        </p:nvSpPr>
        <p:spPr/>
        <p:txBody>
          <a:bodyPr/>
          <a:lstStyle/>
          <a:p>
            <a:fld id="{88F6AB8E-3718-47FE-9F09-EEA1A2F9703D}" type="slidenum">
              <a:rPr lang="en-IN" smtClean="0"/>
              <a:t>‹#›</a:t>
            </a:fld>
            <a:endParaRPr lang="en-IN"/>
          </a:p>
        </p:txBody>
      </p:sp>
    </p:spTree>
    <p:extLst>
      <p:ext uri="{BB962C8B-B14F-4D97-AF65-F5344CB8AC3E}">
        <p14:creationId xmlns:p14="http://schemas.microsoft.com/office/powerpoint/2010/main" val="140340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B72BA7-32BC-C0B8-D485-C12AF10ED94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AF6D5BE-E9ED-A9EE-522D-E208230014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F06718-89B7-D449-9656-FFBC84DC106A}"/>
              </a:ext>
            </a:extLst>
          </p:cNvPr>
          <p:cNvSpPr>
            <a:spLocks noGrp="1"/>
          </p:cNvSpPr>
          <p:nvPr>
            <p:ph type="dt" sz="half" idx="10"/>
          </p:nvPr>
        </p:nvSpPr>
        <p:spPr/>
        <p:txBody>
          <a:bodyPr/>
          <a:lstStyle/>
          <a:p>
            <a:fld id="{0262D489-5F89-430D-84D3-FB4817777AB9}" type="datetimeFigureOut">
              <a:rPr lang="en-IN" smtClean="0"/>
              <a:t>22-02-2023</a:t>
            </a:fld>
            <a:endParaRPr lang="en-IN"/>
          </a:p>
        </p:txBody>
      </p:sp>
      <p:sp>
        <p:nvSpPr>
          <p:cNvPr id="5" name="Footer Placeholder 4">
            <a:extLst>
              <a:ext uri="{FF2B5EF4-FFF2-40B4-BE49-F238E27FC236}">
                <a16:creationId xmlns:a16="http://schemas.microsoft.com/office/drawing/2014/main" id="{EDB8C9D4-C860-8694-FE00-A9E499C207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3ED7B5-5247-175B-8997-244405E64CC2}"/>
              </a:ext>
            </a:extLst>
          </p:cNvPr>
          <p:cNvSpPr>
            <a:spLocks noGrp="1"/>
          </p:cNvSpPr>
          <p:nvPr>
            <p:ph type="sldNum" sz="quarter" idx="12"/>
          </p:nvPr>
        </p:nvSpPr>
        <p:spPr/>
        <p:txBody>
          <a:bodyPr/>
          <a:lstStyle/>
          <a:p>
            <a:fld id="{88F6AB8E-3718-47FE-9F09-EEA1A2F9703D}" type="slidenum">
              <a:rPr lang="en-IN" smtClean="0"/>
              <a:t>‹#›</a:t>
            </a:fld>
            <a:endParaRPr lang="en-IN"/>
          </a:p>
        </p:txBody>
      </p:sp>
    </p:spTree>
    <p:extLst>
      <p:ext uri="{BB962C8B-B14F-4D97-AF65-F5344CB8AC3E}">
        <p14:creationId xmlns:p14="http://schemas.microsoft.com/office/powerpoint/2010/main" val="2248709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8EB0C-61FD-4491-A4AF-993D54C39A6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A593992-CF95-7024-2EB2-51198A2C40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26B9FC-5094-FB72-F613-5107E969CCE7}"/>
              </a:ext>
            </a:extLst>
          </p:cNvPr>
          <p:cNvSpPr>
            <a:spLocks noGrp="1"/>
          </p:cNvSpPr>
          <p:nvPr>
            <p:ph type="dt" sz="half" idx="10"/>
          </p:nvPr>
        </p:nvSpPr>
        <p:spPr/>
        <p:txBody>
          <a:bodyPr/>
          <a:lstStyle/>
          <a:p>
            <a:fld id="{0262D489-5F89-430D-84D3-FB4817777AB9}" type="datetimeFigureOut">
              <a:rPr lang="en-IN" smtClean="0"/>
              <a:t>22-02-2023</a:t>
            </a:fld>
            <a:endParaRPr lang="en-IN"/>
          </a:p>
        </p:txBody>
      </p:sp>
      <p:sp>
        <p:nvSpPr>
          <p:cNvPr id="5" name="Footer Placeholder 4">
            <a:extLst>
              <a:ext uri="{FF2B5EF4-FFF2-40B4-BE49-F238E27FC236}">
                <a16:creationId xmlns:a16="http://schemas.microsoft.com/office/drawing/2014/main" id="{14AA1837-82F4-959D-28A9-EF389EA1F1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3D5EA8-296D-14C1-92E4-469C7BA6BC43}"/>
              </a:ext>
            </a:extLst>
          </p:cNvPr>
          <p:cNvSpPr>
            <a:spLocks noGrp="1"/>
          </p:cNvSpPr>
          <p:nvPr>
            <p:ph type="sldNum" sz="quarter" idx="12"/>
          </p:nvPr>
        </p:nvSpPr>
        <p:spPr/>
        <p:txBody>
          <a:bodyPr/>
          <a:lstStyle/>
          <a:p>
            <a:fld id="{88F6AB8E-3718-47FE-9F09-EEA1A2F9703D}" type="slidenum">
              <a:rPr lang="en-IN" smtClean="0"/>
              <a:t>‹#›</a:t>
            </a:fld>
            <a:endParaRPr lang="en-IN"/>
          </a:p>
        </p:txBody>
      </p:sp>
    </p:spTree>
    <p:extLst>
      <p:ext uri="{BB962C8B-B14F-4D97-AF65-F5344CB8AC3E}">
        <p14:creationId xmlns:p14="http://schemas.microsoft.com/office/powerpoint/2010/main" val="1406735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093C8-ECC3-7D25-C9DD-4DDC641FC5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743EA09-41CD-7A7C-65E6-859570BD58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ADBE8FE-5EA5-730E-E672-507B8458F429}"/>
              </a:ext>
            </a:extLst>
          </p:cNvPr>
          <p:cNvSpPr>
            <a:spLocks noGrp="1"/>
          </p:cNvSpPr>
          <p:nvPr>
            <p:ph type="dt" sz="half" idx="10"/>
          </p:nvPr>
        </p:nvSpPr>
        <p:spPr/>
        <p:txBody>
          <a:bodyPr/>
          <a:lstStyle/>
          <a:p>
            <a:fld id="{0262D489-5F89-430D-84D3-FB4817777AB9}" type="datetimeFigureOut">
              <a:rPr lang="en-IN" smtClean="0"/>
              <a:t>22-02-2023</a:t>
            </a:fld>
            <a:endParaRPr lang="en-IN"/>
          </a:p>
        </p:txBody>
      </p:sp>
      <p:sp>
        <p:nvSpPr>
          <p:cNvPr id="5" name="Footer Placeholder 4">
            <a:extLst>
              <a:ext uri="{FF2B5EF4-FFF2-40B4-BE49-F238E27FC236}">
                <a16:creationId xmlns:a16="http://schemas.microsoft.com/office/drawing/2014/main" id="{8CC88C8F-F096-F032-3D89-BC886E7332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38A0B4-BFC4-A149-6A52-21BA5EB36413}"/>
              </a:ext>
            </a:extLst>
          </p:cNvPr>
          <p:cNvSpPr>
            <a:spLocks noGrp="1"/>
          </p:cNvSpPr>
          <p:nvPr>
            <p:ph type="sldNum" sz="quarter" idx="12"/>
          </p:nvPr>
        </p:nvSpPr>
        <p:spPr/>
        <p:txBody>
          <a:bodyPr/>
          <a:lstStyle/>
          <a:p>
            <a:fld id="{88F6AB8E-3718-47FE-9F09-EEA1A2F9703D}" type="slidenum">
              <a:rPr lang="en-IN" smtClean="0"/>
              <a:t>‹#›</a:t>
            </a:fld>
            <a:endParaRPr lang="en-IN"/>
          </a:p>
        </p:txBody>
      </p:sp>
    </p:spTree>
    <p:extLst>
      <p:ext uri="{BB962C8B-B14F-4D97-AF65-F5344CB8AC3E}">
        <p14:creationId xmlns:p14="http://schemas.microsoft.com/office/powerpoint/2010/main" val="1795166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BB74F-1B7B-1D2D-E921-384A4C1D8D5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ED58196-C26D-4BC6-10BE-A86579A20A6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F5EC386-26C3-EEE8-6852-1AC3AA967E6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9D43B9A-6CC8-33D3-DB35-923406F5FFE9}"/>
              </a:ext>
            </a:extLst>
          </p:cNvPr>
          <p:cNvSpPr>
            <a:spLocks noGrp="1"/>
          </p:cNvSpPr>
          <p:nvPr>
            <p:ph type="dt" sz="half" idx="10"/>
          </p:nvPr>
        </p:nvSpPr>
        <p:spPr/>
        <p:txBody>
          <a:bodyPr/>
          <a:lstStyle/>
          <a:p>
            <a:fld id="{0262D489-5F89-430D-84D3-FB4817777AB9}" type="datetimeFigureOut">
              <a:rPr lang="en-IN" smtClean="0"/>
              <a:t>22-02-2023</a:t>
            </a:fld>
            <a:endParaRPr lang="en-IN"/>
          </a:p>
        </p:txBody>
      </p:sp>
      <p:sp>
        <p:nvSpPr>
          <p:cNvPr id="6" name="Footer Placeholder 5">
            <a:extLst>
              <a:ext uri="{FF2B5EF4-FFF2-40B4-BE49-F238E27FC236}">
                <a16:creationId xmlns:a16="http://schemas.microsoft.com/office/drawing/2014/main" id="{A1FE9460-9BC9-CAC0-4D39-202ED180F5C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69D1E84-C0CD-40D5-8526-D4BCF8DC887D}"/>
              </a:ext>
            </a:extLst>
          </p:cNvPr>
          <p:cNvSpPr>
            <a:spLocks noGrp="1"/>
          </p:cNvSpPr>
          <p:nvPr>
            <p:ph type="sldNum" sz="quarter" idx="12"/>
          </p:nvPr>
        </p:nvSpPr>
        <p:spPr/>
        <p:txBody>
          <a:bodyPr/>
          <a:lstStyle/>
          <a:p>
            <a:fld id="{88F6AB8E-3718-47FE-9F09-EEA1A2F9703D}" type="slidenum">
              <a:rPr lang="en-IN" smtClean="0"/>
              <a:t>‹#›</a:t>
            </a:fld>
            <a:endParaRPr lang="en-IN"/>
          </a:p>
        </p:txBody>
      </p:sp>
    </p:spTree>
    <p:extLst>
      <p:ext uri="{BB962C8B-B14F-4D97-AF65-F5344CB8AC3E}">
        <p14:creationId xmlns:p14="http://schemas.microsoft.com/office/powerpoint/2010/main" val="420313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5BB50-FF22-3A4A-9B20-909AABD05EB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6121DE4-DBE6-7564-65D9-03D578D7AE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0B2075-82A3-B50C-5C58-26D927EEC8B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18FF09F-1C77-CF86-5764-C016C12FD2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A77595-50C9-197E-73BD-6053EFFFE34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5BEDE1D-585E-311A-4FCB-68723319ADE8}"/>
              </a:ext>
            </a:extLst>
          </p:cNvPr>
          <p:cNvSpPr>
            <a:spLocks noGrp="1"/>
          </p:cNvSpPr>
          <p:nvPr>
            <p:ph type="dt" sz="half" idx="10"/>
          </p:nvPr>
        </p:nvSpPr>
        <p:spPr/>
        <p:txBody>
          <a:bodyPr/>
          <a:lstStyle/>
          <a:p>
            <a:fld id="{0262D489-5F89-430D-84D3-FB4817777AB9}" type="datetimeFigureOut">
              <a:rPr lang="en-IN" smtClean="0"/>
              <a:t>22-02-2023</a:t>
            </a:fld>
            <a:endParaRPr lang="en-IN"/>
          </a:p>
        </p:txBody>
      </p:sp>
      <p:sp>
        <p:nvSpPr>
          <p:cNvPr id="8" name="Footer Placeholder 7">
            <a:extLst>
              <a:ext uri="{FF2B5EF4-FFF2-40B4-BE49-F238E27FC236}">
                <a16:creationId xmlns:a16="http://schemas.microsoft.com/office/drawing/2014/main" id="{6515D4AD-ECCF-6B45-257B-7D4AFCD94E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418EE0E-D57F-753E-C1A7-5EB3D4D8CE0A}"/>
              </a:ext>
            </a:extLst>
          </p:cNvPr>
          <p:cNvSpPr>
            <a:spLocks noGrp="1"/>
          </p:cNvSpPr>
          <p:nvPr>
            <p:ph type="sldNum" sz="quarter" idx="12"/>
          </p:nvPr>
        </p:nvSpPr>
        <p:spPr/>
        <p:txBody>
          <a:bodyPr/>
          <a:lstStyle/>
          <a:p>
            <a:fld id="{88F6AB8E-3718-47FE-9F09-EEA1A2F9703D}" type="slidenum">
              <a:rPr lang="en-IN" smtClean="0"/>
              <a:t>‹#›</a:t>
            </a:fld>
            <a:endParaRPr lang="en-IN"/>
          </a:p>
        </p:txBody>
      </p:sp>
    </p:spTree>
    <p:extLst>
      <p:ext uri="{BB962C8B-B14F-4D97-AF65-F5344CB8AC3E}">
        <p14:creationId xmlns:p14="http://schemas.microsoft.com/office/powerpoint/2010/main" val="3684207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7CF46-5899-A275-8411-F7F2077CCB5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DF44EA8-CFC9-DB7D-0CDA-82E88CC299D0}"/>
              </a:ext>
            </a:extLst>
          </p:cNvPr>
          <p:cNvSpPr>
            <a:spLocks noGrp="1"/>
          </p:cNvSpPr>
          <p:nvPr>
            <p:ph type="dt" sz="half" idx="10"/>
          </p:nvPr>
        </p:nvSpPr>
        <p:spPr/>
        <p:txBody>
          <a:bodyPr/>
          <a:lstStyle/>
          <a:p>
            <a:fld id="{0262D489-5F89-430D-84D3-FB4817777AB9}" type="datetimeFigureOut">
              <a:rPr lang="en-IN" smtClean="0"/>
              <a:t>22-02-2023</a:t>
            </a:fld>
            <a:endParaRPr lang="en-IN"/>
          </a:p>
        </p:txBody>
      </p:sp>
      <p:sp>
        <p:nvSpPr>
          <p:cNvPr id="4" name="Footer Placeholder 3">
            <a:extLst>
              <a:ext uri="{FF2B5EF4-FFF2-40B4-BE49-F238E27FC236}">
                <a16:creationId xmlns:a16="http://schemas.microsoft.com/office/drawing/2014/main" id="{A8739428-949F-454E-7C99-E0C7A31AFFF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341EBFC-AEDA-36AA-4A82-E415CE1C3D96}"/>
              </a:ext>
            </a:extLst>
          </p:cNvPr>
          <p:cNvSpPr>
            <a:spLocks noGrp="1"/>
          </p:cNvSpPr>
          <p:nvPr>
            <p:ph type="sldNum" sz="quarter" idx="12"/>
          </p:nvPr>
        </p:nvSpPr>
        <p:spPr/>
        <p:txBody>
          <a:bodyPr/>
          <a:lstStyle/>
          <a:p>
            <a:fld id="{88F6AB8E-3718-47FE-9F09-EEA1A2F9703D}" type="slidenum">
              <a:rPr lang="en-IN" smtClean="0"/>
              <a:t>‹#›</a:t>
            </a:fld>
            <a:endParaRPr lang="en-IN"/>
          </a:p>
        </p:txBody>
      </p:sp>
    </p:spTree>
    <p:extLst>
      <p:ext uri="{BB962C8B-B14F-4D97-AF65-F5344CB8AC3E}">
        <p14:creationId xmlns:p14="http://schemas.microsoft.com/office/powerpoint/2010/main" val="1869968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4C34D2-C0B0-4D61-C15B-A611CDBA48AF}"/>
              </a:ext>
            </a:extLst>
          </p:cNvPr>
          <p:cNvSpPr>
            <a:spLocks noGrp="1"/>
          </p:cNvSpPr>
          <p:nvPr>
            <p:ph type="dt" sz="half" idx="10"/>
          </p:nvPr>
        </p:nvSpPr>
        <p:spPr/>
        <p:txBody>
          <a:bodyPr/>
          <a:lstStyle/>
          <a:p>
            <a:fld id="{0262D489-5F89-430D-84D3-FB4817777AB9}" type="datetimeFigureOut">
              <a:rPr lang="en-IN" smtClean="0"/>
              <a:t>22-02-2023</a:t>
            </a:fld>
            <a:endParaRPr lang="en-IN"/>
          </a:p>
        </p:txBody>
      </p:sp>
      <p:sp>
        <p:nvSpPr>
          <p:cNvPr id="3" name="Footer Placeholder 2">
            <a:extLst>
              <a:ext uri="{FF2B5EF4-FFF2-40B4-BE49-F238E27FC236}">
                <a16:creationId xmlns:a16="http://schemas.microsoft.com/office/drawing/2014/main" id="{B53BDE64-CB8E-A7F4-D9FB-8FFB4F8F5A2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70429A2-BC4F-94E2-5D09-D315CF013ED0}"/>
              </a:ext>
            </a:extLst>
          </p:cNvPr>
          <p:cNvSpPr>
            <a:spLocks noGrp="1"/>
          </p:cNvSpPr>
          <p:nvPr>
            <p:ph type="sldNum" sz="quarter" idx="12"/>
          </p:nvPr>
        </p:nvSpPr>
        <p:spPr/>
        <p:txBody>
          <a:bodyPr/>
          <a:lstStyle/>
          <a:p>
            <a:fld id="{88F6AB8E-3718-47FE-9F09-EEA1A2F9703D}" type="slidenum">
              <a:rPr lang="en-IN" smtClean="0"/>
              <a:t>‹#›</a:t>
            </a:fld>
            <a:endParaRPr lang="en-IN"/>
          </a:p>
        </p:txBody>
      </p:sp>
    </p:spTree>
    <p:extLst>
      <p:ext uri="{BB962C8B-B14F-4D97-AF65-F5344CB8AC3E}">
        <p14:creationId xmlns:p14="http://schemas.microsoft.com/office/powerpoint/2010/main" val="3613099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7ADFA-CFDD-12F7-DC05-CED8F97503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53CC262-BB91-DBBF-F87F-DAFE3892B9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26583C2-1917-43CD-FDE9-B0695C2DEC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7371EE-80D2-2C70-F7B5-9145129198A8}"/>
              </a:ext>
            </a:extLst>
          </p:cNvPr>
          <p:cNvSpPr>
            <a:spLocks noGrp="1"/>
          </p:cNvSpPr>
          <p:nvPr>
            <p:ph type="dt" sz="half" idx="10"/>
          </p:nvPr>
        </p:nvSpPr>
        <p:spPr/>
        <p:txBody>
          <a:bodyPr/>
          <a:lstStyle/>
          <a:p>
            <a:fld id="{0262D489-5F89-430D-84D3-FB4817777AB9}" type="datetimeFigureOut">
              <a:rPr lang="en-IN" smtClean="0"/>
              <a:t>22-02-2023</a:t>
            </a:fld>
            <a:endParaRPr lang="en-IN"/>
          </a:p>
        </p:txBody>
      </p:sp>
      <p:sp>
        <p:nvSpPr>
          <p:cNvPr id="6" name="Footer Placeholder 5">
            <a:extLst>
              <a:ext uri="{FF2B5EF4-FFF2-40B4-BE49-F238E27FC236}">
                <a16:creationId xmlns:a16="http://schemas.microsoft.com/office/drawing/2014/main" id="{3031BBAA-C478-093B-F410-9E7AA8126D5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0B210DA-2263-2D46-075D-88365094A68E}"/>
              </a:ext>
            </a:extLst>
          </p:cNvPr>
          <p:cNvSpPr>
            <a:spLocks noGrp="1"/>
          </p:cNvSpPr>
          <p:nvPr>
            <p:ph type="sldNum" sz="quarter" idx="12"/>
          </p:nvPr>
        </p:nvSpPr>
        <p:spPr/>
        <p:txBody>
          <a:bodyPr/>
          <a:lstStyle/>
          <a:p>
            <a:fld id="{88F6AB8E-3718-47FE-9F09-EEA1A2F9703D}" type="slidenum">
              <a:rPr lang="en-IN" smtClean="0"/>
              <a:t>‹#›</a:t>
            </a:fld>
            <a:endParaRPr lang="en-IN"/>
          </a:p>
        </p:txBody>
      </p:sp>
    </p:spTree>
    <p:extLst>
      <p:ext uri="{BB962C8B-B14F-4D97-AF65-F5344CB8AC3E}">
        <p14:creationId xmlns:p14="http://schemas.microsoft.com/office/powerpoint/2010/main" val="2251576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09C7A-7561-29C7-CB43-70B271CA58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5AD7DD4-4282-31B6-8974-C5BED38ABB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3572B22-AEBA-B1AD-E5A4-E847D0F786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D48BA6-00DF-CD51-AD6E-F6493CDC10EE}"/>
              </a:ext>
            </a:extLst>
          </p:cNvPr>
          <p:cNvSpPr>
            <a:spLocks noGrp="1"/>
          </p:cNvSpPr>
          <p:nvPr>
            <p:ph type="dt" sz="half" idx="10"/>
          </p:nvPr>
        </p:nvSpPr>
        <p:spPr/>
        <p:txBody>
          <a:bodyPr/>
          <a:lstStyle/>
          <a:p>
            <a:fld id="{0262D489-5F89-430D-84D3-FB4817777AB9}" type="datetimeFigureOut">
              <a:rPr lang="en-IN" smtClean="0"/>
              <a:t>22-02-2023</a:t>
            </a:fld>
            <a:endParaRPr lang="en-IN"/>
          </a:p>
        </p:txBody>
      </p:sp>
      <p:sp>
        <p:nvSpPr>
          <p:cNvPr id="6" name="Footer Placeholder 5">
            <a:extLst>
              <a:ext uri="{FF2B5EF4-FFF2-40B4-BE49-F238E27FC236}">
                <a16:creationId xmlns:a16="http://schemas.microsoft.com/office/drawing/2014/main" id="{5790965F-DBE0-C175-34AC-917EE255AA3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595C170-7DBE-AB21-F9D1-F4C6A6A26509}"/>
              </a:ext>
            </a:extLst>
          </p:cNvPr>
          <p:cNvSpPr>
            <a:spLocks noGrp="1"/>
          </p:cNvSpPr>
          <p:nvPr>
            <p:ph type="sldNum" sz="quarter" idx="12"/>
          </p:nvPr>
        </p:nvSpPr>
        <p:spPr/>
        <p:txBody>
          <a:bodyPr/>
          <a:lstStyle/>
          <a:p>
            <a:fld id="{88F6AB8E-3718-47FE-9F09-EEA1A2F9703D}" type="slidenum">
              <a:rPr lang="en-IN" smtClean="0"/>
              <a:t>‹#›</a:t>
            </a:fld>
            <a:endParaRPr lang="en-IN"/>
          </a:p>
        </p:txBody>
      </p:sp>
    </p:spTree>
    <p:extLst>
      <p:ext uri="{BB962C8B-B14F-4D97-AF65-F5344CB8AC3E}">
        <p14:creationId xmlns:p14="http://schemas.microsoft.com/office/powerpoint/2010/main" val="3730415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2C4055-A2E1-EFED-248F-A194DE8DF5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57E9180-1ABD-4C9A-6DDC-4B4FC1AB08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642F67-6143-82C7-EB55-368A6DC3B9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62D489-5F89-430D-84D3-FB4817777AB9}" type="datetimeFigureOut">
              <a:rPr lang="en-IN" smtClean="0"/>
              <a:t>22-02-2023</a:t>
            </a:fld>
            <a:endParaRPr lang="en-IN"/>
          </a:p>
        </p:txBody>
      </p:sp>
      <p:sp>
        <p:nvSpPr>
          <p:cNvPr id="5" name="Footer Placeholder 4">
            <a:extLst>
              <a:ext uri="{FF2B5EF4-FFF2-40B4-BE49-F238E27FC236}">
                <a16:creationId xmlns:a16="http://schemas.microsoft.com/office/drawing/2014/main" id="{3C08424F-A706-3814-C09F-AD44FBDBDB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5B554D2-9730-1C94-67DE-665303BEF5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F6AB8E-3718-47FE-9F09-EEA1A2F9703D}" type="slidenum">
              <a:rPr lang="en-IN" smtClean="0"/>
              <a:t>‹#›</a:t>
            </a:fld>
            <a:endParaRPr lang="en-IN"/>
          </a:p>
        </p:txBody>
      </p:sp>
    </p:spTree>
    <p:extLst>
      <p:ext uri="{BB962C8B-B14F-4D97-AF65-F5344CB8AC3E}">
        <p14:creationId xmlns:p14="http://schemas.microsoft.com/office/powerpoint/2010/main" val="15086976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D15A4-5792-FF0E-98E7-F5F1FE56DAF1}"/>
              </a:ext>
            </a:extLst>
          </p:cNvPr>
          <p:cNvSpPr>
            <a:spLocks noGrp="1"/>
          </p:cNvSpPr>
          <p:nvPr>
            <p:ph type="ctrTitle"/>
          </p:nvPr>
        </p:nvSpPr>
        <p:spPr/>
        <p:txBody>
          <a:bodyPr/>
          <a:lstStyle/>
          <a:p>
            <a:r>
              <a:rPr lang="en-IN" dirty="0"/>
              <a:t>CSS Topics</a:t>
            </a:r>
          </a:p>
        </p:txBody>
      </p:sp>
      <p:sp>
        <p:nvSpPr>
          <p:cNvPr id="3" name="Subtitle 2">
            <a:extLst>
              <a:ext uri="{FF2B5EF4-FFF2-40B4-BE49-F238E27FC236}">
                <a16:creationId xmlns:a16="http://schemas.microsoft.com/office/drawing/2014/main" id="{01D91D35-C777-1570-7C44-D3B24AAFF3DF}"/>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810892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B8E1B-1048-22AD-EC3C-4DEF05CB8E37}"/>
              </a:ext>
            </a:extLst>
          </p:cNvPr>
          <p:cNvSpPr>
            <a:spLocks noGrp="1"/>
          </p:cNvSpPr>
          <p:nvPr>
            <p:ph type="title"/>
          </p:nvPr>
        </p:nvSpPr>
        <p:spPr/>
        <p:txBody>
          <a:bodyPr/>
          <a:lstStyle/>
          <a:p>
            <a:pPr algn="ctr"/>
            <a:r>
              <a:rPr lang="en-US" b="0" i="0" dirty="0">
                <a:solidFill>
                  <a:srgbClr val="000000"/>
                </a:solidFill>
                <a:effectLst/>
                <a:latin typeface="inter-regular"/>
              </a:rPr>
              <a:t>background-image</a:t>
            </a:r>
            <a:br>
              <a:rPr lang="en-US" b="0" i="0" dirty="0">
                <a:solidFill>
                  <a:srgbClr val="000000"/>
                </a:solidFill>
                <a:effectLst/>
                <a:latin typeface="inter-regular"/>
              </a:rPr>
            </a:br>
            <a:endParaRPr lang="en-IN" dirty="0"/>
          </a:p>
        </p:txBody>
      </p:sp>
      <p:sp>
        <p:nvSpPr>
          <p:cNvPr id="3" name="Content Placeholder 2">
            <a:extLst>
              <a:ext uri="{FF2B5EF4-FFF2-40B4-BE49-F238E27FC236}">
                <a16:creationId xmlns:a16="http://schemas.microsoft.com/office/drawing/2014/main" id="{89E4BF4B-29F9-142F-AA13-7B0FE11FBEE9}"/>
              </a:ext>
            </a:extLst>
          </p:cNvPr>
          <p:cNvSpPr>
            <a:spLocks noGrp="1"/>
          </p:cNvSpPr>
          <p:nvPr>
            <p:ph idx="1"/>
          </p:nvPr>
        </p:nvSpPr>
        <p:spPr/>
        <p:txBody>
          <a:bodyPr/>
          <a:lstStyle/>
          <a:p>
            <a:r>
              <a:rPr lang="en-US" b="0" i="0" dirty="0">
                <a:solidFill>
                  <a:srgbClr val="333333"/>
                </a:solidFill>
                <a:effectLst/>
                <a:latin typeface="inter-regular"/>
              </a:rPr>
              <a:t>The background-image property is used to set an image as a background of an element. By default the image covers the entire element. You can set the background image for a page like this.</a:t>
            </a:r>
            <a:endParaRPr lang="en-US" b="0" i="0" u="sng" dirty="0">
              <a:solidFill>
                <a:srgbClr val="333333"/>
              </a:solidFill>
              <a:effectLst/>
              <a:latin typeface="inter-regular"/>
            </a:endParaRPr>
          </a:p>
          <a:p>
            <a:pPr marL="0" indent="0">
              <a:buNone/>
            </a:pPr>
            <a:r>
              <a:rPr lang="en-US" u="sng" dirty="0">
                <a:solidFill>
                  <a:srgbClr val="333333"/>
                </a:solidFill>
                <a:latin typeface="inter-regular"/>
              </a:rPr>
              <a:t>Syntax:</a:t>
            </a:r>
            <a:endParaRPr lang="en-US" b="0" i="0" u="sng" dirty="0">
              <a:solidFill>
                <a:srgbClr val="333333"/>
              </a:solidFill>
              <a:effectLst/>
              <a:latin typeface="inter-regular"/>
            </a:endParaRPr>
          </a:p>
          <a:p>
            <a:r>
              <a:rPr lang="en-IN" dirty="0"/>
              <a:t>background-image: </a:t>
            </a:r>
            <a:r>
              <a:rPr lang="en-IN" dirty="0" err="1"/>
              <a:t>url</a:t>
            </a:r>
            <a:r>
              <a:rPr lang="en-IN" dirty="0"/>
              <a:t>(‘address of image’);</a:t>
            </a:r>
          </a:p>
          <a:p>
            <a:pPr marL="0" indent="0">
              <a:buNone/>
            </a:pPr>
            <a:r>
              <a:rPr lang="en-IN" u="sng" dirty="0"/>
              <a:t>Example:</a:t>
            </a:r>
          </a:p>
          <a:p>
            <a:r>
              <a:rPr lang="en-IN" dirty="0"/>
              <a:t>background-image: </a:t>
            </a:r>
            <a:r>
              <a:rPr lang="en-IN" dirty="0" err="1"/>
              <a:t>url</a:t>
            </a:r>
            <a:r>
              <a:rPr lang="en-IN" dirty="0"/>
              <a:t>('image1.jfif’);</a:t>
            </a:r>
            <a:endParaRPr lang="en-US" dirty="0">
              <a:solidFill>
                <a:srgbClr val="333333"/>
              </a:solidFill>
              <a:latin typeface="inter-regular"/>
            </a:endParaRPr>
          </a:p>
          <a:p>
            <a:endParaRPr lang="en-IN" dirty="0"/>
          </a:p>
        </p:txBody>
      </p:sp>
    </p:spTree>
    <p:extLst>
      <p:ext uri="{BB962C8B-B14F-4D97-AF65-F5344CB8AC3E}">
        <p14:creationId xmlns:p14="http://schemas.microsoft.com/office/powerpoint/2010/main" val="718212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46ECF-1CEF-C432-D3D4-5C19D54DAE06}"/>
              </a:ext>
            </a:extLst>
          </p:cNvPr>
          <p:cNvSpPr>
            <a:spLocks noGrp="1"/>
          </p:cNvSpPr>
          <p:nvPr>
            <p:ph type="title"/>
          </p:nvPr>
        </p:nvSpPr>
        <p:spPr/>
        <p:txBody>
          <a:bodyPr/>
          <a:lstStyle/>
          <a:p>
            <a:pPr algn="ctr"/>
            <a:r>
              <a:rPr lang="en-US" b="0" i="0" dirty="0">
                <a:solidFill>
                  <a:srgbClr val="000000"/>
                </a:solidFill>
                <a:effectLst/>
                <a:latin typeface="inter-regular"/>
              </a:rPr>
              <a:t>background-repeat</a:t>
            </a:r>
            <a:br>
              <a:rPr lang="en-US" b="0" i="0" dirty="0">
                <a:solidFill>
                  <a:srgbClr val="000000"/>
                </a:solidFill>
                <a:effectLst/>
                <a:latin typeface="inter-regular"/>
              </a:rPr>
            </a:br>
            <a:endParaRPr lang="en-IN" dirty="0"/>
          </a:p>
        </p:txBody>
      </p:sp>
      <p:sp>
        <p:nvSpPr>
          <p:cNvPr id="4" name="Rectangle 1">
            <a:extLst>
              <a:ext uri="{FF2B5EF4-FFF2-40B4-BE49-F238E27FC236}">
                <a16:creationId xmlns:a16="http://schemas.microsoft.com/office/drawing/2014/main" id="{2D4B1581-7ABB-496F-DA8E-30F0D757331C}"/>
              </a:ext>
            </a:extLst>
          </p:cNvPr>
          <p:cNvSpPr>
            <a:spLocks noGrp="1" noChangeArrowheads="1"/>
          </p:cNvSpPr>
          <p:nvPr>
            <p:ph idx="1"/>
          </p:nvPr>
        </p:nvSpPr>
        <p:spPr bwMode="auto">
          <a:xfrm>
            <a:off x="1299839" y="2281910"/>
            <a:ext cx="8433719" cy="29238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effectLst/>
                <a:latin typeface="+mn-lt"/>
                <a:cs typeface="Times New Roman" panose="02020603050405020304" pitchFamily="18" charset="0"/>
              </a:rPr>
              <a:t>By default, the background-image property repeats an image both</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effectLst/>
                <a:latin typeface="+mn-lt"/>
                <a:cs typeface="Times New Roman" panose="02020603050405020304" pitchFamily="18" charset="0"/>
              </a:rPr>
              <a:t> horizontally and vertically.</a:t>
            </a:r>
            <a:endParaRPr kumimoji="0" lang="en-US" altLang="en-US" sz="1400" b="0" i="0" u="none" strike="noStrike" cap="none" normalizeH="0" baseline="0" dirty="0">
              <a:ln>
                <a:noFill/>
              </a:ln>
              <a:effectLst/>
              <a:latin typeface="+mn-lt"/>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effectLst/>
                <a:latin typeface="+mn-lt"/>
                <a:cs typeface="Times New Roman" panose="02020603050405020304" pitchFamily="18" charset="0"/>
              </a:rPr>
              <a:t>Some images should be repeated only horizontally or vertically</a:t>
            </a:r>
          </a:p>
          <a:p>
            <a:pPr marL="0" marR="0" lvl="0" indent="0" algn="l" defTabSz="914400" rtl="0" eaLnBrk="0" fontAlgn="base" latinLnBrk="0" hangingPunct="0">
              <a:lnSpc>
                <a:spcPct val="100000"/>
              </a:lnSpc>
              <a:spcBef>
                <a:spcPct val="0"/>
              </a:spcBef>
              <a:spcAft>
                <a:spcPct val="0"/>
              </a:spcAft>
              <a:buClrTx/>
              <a:buSzTx/>
              <a:buFontTx/>
              <a:buNone/>
              <a:tabLst/>
            </a:pPr>
            <a:r>
              <a:rPr lang="en-IN" b="0" i="0" dirty="0">
                <a:effectLst/>
                <a:latin typeface="+mn-lt"/>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IN" b="0" i="0" dirty="0">
                <a:effectLst/>
                <a:latin typeface="+mn-lt"/>
                <a:cs typeface="Times New Roman" panose="02020603050405020304" pitchFamily="18" charset="0"/>
              </a:rPr>
              <a:t> background-repeat: repeat-x;</a:t>
            </a:r>
            <a:endParaRPr lang="en-US" sz="2400" dirty="0">
              <a:latin typeface="+mn-lt"/>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IN" b="0" i="0" dirty="0">
                <a:effectLst/>
                <a:latin typeface="+mn-lt"/>
                <a:cs typeface="Times New Roman" panose="02020603050405020304" pitchFamily="18" charset="0"/>
              </a:rPr>
              <a:t> background-repeat: repeat-y;</a:t>
            </a:r>
          </a:p>
          <a:p>
            <a:pPr marL="0" marR="0" lvl="0" indent="0" algn="l" defTabSz="914400" rtl="0" eaLnBrk="0" fontAlgn="base" latinLnBrk="0" hangingPunct="0">
              <a:lnSpc>
                <a:spcPct val="100000"/>
              </a:lnSpc>
              <a:spcBef>
                <a:spcPct val="0"/>
              </a:spcBef>
              <a:spcAft>
                <a:spcPct val="0"/>
              </a:spcAft>
              <a:buClrTx/>
              <a:buSzTx/>
              <a:buFontTx/>
              <a:buNone/>
              <a:tabLst/>
            </a:pPr>
            <a:r>
              <a:rPr lang="en-IN" b="0" i="0" dirty="0">
                <a:effectLst/>
                <a:latin typeface="+mn-lt"/>
                <a:cs typeface="Times New Roman" panose="02020603050405020304" pitchFamily="18" charset="0"/>
              </a:rPr>
              <a:t> background-repeat: </a:t>
            </a:r>
            <a:r>
              <a:rPr lang="en-IN" b="0" i="0" dirty="0">
                <a:effectLst/>
                <a:latin typeface="Consolas" panose="020B0609020204030204" pitchFamily="49" charset="0"/>
              </a:rPr>
              <a:t>no-repeat</a:t>
            </a:r>
            <a:r>
              <a:rPr lang="en-IN" b="0" i="0" dirty="0">
                <a:effectLst/>
                <a:latin typeface="+mn-lt"/>
                <a:cs typeface="Times New Roman" panose="02020603050405020304" pitchFamily="18" charset="0"/>
              </a:rPr>
              <a:t>;</a:t>
            </a:r>
            <a:endParaRPr kumimoji="0" lang="en-US" altLang="en-US" sz="4000" b="0" i="0" u="none" strike="noStrike" cap="none" normalizeH="0" baseline="0" dirty="0">
              <a:ln>
                <a:noFill/>
              </a:ln>
              <a:effectLst/>
              <a:latin typeface="+mn-lt"/>
              <a:cs typeface="Times New Roman" panose="02020603050405020304" pitchFamily="18" charset="0"/>
            </a:endParaRPr>
          </a:p>
        </p:txBody>
      </p:sp>
    </p:spTree>
    <p:extLst>
      <p:ext uri="{BB962C8B-B14F-4D97-AF65-F5344CB8AC3E}">
        <p14:creationId xmlns:p14="http://schemas.microsoft.com/office/powerpoint/2010/main" val="3978550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2E2C4-AE50-DF49-073B-D81329808834}"/>
              </a:ext>
            </a:extLst>
          </p:cNvPr>
          <p:cNvSpPr>
            <a:spLocks noGrp="1"/>
          </p:cNvSpPr>
          <p:nvPr>
            <p:ph type="title"/>
          </p:nvPr>
        </p:nvSpPr>
        <p:spPr/>
        <p:txBody>
          <a:bodyPr/>
          <a:lstStyle/>
          <a:p>
            <a:pPr algn="ctr"/>
            <a:r>
              <a:rPr lang="en-US" b="0" i="0" dirty="0">
                <a:solidFill>
                  <a:srgbClr val="000000"/>
                </a:solidFill>
                <a:effectLst/>
                <a:latin typeface="inter-regular"/>
              </a:rPr>
              <a:t>background-attachment</a:t>
            </a:r>
            <a:endParaRPr lang="en-IN" dirty="0"/>
          </a:p>
        </p:txBody>
      </p:sp>
      <p:sp>
        <p:nvSpPr>
          <p:cNvPr id="3" name="Content Placeholder 2">
            <a:extLst>
              <a:ext uri="{FF2B5EF4-FFF2-40B4-BE49-F238E27FC236}">
                <a16:creationId xmlns:a16="http://schemas.microsoft.com/office/drawing/2014/main" id="{D68B4D51-217A-8051-0675-3A1F3992EE27}"/>
              </a:ext>
            </a:extLst>
          </p:cNvPr>
          <p:cNvSpPr>
            <a:spLocks noGrp="1"/>
          </p:cNvSpPr>
          <p:nvPr>
            <p:ph idx="1"/>
          </p:nvPr>
        </p:nvSpPr>
        <p:spPr/>
        <p:txBody>
          <a:bodyPr/>
          <a:lstStyle/>
          <a:p>
            <a:r>
              <a:rPr lang="en-US" b="0" i="0" dirty="0">
                <a:solidFill>
                  <a:srgbClr val="333333"/>
                </a:solidFill>
                <a:effectLst/>
                <a:latin typeface="inter-regular"/>
              </a:rPr>
              <a:t>The background-attachment property is used to specify if the background image is fixed or scroll with the rest of the page in browser window. If you set fixed the background image then the image will not move during scrolling in the browser.</a:t>
            </a:r>
          </a:p>
          <a:p>
            <a:r>
              <a:rPr lang="en-IN" b="0" i="0" dirty="0">
                <a:solidFill>
                  <a:srgbClr val="000000"/>
                </a:solidFill>
                <a:effectLst/>
                <a:latin typeface="inter-regular"/>
              </a:rPr>
              <a:t>background-attachment: fixed;</a:t>
            </a:r>
            <a:endParaRPr lang="en-US" dirty="0">
              <a:solidFill>
                <a:srgbClr val="333333"/>
              </a:solidFill>
              <a:latin typeface="inter-regular"/>
            </a:endParaRPr>
          </a:p>
          <a:p>
            <a:r>
              <a:rPr lang="en-IN" b="0" i="0" dirty="0">
                <a:solidFill>
                  <a:srgbClr val="000000"/>
                </a:solidFill>
                <a:effectLst/>
                <a:latin typeface="inter-regular"/>
              </a:rPr>
              <a:t>background-attachment: scroll;</a:t>
            </a:r>
            <a:endParaRPr lang="en-US" dirty="0">
              <a:solidFill>
                <a:srgbClr val="333333"/>
              </a:solidFill>
              <a:latin typeface="inter-regular"/>
            </a:endParaRPr>
          </a:p>
          <a:p>
            <a:endParaRPr lang="en-IN" dirty="0"/>
          </a:p>
        </p:txBody>
      </p:sp>
    </p:spTree>
    <p:extLst>
      <p:ext uri="{BB962C8B-B14F-4D97-AF65-F5344CB8AC3E}">
        <p14:creationId xmlns:p14="http://schemas.microsoft.com/office/powerpoint/2010/main" val="749746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E6E4C-E767-2628-F4A4-9A110AE497B0}"/>
              </a:ext>
            </a:extLst>
          </p:cNvPr>
          <p:cNvSpPr>
            <a:spLocks noGrp="1"/>
          </p:cNvSpPr>
          <p:nvPr>
            <p:ph type="title"/>
          </p:nvPr>
        </p:nvSpPr>
        <p:spPr/>
        <p:txBody>
          <a:bodyPr/>
          <a:lstStyle/>
          <a:p>
            <a:pPr algn="ctr"/>
            <a:r>
              <a:rPr lang="en-US" b="0" i="0" dirty="0">
                <a:solidFill>
                  <a:srgbClr val="000000"/>
                </a:solidFill>
                <a:effectLst/>
                <a:latin typeface="inter-regular"/>
              </a:rPr>
              <a:t>background-position</a:t>
            </a:r>
            <a:br>
              <a:rPr lang="en-US" b="0" i="0" dirty="0">
                <a:solidFill>
                  <a:srgbClr val="000000"/>
                </a:solidFill>
                <a:effectLst/>
                <a:latin typeface="inter-regular"/>
              </a:rPr>
            </a:br>
            <a:endParaRPr lang="en-IN" dirty="0"/>
          </a:p>
        </p:txBody>
      </p:sp>
      <p:sp>
        <p:nvSpPr>
          <p:cNvPr id="3" name="Content Placeholder 2">
            <a:extLst>
              <a:ext uri="{FF2B5EF4-FFF2-40B4-BE49-F238E27FC236}">
                <a16:creationId xmlns:a16="http://schemas.microsoft.com/office/drawing/2014/main" id="{D1609ED9-F376-5AFF-6ADD-77E3F3A02BD8}"/>
              </a:ext>
            </a:extLst>
          </p:cNvPr>
          <p:cNvSpPr>
            <a:spLocks noGrp="1"/>
          </p:cNvSpPr>
          <p:nvPr>
            <p:ph idx="1"/>
          </p:nvPr>
        </p:nvSpPr>
        <p:spPr/>
        <p:txBody>
          <a:bodyPr>
            <a:normAutofit fontScale="92500" lnSpcReduction="10000"/>
          </a:bodyPr>
          <a:lstStyle/>
          <a:p>
            <a:r>
              <a:rPr lang="en-US" b="0" i="0" dirty="0">
                <a:solidFill>
                  <a:srgbClr val="333333"/>
                </a:solidFill>
                <a:effectLst/>
                <a:latin typeface="inter-regular"/>
              </a:rPr>
              <a:t>The background-position property is used to define the initial position of the background image. By default, the background image is placed on the top-left of the webpage.</a:t>
            </a:r>
          </a:p>
          <a:p>
            <a:pPr algn="just"/>
            <a:r>
              <a:rPr lang="en-US" b="0" i="0" dirty="0">
                <a:solidFill>
                  <a:srgbClr val="333333"/>
                </a:solidFill>
                <a:effectLst/>
                <a:latin typeface="inter-regular"/>
              </a:rPr>
              <a:t>You can set the following positions:</a:t>
            </a:r>
          </a:p>
          <a:p>
            <a:pPr algn="just">
              <a:buFont typeface="+mj-lt"/>
              <a:buAutoNum type="arabicPeriod"/>
            </a:pPr>
            <a:r>
              <a:rPr lang="en-US" b="0" i="0" dirty="0">
                <a:solidFill>
                  <a:srgbClr val="000000"/>
                </a:solidFill>
                <a:effectLst/>
                <a:latin typeface="inter-regular"/>
              </a:rPr>
              <a:t>center</a:t>
            </a:r>
          </a:p>
          <a:p>
            <a:pPr algn="just">
              <a:buFont typeface="+mj-lt"/>
              <a:buAutoNum type="arabicPeriod"/>
            </a:pPr>
            <a:r>
              <a:rPr lang="en-US" b="0" i="0" dirty="0">
                <a:solidFill>
                  <a:srgbClr val="000000"/>
                </a:solidFill>
                <a:effectLst/>
                <a:latin typeface="inter-regular"/>
              </a:rPr>
              <a:t>top</a:t>
            </a:r>
          </a:p>
          <a:p>
            <a:pPr algn="just">
              <a:buFont typeface="+mj-lt"/>
              <a:buAutoNum type="arabicPeriod"/>
            </a:pPr>
            <a:r>
              <a:rPr lang="en-US" b="0" i="0" dirty="0">
                <a:solidFill>
                  <a:srgbClr val="000000"/>
                </a:solidFill>
                <a:effectLst/>
                <a:latin typeface="inter-regular"/>
              </a:rPr>
              <a:t>bottom</a:t>
            </a:r>
          </a:p>
          <a:p>
            <a:pPr algn="just">
              <a:buFont typeface="+mj-lt"/>
              <a:buAutoNum type="arabicPeriod"/>
            </a:pPr>
            <a:r>
              <a:rPr lang="en-US" b="0" i="0" dirty="0">
                <a:solidFill>
                  <a:srgbClr val="000000"/>
                </a:solidFill>
                <a:effectLst/>
                <a:latin typeface="inter-regular"/>
              </a:rPr>
              <a:t>left</a:t>
            </a:r>
          </a:p>
          <a:p>
            <a:pPr algn="just">
              <a:buFont typeface="+mj-lt"/>
              <a:buAutoNum type="arabicPeriod"/>
            </a:pPr>
            <a:r>
              <a:rPr lang="en-US" b="0" i="0" dirty="0">
                <a:solidFill>
                  <a:srgbClr val="000000"/>
                </a:solidFill>
                <a:effectLst/>
                <a:latin typeface="inter-regular"/>
              </a:rPr>
              <a:t>right</a:t>
            </a:r>
          </a:p>
          <a:p>
            <a:r>
              <a:rPr lang="en-IN" dirty="0"/>
              <a:t>background-position: right bottom;</a:t>
            </a:r>
          </a:p>
          <a:p>
            <a:endParaRPr lang="en-IN" dirty="0"/>
          </a:p>
        </p:txBody>
      </p:sp>
    </p:spTree>
    <p:extLst>
      <p:ext uri="{BB962C8B-B14F-4D97-AF65-F5344CB8AC3E}">
        <p14:creationId xmlns:p14="http://schemas.microsoft.com/office/powerpoint/2010/main" val="970334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1F3B708B-BDA6-0E69-7459-7FD84CB968CD}"/>
              </a:ext>
            </a:extLst>
          </p:cNvPr>
          <p:cNvSpPr>
            <a:spLocks noGrp="1" noChangeArrowheads="1"/>
          </p:cNvSpPr>
          <p:nvPr>
            <p:ph type="title"/>
          </p:nvPr>
        </p:nvSpPr>
        <p:spPr bwMode="auto">
          <a:xfrm>
            <a:off x="838200" y="673966"/>
            <a:ext cx="1012572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4000" b="1" i="0" u="none" strike="noStrike" cap="none" normalizeH="0" baseline="0" dirty="0">
                <a:ln>
                  <a:noFill/>
                </a:ln>
                <a:effectLst/>
                <a:latin typeface="+mj-lt"/>
              </a:rPr>
              <a:t>shorthand property background:</a:t>
            </a:r>
            <a:r>
              <a:rPr kumimoji="0" lang="en-US" altLang="en-US" sz="2400" b="1" i="0" u="none" strike="noStrike" cap="none" normalizeH="0" baseline="0" dirty="0">
                <a:ln>
                  <a:noFill/>
                </a:ln>
                <a:effectLst/>
                <a:latin typeface="+mj-lt"/>
              </a:rPr>
              <a:t> </a:t>
            </a:r>
            <a:endParaRPr kumimoji="0" lang="en-US" altLang="en-US" sz="6000" b="1" i="0" u="none" strike="noStrike" cap="none" normalizeH="0" baseline="0" dirty="0">
              <a:ln>
                <a:noFill/>
              </a:ln>
              <a:effectLst/>
              <a:latin typeface="+mj-lt"/>
            </a:endParaRPr>
          </a:p>
        </p:txBody>
      </p:sp>
      <p:sp>
        <p:nvSpPr>
          <p:cNvPr id="5" name="Rectangle 2">
            <a:extLst>
              <a:ext uri="{FF2B5EF4-FFF2-40B4-BE49-F238E27FC236}">
                <a16:creationId xmlns:a16="http://schemas.microsoft.com/office/drawing/2014/main" id="{44B18686-4688-8114-2983-CFED075592EE}"/>
              </a:ext>
            </a:extLst>
          </p:cNvPr>
          <p:cNvSpPr>
            <a:spLocks noGrp="1" noChangeArrowheads="1"/>
          </p:cNvSpPr>
          <p:nvPr>
            <p:ph idx="1"/>
          </p:nvPr>
        </p:nvSpPr>
        <p:spPr bwMode="auto">
          <a:xfrm>
            <a:off x="909222" y="1839800"/>
            <a:ext cx="10374296" cy="28315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800" b="0" i="0" dirty="0">
                <a:solidFill>
                  <a:srgbClr val="000000"/>
                </a:solidFill>
                <a:effectLst/>
                <a:latin typeface="Verdana" panose="020B0604030504040204" pitchFamily="34" charset="0"/>
              </a:rPr>
              <a:t>To shorten the code, it is also possible to specify all the background properties in one single property</a:t>
            </a:r>
            <a:endParaRPr kumimoji="0" lang="en-US" altLang="en-US" b="0" i="0" u="none" strike="noStrike" cap="none" normalizeH="0" baseline="0" dirty="0">
              <a:ln>
                <a:noFill/>
              </a:ln>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Verdana" panose="020B0604030504040204" pitchFamily="34" charset="0"/>
              </a:rPr>
              <a:t>When using the shorthand property the order of the property values is:</a:t>
            </a:r>
            <a:endParaRPr kumimoji="0" lang="en-US" altLang="en-US" sz="11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Consolas" panose="020B0609020204030204" pitchFamily="49" charset="0"/>
              </a:rPr>
              <a:t>background-color</a:t>
            </a:r>
            <a:endParaRPr kumimoji="0" lang="en-US" altLang="en-US" sz="1800" b="0" i="0" u="none" strike="noStrike" cap="none" normalizeH="0" baseline="0" dirty="0">
              <a:ln>
                <a:noFill/>
              </a:ln>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Consolas" panose="020B0609020204030204" pitchFamily="49" charset="0"/>
              </a:rPr>
              <a:t>background-image</a:t>
            </a:r>
            <a:endParaRPr kumimoji="0" lang="en-US" altLang="en-US" sz="1800" b="0" i="0" u="none" strike="noStrike" cap="none" normalizeH="0" baseline="0" dirty="0">
              <a:ln>
                <a:noFill/>
              </a:ln>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Consolas" panose="020B0609020204030204" pitchFamily="49" charset="0"/>
              </a:rPr>
              <a:t>background-repeat</a:t>
            </a:r>
            <a:endParaRPr kumimoji="0" lang="en-US" altLang="en-US" sz="1800" b="0" i="0" u="none" strike="noStrike" cap="none" normalizeH="0" baseline="0" dirty="0">
              <a:ln>
                <a:noFill/>
              </a:ln>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Consolas" panose="020B0609020204030204" pitchFamily="49" charset="0"/>
              </a:rPr>
              <a:t>background-attachment</a:t>
            </a:r>
            <a:endParaRPr kumimoji="0" lang="en-US" altLang="en-US" sz="1800" b="0" i="0" u="none" strike="noStrike" cap="none" normalizeH="0" baseline="0" dirty="0">
              <a:ln>
                <a:noFill/>
              </a:ln>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Consolas" panose="020B0609020204030204" pitchFamily="49" charset="0"/>
              </a:rPr>
              <a:t>background-position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600" b="0" i="0" dirty="0">
                <a:effectLst/>
                <a:latin typeface="Consolas" panose="020B0609020204030204" pitchFamily="49" charset="0"/>
              </a:rPr>
              <a:t>background: #ff1222 </a:t>
            </a:r>
            <a:r>
              <a:rPr lang="en-US" sz="1600" b="0" i="0" dirty="0" err="1">
                <a:effectLst/>
                <a:latin typeface="Consolas" panose="020B0609020204030204" pitchFamily="49" charset="0"/>
              </a:rPr>
              <a:t>url</a:t>
            </a:r>
            <a:r>
              <a:rPr lang="en-US" sz="1600" b="0" i="0" dirty="0">
                <a:effectLst/>
                <a:latin typeface="Consolas" panose="020B0609020204030204" pitchFamily="49" charset="0"/>
              </a:rPr>
              <a:t>("img.png") no-repeat right top;</a:t>
            </a:r>
            <a:endParaRPr kumimoji="0" lang="en-US" altLang="en-US" sz="24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2798056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5B81C-C3C3-0228-7698-F9234C1A0CF1}"/>
              </a:ext>
            </a:extLst>
          </p:cNvPr>
          <p:cNvSpPr>
            <a:spLocks noGrp="1"/>
          </p:cNvSpPr>
          <p:nvPr>
            <p:ph type="title"/>
          </p:nvPr>
        </p:nvSpPr>
        <p:spPr/>
        <p:txBody>
          <a:bodyPr/>
          <a:lstStyle/>
          <a:p>
            <a:pPr algn="ctr"/>
            <a:r>
              <a:rPr lang="en-IN" dirty="0"/>
              <a:t>Example</a:t>
            </a:r>
          </a:p>
        </p:txBody>
      </p:sp>
      <p:sp>
        <p:nvSpPr>
          <p:cNvPr id="3" name="Content Placeholder 2">
            <a:extLst>
              <a:ext uri="{FF2B5EF4-FFF2-40B4-BE49-F238E27FC236}">
                <a16:creationId xmlns:a16="http://schemas.microsoft.com/office/drawing/2014/main" id="{0D868266-28D0-9564-FEB3-987E0C9C6CB5}"/>
              </a:ext>
            </a:extLst>
          </p:cNvPr>
          <p:cNvSpPr>
            <a:spLocks noGrp="1"/>
          </p:cNvSpPr>
          <p:nvPr>
            <p:ph idx="1"/>
          </p:nvPr>
        </p:nvSpPr>
        <p:spPr/>
        <p:txBody>
          <a:bodyPr>
            <a:normAutofit/>
          </a:bodyPr>
          <a:lstStyle/>
          <a:p>
            <a:pPr marL="0" indent="0">
              <a:buNone/>
            </a:pPr>
            <a:r>
              <a:rPr lang="en-IN" dirty="0"/>
              <a:t>&lt;html&gt;</a:t>
            </a:r>
          </a:p>
          <a:p>
            <a:pPr marL="0" indent="0">
              <a:buNone/>
            </a:pPr>
            <a:r>
              <a:rPr lang="en-IN" dirty="0"/>
              <a:t>&lt;body style="background-image: </a:t>
            </a:r>
            <a:r>
              <a:rPr lang="en-IN" dirty="0" err="1"/>
              <a:t>url</a:t>
            </a:r>
            <a:r>
              <a:rPr lang="en-IN" dirty="0"/>
              <a:t>('image1.jfif’);</a:t>
            </a:r>
          </a:p>
          <a:p>
            <a:pPr marL="0" indent="0">
              <a:buNone/>
            </a:pPr>
            <a:r>
              <a:rPr lang="en-IN" dirty="0"/>
              <a:t>	          </a:t>
            </a:r>
            <a:r>
              <a:rPr lang="en-IN" dirty="0" err="1"/>
              <a:t>background-repeat:no-repeat</a:t>
            </a:r>
            <a:r>
              <a:rPr lang="en-IN" dirty="0"/>
              <a:t>;</a:t>
            </a:r>
          </a:p>
          <a:p>
            <a:pPr marL="0" indent="0">
              <a:buNone/>
            </a:pPr>
            <a:r>
              <a:rPr lang="en-IN" dirty="0"/>
              <a:t>                        background-position: right bottom;" &gt;</a:t>
            </a:r>
          </a:p>
          <a:p>
            <a:pPr marL="0" indent="0">
              <a:buNone/>
            </a:pPr>
            <a:r>
              <a:rPr lang="en-IN" dirty="0"/>
              <a:t>&lt;h1&gt;Hello &lt;/h1&gt;</a:t>
            </a:r>
          </a:p>
          <a:p>
            <a:pPr marL="0" indent="0">
              <a:buNone/>
            </a:pPr>
            <a:r>
              <a:rPr lang="en-IN" dirty="0"/>
              <a:t>&lt;p style=" background-</a:t>
            </a:r>
            <a:r>
              <a:rPr lang="en-IN" dirty="0" err="1"/>
              <a:t>color</a:t>
            </a:r>
            <a:r>
              <a:rPr lang="en-IN" dirty="0"/>
              <a:t>: red;"&gt; background </a:t>
            </a:r>
            <a:r>
              <a:rPr lang="en-IN" dirty="0" err="1"/>
              <a:t>color</a:t>
            </a:r>
            <a:r>
              <a:rPr lang="en-IN" dirty="0"/>
              <a:t>&lt;/p&gt;</a:t>
            </a:r>
          </a:p>
          <a:p>
            <a:pPr marL="0" indent="0">
              <a:buNone/>
            </a:pPr>
            <a:r>
              <a:rPr lang="en-IN" dirty="0"/>
              <a:t>&lt;/body&gt;</a:t>
            </a:r>
          </a:p>
          <a:p>
            <a:pPr marL="0" indent="0">
              <a:buNone/>
            </a:pPr>
            <a:r>
              <a:rPr lang="en-IN" dirty="0"/>
              <a:t>&lt;/html&gt; </a:t>
            </a:r>
          </a:p>
        </p:txBody>
      </p:sp>
    </p:spTree>
    <p:extLst>
      <p:ext uri="{BB962C8B-B14F-4D97-AF65-F5344CB8AC3E}">
        <p14:creationId xmlns:p14="http://schemas.microsoft.com/office/powerpoint/2010/main" val="19963780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E0F96-CF1F-2F15-73E9-5E8D247BB82A}"/>
              </a:ext>
            </a:extLst>
          </p:cNvPr>
          <p:cNvSpPr>
            <a:spLocks noGrp="1"/>
          </p:cNvSpPr>
          <p:nvPr>
            <p:ph type="title"/>
          </p:nvPr>
        </p:nvSpPr>
        <p:spPr/>
        <p:txBody>
          <a:bodyPr/>
          <a:lstStyle/>
          <a:p>
            <a:pPr algn="ctr"/>
            <a:r>
              <a:rPr lang="en-IN" dirty="0" err="1"/>
              <a:t>Color</a:t>
            </a:r>
            <a:endParaRPr lang="en-IN" dirty="0"/>
          </a:p>
        </p:txBody>
      </p:sp>
      <p:sp>
        <p:nvSpPr>
          <p:cNvPr id="3" name="Content Placeholder 2">
            <a:extLst>
              <a:ext uri="{FF2B5EF4-FFF2-40B4-BE49-F238E27FC236}">
                <a16:creationId xmlns:a16="http://schemas.microsoft.com/office/drawing/2014/main" id="{83930854-FF14-A090-EB5C-096B4F873D53}"/>
              </a:ext>
            </a:extLst>
          </p:cNvPr>
          <p:cNvSpPr>
            <a:spLocks noGrp="1"/>
          </p:cNvSpPr>
          <p:nvPr>
            <p:ph idx="1"/>
          </p:nvPr>
        </p:nvSpPr>
        <p:spPr/>
        <p:txBody>
          <a:bodyPr>
            <a:normAutofit lnSpcReduction="10000"/>
          </a:bodyPr>
          <a:lstStyle/>
          <a:p>
            <a:r>
              <a:rPr lang="en-US" b="0" i="0" dirty="0">
                <a:solidFill>
                  <a:srgbClr val="333333"/>
                </a:solidFill>
                <a:effectLst/>
                <a:latin typeface="inter-regular"/>
              </a:rPr>
              <a:t>The color property in CSS is used to set the color of HTML elements. </a:t>
            </a:r>
            <a:r>
              <a:rPr lang="en-US" dirty="0">
                <a:solidFill>
                  <a:srgbClr val="333333"/>
                </a:solidFill>
                <a:latin typeface="inter-regular"/>
              </a:rPr>
              <a:t>T</a:t>
            </a:r>
            <a:r>
              <a:rPr lang="en-US" b="0" i="0" dirty="0">
                <a:solidFill>
                  <a:srgbClr val="333333"/>
                </a:solidFill>
                <a:effectLst/>
                <a:latin typeface="inter-regular"/>
              </a:rPr>
              <a:t>his property is used to set the background color or the font color of an element.</a:t>
            </a:r>
          </a:p>
          <a:p>
            <a:r>
              <a:rPr lang="en-IN" dirty="0"/>
              <a:t>Syntax: </a:t>
            </a:r>
            <a:r>
              <a:rPr lang="en-IN" dirty="0" err="1"/>
              <a:t>color</a:t>
            </a:r>
            <a:r>
              <a:rPr lang="en-IN" dirty="0"/>
              <a:t>: specify </a:t>
            </a:r>
            <a:r>
              <a:rPr lang="en-IN" dirty="0" err="1"/>
              <a:t>color</a:t>
            </a:r>
            <a:r>
              <a:rPr lang="en-IN" dirty="0"/>
              <a:t> here;</a:t>
            </a:r>
          </a:p>
          <a:p>
            <a:r>
              <a:rPr lang="en-US" b="0" i="0" dirty="0">
                <a:solidFill>
                  <a:srgbClr val="333333"/>
                </a:solidFill>
                <a:effectLst/>
                <a:latin typeface="inter-regular"/>
              </a:rPr>
              <a:t>Formats of colors:</a:t>
            </a:r>
          </a:p>
          <a:p>
            <a:pPr lvl="1" algn="just"/>
            <a:r>
              <a:rPr lang="en-US" b="0" i="0" dirty="0">
                <a:solidFill>
                  <a:srgbClr val="000000"/>
                </a:solidFill>
                <a:effectLst/>
                <a:latin typeface="inter-regular"/>
              </a:rPr>
              <a:t>RGB format.</a:t>
            </a:r>
          </a:p>
          <a:p>
            <a:pPr lvl="1" algn="just"/>
            <a:r>
              <a:rPr lang="en-US" b="0" i="0" dirty="0">
                <a:solidFill>
                  <a:srgbClr val="000000"/>
                </a:solidFill>
                <a:effectLst/>
                <a:latin typeface="inter-regular"/>
              </a:rPr>
              <a:t>RGBA format.</a:t>
            </a:r>
          </a:p>
          <a:p>
            <a:pPr lvl="1" algn="just"/>
            <a:r>
              <a:rPr lang="en-US" b="0" i="0" dirty="0">
                <a:solidFill>
                  <a:srgbClr val="000000"/>
                </a:solidFill>
                <a:effectLst/>
                <a:latin typeface="inter-regular"/>
              </a:rPr>
              <a:t>Hexadecimal notation.</a:t>
            </a:r>
          </a:p>
          <a:p>
            <a:pPr lvl="1" algn="just"/>
            <a:r>
              <a:rPr lang="en-US" b="0" i="0" dirty="0">
                <a:solidFill>
                  <a:srgbClr val="000000"/>
                </a:solidFill>
                <a:effectLst/>
                <a:latin typeface="inter-regular"/>
              </a:rPr>
              <a:t>HSL.</a:t>
            </a:r>
          </a:p>
          <a:p>
            <a:pPr lvl="1" algn="just"/>
            <a:r>
              <a:rPr lang="en-US" b="0" i="0" dirty="0">
                <a:solidFill>
                  <a:srgbClr val="000000"/>
                </a:solidFill>
                <a:effectLst/>
                <a:latin typeface="inter-regular"/>
              </a:rPr>
              <a:t>HSLA.</a:t>
            </a:r>
          </a:p>
          <a:p>
            <a:pPr lvl="1" algn="just"/>
            <a:r>
              <a:rPr lang="en-US" b="0" i="0" dirty="0">
                <a:solidFill>
                  <a:srgbClr val="000000"/>
                </a:solidFill>
                <a:effectLst/>
                <a:latin typeface="inter-regular"/>
              </a:rPr>
              <a:t>Built-in color.</a:t>
            </a:r>
          </a:p>
          <a:p>
            <a:endParaRPr lang="en-IN" dirty="0"/>
          </a:p>
        </p:txBody>
      </p:sp>
    </p:spTree>
    <p:extLst>
      <p:ext uri="{BB962C8B-B14F-4D97-AF65-F5344CB8AC3E}">
        <p14:creationId xmlns:p14="http://schemas.microsoft.com/office/powerpoint/2010/main" val="27149363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6D558-53E1-A611-60CC-B0C106B091C7}"/>
              </a:ext>
            </a:extLst>
          </p:cNvPr>
          <p:cNvSpPr>
            <a:spLocks noGrp="1"/>
          </p:cNvSpPr>
          <p:nvPr>
            <p:ph type="title"/>
          </p:nvPr>
        </p:nvSpPr>
        <p:spPr/>
        <p:txBody>
          <a:bodyPr/>
          <a:lstStyle/>
          <a:p>
            <a:r>
              <a:rPr lang="en-US" b="0" i="0" dirty="0">
                <a:solidFill>
                  <a:srgbClr val="000000"/>
                </a:solidFill>
                <a:effectLst/>
                <a:latin typeface="inter-regular"/>
              </a:rPr>
              <a:t>RGB format</a:t>
            </a:r>
            <a:endParaRPr lang="en-IN" dirty="0"/>
          </a:p>
        </p:txBody>
      </p:sp>
      <p:sp>
        <p:nvSpPr>
          <p:cNvPr id="3" name="Content Placeholder 2">
            <a:extLst>
              <a:ext uri="{FF2B5EF4-FFF2-40B4-BE49-F238E27FC236}">
                <a16:creationId xmlns:a16="http://schemas.microsoft.com/office/drawing/2014/main" id="{0E70153A-E9DA-35B4-7D22-B9AEAE54CEC8}"/>
              </a:ext>
            </a:extLst>
          </p:cNvPr>
          <p:cNvSpPr>
            <a:spLocks noGrp="1"/>
          </p:cNvSpPr>
          <p:nvPr>
            <p:ph idx="1"/>
          </p:nvPr>
        </p:nvSpPr>
        <p:spPr/>
        <p:txBody>
          <a:bodyPr/>
          <a:lstStyle/>
          <a:p>
            <a:r>
              <a:rPr lang="en-IN" b="0" i="0" dirty="0">
                <a:solidFill>
                  <a:srgbClr val="333333"/>
                </a:solidFill>
                <a:effectLst/>
                <a:latin typeface="inter-regular"/>
              </a:rPr>
              <a:t>'</a:t>
            </a:r>
            <a:r>
              <a:rPr lang="en-IN" b="1" i="0" dirty="0">
                <a:solidFill>
                  <a:srgbClr val="333333"/>
                </a:solidFill>
                <a:effectLst/>
                <a:latin typeface="inter-bold"/>
              </a:rPr>
              <a:t>RED GREEN</a:t>
            </a:r>
            <a:r>
              <a:rPr lang="en-IN" b="0" i="0" dirty="0">
                <a:solidFill>
                  <a:srgbClr val="333333"/>
                </a:solidFill>
                <a:effectLst/>
                <a:latin typeface="inter-regular"/>
              </a:rPr>
              <a:t> and </a:t>
            </a:r>
            <a:r>
              <a:rPr lang="en-IN" b="1" i="0" dirty="0">
                <a:solidFill>
                  <a:srgbClr val="333333"/>
                </a:solidFill>
                <a:effectLst/>
                <a:latin typeface="inter-bold"/>
              </a:rPr>
              <a:t>BLUE</a:t>
            </a:r>
            <a:r>
              <a:rPr lang="en-IN" b="0" i="0" dirty="0">
                <a:solidFill>
                  <a:srgbClr val="333333"/>
                </a:solidFill>
                <a:effectLst/>
                <a:latin typeface="inter-regular"/>
              </a:rPr>
              <a:t>’</a:t>
            </a:r>
          </a:p>
          <a:p>
            <a:r>
              <a:rPr lang="en-IN" b="1" i="0" dirty="0" err="1">
                <a:solidFill>
                  <a:srgbClr val="333333"/>
                </a:solidFill>
                <a:effectLst/>
                <a:latin typeface="inter-bold"/>
              </a:rPr>
              <a:t>rgb</a:t>
            </a:r>
            <a:r>
              <a:rPr lang="en-IN" b="1" i="0" dirty="0">
                <a:solidFill>
                  <a:srgbClr val="333333"/>
                </a:solidFill>
                <a:effectLst/>
                <a:latin typeface="inter-bold"/>
              </a:rPr>
              <a:t>()</a:t>
            </a:r>
            <a:r>
              <a:rPr lang="en-IN" b="0" i="0" dirty="0">
                <a:solidFill>
                  <a:srgbClr val="333333"/>
                </a:solidFill>
                <a:effectLst/>
                <a:latin typeface="inter-regular"/>
              </a:rPr>
              <a:t> property.</a:t>
            </a:r>
            <a:endParaRPr lang="en-IN" dirty="0">
              <a:solidFill>
                <a:srgbClr val="333333"/>
              </a:solidFill>
              <a:latin typeface="inter-regular"/>
            </a:endParaRPr>
          </a:p>
          <a:p>
            <a:r>
              <a:rPr lang="en-US" b="0" i="0" dirty="0">
                <a:solidFill>
                  <a:srgbClr val="333333"/>
                </a:solidFill>
                <a:effectLst/>
                <a:latin typeface="inter-regular"/>
              </a:rPr>
              <a:t>property allows three values that can either be in percentage or integer (range from 0 to 255).</a:t>
            </a:r>
            <a:endParaRPr lang="en-IN" b="0" i="0" dirty="0">
              <a:solidFill>
                <a:srgbClr val="333333"/>
              </a:solidFill>
              <a:effectLst/>
              <a:latin typeface="inter-regular"/>
            </a:endParaRPr>
          </a:p>
          <a:p>
            <a:r>
              <a:rPr lang="en-IN" dirty="0">
                <a:solidFill>
                  <a:srgbClr val="333333"/>
                </a:solidFill>
                <a:latin typeface="inter-regular"/>
              </a:rPr>
              <a:t>Syntax: </a:t>
            </a:r>
            <a:r>
              <a:rPr lang="en-US" b="0" i="0" dirty="0">
                <a:solidFill>
                  <a:srgbClr val="000000"/>
                </a:solidFill>
                <a:effectLst/>
                <a:latin typeface="inter-regular"/>
              </a:rPr>
              <a:t>color: </a:t>
            </a:r>
            <a:r>
              <a:rPr lang="en-US" b="0" i="0" dirty="0" err="1">
                <a:solidFill>
                  <a:srgbClr val="000000"/>
                </a:solidFill>
                <a:effectLst/>
                <a:latin typeface="inter-regular"/>
              </a:rPr>
              <a:t>rgb</a:t>
            </a:r>
            <a:r>
              <a:rPr lang="en-US" b="0" i="0" dirty="0">
                <a:solidFill>
                  <a:srgbClr val="000000"/>
                </a:solidFill>
                <a:effectLst/>
                <a:latin typeface="inter-regular"/>
              </a:rPr>
              <a:t>(R, G, B); </a:t>
            </a:r>
          </a:p>
          <a:p>
            <a:r>
              <a:rPr lang="en-US" dirty="0">
                <a:solidFill>
                  <a:srgbClr val="000000"/>
                </a:solidFill>
                <a:latin typeface="inter-regular"/>
              </a:rPr>
              <a:t>Example: color: </a:t>
            </a:r>
            <a:r>
              <a:rPr lang="en-US" dirty="0" err="1">
                <a:solidFill>
                  <a:srgbClr val="000000"/>
                </a:solidFill>
                <a:latin typeface="inter-regular"/>
              </a:rPr>
              <a:t>rgb</a:t>
            </a:r>
            <a:r>
              <a:rPr lang="en-US" dirty="0">
                <a:solidFill>
                  <a:srgbClr val="000000"/>
                </a:solidFill>
                <a:latin typeface="inter-regular"/>
              </a:rPr>
              <a:t>(10,20,32);</a:t>
            </a:r>
            <a:endParaRPr lang="en-IN" dirty="0"/>
          </a:p>
        </p:txBody>
      </p:sp>
    </p:spTree>
    <p:extLst>
      <p:ext uri="{BB962C8B-B14F-4D97-AF65-F5344CB8AC3E}">
        <p14:creationId xmlns:p14="http://schemas.microsoft.com/office/powerpoint/2010/main" val="1465074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A0434-ABE7-2213-EE40-7BD769219445}"/>
              </a:ext>
            </a:extLst>
          </p:cNvPr>
          <p:cNvSpPr>
            <a:spLocks noGrp="1"/>
          </p:cNvSpPr>
          <p:nvPr>
            <p:ph type="title"/>
          </p:nvPr>
        </p:nvSpPr>
        <p:spPr/>
        <p:txBody>
          <a:bodyPr/>
          <a:lstStyle/>
          <a:p>
            <a:r>
              <a:rPr lang="en-US" b="0" i="0" dirty="0">
                <a:solidFill>
                  <a:srgbClr val="000000"/>
                </a:solidFill>
                <a:effectLst/>
                <a:latin typeface="inter-regular"/>
              </a:rPr>
              <a:t>RGBA format</a:t>
            </a:r>
            <a:endParaRPr lang="en-IN" dirty="0"/>
          </a:p>
        </p:txBody>
      </p:sp>
      <p:sp>
        <p:nvSpPr>
          <p:cNvPr id="3" name="Content Placeholder 2">
            <a:extLst>
              <a:ext uri="{FF2B5EF4-FFF2-40B4-BE49-F238E27FC236}">
                <a16:creationId xmlns:a16="http://schemas.microsoft.com/office/drawing/2014/main" id="{82D333C1-01A9-388A-B894-7CE958980EFB}"/>
              </a:ext>
            </a:extLst>
          </p:cNvPr>
          <p:cNvSpPr>
            <a:spLocks noGrp="1"/>
          </p:cNvSpPr>
          <p:nvPr>
            <p:ph idx="1"/>
          </p:nvPr>
        </p:nvSpPr>
        <p:spPr/>
        <p:txBody>
          <a:bodyPr/>
          <a:lstStyle/>
          <a:p>
            <a:r>
              <a:rPr lang="en-US" b="1" i="0" dirty="0">
                <a:solidFill>
                  <a:srgbClr val="333333"/>
                </a:solidFill>
                <a:effectLst/>
                <a:latin typeface="inter-bold"/>
              </a:rPr>
              <a:t>RGBA</a:t>
            </a:r>
            <a:r>
              <a:rPr lang="en-US" b="0" i="0" dirty="0">
                <a:solidFill>
                  <a:srgbClr val="333333"/>
                </a:solidFill>
                <a:effectLst/>
                <a:latin typeface="inter-regular"/>
              </a:rPr>
              <a:t> contains </a:t>
            </a:r>
            <a:r>
              <a:rPr lang="en-US" b="1" i="0" dirty="0">
                <a:solidFill>
                  <a:srgbClr val="333333"/>
                </a:solidFill>
                <a:effectLst/>
                <a:latin typeface="inter-bold"/>
              </a:rPr>
              <a:t>A (Alpha)</a:t>
            </a:r>
            <a:r>
              <a:rPr lang="en-US" b="0" i="0" dirty="0">
                <a:solidFill>
                  <a:srgbClr val="333333"/>
                </a:solidFill>
                <a:effectLst/>
                <a:latin typeface="inter-regular"/>
              </a:rPr>
              <a:t> that specifies the element's transparency</a:t>
            </a:r>
          </a:p>
          <a:p>
            <a:r>
              <a:rPr lang="en-US" b="0" i="0" dirty="0">
                <a:solidFill>
                  <a:srgbClr val="333333"/>
                </a:solidFill>
                <a:effectLst/>
                <a:latin typeface="inter-regular"/>
              </a:rPr>
              <a:t>alpha is in the range </a:t>
            </a:r>
            <a:r>
              <a:rPr lang="en-US" b="1" i="0" dirty="0">
                <a:solidFill>
                  <a:srgbClr val="333333"/>
                </a:solidFill>
                <a:effectLst/>
                <a:latin typeface="inter-bold"/>
              </a:rPr>
              <a:t>0.0 to 1.0</a:t>
            </a:r>
            <a:endParaRPr lang="en-US" dirty="0">
              <a:solidFill>
                <a:srgbClr val="333333"/>
              </a:solidFill>
              <a:latin typeface="inter-regular"/>
            </a:endParaRPr>
          </a:p>
          <a:p>
            <a:r>
              <a:rPr lang="en-US" b="1" i="0" dirty="0">
                <a:solidFill>
                  <a:srgbClr val="333333"/>
                </a:solidFill>
                <a:effectLst/>
                <a:latin typeface="inter-bold"/>
              </a:rPr>
              <a:t>0.0</a:t>
            </a:r>
            <a:r>
              <a:rPr lang="en-US" b="0" i="0" dirty="0">
                <a:solidFill>
                  <a:srgbClr val="333333"/>
                </a:solidFill>
                <a:effectLst/>
                <a:latin typeface="inter-regular"/>
              </a:rPr>
              <a:t> is for fully transparent</a:t>
            </a:r>
          </a:p>
          <a:p>
            <a:r>
              <a:rPr lang="en-US" b="1" i="0" dirty="0">
                <a:solidFill>
                  <a:srgbClr val="333333"/>
                </a:solidFill>
                <a:effectLst/>
                <a:latin typeface="inter-bold"/>
              </a:rPr>
              <a:t>1.0</a:t>
            </a:r>
            <a:r>
              <a:rPr lang="en-US" b="0" i="0" dirty="0">
                <a:solidFill>
                  <a:srgbClr val="333333"/>
                </a:solidFill>
                <a:effectLst/>
                <a:latin typeface="inter-regular"/>
              </a:rPr>
              <a:t> is for not transparent</a:t>
            </a:r>
            <a:endParaRPr lang="en-IN" dirty="0"/>
          </a:p>
        </p:txBody>
      </p:sp>
    </p:spTree>
    <p:extLst>
      <p:ext uri="{BB962C8B-B14F-4D97-AF65-F5344CB8AC3E}">
        <p14:creationId xmlns:p14="http://schemas.microsoft.com/office/powerpoint/2010/main" val="32993511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D2763-3B93-6030-B233-9D1DA38C3EA7}"/>
              </a:ext>
            </a:extLst>
          </p:cNvPr>
          <p:cNvSpPr>
            <a:spLocks noGrp="1"/>
          </p:cNvSpPr>
          <p:nvPr>
            <p:ph type="title"/>
          </p:nvPr>
        </p:nvSpPr>
        <p:spPr/>
        <p:txBody>
          <a:bodyPr/>
          <a:lstStyle/>
          <a:p>
            <a:r>
              <a:rPr lang="en-IN" b="0" i="0" dirty="0">
                <a:solidFill>
                  <a:srgbClr val="610B38"/>
                </a:solidFill>
                <a:effectLst/>
                <a:latin typeface="erdana"/>
              </a:rPr>
              <a:t>Hexadecimal notation</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07DD996B-B16D-5EFD-B040-A836C36D7DA0}"/>
              </a:ext>
            </a:extLst>
          </p:cNvPr>
          <p:cNvSpPr>
            <a:spLocks noGrp="1"/>
          </p:cNvSpPr>
          <p:nvPr>
            <p:ph idx="1"/>
          </p:nvPr>
        </p:nvSpPr>
        <p:spPr/>
        <p:txBody>
          <a:bodyPr/>
          <a:lstStyle/>
          <a:p>
            <a:r>
              <a:rPr lang="en-IN" b="0" i="0" dirty="0">
                <a:solidFill>
                  <a:srgbClr val="333333"/>
                </a:solidFill>
                <a:effectLst/>
                <a:latin typeface="inter-regular"/>
              </a:rPr>
              <a:t>six-digit </a:t>
            </a:r>
            <a:r>
              <a:rPr lang="en-IN" b="0" i="0" dirty="0" err="1">
                <a:solidFill>
                  <a:srgbClr val="333333"/>
                </a:solidFill>
                <a:effectLst/>
                <a:latin typeface="inter-regular"/>
              </a:rPr>
              <a:t>color</a:t>
            </a:r>
            <a:r>
              <a:rPr lang="en-IN" b="0" i="0" dirty="0">
                <a:solidFill>
                  <a:srgbClr val="333333"/>
                </a:solidFill>
                <a:effectLst/>
                <a:latin typeface="inter-regular"/>
              </a:rPr>
              <a:t> representation</a:t>
            </a:r>
          </a:p>
          <a:p>
            <a:r>
              <a:rPr lang="en-US" b="0" i="0" dirty="0">
                <a:solidFill>
                  <a:srgbClr val="333333"/>
                </a:solidFill>
                <a:effectLst/>
                <a:latin typeface="inter-regular"/>
              </a:rPr>
              <a:t>notation starts with the </a:t>
            </a:r>
            <a:r>
              <a:rPr lang="en-US" b="1" i="0" dirty="0">
                <a:solidFill>
                  <a:srgbClr val="333333"/>
                </a:solidFill>
                <a:effectLst/>
                <a:latin typeface="inter-bold"/>
              </a:rPr>
              <a:t># symbol</a:t>
            </a:r>
            <a:endParaRPr lang="en-IN" dirty="0">
              <a:solidFill>
                <a:srgbClr val="333333"/>
              </a:solidFill>
              <a:latin typeface="inter-regular"/>
            </a:endParaRPr>
          </a:p>
          <a:p>
            <a:r>
              <a:rPr lang="en-US" b="0" i="0" dirty="0">
                <a:solidFill>
                  <a:srgbClr val="333333"/>
                </a:solidFill>
                <a:effectLst/>
                <a:latin typeface="inter-regular"/>
              </a:rPr>
              <a:t>ranges from </a:t>
            </a:r>
            <a:r>
              <a:rPr lang="en-US" b="1" i="0" dirty="0">
                <a:solidFill>
                  <a:srgbClr val="333333"/>
                </a:solidFill>
                <a:effectLst/>
                <a:latin typeface="inter-bold"/>
              </a:rPr>
              <a:t>0 to F</a:t>
            </a:r>
            <a:endParaRPr lang="en-IN" b="1" i="0" dirty="0">
              <a:solidFill>
                <a:srgbClr val="333333"/>
              </a:solidFill>
              <a:effectLst/>
              <a:latin typeface="inter-regular"/>
            </a:endParaRPr>
          </a:p>
          <a:p>
            <a:r>
              <a:rPr lang="en-US" b="0" i="0" dirty="0">
                <a:solidFill>
                  <a:srgbClr val="333333"/>
                </a:solidFill>
                <a:effectLst/>
                <a:latin typeface="inter-regular"/>
              </a:rPr>
              <a:t>first two digits represent the </a:t>
            </a:r>
            <a:r>
              <a:rPr lang="en-US" b="1" i="0" dirty="0">
                <a:solidFill>
                  <a:srgbClr val="333333"/>
                </a:solidFill>
                <a:effectLst/>
                <a:latin typeface="inter-bold"/>
              </a:rPr>
              <a:t>red (RR)</a:t>
            </a:r>
            <a:r>
              <a:rPr lang="en-US" b="0" i="0" dirty="0">
                <a:solidFill>
                  <a:srgbClr val="333333"/>
                </a:solidFill>
                <a:effectLst/>
                <a:latin typeface="inter-regular"/>
              </a:rPr>
              <a:t> color value</a:t>
            </a:r>
          </a:p>
          <a:p>
            <a:r>
              <a:rPr lang="en-US" b="0" i="0" dirty="0">
                <a:solidFill>
                  <a:srgbClr val="333333"/>
                </a:solidFill>
                <a:effectLst/>
                <a:latin typeface="inter-regular"/>
              </a:rPr>
              <a:t>next two digits represent the </a:t>
            </a:r>
            <a:r>
              <a:rPr lang="en-US" b="1" i="0" dirty="0">
                <a:solidFill>
                  <a:srgbClr val="333333"/>
                </a:solidFill>
                <a:effectLst/>
                <a:latin typeface="inter-bold"/>
              </a:rPr>
              <a:t>green (GG)</a:t>
            </a:r>
            <a:r>
              <a:rPr lang="en-US" b="0" i="0" dirty="0">
                <a:solidFill>
                  <a:srgbClr val="333333"/>
                </a:solidFill>
                <a:effectLst/>
                <a:latin typeface="inter-regular"/>
              </a:rPr>
              <a:t> color value</a:t>
            </a:r>
          </a:p>
          <a:p>
            <a:r>
              <a:rPr lang="en-US" b="0" i="0" dirty="0">
                <a:solidFill>
                  <a:srgbClr val="333333"/>
                </a:solidFill>
                <a:effectLst/>
                <a:latin typeface="inter-regular"/>
              </a:rPr>
              <a:t>the last two digits represent the </a:t>
            </a:r>
            <a:r>
              <a:rPr lang="en-US" b="1" i="0" dirty="0">
                <a:solidFill>
                  <a:srgbClr val="333333"/>
                </a:solidFill>
                <a:effectLst/>
                <a:latin typeface="inter-bold"/>
              </a:rPr>
              <a:t>blue (BB)</a:t>
            </a:r>
          </a:p>
          <a:p>
            <a:r>
              <a:rPr lang="en-US" b="0" i="0" dirty="0">
                <a:solidFill>
                  <a:srgbClr val="333333"/>
                </a:solidFill>
                <a:effectLst/>
                <a:latin typeface="inter-regular"/>
              </a:rPr>
              <a:t>black color notation #000000</a:t>
            </a:r>
          </a:p>
          <a:p>
            <a:r>
              <a:rPr lang="en-US" b="0" i="0" dirty="0">
                <a:solidFill>
                  <a:srgbClr val="333333"/>
                </a:solidFill>
                <a:effectLst/>
                <a:latin typeface="inter-regular"/>
              </a:rPr>
              <a:t>white color notation #FFFFFF</a:t>
            </a:r>
            <a:endParaRPr lang="en-IN" dirty="0"/>
          </a:p>
        </p:txBody>
      </p:sp>
    </p:spTree>
    <p:extLst>
      <p:ext uri="{BB962C8B-B14F-4D97-AF65-F5344CB8AC3E}">
        <p14:creationId xmlns:p14="http://schemas.microsoft.com/office/powerpoint/2010/main" val="3244415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8C6C8-401B-9026-6B1D-4A646E221149}"/>
              </a:ext>
            </a:extLst>
          </p:cNvPr>
          <p:cNvSpPr>
            <a:spLocks noGrp="1"/>
          </p:cNvSpPr>
          <p:nvPr>
            <p:ph type="title"/>
          </p:nvPr>
        </p:nvSpPr>
        <p:spPr/>
        <p:txBody>
          <a:bodyPr/>
          <a:lstStyle/>
          <a:p>
            <a:pPr algn="ctr"/>
            <a:r>
              <a:rPr lang="en-IN" dirty="0"/>
              <a:t>Border</a:t>
            </a:r>
          </a:p>
        </p:txBody>
      </p:sp>
      <p:sp>
        <p:nvSpPr>
          <p:cNvPr id="3" name="Content Placeholder 2">
            <a:extLst>
              <a:ext uri="{FF2B5EF4-FFF2-40B4-BE49-F238E27FC236}">
                <a16:creationId xmlns:a16="http://schemas.microsoft.com/office/drawing/2014/main" id="{7C531867-E5EF-DDFF-51D4-DC37DA294D58}"/>
              </a:ext>
            </a:extLst>
          </p:cNvPr>
          <p:cNvSpPr>
            <a:spLocks noGrp="1"/>
          </p:cNvSpPr>
          <p:nvPr>
            <p:ph idx="1"/>
          </p:nvPr>
        </p:nvSpPr>
        <p:spPr/>
        <p:txBody>
          <a:bodyPr/>
          <a:lstStyle/>
          <a:p>
            <a:pPr algn="just">
              <a:buFont typeface="Arial" panose="020B0604020202020204" pitchFamily="34" charset="0"/>
              <a:buChar char="•"/>
            </a:pPr>
            <a:r>
              <a:rPr lang="en-IN" b="0" i="0" dirty="0">
                <a:solidFill>
                  <a:srgbClr val="000000"/>
                </a:solidFill>
                <a:effectLst/>
                <a:latin typeface="inter-regular"/>
              </a:rPr>
              <a:t>border-style</a:t>
            </a:r>
          </a:p>
          <a:p>
            <a:pPr algn="just">
              <a:buFont typeface="Arial" panose="020B0604020202020204" pitchFamily="34" charset="0"/>
              <a:buChar char="•"/>
            </a:pPr>
            <a:r>
              <a:rPr lang="en-IN" b="0" i="0" dirty="0">
                <a:solidFill>
                  <a:srgbClr val="000000"/>
                </a:solidFill>
                <a:effectLst/>
                <a:latin typeface="inter-regular"/>
              </a:rPr>
              <a:t>border-</a:t>
            </a:r>
            <a:r>
              <a:rPr lang="en-IN" b="0" i="0" dirty="0" err="1">
                <a:solidFill>
                  <a:srgbClr val="000000"/>
                </a:solidFill>
                <a:effectLst/>
                <a:latin typeface="inter-regular"/>
              </a:rPr>
              <a:t>color</a:t>
            </a:r>
            <a:endParaRPr lang="en-IN" b="0" i="0" dirty="0">
              <a:solidFill>
                <a:srgbClr val="000000"/>
              </a:solidFill>
              <a:effectLst/>
              <a:latin typeface="inter-regular"/>
            </a:endParaRPr>
          </a:p>
          <a:p>
            <a:pPr algn="just">
              <a:buFont typeface="Arial" panose="020B0604020202020204" pitchFamily="34" charset="0"/>
              <a:buChar char="•"/>
            </a:pPr>
            <a:r>
              <a:rPr lang="en-IN" b="0" i="0" dirty="0">
                <a:solidFill>
                  <a:srgbClr val="000000"/>
                </a:solidFill>
                <a:effectLst/>
                <a:latin typeface="inter-regular"/>
              </a:rPr>
              <a:t>border-width</a:t>
            </a:r>
          </a:p>
          <a:p>
            <a:pPr algn="just">
              <a:buFont typeface="Arial" panose="020B0604020202020204" pitchFamily="34" charset="0"/>
              <a:buChar char="•"/>
            </a:pPr>
            <a:r>
              <a:rPr lang="en-IN" b="0" i="0" dirty="0">
                <a:solidFill>
                  <a:srgbClr val="000000"/>
                </a:solidFill>
                <a:effectLst/>
                <a:latin typeface="inter-regular"/>
              </a:rPr>
              <a:t>border-radius</a:t>
            </a:r>
          </a:p>
          <a:p>
            <a:endParaRPr lang="en-IN" dirty="0"/>
          </a:p>
        </p:txBody>
      </p:sp>
    </p:spTree>
    <p:extLst>
      <p:ext uri="{BB962C8B-B14F-4D97-AF65-F5344CB8AC3E}">
        <p14:creationId xmlns:p14="http://schemas.microsoft.com/office/powerpoint/2010/main" val="34883179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7D1FF-77CD-EBF5-3680-B3D8CA75A7CF}"/>
              </a:ext>
            </a:extLst>
          </p:cNvPr>
          <p:cNvSpPr>
            <a:spLocks noGrp="1"/>
          </p:cNvSpPr>
          <p:nvPr>
            <p:ph type="title"/>
          </p:nvPr>
        </p:nvSpPr>
        <p:spPr>
          <a:xfrm>
            <a:off x="838200" y="365125"/>
            <a:ext cx="10515600" cy="806727"/>
          </a:xfrm>
        </p:spPr>
        <p:txBody>
          <a:bodyPr/>
          <a:lstStyle/>
          <a:p>
            <a:pPr algn="ctr"/>
            <a:r>
              <a:rPr lang="en-IN" b="0" i="0" dirty="0">
                <a:solidFill>
                  <a:srgbClr val="610B38"/>
                </a:solidFill>
                <a:effectLst/>
                <a:latin typeface="erdana"/>
              </a:rPr>
              <a:t>HSL</a:t>
            </a:r>
            <a:endParaRPr lang="en-IN" dirty="0"/>
          </a:p>
        </p:txBody>
      </p:sp>
      <p:sp>
        <p:nvSpPr>
          <p:cNvPr id="3" name="Content Placeholder 2">
            <a:extLst>
              <a:ext uri="{FF2B5EF4-FFF2-40B4-BE49-F238E27FC236}">
                <a16:creationId xmlns:a16="http://schemas.microsoft.com/office/drawing/2014/main" id="{B260F768-9987-8015-F834-34C968799B5D}"/>
              </a:ext>
            </a:extLst>
          </p:cNvPr>
          <p:cNvSpPr>
            <a:spLocks noGrp="1"/>
          </p:cNvSpPr>
          <p:nvPr>
            <p:ph idx="1"/>
          </p:nvPr>
        </p:nvSpPr>
        <p:spPr>
          <a:xfrm>
            <a:off x="838200" y="1269507"/>
            <a:ext cx="10515600" cy="4907456"/>
          </a:xfrm>
        </p:spPr>
        <p:txBody>
          <a:bodyPr>
            <a:normAutofit fontScale="92500" lnSpcReduction="20000"/>
          </a:bodyPr>
          <a:lstStyle/>
          <a:p>
            <a:r>
              <a:rPr lang="en-US" dirty="0">
                <a:solidFill>
                  <a:srgbClr val="333333"/>
                </a:solidFill>
                <a:latin typeface="inter-bold"/>
              </a:rPr>
              <a:t>Full form of HSL is </a:t>
            </a:r>
            <a:r>
              <a:rPr lang="en-US" b="1" i="0" dirty="0">
                <a:solidFill>
                  <a:srgbClr val="333333"/>
                </a:solidFill>
                <a:effectLst/>
                <a:latin typeface="inter-bold"/>
              </a:rPr>
              <a:t>Hue, Saturation,</a:t>
            </a:r>
            <a:r>
              <a:rPr lang="en-US" b="0" i="0" dirty="0">
                <a:solidFill>
                  <a:srgbClr val="333333"/>
                </a:solidFill>
                <a:effectLst/>
                <a:latin typeface="inter-regular"/>
              </a:rPr>
              <a:t> and </a:t>
            </a:r>
            <a:r>
              <a:rPr lang="en-US" b="1" i="0" dirty="0">
                <a:solidFill>
                  <a:srgbClr val="333333"/>
                </a:solidFill>
                <a:effectLst/>
                <a:latin typeface="inter-bold"/>
              </a:rPr>
              <a:t>Lightness</a:t>
            </a:r>
            <a:r>
              <a:rPr lang="en-US" b="0" i="0" dirty="0">
                <a:solidFill>
                  <a:srgbClr val="333333"/>
                </a:solidFill>
                <a:effectLst/>
                <a:latin typeface="inter-regular"/>
              </a:rPr>
              <a:t>.</a:t>
            </a:r>
          </a:p>
          <a:p>
            <a:pPr algn="just"/>
            <a:r>
              <a:rPr lang="en-US" b="1" i="0" dirty="0">
                <a:solidFill>
                  <a:srgbClr val="333333"/>
                </a:solidFill>
                <a:effectLst/>
                <a:latin typeface="inter-bold"/>
              </a:rPr>
              <a:t>Hue:</a:t>
            </a:r>
            <a:r>
              <a:rPr lang="en-US" b="0" i="0" dirty="0">
                <a:solidFill>
                  <a:srgbClr val="333333"/>
                </a:solidFill>
                <a:effectLst/>
                <a:latin typeface="inter-regular"/>
              </a:rPr>
              <a:t> degree on the color wheel from 0 to 360. </a:t>
            </a:r>
          </a:p>
          <a:p>
            <a:pPr lvl="1" algn="just"/>
            <a:r>
              <a:rPr lang="en-US" b="0" i="0" dirty="0">
                <a:solidFill>
                  <a:srgbClr val="333333"/>
                </a:solidFill>
                <a:effectLst/>
                <a:latin typeface="inter-regular"/>
              </a:rPr>
              <a:t>0 represents red, </a:t>
            </a:r>
          </a:p>
          <a:p>
            <a:pPr lvl="1" algn="just"/>
            <a:r>
              <a:rPr lang="en-US" b="0" i="0" dirty="0">
                <a:solidFill>
                  <a:srgbClr val="333333"/>
                </a:solidFill>
                <a:effectLst/>
                <a:latin typeface="inter-regular"/>
              </a:rPr>
              <a:t>120 represents green, </a:t>
            </a:r>
          </a:p>
          <a:p>
            <a:pPr lvl="1" algn="just"/>
            <a:r>
              <a:rPr lang="en-US" b="0" i="0" dirty="0">
                <a:solidFill>
                  <a:srgbClr val="333333"/>
                </a:solidFill>
                <a:effectLst/>
                <a:latin typeface="inter-regular"/>
              </a:rPr>
              <a:t>240 represents blue.</a:t>
            </a:r>
          </a:p>
          <a:p>
            <a:pPr algn="just"/>
            <a:r>
              <a:rPr lang="en-US" b="1" i="0" dirty="0">
                <a:solidFill>
                  <a:srgbClr val="333333"/>
                </a:solidFill>
                <a:effectLst/>
                <a:latin typeface="inter-bold"/>
              </a:rPr>
              <a:t>Saturation: </a:t>
            </a:r>
            <a:r>
              <a:rPr lang="en-US" b="0" i="0" dirty="0">
                <a:solidFill>
                  <a:srgbClr val="333333"/>
                </a:solidFill>
                <a:effectLst/>
                <a:latin typeface="inter-regular"/>
              </a:rPr>
              <a:t>takes value in percentage in which </a:t>
            </a:r>
          </a:p>
          <a:p>
            <a:pPr lvl="1" algn="just"/>
            <a:r>
              <a:rPr lang="en-US" b="0" i="0" dirty="0">
                <a:solidFill>
                  <a:srgbClr val="333333"/>
                </a:solidFill>
                <a:effectLst/>
                <a:latin typeface="inter-regular"/>
              </a:rPr>
              <a:t>100% represents fully saturated, i.e., no shades of gray, </a:t>
            </a:r>
          </a:p>
          <a:p>
            <a:pPr lvl="1" algn="just"/>
            <a:r>
              <a:rPr lang="en-US" b="0" i="0" dirty="0">
                <a:solidFill>
                  <a:srgbClr val="333333"/>
                </a:solidFill>
                <a:effectLst/>
                <a:latin typeface="inter-regular"/>
              </a:rPr>
              <a:t>50% represent 50% gray, but the color is still visible, and</a:t>
            </a:r>
          </a:p>
          <a:p>
            <a:pPr lvl="1" algn="just"/>
            <a:r>
              <a:rPr lang="en-US" b="0" i="0" dirty="0">
                <a:solidFill>
                  <a:srgbClr val="333333"/>
                </a:solidFill>
                <a:effectLst/>
                <a:latin typeface="inter-regular"/>
              </a:rPr>
              <a:t>0% represents fully unsaturated, i.e., completely gray, and the color is invisible.</a:t>
            </a:r>
          </a:p>
          <a:p>
            <a:pPr algn="just"/>
            <a:r>
              <a:rPr lang="en-US" b="1" i="0" dirty="0">
                <a:solidFill>
                  <a:srgbClr val="333333"/>
                </a:solidFill>
                <a:effectLst/>
                <a:latin typeface="inter-bold"/>
              </a:rPr>
              <a:t>Lightness:</a:t>
            </a:r>
            <a:r>
              <a:rPr lang="en-US" b="0" i="0" dirty="0">
                <a:solidFill>
                  <a:srgbClr val="333333"/>
                </a:solidFill>
                <a:effectLst/>
                <a:latin typeface="inter-regular"/>
              </a:rPr>
              <a:t> The lightness is the light that we want to provide the color in which </a:t>
            </a:r>
          </a:p>
          <a:p>
            <a:pPr lvl="1" algn="just"/>
            <a:r>
              <a:rPr lang="en-US" b="0" i="0" dirty="0">
                <a:solidFill>
                  <a:srgbClr val="333333"/>
                </a:solidFill>
                <a:effectLst/>
                <a:latin typeface="inter-regular"/>
              </a:rPr>
              <a:t>0% represents black (there is no light), </a:t>
            </a:r>
          </a:p>
          <a:p>
            <a:pPr lvl="1" algn="just"/>
            <a:r>
              <a:rPr lang="en-US" b="0" i="0" dirty="0">
                <a:solidFill>
                  <a:srgbClr val="333333"/>
                </a:solidFill>
                <a:effectLst/>
                <a:latin typeface="inter-regular"/>
              </a:rPr>
              <a:t>50% represents neither dark nor light, and </a:t>
            </a:r>
          </a:p>
          <a:p>
            <a:pPr lvl="1" algn="just"/>
            <a:r>
              <a:rPr lang="en-US" b="0" i="0" dirty="0">
                <a:solidFill>
                  <a:srgbClr val="333333"/>
                </a:solidFill>
                <a:effectLst/>
                <a:latin typeface="inter-regular"/>
              </a:rPr>
              <a:t>100% represents white (full lightness).</a:t>
            </a:r>
          </a:p>
          <a:p>
            <a:endParaRPr lang="en-IN" dirty="0"/>
          </a:p>
        </p:txBody>
      </p:sp>
    </p:spTree>
    <p:extLst>
      <p:ext uri="{BB962C8B-B14F-4D97-AF65-F5344CB8AC3E}">
        <p14:creationId xmlns:p14="http://schemas.microsoft.com/office/powerpoint/2010/main" val="3035262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ED1F4-AE3B-5204-E146-262CCD77E484}"/>
              </a:ext>
            </a:extLst>
          </p:cNvPr>
          <p:cNvSpPr>
            <a:spLocks noGrp="1"/>
          </p:cNvSpPr>
          <p:nvPr>
            <p:ph type="title"/>
          </p:nvPr>
        </p:nvSpPr>
        <p:spPr/>
        <p:txBody>
          <a:bodyPr/>
          <a:lstStyle/>
          <a:p>
            <a:pPr algn="ctr"/>
            <a:r>
              <a:rPr lang="en-IN" b="1" dirty="0"/>
              <a:t>HSLA</a:t>
            </a:r>
          </a:p>
        </p:txBody>
      </p:sp>
      <p:sp>
        <p:nvSpPr>
          <p:cNvPr id="3" name="Content Placeholder 2">
            <a:extLst>
              <a:ext uri="{FF2B5EF4-FFF2-40B4-BE49-F238E27FC236}">
                <a16:creationId xmlns:a16="http://schemas.microsoft.com/office/drawing/2014/main" id="{16740C1F-C9B0-8A21-DC4F-ED4C6FB1388C}"/>
              </a:ext>
            </a:extLst>
          </p:cNvPr>
          <p:cNvSpPr>
            <a:spLocks noGrp="1"/>
          </p:cNvSpPr>
          <p:nvPr>
            <p:ph idx="1"/>
          </p:nvPr>
        </p:nvSpPr>
        <p:spPr/>
        <p:txBody>
          <a:bodyPr/>
          <a:lstStyle/>
          <a:p>
            <a:r>
              <a:rPr lang="en-US" b="1" i="0" dirty="0">
                <a:solidFill>
                  <a:srgbClr val="333333"/>
                </a:solidFill>
                <a:effectLst/>
                <a:latin typeface="inter-bold"/>
              </a:rPr>
              <a:t>A (alpha)</a:t>
            </a:r>
            <a:r>
              <a:rPr lang="en-US" b="0" i="0" dirty="0">
                <a:solidFill>
                  <a:srgbClr val="333333"/>
                </a:solidFill>
                <a:effectLst/>
                <a:latin typeface="inter-regular"/>
              </a:rPr>
              <a:t> that specifies the element's transparency.</a:t>
            </a:r>
          </a:p>
          <a:p>
            <a:r>
              <a:rPr lang="en-US" b="0" i="0" dirty="0">
                <a:solidFill>
                  <a:srgbClr val="333333"/>
                </a:solidFill>
                <a:effectLst/>
                <a:latin typeface="inter-regular"/>
              </a:rPr>
              <a:t>value of alpha is in the range </a:t>
            </a:r>
            <a:r>
              <a:rPr lang="en-US" b="1" i="0" dirty="0">
                <a:solidFill>
                  <a:srgbClr val="333333"/>
                </a:solidFill>
                <a:effectLst/>
                <a:latin typeface="inter-bold"/>
              </a:rPr>
              <a:t>0.0 to 1.0</a:t>
            </a:r>
            <a:r>
              <a:rPr lang="en-US" b="0" i="0" dirty="0">
                <a:solidFill>
                  <a:srgbClr val="333333"/>
                </a:solidFill>
                <a:effectLst/>
                <a:latin typeface="inter-regular"/>
              </a:rPr>
              <a:t>, </a:t>
            </a:r>
          </a:p>
          <a:p>
            <a:r>
              <a:rPr lang="en-US" b="1" i="0" dirty="0">
                <a:solidFill>
                  <a:srgbClr val="333333"/>
                </a:solidFill>
                <a:effectLst/>
                <a:latin typeface="inter-bold"/>
              </a:rPr>
              <a:t>0.0</a:t>
            </a:r>
            <a:r>
              <a:rPr lang="en-US" b="0" i="0" dirty="0">
                <a:solidFill>
                  <a:srgbClr val="333333"/>
                </a:solidFill>
                <a:effectLst/>
                <a:latin typeface="inter-regular"/>
              </a:rPr>
              <a:t> indicates fully transparent</a:t>
            </a:r>
          </a:p>
          <a:p>
            <a:r>
              <a:rPr lang="en-US" b="1" i="0" dirty="0">
                <a:solidFill>
                  <a:srgbClr val="333333"/>
                </a:solidFill>
                <a:effectLst/>
                <a:latin typeface="inter-bold"/>
              </a:rPr>
              <a:t>1.0</a:t>
            </a:r>
            <a:r>
              <a:rPr lang="en-US" b="0" i="0" dirty="0">
                <a:solidFill>
                  <a:srgbClr val="333333"/>
                </a:solidFill>
                <a:effectLst/>
                <a:latin typeface="inter-regular"/>
              </a:rPr>
              <a:t> indicates not transparent.</a:t>
            </a:r>
            <a:endParaRPr lang="en-IN" dirty="0"/>
          </a:p>
        </p:txBody>
      </p:sp>
    </p:spTree>
    <p:extLst>
      <p:ext uri="{BB962C8B-B14F-4D97-AF65-F5344CB8AC3E}">
        <p14:creationId xmlns:p14="http://schemas.microsoft.com/office/powerpoint/2010/main" val="26884732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D6925-291A-5CEE-4F3A-34D2B56E6DAE}"/>
              </a:ext>
            </a:extLst>
          </p:cNvPr>
          <p:cNvSpPr>
            <a:spLocks noGrp="1"/>
          </p:cNvSpPr>
          <p:nvPr>
            <p:ph type="title"/>
          </p:nvPr>
        </p:nvSpPr>
        <p:spPr/>
        <p:txBody>
          <a:bodyPr/>
          <a:lstStyle/>
          <a:p>
            <a:pPr algn="ctr"/>
            <a:r>
              <a:rPr lang="en-IN" b="0" i="0" dirty="0">
                <a:solidFill>
                  <a:srgbClr val="610B38"/>
                </a:solidFill>
                <a:effectLst/>
                <a:latin typeface="erdana"/>
              </a:rPr>
              <a:t>Built-in </a:t>
            </a:r>
            <a:r>
              <a:rPr lang="en-IN" b="0" i="0" dirty="0" err="1">
                <a:solidFill>
                  <a:srgbClr val="610B38"/>
                </a:solidFill>
                <a:effectLst/>
                <a:latin typeface="erdana"/>
              </a:rPr>
              <a:t>Color</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C9BD412C-EEFE-E05C-0595-00640744F4D3}"/>
              </a:ext>
            </a:extLst>
          </p:cNvPr>
          <p:cNvSpPr>
            <a:spLocks noGrp="1"/>
          </p:cNvSpPr>
          <p:nvPr>
            <p:ph idx="1"/>
          </p:nvPr>
        </p:nvSpPr>
        <p:spPr/>
        <p:txBody>
          <a:bodyPr/>
          <a:lstStyle/>
          <a:p>
            <a:r>
              <a:rPr lang="en-US" b="0" i="0" dirty="0">
                <a:solidFill>
                  <a:srgbClr val="333333"/>
                </a:solidFill>
                <a:effectLst/>
                <a:latin typeface="inter-regular"/>
              </a:rPr>
              <a:t>built-in color means the collection of previously defined colors </a:t>
            </a:r>
          </a:p>
          <a:p>
            <a:r>
              <a:rPr lang="en-US" dirty="0">
                <a:solidFill>
                  <a:srgbClr val="333333"/>
                </a:solidFill>
                <a:latin typeface="inter-regular"/>
              </a:rPr>
              <a:t>color : color name;</a:t>
            </a:r>
            <a:endParaRPr lang="en-IN" dirty="0"/>
          </a:p>
        </p:txBody>
      </p:sp>
    </p:spTree>
    <p:extLst>
      <p:ext uri="{BB962C8B-B14F-4D97-AF65-F5344CB8AC3E}">
        <p14:creationId xmlns:p14="http://schemas.microsoft.com/office/powerpoint/2010/main" val="3718842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115E-E373-8B29-381A-D591CF5226AE}"/>
              </a:ext>
            </a:extLst>
          </p:cNvPr>
          <p:cNvSpPr>
            <a:spLocks noGrp="1"/>
          </p:cNvSpPr>
          <p:nvPr>
            <p:ph type="title"/>
          </p:nvPr>
        </p:nvSpPr>
        <p:spPr>
          <a:xfrm>
            <a:off x="838200" y="365125"/>
            <a:ext cx="10515600" cy="753461"/>
          </a:xfrm>
        </p:spPr>
        <p:txBody>
          <a:bodyPr/>
          <a:lstStyle/>
          <a:p>
            <a:pPr algn="ctr"/>
            <a:r>
              <a:rPr lang="en-US" b="0" i="0" dirty="0">
                <a:solidFill>
                  <a:srgbClr val="610B38"/>
                </a:solidFill>
                <a:effectLst/>
                <a:latin typeface="erdana"/>
              </a:rPr>
              <a:t>CSS border-style</a:t>
            </a:r>
            <a:endParaRPr lang="en-IN" dirty="0"/>
          </a:p>
        </p:txBody>
      </p:sp>
      <p:sp>
        <p:nvSpPr>
          <p:cNvPr id="3" name="Content Placeholder 2">
            <a:extLst>
              <a:ext uri="{FF2B5EF4-FFF2-40B4-BE49-F238E27FC236}">
                <a16:creationId xmlns:a16="http://schemas.microsoft.com/office/drawing/2014/main" id="{CF9AE022-A05F-B0C4-2C3A-83B05FDABB58}"/>
              </a:ext>
            </a:extLst>
          </p:cNvPr>
          <p:cNvSpPr>
            <a:spLocks noGrp="1"/>
          </p:cNvSpPr>
          <p:nvPr>
            <p:ph idx="1"/>
          </p:nvPr>
        </p:nvSpPr>
        <p:spPr>
          <a:xfrm>
            <a:off x="838200" y="1825625"/>
            <a:ext cx="10515600" cy="753462"/>
          </a:xfrm>
        </p:spPr>
        <p:txBody>
          <a:bodyPr>
            <a:normAutofit fontScale="92500" lnSpcReduction="10000"/>
          </a:bodyPr>
          <a:lstStyle/>
          <a:p>
            <a:pPr algn="just"/>
            <a:r>
              <a:rPr lang="en-US" b="0" i="0" dirty="0">
                <a:solidFill>
                  <a:srgbClr val="333333"/>
                </a:solidFill>
                <a:effectLst/>
                <a:latin typeface="inter-regular"/>
              </a:rPr>
              <a:t>The Border style property is used to specify the border type which you want to display</a:t>
            </a:r>
          </a:p>
          <a:p>
            <a:endParaRPr lang="en-IN" dirty="0"/>
          </a:p>
        </p:txBody>
      </p:sp>
      <p:graphicFrame>
        <p:nvGraphicFramePr>
          <p:cNvPr id="4" name="Table 3">
            <a:extLst>
              <a:ext uri="{FF2B5EF4-FFF2-40B4-BE49-F238E27FC236}">
                <a16:creationId xmlns:a16="http://schemas.microsoft.com/office/drawing/2014/main" id="{33EA0024-ED09-02D4-0899-28504C5A6A57}"/>
              </a:ext>
            </a:extLst>
          </p:cNvPr>
          <p:cNvGraphicFramePr>
            <a:graphicFrameLocks noGrp="1"/>
          </p:cNvGraphicFramePr>
          <p:nvPr>
            <p:extLst>
              <p:ext uri="{D42A27DB-BD31-4B8C-83A1-F6EECF244321}">
                <p14:modId xmlns:p14="http://schemas.microsoft.com/office/powerpoint/2010/main" val="1112992778"/>
              </p:ext>
            </p:extLst>
          </p:nvPr>
        </p:nvGraphicFramePr>
        <p:xfrm>
          <a:off x="1509204" y="2734322"/>
          <a:ext cx="8966446" cy="3889124"/>
        </p:xfrm>
        <a:graphic>
          <a:graphicData uri="http://schemas.openxmlformats.org/drawingml/2006/table">
            <a:tbl>
              <a:tblPr/>
              <a:tblGrid>
                <a:gridCol w="1500326">
                  <a:extLst>
                    <a:ext uri="{9D8B030D-6E8A-4147-A177-3AD203B41FA5}">
                      <a16:colId xmlns:a16="http://schemas.microsoft.com/office/drawing/2014/main" val="2750871063"/>
                    </a:ext>
                  </a:extLst>
                </a:gridCol>
                <a:gridCol w="7466120">
                  <a:extLst>
                    <a:ext uri="{9D8B030D-6E8A-4147-A177-3AD203B41FA5}">
                      <a16:colId xmlns:a16="http://schemas.microsoft.com/office/drawing/2014/main" val="3183222385"/>
                    </a:ext>
                  </a:extLst>
                </a:gridCol>
              </a:tblGrid>
              <a:tr h="261589">
                <a:tc>
                  <a:txBody>
                    <a:bodyPr/>
                    <a:lstStyle/>
                    <a:p>
                      <a:pPr algn="ctr" fontAlgn="t"/>
                      <a:r>
                        <a:rPr lang="en-IN" sz="1200">
                          <a:solidFill>
                            <a:srgbClr val="333333"/>
                          </a:solidFill>
                          <a:effectLst/>
                          <a:latin typeface="inter-regular"/>
                        </a:rPr>
                        <a:t>none</a:t>
                      </a:r>
                    </a:p>
                  </a:txBody>
                  <a:tcPr marL="40290" marR="40290" marT="40290" marB="4029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effectLst/>
                          <a:latin typeface="inter-regular"/>
                        </a:rPr>
                        <a:t>It doesn't define any border.</a:t>
                      </a:r>
                    </a:p>
                  </a:txBody>
                  <a:tcPr marL="40290" marR="40290" marT="40290" marB="4029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138389657"/>
                  </a:ext>
                </a:extLst>
              </a:tr>
              <a:tr h="389192">
                <a:tc>
                  <a:txBody>
                    <a:bodyPr/>
                    <a:lstStyle/>
                    <a:p>
                      <a:pPr algn="ctr" fontAlgn="t"/>
                      <a:r>
                        <a:rPr lang="en-IN" sz="1200" dirty="0">
                          <a:solidFill>
                            <a:srgbClr val="333333"/>
                          </a:solidFill>
                          <a:effectLst/>
                          <a:latin typeface="inter-regular"/>
                        </a:rPr>
                        <a:t>dotted</a:t>
                      </a:r>
                    </a:p>
                  </a:txBody>
                  <a:tcPr marL="40290" marR="40290" marT="40290" marB="4029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effectLst/>
                          <a:latin typeface="inter-regular"/>
                        </a:rPr>
                        <a:t>It is used to define a dotted border.</a:t>
                      </a:r>
                    </a:p>
                  </a:txBody>
                  <a:tcPr marL="40290" marR="40290" marT="40290" marB="4029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622075955"/>
                  </a:ext>
                </a:extLst>
              </a:tr>
              <a:tr h="389192">
                <a:tc>
                  <a:txBody>
                    <a:bodyPr/>
                    <a:lstStyle/>
                    <a:p>
                      <a:pPr algn="ctr" fontAlgn="t"/>
                      <a:r>
                        <a:rPr lang="en-IN" sz="1200">
                          <a:solidFill>
                            <a:srgbClr val="333333"/>
                          </a:solidFill>
                          <a:effectLst/>
                          <a:latin typeface="inter-regular"/>
                        </a:rPr>
                        <a:t>dashed</a:t>
                      </a:r>
                    </a:p>
                  </a:txBody>
                  <a:tcPr marL="40290" marR="40290" marT="40290" marB="4029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effectLst/>
                          <a:latin typeface="inter-regular"/>
                        </a:rPr>
                        <a:t>It is used to define a dashed border.</a:t>
                      </a:r>
                    </a:p>
                  </a:txBody>
                  <a:tcPr marL="40290" marR="40290" marT="40290" marB="4029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158786963"/>
                  </a:ext>
                </a:extLst>
              </a:tr>
              <a:tr h="261589">
                <a:tc>
                  <a:txBody>
                    <a:bodyPr/>
                    <a:lstStyle/>
                    <a:p>
                      <a:pPr algn="ctr" fontAlgn="t"/>
                      <a:r>
                        <a:rPr lang="en-IN" sz="1200">
                          <a:solidFill>
                            <a:srgbClr val="333333"/>
                          </a:solidFill>
                          <a:effectLst/>
                          <a:latin typeface="inter-regular"/>
                        </a:rPr>
                        <a:t>solid</a:t>
                      </a:r>
                    </a:p>
                  </a:txBody>
                  <a:tcPr marL="40290" marR="40290" marT="40290" marB="4029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effectLst/>
                          <a:latin typeface="inter-regular"/>
                        </a:rPr>
                        <a:t>It is used to define a solid border.</a:t>
                      </a:r>
                    </a:p>
                  </a:txBody>
                  <a:tcPr marL="40290" marR="40290" marT="40290" marB="4029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920861038"/>
                  </a:ext>
                </a:extLst>
              </a:tr>
              <a:tr h="389192">
                <a:tc>
                  <a:txBody>
                    <a:bodyPr/>
                    <a:lstStyle/>
                    <a:p>
                      <a:pPr algn="ctr" fontAlgn="t"/>
                      <a:r>
                        <a:rPr lang="en-IN" sz="1200">
                          <a:solidFill>
                            <a:srgbClr val="333333"/>
                          </a:solidFill>
                          <a:effectLst/>
                          <a:latin typeface="inter-regular"/>
                        </a:rPr>
                        <a:t>double</a:t>
                      </a:r>
                    </a:p>
                  </a:txBody>
                  <a:tcPr marL="40290" marR="40290" marT="40290" marB="4029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effectLst/>
                          <a:latin typeface="inter-regular"/>
                        </a:rPr>
                        <a:t>It defines two borders wIth the same border-width value.</a:t>
                      </a:r>
                    </a:p>
                  </a:txBody>
                  <a:tcPr marL="40290" marR="40290" marT="40290" marB="4029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776275304"/>
                  </a:ext>
                </a:extLst>
              </a:tr>
              <a:tr h="548657">
                <a:tc>
                  <a:txBody>
                    <a:bodyPr/>
                    <a:lstStyle/>
                    <a:p>
                      <a:pPr algn="ctr" fontAlgn="t"/>
                      <a:r>
                        <a:rPr lang="en-IN" sz="1200">
                          <a:solidFill>
                            <a:srgbClr val="333333"/>
                          </a:solidFill>
                          <a:effectLst/>
                          <a:latin typeface="inter-regular"/>
                        </a:rPr>
                        <a:t>groove</a:t>
                      </a:r>
                    </a:p>
                  </a:txBody>
                  <a:tcPr marL="40290" marR="40290" marT="40290" marB="4029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effectLst/>
                          <a:latin typeface="inter-regular"/>
                        </a:rPr>
                        <a:t>It defines a 3d grooved border. effect is generated according to border-color value.</a:t>
                      </a:r>
                    </a:p>
                  </a:txBody>
                  <a:tcPr marL="40290" marR="40290" marT="40290" marB="4029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817791782"/>
                  </a:ext>
                </a:extLst>
              </a:tr>
              <a:tr h="548657">
                <a:tc>
                  <a:txBody>
                    <a:bodyPr/>
                    <a:lstStyle/>
                    <a:p>
                      <a:pPr algn="ctr" fontAlgn="t"/>
                      <a:r>
                        <a:rPr lang="en-IN" sz="1200" dirty="0">
                          <a:solidFill>
                            <a:srgbClr val="333333"/>
                          </a:solidFill>
                          <a:effectLst/>
                          <a:latin typeface="inter-regular"/>
                        </a:rPr>
                        <a:t>ridge</a:t>
                      </a:r>
                    </a:p>
                  </a:txBody>
                  <a:tcPr marL="40290" marR="40290" marT="40290" marB="4029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effectLst/>
                          <a:latin typeface="inter-regular"/>
                        </a:rPr>
                        <a:t>It defines a 3d ridged border. effect is generated according to border-color value.</a:t>
                      </a:r>
                    </a:p>
                  </a:txBody>
                  <a:tcPr marL="40290" marR="40290" marT="40290" marB="4029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130443970"/>
                  </a:ext>
                </a:extLst>
              </a:tr>
              <a:tr h="548657">
                <a:tc>
                  <a:txBody>
                    <a:bodyPr/>
                    <a:lstStyle/>
                    <a:p>
                      <a:pPr algn="ctr" fontAlgn="t"/>
                      <a:r>
                        <a:rPr lang="en-IN" sz="1200">
                          <a:solidFill>
                            <a:srgbClr val="333333"/>
                          </a:solidFill>
                          <a:effectLst/>
                          <a:latin typeface="inter-regular"/>
                        </a:rPr>
                        <a:t>inset</a:t>
                      </a:r>
                    </a:p>
                  </a:txBody>
                  <a:tcPr marL="40290" marR="40290" marT="40290" marB="4029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effectLst/>
                          <a:latin typeface="inter-regular"/>
                        </a:rPr>
                        <a:t>It defines a 3d inset border. effect is generated according to border-color value.</a:t>
                      </a:r>
                    </a:p>
                  </a:txBody>
                  <a:tcPr marL="40290" marR="40290" marT="40290" marB="4029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966925943"/>
                  </a:ext>
                </a:extLst>
              </a:tr>
              <a:tr h="548657">
                <a:tc>
                  <a:txBody>
                    <a:bodyPr/>
                    <a:lstStyle/>
                    <a:p>
                      <a:pPr algn="ctr" fontAlgn="t"/>
                      <a:r>
                        <a:rPr lang="en-IN" sz="1200" dirty="0">
                          <a:solidFill>
                            <a:srgbClr val="333333"/>
                          </a:solidFill>
                          <a:effectLst/>
                          <a:latin typeface="inter-regular"/>
                        </a:rPr>
                        <a:t>outset</a:t>
                      </a:r>
                    </a:p>
                  </a:txBody>
                  <a:tcPr marL="40290" marR="40290" marT="40290" marB="4029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dirty="0">
                          <a:solidFill>
                            <a:srgbClr val="333333"/>
                          </a:solidFill>
                          <a:effectLst/>
                          <a:latin typeface="inter-regular"/>
                        </a:rPr>
                        <a:t>It defines a 3d outset border. effect is generated according to border-color value.</a:t>
                      </a:r>
                    </a:p>
                  </a:txBody>
                  <a:tcPr marL="40290" marR="40290" marT="40290" marB="4029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013297661"/>
                  </a:ext>
                </a:extLst>
              </a:tr>
            </a:tbl>
          </a:graphicData>
        </a:graphic>
      </p:graphicFrame>
    </p:spTree>
    <p:extLst>
      <p:ext uri="{BB962C8B-B14F-4D97-AF65-F5344CB8AC3E}">
        <p14:creationId xmlns:p14="http://schemas.microsoft.com/office/powerpoint/2010/main" val="14667569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F9518-989F-A63F-835F-F93D8A6C12B6}"/>
              </a:ext>
            </a:extLst>
          </p:cNvPr>
          <p:cNvSpPr>
            <a:spLocks noGrp="1"/>
          </p:cNvSpPr>
          <p:nvPr>
            <p:ph type="title"/>
          </p:nvPr>
        </p:nvSpPr>
        <p:spPr/>
        <p:txBody>
          <a:bodyPr/>
          <a:lstStyle/>
          <a:p>
            <a:pPr algn="ctr"/>
            <a:r>
              <a:rPr lang="en-IN" b="0" i="0" dirty="0">
                <a:solidFill>
                  <a:srgbClr val="610B38"/>
                </a:solidFill>
                <a:effectLst/>
                <a:latin typeface="erdana"/>
              </a:rPr>
              <a:t>CSS border-width</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795891E3-7121-E4A2-5A12-6B6400178DD3}"/>
              </a:ext>
            </a:extLst>
          </p:cNvPr>
          <p:cNvSpPr>
            <a:spLocks noGrp="1"/>
          </p:cNvSpPr>
          <p:nvPr>
            <p:ph idx="1"/>
          </p:nvPr>
        </p:nvSpPr>
        <p:spPr/>
        <p:txBody>
          <a:bodyPr/>
          <a:lstStyle/>
          <a:p>
            <a:r>
              <a:rPr lang="en-IN" b="0" i="0" dirty="0">
                <a:solidFill>
                  <a:srgbClr val="000000"/>
                </a:solidFill>
                <a:effectLst/>
                <a:latin typeface="inter-regular"/>
              </a:rPr>
              <a:t>  border-width: medium; </a:t>
            </a:r>
          </a:p>
          <a:p>
            <a:r>
              <a:rPr lang="en-IN" b="0" i="0" dirty="0">
                <a:solidFill>
                  <a:srgbClr val="000000"/>
                </a:solidFill>
                <a:effectLst/>
                <a:latin typeface="inter-regular"/>
              </a:rPr>
              <a:t>  border-width: 5px;</a:t>
            </a:r>
          </a:p>
          <a:p>
            <a:r>
              <a:rPr lang="en-IN" b="0" i="0" dirty="0">
                <a:solidFill>
                  <a:srgbClr val="000000"/>
                </a:solidFill>
                <a:effectLst/>
                <a:latin typeface="inter-regular"/>
              </a:rPr>
              <a:t>border-width: </a:t>
            </a:r>
            <a:r>
              <a:rPr lang="en-IN" dirty="0">
                <a:solidFill>
                  <a:srgbClr val="000000"/>
                </a:solidFill>
                <a:latin typeface="inter-regular"/>
              </a:rPr>
              <a:t>Thin;</a:t>
            </a:r>
          </a:p>
          <a:p>
            <a:r>
              <a:rPr lang="en-IN" b="0" i="0">
                <a:solidFill>
                  <a:srgbClr val="000000"/>
                </a:solidFill>
                <a:effectLst/>
                <a:latin typeface="inter-regular"/>
              </a:rPr>
              <a:t>border-width: </a:t>
            </a:r>
            <a:r>
              <a:rPr lang="en-IN">
                <a:solidFill>
                  <a:srgbClr val="000000"/>
                </a:solidFill>
                <a:latin typeface="inter-regular"/>
              </a:rPr>
              <a:t>Thick</a:t>
            </a:r>
            <a:r>
              <a:rPr lang="en-IN" dirty="0">
                <a:solidFill>
                  <a:srgbClr val="000000"/>
                </a:solidFill>
                <a:latin typeface="inter-regular"/>
              </a:rPr>
              <a:t>;</a:t>
            </a:r>
            <a:endParaRPr lang="en-IN" dirty="0"/>
          </a:p>
        </p:txBody>
      </p:sp>
    </p:spTree>
    <p:extLst>
      <p:ext uri="{BB962C8B-B14F-4D97-AF65-F5344CB8AC3E}">
        <p14:creationId xmlns:p14="http://schemas.microsoft.com/office/powerpoint/2010/main" val="1815572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85EBC-E971-4F20-068E-15F67FDD251C}"/>
              </a:ext>
            </a:extLst>
          </p:cNvPr>
          <p:cNvSpPr>
            <a:spLocks noGrp="1"/>
          </p:cNvSpPr>
          <p:nvPr>
            <p:ph type="title"/>
          </p:nvPr>
        </p:nvSpPr>
        <p:spPr/>
        <p:txBody>
          <a:bodyPr/>
          <a:lstStyle/>
          <a:p>
            <a:pPr algn="ctr"/>
            <a:r>
              <a:rPr lang="en-IN" b="0" i="0" dirty="0">
                <a:solidFill>
                  <a:srgbClr val="000000"/>
                </a:solidFill>
                <a:effectLst/>
                <a:latin typeface="inter-regular"/>
              </a:rPr>
              <a:t>border-radius</a:t>
            </a:r>
            <a:br>
              <a:rPr lang="en-IN" b="0" i="0" dirty="0">
                <a:solidFill>
                  <a:srgbClr val="000000"/>
                </a:solidFill>
                <a:effectLst/>
                <a:latin typeface="inter-regular"/>
              </a:rPr>
            </a:br>
            <a:endParaRPr lang="en-IN" dirty="0"/>
          </a:p>
        </p:txBody>
      </p:sp>
      <p:sp>
        <p:nvSpPr>
          <p:cNvPr id="3" name="Content Placeholder 2">
            <a:extLst>
              <a:ext uri="{FF2B5EF4-FFF2-40B4-BE49-F238E27FC236}">
                <a16:creationId xmlns:a16="http://schemas.microsoft.com/office/drawing/2014/main" id="{80CEEBCB-E174-467B-3F57-50A96391F8FA}"/>
              </a:ext>
            </a:extLst>
          </p:cNvPr>
          <p:cNvSpPr>
            <a:spLocks noGrp="1"/>
          </p:cNvSpPr>
          <p:nvPr>
            <p:ph idx="1"/>
          </p:nvPr>
        </p:nvSpPr>
        <p:spPr>
          <a:xfrm>
            <a:off x="838200" y="2139519"/>
            <a:ext cx="10515600" cy="4037444"/>
          </a:xfrm>
        </p:spPr>
        <p:txBody>
          <a:bodyPr>
            <a:normAutofit/>
          </a:bodyPr>
          <a:lstStyle/>
          <a:p>
            <a:r>
              <a:rPr kumimoji="0" lang="en-US" altLang="en-US" sz="2800" b="0" i="0" u="none" strike="noStrike" cap="none" normalizeH="0" baseline="0" dirty="0">
                <a:ln>
                  <a:noFill/>
                </a:ln>
                <a:solidFill>
                  <a:srgbClr val="000000"/>
                </a:solidFill>
                <a:effectLst/>
                <a:latin typeface="Verdana" panose="020B0604030504040204" pitchFamily="34" charset="0"/>
              </a:rPr>
              <a:t>The</a:t>
            </a:r>
            <a:r>
              <a:rPr kumimoji="0" lang="en-US" altLang="en-US" sz="2800" b="0" i="0" u="none" strike="noStrike" cap="none" normalizeH="0" baseline="0" dirty="0">
                <a:ln>
                  <a:noFill/>
                </a:ln>
                <a:effectLst/>
                <a:latin typeface="Verdana" panose="020B0604030504040204" pitchFamily="34" charset="0"/>
              </a:rPr>
              <a:t> </a:t>
            </a:r>
            <a:r>
              <a:rPr kumimoji="0" lang="en-US" altLang="en-US" sz="2800" b="0" i="0" u="none" strike="noStrike" cap="none" normalizeH="0" baseline="0" dirty="0">
                <a:ln>
                  <a:noFill/>
                </a:ln>
                <a:effectLst/>
                <a:latin typeface="Consolas" panose="020B0609020204030204" pitchFamily="49" charset="0"/>
              </a:rPr>
              <a:t>border-radius</a:t>
            </a:r>
            <a:r>
              <a:rPr kumimoji="0" lang="en-US" altLang="en-US" sz="2800" b="0" i="0" u="none" strike="noStrike" cap="none" normalizeH="0" baseline="0" dirty="0">
                <a:ln>
                  <a:noFill/>
                </a:ln>
                <a:effectLst/>
                <a:latin typeface="Verdana" panose="020B0604030504040204" pitchFamily="34" charset="0"/>
              </a:rPr>
              <a:t> </a:t>
            </a:r>
            <a:r>
              <a:rPr kumimoji="0" lang="en-US" altLang="en-US" sz="2800" b="0" i="0" u="none" strike="noStrike" cap="none" normalizeH="0" baseline="0" dirty="0">
                <a:ln>
                  <a:noFill/>
                </a:ln>
                <a:solidFill>
                  <a:srgbClr val="000000"/>
                </a:solidFill>
                <a:effectLst/>
                <a:latin typeface="Verdana" panose="020B0604030504040204" pitchFamily="34" charset="0"/>
              </a:rPr>
              <a:t>property is used to add rounded borders to an element:</a:t>
            </a:r>
            <a:r>
              <a:rPr kumimoji="0" lang="en-US" altLang="en-US" sz="1600" b="0" i="0" u="none" strike="noStrike" cap="none" normalizeH="0" baseline="0" dirty="0">
                <a:ln>
                  <a:noFill/>
                </a:ln>
                <a:solidFill>
                  <a:schemeClr val="tx1"/>
                </a:solidFill>
                <a:effectLst/>
              </a:rPr>
              <a:t> </a:t>
            </a:r>
            <a:endParaRPr lang="en-IN" b="0" i="0" dirty="0">
              <a:solidFill>
                <a:srgbClr val="000000"/>
              </a:solidFill>
              <a:effectLst/>
              <a:latin typeface="inter-regular"/>
            </a:endParaRPr>
          </a:p>
          <a:p>
            <a:r>
              <a:rPr lang="en-IN" b="0" i="0" dirty="0">
                <a:solidFill>
                  <a:srgbClr val="000000"/>
                </a:solidFill>
                <a:effectLst/>
                <a:latin typeface="inter-regular"/>
              </a:rPr>
              <a:t>border-radius: 10px;</a:t>
            </a:r>
          </a:p>
          <a:p>
            <a:endParaRPr lang="en-IN" dirty="0"/>
          </a:p>
        </p:txBody>
      </p:sp>
    </p:spTree>
    <p:extLst>
      <p:ext uri="{BB962C8B-B14F-4D97-AF65-F5344CB8AC3E}">
        <p14:creationId xmlns:p14="http://schemas.microsoft.com/office/powerpoint/2010/main" val="3143842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8DF1A-D73E-621F-FF2D-EF66A37B7416}"/>
              </a:ext>
            </a:extLst>
          </p:cNvPr>
          <p:cNvSpPr>
            <a:spLocks noGrp="1"/>
          </p:cNvSpPr>
          <p:nvPr>
            <p:ph type="title"/>
          </p:nvPr>
        </p:nvSpPr>
        <p:spPr/>
        <p:txBody>
          <a:bodyPr/>
          <a:lstStyle/>
          <a:p>
            <a:pPr algn="ctr"/>
            <a:r>
              <a:rPr lang="en-US" b="1" dirty="0"/>
              <a:t>Example</a:t>
            </a:r>
            <a:endParaRPr lang="en-IN" b="1" dirty="0"/>
          </a:p>
        </p:txBody>
      </p:sp>
      <p:sp>
        <p:nvSpPr>
          <p:cNvPr id="3" name="Content Placeholder 2">
            <a:extLst>
              <a:ext uri="{FF2B5EF4-FFF2-40B4-BE49-F238E27FC236}">
                <a16:creationId xmlns:a16="http://schemas.microsoft.com/office/drawing/2014/main" id="{423C5165-2C54-2853-0911-628560412137}"/>
              </a:ext>
            </a:extLst>
          </p:cNvPr>
          <p:cNvSpPr>
            <a:spLocks noGrp="1"/>
          </p:cNvSpPr>
          <p:nvPr>
            <p:ph idx="1"/>
          </p:nvPr>
        </p:nvSpPr>
        <p:spPr/>
        <p:txBody>
          <a:bodyPr>
            <a:normAutofit fontScale="62500" lnSpcReduction="20000"/>
          </a:bodyPr>
          <a:lstStyle/>
          <a:p>
            <a:pPr marL="0" indent="0">
              <a:buNone/>
            </a:pPr>
            <a:r>
              <a:rPr lang="en-IN" dirty="0"/>
              <a:t>&lt;html&gt;</a:t>
            </a:r>
          </a:p>
          <a:p>
            <a:pPr marL="0" indent="0">
              <a:buNone/>
            </a:pPr>
            <a:endParaRPr lang="en-IN" dirty="0"/>
          </a:p>
          <a:p>
            <a:pPr marL="0" indent="0">
              <a:buNone/>
            </a:pPr>
            <a:r>
              <a:rPr lang="en-IN" dirty="0"/>
              <a:t>&lt;body&gt;</a:t>
            </a:r>
          </a:p>
          <a:p>
            <a:pPr marL="0" indent="0">
              <a:buNone/>
            </a:pPr>
            <a:endParaRPr lang="en-IN" dirty="0"/>
          </a:p>
          <a:p>
            <a:pPr marL="0" indent="0">
              <a:buNone/>
            </a:pPr>
            <a:r>
              <a:rPr lang="en-IN" dirty="0"/>
              <a:t>&lt;h1 style="</a:t>
            </a:r>
            <a:r>
              <a:rPr lang="en-IN" dirty="0" err="1"/>
              <a:t>border-style:dotted</a:t>
            </a:r>
            <a:r>
              <a:rPr lang="en-IN" dirty="0"/>
              <a:t>; </a:t>
            </a:r>
            <a:r>
              <a:rPr lang="en-IN" dirty="0" err="1"/>
              <a:t>border-color:red</a:t>
            </a:r>
            <a:r>
              <a:rPr lang="en-IN" dirty="0"/>
              <a:t>;" &gt; hello&lt;/h1&gt;</a:t>
            </a:r>
          </a:p>
          <a:p>
            <a:pPr marL="0" indent="0">
              <a:buNone/>
            </a:pPr>
            <a:r>
              <a:rPr lang="en-IN" dirty="0"/>
              <a:t>&lt;h1 style="</a:t>
            </a:r>
            <a:r>
              <a:rPr lang="en-IN" dirty="0" err="1"/>
              <a:t>border-style:solid</a:t>
            </a:r>
            <a:r>
              <a:rPr lang="en-IN" dirty="0"/>
              <a:t>; border-width:20px;border-radius:30px;" &gt; hello&lt;/h1&gt;</a:t>
            </a:r>
          </a:p>
          <a:p>
            <a:pPr marL="0" indent="0">
              <a:buNone/>
            </a:pPr>
            <a:r>
              <a:rPr lang="en-IN" dirty="0"/>
              <a:t>&lt;h1 style="</a:t>
            </a:r>
            <a:r>
              <a:rPr lang="en-IN" dirty="0" err="1"/>
              <a:t>border-style:groove</a:t>
            </a:r>
            <a:r>
              <a:rPr lang="en-IN" dirty="0"/>
              <a:t>; </a:t>
            </a:r>
            <a:r>
              <a:rPr lang="en-IN" dirty="0" err="1"/>
              <a:t>border-width:thick</a:t>
            </a:r>
            <a:r>
              <a:rPr lang="en-IN" dirty="0"/>
              <a:t>;" &gt; hello&lt;/h1&gt;</a:t>
            </a:r>
          </a:p>
          <a:p>
            <a:pPr marL="0" indent="0">
              <a:buNone/>
            </a:pPr>
            <a:r>
              <a:rPr lang="en-IN" dirty="0"/>
              <a:t>&lt;/body&gt;</a:t>
            </a:r>
          </a:p>
          <a:p>
            <a:pPr marL="0" indent="0">
              <a:buNone/>
            </a:pPr>
            <a:endParaRPr lang="en-IN" dirty="0"/>
          </a:p>
          <a:p>
            <a:pPr marL="0" indent="0">
              <a:buNone/>
            </a:pPr>
            <a:r>
              <a:rPr lang="en-IN" dirty="0"/>
              <a:t>&lt;/html&gt;</a:t>
            </a:r>
          </a:p>
          <a:p>
            <a:pPr marL="0" indent="0">
              <a:buNone/>
            </a:pPr>
            <a:endParaRPr lang="en-IN" dirty="0"/>
          </a:p>
          <a:p>
            <a:pPr marL="0" indent="0">
              <a:buNone/>
            </a:pPr>
            <a:r>
              <a:rPr lang="en-IN" dirty="0"/>
              <a:t> </a:t>
            </a:r>
          </a:p>
          <a:p>
            <a:r>
              <a:rPr lang="en-IN" dirty="0"/>
              <a:t> </a:t>
            </a:r>
          </a:p>
        </p:txBody>
      </p:sp>
    </p:spTree>
    <p:extLst>
      <p:ext uri="{BB962C8B-B14F-4D97-AF65-F5344CB8AC3E}">
        <p14:creationId xmlns:p14="http://schemas.microsoft.com/office/powerpoint/2010/main" val="3841606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A6D21-3C97-6C9B-4126-6E28BE6A9170}"/>
              </a:ext>
            </a:extLst>
          </p:cNvPr>
          <p:cNvSpPr>
            <a:spLocks noGrp="1"/>
          </p:cNvSpPr>
          <p:nvPr>
            <p:ph type="title"/>
          </p:nvPr>
        </p:nvSpPr>
        <p:spPr/>
        <p:txBody>
          <a:bodyPr/>
          <a:lstStyle/>
          <a:p>
            <a:pPr algn="ctr"/>
            <a:r>
              <a:rPr lang="en-US" b="1" dirty="0"/>
              <a:t>OUTPUT</a:t>
            </a:r>
            <a:endParaRPr lang="en-IN" b="1" dirty="0"/>
          </a:p>
        </p:txBody>
      </p:sp>
      <p:pic>
        <p:nvPicPr>
          <p:cNvPr id="5" name="Content Placeholder 4">
            <a:extLst>
              <a:ext uri="{FF2B5EF4-FFF2-40B4-BE49-F238E27FC236}">
                <a16:creationId xmlns:a16="http://schemas.microsoft.com/office/drawing/2014/main" id="{E25F9034-DFD5-0038-4490-DCA88353B24A}"/>
              </a:ext>
            </a:extLst>
          </p:cNvPr>
          <p:cNvPicPr>
            <a:picLocks noGrp="1" noChangeAspect="1"/>
          </p:cNvPicPr>
          <p:nvPr>
            <p:ph idx="1"/>
          </p:nvPr>
        </p:nvPicPr>
        <p:blipFill rotWithShape="1">
          <a:blip r:embed="rId2"/>
          <a:srcRect t="10333" r="20659" b="39855"/>
          <a:stretch/>
        </p:blipFill>
        <p:spPr>
          <a:xfrm>
            <a:off x="481858" y="1714397"/>
            <a:ext cx="11626568" cy="4778478"/>
          </a:xfrm>
        </p:spPr>
      </p:pic>
    </p:spTree>
    <p:extLst>
      <p:ext uri="{BB962C8B-B14F-4D97-AF65-F5344CB8AC3E}">
        <p14:creationId xmlns:p14="http://schemas.microsoft.com/office/powerpoint/2010/main" val="1707204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AE5AF-C01F-D217-8948-C7C23FBA7659}"/>
              </a:ext>
            </a:extLst>
          </p:cNvPr>
          <p:cNvSpPr>
            <a:spLocks noGrp="1"/>
          </p:cNvSpPr>
          <p:nvPr>
            <p:ph type="title"/>
          </p:nvPr>
        </p:nvSpPr>
        <p:spPr/>
        <p:txBody>
          <a:bodyPr/>
          <a:lstStyle/>
          <a:p>
            <a:pPr algn="ctr"/>
            <a:r>
              <a:rPr lang="en-IN" b="1" dirty="0"/>
              <a:t>Background</a:t>
            </a:r>
          </a:p>
        </p:txBody>
      </p:sp>
      <p:sp>
        <p:nvSpPr>
          <p:cNvPr id="3" name="Content Placeholder 2">
            <a:extLst>
              <a:ext uri="{FF2B5EF4-FFF2-40B4-BE49-F238E27FC236}">
                <a16:creationId xmlns:a16="http://schemas.microsoft.com/office/drawing/2014/main" id="{886A1129-B591-75FD-2203-7C1766005800}"/>
              </a:ext>
            </a:extLst>
          </p:cNvPr>
          <p:cNvSpPr>
            <a:spLocks noGrp="1"/>
          </p:cNvSpPr>
          <p:nvPr>
            <p:ph idx="1"/>
          </p:nvPr>
        </p:nvSpPr>
        <p:spPr/>
        <p:txBody>
          <a:bodyPr/>
          <a:lstStyle/>
          <a:p>
            <a:pPr algn="just"/>
            <a:r>
              <a:rPr lang="en-US" b="0" i="0" dirty="0">
                <a:solidFill>
                  <a:srgbClr val="333333"/>
                </a:solidFill>
                <a:effectLst/>
                <a:latin typeface="inter-regular"/>
              </a:rPr>
              <a:t>CSS background property is used to define the background effects on element. There are 5 CSS background properties that affects the HTML elements:</a:t>
            </a:r>
          </a:p>
          <a:p>
            <a:pPr algn="just">
              <a:buFont typeface="+mj-lt"/>
              <a:buAutoNum type="arabicPeriod"/>
            </a:pPr>
            <a:r>
              <a:rPr lang="en-US" b="0" i="0" dirty="0">
                <a:solidFill>
                  <a:srgbClr val="000000"/>
                </a:solidFill>
                <a:effectLst/>
                <a:latin typeface="inter-regular"/>
              </a:rPr>
              <a:t>background-color</a:t>
            </a:r>
          </a:p>
          <a:p>
            <a:pPr algn="just">
              <a:buFont typeface="+mj-lt"/>
              <a:buAutoNum type="arabicPeriod"/>
            </a:pPr>
            <a:r>
              <a:rPr lang="en-US" b="0" i="0" dirty="0">
                <a:solidFill>
                  <a:srgbClr val="000000"/>
                </a:solidFill>
                <a:effectLst/>
                <a:latin typeface="inter-regular"/>
              </a:rPr>
              <a:t>background-image</a:t>
            </a:r>
          </a:p>
          <a:p>
            <a:pPr algn="just">
              <a:buFont typeface="+mj-lt"/>
              <a:buAutoNum type="arabicPeriod"/>
            </a:pPr>
            <a:r>
              <a:rPr lang="en-US" b="0" i="0" dirty="0">
                <a:solidFill>
                  <a:srgbClr val="000000"/>
                </a:solidFill>
                <a:effectLst/>
                <a:latin typeface="inter-regular"/>
              </a:rPr>
              <a:t>background-repeat</a:t>
            </a:r>
          </a:p>
          <a:p>
            <a:pPr algn="just">
              <a:buFont typeface="+mj-lt"/>
              <a:buAutoNum type="arabicPeriod"/>
            </a:pPr>
            <a:r>
              <a:rPr lang="en-US" b="0" i="0" dirty="0">
                <a:solidFill>
                  <a:srgbClr val="000000"/>
                </a:solidFill>
                <a:effectLst/>
                <a:latin typeface="inter-regular"/>
              </a:rPr>
              <a:t>background-attachment</a:t>
            </a:r>
          </a:p>
          <a:p>
            <a:pPr algn="just">
              <a:buFont typeface="+mj-lt"/>
              <a:buAutoNum type="arabicPeriod"/>
            </a:pPr>
            <a:r>
              <a:rPr lang="en-US" b="0" i="0" dirty="0">
                <a:solidFill>
                  <a:srgbClr val="000000"/>
                </a:solidFill>
                <a:effectLst/>
                <a:latin typeface="inter-regular"/>
              </a:rPr>
              <a:t>background-position</a:t>
            </a:r>
          </a:p>
          <a:p>
            <a:endParaRPr lang="en-IN" dirty="0"/>
          </a:p>
        </p:txBody>
      </p:sp>
    </p:spTree>
    <p:extLst>
      <p:ext uri="{BB962C8B-B14F-4D97-AF65-F5344CB8AC3E}">
        <p14:creationId xmlns:p14="http://schemas.microsoft.com/office/powerpoint/2010/main" val="3770037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5434E-83D8-4FF6-7734-38437858E7BD}"/>
              </a:ext>
            </a:extLst>
          </p:cNvPr>
          <p:cNvSpPr>
            <a:spLocks noGrp="1"/>
          </p:cNvSpPr>
          <p:nvPr>
            <p:ph type="title"/>
          </p:nvPr>
        </p:nvSpPr>
        <p:spPr/>
        <p:txBody>
          <a:bodyPr/>
          <a:lstStyle/>
          <a:p>
            <a:pPr algn="ctr"/>
            <a:r>
              <a:rPr lang="en-US" b="0" i="0" dirty="0">
                <a:solidFill>
                  <a:srgbClr val="000000"/>
                </a:solidFill>
                <a:effectLst/>
                <a:latin typeface="inter-regular"/>
              </a:rPr>
              <a:t>background-color</a:t>
            </a:r>
            <a:br>
              <a:rPr lang="en-US" b="0" i="0" dirty="0">
                <a:solidFill>
                  <a:srgbClr val="000000"/>
                </a:solidFill>
                <a:effectLst/>
                <a:latin typeface="inter-regular"/>
              </a:rPr>
            </a:br>
            <a:endParaRPr lang="en-IN" dirty="0"/>
          </a:p>
        </p:txBody>
      </p:sp>
      <p:sp>
        <p:nvSpPr>
          <p:cNvPr id="3" name="Content Placeholder 2">
            <a:extLst>
              <a:ext uri="{FF2B5EF4-FFF2-40B4-BE49-F238E27FC236}">
                <a16:creationId xmlns:a16="http://schemas.microsoft.com/office/drawing/2014/main" id="{0FE97F69-0997-4E3B-9407-574066BAB68A}"/>
              </a:ext>
            </a:extLst>
          </p:cNvPr>
          <p:cNvSpPr>
            <a:spLocks noGrp="1"/>
          </p:cNvSpPr>
          <p:nvPr>
            <p:ph idx="1"/>
          </p:nvPr>
        </p:nvSpPr>
        <p:spPr/>
        <p:txBody>
          <a:bodyPr/>
          <a:lstStyle/>
          <a:p>
            <a:r>
              <a:rPr lang="en-US" b="0" i="0" dirty="0">
                <a:solidFill>
                  <a:srgbClr val="333333"/>
                </a:solidFill>
                <a:effectLst/>
                <a:latin typeface="inter-regular"/>
              </a:rPr>
              <a:t>The background-color property is used to specify the background color of the element.</a:t>
            </a:r>
          </a:p>
          <a:p>
            <a:pPr marL="0" indent="0">
              <a:buNone/>
            </a:pPr>
            <a:r>
              <a:rPr lang="en-IN" dirty="0"/>
              <a:t>Syntax:</a:t>
            </a:r>
          </a:p>
          <a:p>
            <a:r>
              <a:rPr lang="en-IN" dirty="0"/>
              <a:t>background-</a:t>
            </a:r>
            <a:r>
              <a:rPr lang="en-IN" dirty="0" err="1"/>
              <a:t>color</a:t>
            </a:r>
            <a:r>
              <a:rPr lang="en-IN" dirty="0"/>
              <a:t>: </a:t>
            </a:r>
            <a:r>
              <a:rPr lang="en-IN" dirty="0" err="1"/>
              <a:t>color</a:t>
            </a:r>
            <a:r>
              <a:rPr lang="en-IN" dirty="0"/>
              <a:t> name;</a:t>
            </a:r>
          </a:p>
          <a:p>
            <a:pPr marL="0" indent="0">
              <a:buNone/>
            </a:pPr>
            <a:r>
              <a:rPr lang="en-IN" dirty="0"/>
              <a:t>Example:</a:t>
            </a:r>
          </a:p>
          <a:p>
            <a:r>
              <a:rPr lang="en-IN" dirty="0"/>
              <a:t>background-</a:t>
            </a:r>
            <a:r>
              <a:rPr lang="en-IN" dirty="0" err="1"/>
              <a:t>color</a:t>
            </a:r>
            <a:r>
              <a:rPr lang="en-IN" dirty="0"/>
              <a:t>: red;</a:t>
            </a:r>
          </a:p>
          <a:p>
            <a:endParaRPr lang="en-IN" dirty="0"/>
          </a:p>
        </p:txBody>
      </p:sp>
    </p:spTree>
    <p:extLst>
      <p:ext uri="{BB962C8B-B14F-4D97-AF65-F5344CB8AC3E}">
        <p14:creationId xmlns:p14="http://schemas.microsoft.com/office/powerpoint/2010/main" val="28388923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441</TotalTime>
  <Words>1007</Words>
  <Application>Microsoft Office PowerPoint</Application>
  <PresentationFormat>Widescreen</PresentationFormat>
  <Paragraphs>160</Paragraphs>
  <Slides>22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Calibri</vt:lpstr>
      <vt:lpstr>Calibri Light</vt:lpstr>
      <vt:lpstr>Consolas</vt:lpstr>
      <vt:lpstr>erdana</vt:lpstr>
      <vt:lpstr>inter-bold</vt:lpstr>
      <vt:lpstr>inter-regular</vt:lpstr>
      <vt:lpstr>Verdana</vt:lpstr>
      <vt:lpstr>Office Theme</vt:lpstr>
      <vt:lpstr>CSS Topics</vt:lpstr>
      <vt:lpstr>Border</vt:lpstr>
      <vt:lpstr>CSS border-style</vt:lpstr>
      <vt:lpstr>CSS border-width </vt:lpstr>
      <vt:lpstr>border-radius </vt:lpstr>
      <vt:lpstr>Example</vt:lpstr>
      <vt:lpstr>OUTPUT</vt:lpstr>
      <vt:lpstr>Background</vt:lpstr>
      <vt:lpstr>background-color </vt:lpstr>
      <vt:lpstr>background-image </vt:lpstr>
      <vt:lpstr>background-repeat </vt:lpstr>
      <vt:lpstr>background-attachment</vt:lpstr>
      <vt:lpstr>background-position </vt:lpstr>
      <vt:lpstr>shorthand property background: </vt:lpstr>
      <vt:lpstr>Example</vt:lpstr>
      <vt:lpstr>Color</vt:lpstr>
      <vt:lpstr>RGB format</vt:lpstr>
      <vt:lpstr>RGBA format</vt:lpstr>
      <vt:lpstr>Hexadecimal notation </vt:lpstr>
      <vt:lpstr>HSL</vt:lpstr>
      <vt:lpstr>HSLA</vt:lpstr>
      <vt:lpstr>Built-in Color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Sarabjeet singh</dc:creator>
  <cp:lastModifiedBy>Sarabjeet singh</cp:lastModifiedBy>
  <cp:revision>21</cp:revision>
  <dcterms:created xsi:type="dcterms:W3CDTF">2023-02-20T05:07:06Z</dcterms:created>
  <dcterms:modified xsi:type="dcterms:W3CDTF">2023-02-22T06:21:20Z</dcterms:modified>
</cp:coreProperties>
</file>