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305" r:id="rId5"/>
    <p:sldId id="259" r:id="rId6"/>
    <p:sldId id="277" r:id="rId7"/>
    <p:sldId id="278" r:id="rId8"/>
    <p:sldId id="311" r:id="rId9"/>
    <p:sldId id="312" r:id="rId10"/>
    <p:sldId id="313" r:id="rId11"/>
    <p:sldId id="279" r:id="rId12"/>
    <p:sldId id="316" r:id="rId13"/>
    <p:sldId id="317" r:id="rId14"/>
    <p:sldId id="318" r:id="rId15"/>
    <p:sldId id="314" r:id="rId16"/>
    <p:sldId id="295" r:id="rId17"/>
    <p:sldId id="296" r:id="rId18"/>
    <p:sldId id="297" r:id="rId19"/>
    <p:sldId id="268" r:id="rId20"/>
    <p:sldId id="269" r:id="rId21"/>
    <p:sldId id="270" r:id="rId22"/>
    <p:sldId id="265" r:id="rId23"/>
    <p:sldId id="288" r:id="rId24"/>
    <p:sldId id="289" r:id="rId25"/>
    <p:sldId id="303" r:id="rId26"/>
    <p:sldId id="304" r:id="rId27"/>
    <p:sldId id="290" r:id="rId28"/>
    <p:sldId id="291" r:id="rId29"/>
    <p:sldId id="292" r:id="rId30"/>
    <p:sldId id="319" r:id="rId31"/>
    <p:sldId id="320" r:id="rId32"/>
    <p:sldId id="321" r:id="rId33"/>
    <p:sldId id="257" r:id="rId34"/>
    <p:sldId id="258" r:id="rId35"/>
    <p:sldId id="322" r:id="rId36"/>
    <p:sldId id="260" r:id="rId37"/>
    <p:sldId id="323" r:id="rId38"/>
    <p:sldId id="324" r:id="rId39"/>
    <p:sldId id="263" r:id="rId40"/>
    <p:sldId id="264" r:id="rId41"/>
    <p:sldId id="325" r:id="rId42"/>
    <p:sldId id="266" r:id="rId43"/>
    <p:sldId id="267" r:id="rId44"/>
    <p:sldId id="326" r:id="rId45"/>
    <p:sldId id="327" r:id="rId46"/>
    <p:sldId id="328" r:id="rId47"/>
    <p:sldId id="329" r:id="rId48"/>
    <p:sldId id="330" r:id="rId49"/>
    <p:sldId id="273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342" r:id="rId62"/>
    <p:sldId id="271" r:id="rId63"/>
    <p:sldId id="272" r:id="rId64"/>
    <p:sldId id="274" r:id="rId65"/>
    <p:sldId id="27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1CB4-092C-4F2C-5751-14F3E1A15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842EA-A87A-481E-34FD-BFD764D35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25A7-6690-98C8-C7D6-4AF1BE9B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CBB2-0BB9-943E-BCF5-B416BED2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CBCF-2C8F-F33C-9E85-3EE486B25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A5A8-9BE5-F3BD-73A9-4D1BBB0E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DAB18-C38B-7FB6-28DE-A0481D02F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9D980-6611-66CD-99BF-9D59928C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F43F-318B-80E9-7121-48B2260B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F9D68-6719-9C1B-ACA9-EE2B6BDA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48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70071-CE0C-FADA-E344-EFE79906A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C4DE5-1F78-992E-04B6-E7574B061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B4F3-E8E4-8173-5E73-0FBD3010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CD397-8037-5900-8649-5AEE177E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887FB-FE96-EAA9-39D2-CC99FB7F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5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56B9-3E52-1D97-995A-5333BE5B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135B-EFFC-AE55-F7B8-17CBF3A0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5D0B-1217-00A5-0854-1E8D3AC6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61181-BDBB-20F4-ABE4-9A43265A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A746-50E7-E684-46F3-149C54B1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5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A29A-B72F-815D-D328-5DBE7E4E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A09B-13A5-6498-F266-1A25F182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8D8E-13BA-11A1-850D-80A14740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64C3-57F2-5861-D45F-C79A6A3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51B80-BC0D-7CE5-9569-6B3C4B99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1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38DD-B9BC-2C55-7A1D-32A3A57D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997F-4D92-BB6B-ADBF-5687D3D3B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43270-D1C3-3C7D-D52E-27B3F324D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311-99DE-A5FE-BCD4-0E67679ED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FB35B-F87B-C6CA-FB4C-FC34B569A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0EDBC-B93A-962E-4B8C-92F53B2E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76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2796-6E8B-374C-4F47-6A2A042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032D1-3F43-C610-A2D0-C9DB738F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0CDF4-B5A5-2D91-B14F-E437B3BB3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6763E-89FC-05F1-843C-B6656B07DD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BC664-DE57-847C-6B28-762BE495F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B2615-6DAC-2F2B-3B71-F2FC63BB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DD64D-CA9B-8086-34E8-67687AF2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D61F0-3357-2636-2B87-24126CB7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79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4FC4F-F1B0-3F5F-A664-8756578E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B35D04-ACC0-A3D1-D81E-4FE4AB4D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54300-668C-EA1B-5C60-ACA93839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8D5DC-BB4C-D0FB-FF26-96438716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1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ECFA8-830E-BAB1-1709-C7ACA9EC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B66D1-D554-F3F8-5E0D-B33DAED0E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D919-4501-242B-CD96-D2548FF7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2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3F2F-7940-4983-70A4-0BF1757E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4B2F-A14F-747B-9EA2-DC4F8237C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78A46-6C8C-37F9-59F3-3E23EF4B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ED5C3-DD68-8F0C-E35E-DADAD484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747B-180E-2239-9954-4E6859E5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93A54-DB98-DB70-453A-9D2234E1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4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DFA7-6D0E-1DA8-05A3-2E3E1C33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9E9D4F-450F-1556-7A87-AFC55DAD8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26218-18B7-5470-B7D2-7813DF7EE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38764-AE66-939F-9BAC-418A6C3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E52FC-0C23-8174-234A-97460C04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2F890-25C5-EAD2-DCA0-46D4C3E8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6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7AC3B-2346-A5A7-C549-1A61817A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F9D88-39F5-2ECF-BC8C-CB114CD84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92F6-3B16-4D77-FA0B-D8D254A04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78BBA-C610-4F8D-83B2-5AC07FB07EBE}" type="datetimeFigureOut">
              <a:rPr lang="en-IN" smtClean="0"/>
              <a:t>20-02-2023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F6E8-9129-3BED-36D6-EF36F736B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7BBF-4BBB-9158-A5CE-01C5BDF36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050F-AE2E-4F1E-81FE-53ED32F186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91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hr.asp" TargetMode="External"/><Relationship Id="rId3" Type="http://schemas.openxmlformats.org/officeDocument/2006/relationships/hyperlink" Target="https://www.w3schools.com/tags/tag_dd.asp" TargetMode="External"/><Relationship Id="rId7" Type="http://schemas.openxmlformats.org/officeDocument/2006/relationships/hyperlink" Target="https://www.w3schools.com/tags/tag_hn.asp" TargetMode="External"/><Relationship Id="rId2" Type="http://schemas.openxmlformats.org/officeDocument/2006/relationships/hyperlink" Target="https://www.w3schools.com/tags/tag_blockquot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fieldset.asp" TargetMode="External"/><Relationship Id="rId11" Type="http://schemas.openxmlformats.org/officeDocument/2006/relationships/hyperlink" Target="https://www.w3schools.com/tags/tag_p.asp" TargetMode="External"/><Relationship Id="rId5" Type="http://schemas.openxmlformats.org/officeDocument/2006/relationships/hyperlink" Target="https://www.w3schools.com/tags/tag_dt.asp" TargetMode="External"/><Relationship Id="rId10" Type="http://schemas.openxmlformats.org/officeDocument/2006/relationships/hyperlink" Target="https://www.w3schools.com/tags/tag_ol.asp" TargetMode="External"/><Relationship Id="rId4" Type="http://schemas.openxmlformats.org/officeDocument/2006/relationships/hyperlink" Target="https://www.w3schools.com/tags/tag_dl.asp" TargetMode="External"/><Relationship Id="rId9" Type="http://schemas.openxmlformats.org/officeDocument/2006/relationships/hyperlink" Target="https://www.w3schools.com/tags/tag_li.asp" TargetMode="Externa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button.asp" TargetMode="External"/><Relationship Id="rId3" Type="http://schemas.openxmlformats.org/officeDocument/2006/relationships/hyperlink" Target="https://www.w3schools.com/tags/tag_abbr.asp" TargetMode="External"/><Relationship Id="rId7" Type="http://schemas.openxmlformats.org/officeDocument/2006/relationships/hyperlink" Target="https://www.w3schools.com/tags/tag_br.asp" TargetMode="External"/><Relationship Id="rId2" Type="http://schemas.openxmlformats.org/officeDocument/2006/relationships/hyperlink" Target="https://www.w3schools.com/tags/tag_a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big.asp" TargetMode="External"/><Relationship Id="rId5" Type="http://schemas.openxmlformats.org/officeDocument/2006/relationships/hyperlink" Target="https://www.w3schools.com/tags/tag_b.asp" TargetMode="External"/><Relationship Id="rId4" Type="http://schemas.openxmlformats.org/officeDocument/2006/relationships/hyperlink" Target="https://www.w3schools.com/tags/tag_acronym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3603-82D3-C5FC-75C4-825CF14746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EDF7A-AE79-73B8-F774-7B0B873A4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9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0DF3-FC01-AE88-38FB-2396C519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C90CF-4711-CAA9-D0AD-9DDD69847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93" t="7448" r="393" b="38418"/>
          <a:stretch/>
        </p:blipFill>
        <p:spPr>
          <a:xfrm>
            <a:off x="1072346" y="3959440"/>
            <a:ext cx="9455653" cy="246799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C6C1F1-A2EA-D6DD-1705-F99816A2C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4" t="9930" r="606" b="29839"/>
          <a:stretch/>
        </p:blipFill>
        <p:spPr>
          <a:xfrm>
            <a:off x="868160" y="253014"/>
            <a:ext cx="8932415" cy="32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31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6D60-9DBF-4D77-8232-379A0D8B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DE60A-69FE-4A18-98EF-DDB865A69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032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&lt;acronym&gt;	Not supported in HTML5. Use &lt;</a:t>
            </a:r>
            <a:r>
              <a:rPr lang="en-US" dirty="0" err="1"/>
              <a:t>abbr</a:t>
            </a:r>
            <a:r>
              <a:rPr lang="en-US" dirty="0"/>
              <a:t>&gt; instead. Defines an acronym</a:t>
            </a:r>
          </a:p>
          <a:p>
            <a:r>
              <a:rPr lang="en-US" dirty="0"/>
              <a:t>&lt;</a:t>
            </a:r>
            <a:r>
              <a:rPr lang="en-US" dirty="0" err="1"/>
              <a:t>abbr</a:t>
            </a:r>
            <a:r>
              <a:rPr lang="en-US" dirty="0"/>
              <a:t>&gt;	                Defines an abbreviation or an acronym</a:t>
            </a:r>
          </a:p>
          <a:p>
            <a:r>
              <a:rPr lang="en-US" dirty="0"/>
              <a:t>&lt;address&gt;	Defines contact information for the author/owner of a document/article</a:t>
            </a:r>
          </a:p>
          <a:p>
            <a:r>
              <a:rPr lang="en-US" dirty="0"/>
              <a:t>&lt;b&gt;	                Defines bold text</a:t>
            </a:r>
          </a:p>
          <a:p>
            <a:r>
              <a:rPr lang="en-US" dirty="0"/>
              <a:t>&lt;</a:t>
            </a:r>
            <a:r>
              <a:rPr lang="en-US" dirty="0" err="1"/>
              <a:t>bdi</a:t>
            </a:r>
            <a:r>
              <a:rPr lang="en-US" dirty="0"/>
              <a:t>&gt;	              Isolates a part of text that might be formatted in a different direction from other     text outside it</a:t>
            </a:r>
          </a:p>
          <a:p>
            <a:r>
              <a:rPr lang="en-US" dirty="0"/>
              <a:t>&lt;</a:t>
            </a:r>
            <a:r>
              <a:rPr lang="en-US" dirty="0" err="1"/>
              <a:t>bdo</a:t>
            </a:r>
            <a:r>
              <a:rPr lang="en-US" dirty="0"/>
              <a:t>&gt;	              Overrides the current text direction</a:t>
            </a:r>
          </a:p>
          <a:p>
            <a:r>
              <a:rPr lang="en-US" dirty="0"/>
              <a:t>&lt;big&gt;	               Not supported in HTML5. Use CSS instead. Defines big text</a:t>
            </a:r>
          </a:p>
          <a:p>
            <a:r>
              <a:rPr lang="en-US" dirty="0"/>
              <a:t>&lt;blockquote&gt;	Defines a section that is quoted from another source</a:t>
            </a:r>
          </a:p>
          <a:p>
            <a:r>
              <a:rPr lang="en-US" dirty="0"/>
              <a:t>&lt;cite&gt;	               Defines the title of a work</a:t>
            </a:r>
          </a:p>
          <a:p>
            <a:r>
              <a:rPr lang="en-US" dirty="0"/>
              <a:t>&lt;code&gt;	              Defines a piece of computer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96C40-1589-4949-B141-47A73F8D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CFC62-A635-46A3-A2B0-703BC9CA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26EAF8-3740-4DAD-949A-BE65038B0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8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C40D-0ED0-6819-9E69-F30213D0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&lt;</a:t>
            </a:r>
            <a:r>
              <a:rPr lang="en-IN" dirty="0" err="1"/>
              <a:t>Abbr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AA0B-2404-74C5-AB94-3ADA9D89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an abbreviation or an acronym</a:t>
            </a:r>
            <a:endParaRPr lang="en-IN" dirty="0"/>
          </a:p>
          <a:p>
            <a:r>
              <a:rPr lang="en-IN" dirty="0"/>
              <a:t>Title is used as its attribute 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3DB1F-B95B-F864-CFEC-A43660B0C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9931" r="76698" b="63883"/>
          <a:stretch/>
        </p:blipFill>
        <p:spPr>
          <a:xfrm>
            <a:off x="8512946" y="3193417"/>
            <a:ext cx="2840854" cy="179583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BAAB8-1B5D-B791-7E33-D7FC9D3F6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9" t="11133" r="16700" b="47443"/>
          <a:stretch/>
        </p:blipFill>
        <p:spPr>
          <a:xfrm>
            <a:off x="488271" y="2823099"/>
            <a:ext cx="7590409" cy="284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0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E0E4-1C0C-4BA1-252D-4EE96287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Address Tag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900E79-09C6-C334-D8B6-AA28109E1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35" t="9930" r="37567" b="27231"/>
          <a:stretch/>
        </p:blipFill>
        <p:spPr>
          <a:xfrm>
            <a:off x="221943" y="2745992"/>
            <a:ext cx="4509855" cy="27343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E0736-08C2-294E-F9C6-33650F5C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26" r="79393" b="70356"/>
          <a:stretch/>
        </p:blipFill>
        <p:spPr>
          <a:xfrm>
            <a:off x="7288566" y="3003445"/>
            <a:ext cx="2512381" cy="148257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D7E447-40CD-2C1E-96DA-C5FE1C961719}"/>
              </a:ext>
            </a:extLst>
          </p:cNvPr>
          <p:cNvSpPr txBox="1"/>
          <p:nvPr/>
        </p:nvSpPr>
        <p:spPr>
          <a:xfrm>
            <a:off x="1731146" y="1690688"/>
            <a:ext cx="786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 is used show the address on the screen </a:t>
            </a:r>
          </a:p>
        </p:txBody>
      </p:sp>
    </p:spTree>
    <p:extLst>
      <p:ext uri="{BB962C8B-B14F-4D97-AF65-F5344CB8AC3E}">
        <p14:creationId xmlns:p14="http://schemas.microsoft.com/office/powerpoint/2010/main" val="49380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B33B-C0C5-94CF-C410-6ABCDA1E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F22AF-00F1-39E4-1DA5-94CE4A85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842"/>
          <a:stretch/>
        </p:blipFill>
        <p:spPr>
          <a:xfrm>
            <a:off x="0" y="0"/>
            <a:ext cx="12192000" cy="4057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271597-E75A-9737-0F26-9B53159CB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55" b="48867"/>
          <a:stretch/>
        </p:blipFill>
        <p:spPr>
          <a:xfrm>
            <a:off x="630314" y="3994951"/>
            <a:ext cx="11561685" cy="275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33B3-F624-F973-4D86-4D010418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Some more Formatting Tags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AB4B40-A36B-C3BE-1423-0B08137BC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9222" y="1784224"/>
            <a:ext cx="404136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&lt;b&gt;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&lt;strong&gt;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&gt;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&gt;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&lt;mark&gt;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&lt;small&gt; - Smaller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&lt;sub&gt;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&lt;sup&gt;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940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5FE-3FD7-42D5-A587-2852F8B2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HTML links- Hyperlinks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FB42-C629-407B-8ABC-AA336CF8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30375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hyperlinks.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click on a link and jump to another document.</a:t>
            </a:r>
          </a:p>
          <a:p>
            <a:pPr algn="l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move the mouse over a link, the mouse arrow will turn into a little hand.</a:t>
            </a:r>
          </a:p>
          <a:p>
            <a:pPr algn="l">
              <a:lnSpc>
                <a:spcPct val="12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** A link does not have to be text. A link can be an image or any other HTML element!**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Syntax: 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The most important attribute of the &lt;a&gt; element is the </a:t>
            </a:r>
            <a:r>
              <a:rPr lang="en-US" sz="1600" b="1" dirty="0" err="1"/>
              <a:t>href</a:t>
            </a:r>
            <a:r>
              <a:rPr lang="en-US" sz="1600" dirty="0"/>
              <a:t> attribute, which indicates the link's destination.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 The link text is the part that will be visible to the reader.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 Clicking on the link text, will send the reader to the specified URL addres</a:t>
            </a:r>
            <a:r>
              <a:rPr lang="en-US" sz="1800" dirty="0"/>
              <a:t>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1B8B6-3718-452C-A66A-EF375BCD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446AE-8660-4003-B342-201ED7B94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39E7-D07A-4B27-9FBA-A5832998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The target Attribute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B850-4A8B-4507-AD52-CEAC506CF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11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target attribute specifies where to open the linked document.</a:t>
            </a:r>
          </a:p>
          <a:p>
            <a:pPr marL="0" indent="0">
              <a:buNone/>
            </a:pPr>
            <a:r>
              <a:rPr lang="en-US" dirty="0"/>
              <a:t>  The target attribute can have one of the following values: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_</a:t>
            </a:r>
            <a:r>
              <a:rPr lang="en-US" dirty="0">
                <a:solidFill>
                  <a:srgbClr val="FF0000"/>
                </a:solidFill>
              </a:rPr>
              <a:t>self</a:t>
            </a:r>
            <a:r>
              <a:rPr lang="en-US" dirty="0"/>
              <a:t> - Default. Opens the document in the same window/tab as it was clicked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_</a:t>
            </a:r>
            <a:r>
              <a:rPr lang="en-US" dirty="0">
                <a:solidFill>
                  <a:srgbClr val="FF0000"/>
                </a:solidFill>
              </a:rPr>
              <a:t>blank</a:t>
            </a:r>
            <a:r>
              <a:rPr lang="en-US" dirty="0"/>
              <a:t> - Opens the document in a new window or tab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_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- Opens the document in the parent frame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_</a:t>
            </a:r>
            <a:r>
              <a:rPr lang="en-US" dirty="0">
                <a:solidFill>
                  <a:srgbClr val="FF0000"/>
                </a:solidFill>
              </a:rPr>
              <a:t>top</a:t>
            </a:r>
            <a:r>
              <a:rPr lang="en-US" dirty="0"/>
              <a:t> - Opens the document in the full body of the window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Link to an Email Address : Use mailto: inside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href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attribute to create a link that opens the user's email program (to let them send a new email):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 Example: &lt;a </a:t>
            </a:r>
            <a:r>
              <a:rPr lang="en-US" dirty="0" err="1">
                <a:solidFill>
                  <a:srgbClr val="000000"/>
                </a:solidFill>
                <a:latin typeface="Segoe UI" panose="020B0502040204020203" pitchFamily="34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="mailto:someone@example.com"&gt;Send email&lt;/a&gt;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DA566-C109-4666-BE87-E53624E1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D5CB0-204E-4E7C-A642-6BA305CB3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533A-301A-4CCC-AD6F-46B1F70D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image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6BC9-FA22-4914-88E8-7A0D79118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It's simple to use an image as hyperlink.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just need to use an image inside hyperlink at the place of text as shown below −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Example : &lt;body&gt;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&lt;p&gt;Click following link&lt;/p&gt;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&lt;a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"https://www.spoint.com" target = "_self"&gt;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&lt;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img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= "/images/logo.png" alt = “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SPoint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" border = "0"/&gt;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&lt;/a&gt;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&lt;/body&gt;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91A68-90FD-4204-8031-85C5A473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321AF-3414-452F-B2AD-21F1271CC0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8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6297-D2C1-4BA3-A2BC-20E877C3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Layout using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8A03-8007-411F-8FF1-1D3C3D98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images in web pages (Background image, image map and image)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HTML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inter-bold"/>
              </a:rPr>
              <a:t>img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 tag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used to display image on the web page. HTML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img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tag is an empty tag that contains attributes only, closing tags are not used in HTML image element.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&lt;h2&gt;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HTML Image Example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&lt;/h2&gt;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"good_morning.jpg"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alt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"Good Morning Friends"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/&gt;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CA82F-DE5E-4512-8BB2-4434F5C0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A8E76-9211-4659-AE2D-238C1095B1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6FC55-E82E-4404-9105-DB6106A509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32372" r="22322" b="32690"/>
          <a:stretch/>
        </p:blipFill>
        <p:spPr>
          <a:xfrm>
            <a:off x="7832423" y="4001294"/>
            <a:ext cx="3847420" cy="273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932C-EA28-4FA5-A11D-62AECFB5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633" y="1036500"/>
            <a:ext cx="9002415" cy="70230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Basics of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99E1-22FE-4940-8BD0-B7D8860C7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1978089"/>
            <a:ext cx="11632163" cy="4077477"/>
          </a:xfrm>
        </p:spPr>
        <p:txBody>
          <a:bodyPr>
            <a:normAutofit fontScale="92500"/>
          </a:bodyPr>
          <a:lstStyle/>
          <a:p>
            <a:pPr lvl="1"/>
            <a:r>
              <a:rPr lang="en-US" sz="2400" dirty="0"/>
              <a:t>HTML is the standard markup language for web pages and web applications.</a:t>
            </a:r>
          </a:p>
          <a:p>
            <a:pPr lvl="1"/>
            <a:r>
              <a:rPr lang="en-US" sz="2400" dirty="0"/>
              <a:t>With HTML you can create your own Website.</a:t>
            </a:r>
          </a:p>
          <a:p>
            <a:pPr lvl="1"/>
            <a:r>
              <a:rPr lang="en-US" sz="2400" dirty="0"/>
              <a:t>HTML stands for HYPERTEXT MARKUP LANGUAGE.</a:t>
            </a:r>
          </a:p>
          <a:p>
            <a:pPr lvl="1"/>
            <a:r>
              <a:rPr lang="en-IN" sz="2400"/>
              <a:t>Extension of HTML file is .html</a:t>
            </a:r>
            <a:endParaRPr lang="en-US" sz="2400" dirty="0"/>
          </a:p>
          <a:p>
            <a:pPr lvl="1"/>
            <a:r>
              <a:rPr lang="en-US" sz="2400" dirty="0"/>
              <a:t>It tells a web browser how to display the text, images and other form of multimedia on a webpage.</a:t>
            </a:r>
          </a:p>
          <a:p>
            <a:pPr lvl="1"/>
            <a:r>
              <a:rPr lang="en-US" sz="2400" dirty="0"/>
              <a:t>HTML elements are represented by tags</a:t>
            </a:r>
          </a:p>
          <a:p>
            <a:pPr lvl="2"/>
            <a:r>
              <a:rPr lang="en-US" sz="2400" b="1" dirty="0"/>
              <a:t>Container Tag/ Pair Tag</a:t>
            </a:r>
            <a:r>
              <a:rPr lang="en-US" sz="2400" dirty="0"/>
              <a:t>: The first tag in a pair is the start tag, the second tag is the end tag. The end tag is written like the start tag, with a forward slash before the tag name.</a:t>
            </a:r>
          </a:p>
          <a:p>
            <a:pPr lvl="3"/>
            <a:r>
              <a:rPr lang="en-US" sz="2400" dirty="0"/>
              <a:t>Start and end tags are also called opening tags and closing tags. For ex &lt;b&gt; and &lt;/b&gt;</a:t>
            </a:r>
          </a:p>
          <a:p>
            <a:pPr lvl="2"/>
            <a:r>
              <a:rPr lang="en-US" sz="2400" b="1" dirty="0"/>
              <a:t>Empty Tag</a:t>
            </a:r>
            <a:r>
              <a:rPr lang="en-US" sz="2400" dirty="0"/>
              <a:t>: Only opening tag is used. For ex &lt;</a:t>
            </a:r>
            <a:r>
              <a:rPr lang="en-US" sz="2400" dirty="0" err="1"/>
              <a:t>br</a:t>
            </a:r>
            <a:r>
              <a:rPr lang="en-US" sz="2400" dirty="0"/>
              <a:t>&gt; or &lt;</a:t>
            </a:r>
            <a:r>
              <a:rPr lang="en-US" sz="2400" dirty="0" err="1"/>
              <a:t>hr</a:t>
            </a:r>
            <a:r>
              <a:rPr lang="en-US" sz="2400" dirty="0"/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496DD-ECC4-441B-939A-82974266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3566" y="6443638"/>
            <a:ext cx="1312025" cy="365125"/>
          </a:xfrm>
        </p:spPr>
        <p:txBody>
          <a:bodyPr lIns="648000" tIns="108000" anchor="ctr" anchorCtr="0"/>
          <a:lstStyle/>
          <a:p>
            <a:fld id="{699BE967-9311-4DCA-9376-B71883C18474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2D8D6-8A6B-4633-ADF8-BCEC1582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59783"/>
            <a:ext cx="4822804" cy="365125"/>
          </a:xfrm>
        </p:spPr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C32EC-9877-4BEC-977E-FA86AC8A86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0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7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3BB5-05EF-4EAA-B2DE-40E006D48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Attributes of HTML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img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tag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57B0-B910-41F1-ADD4-0E104127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src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and alt are important attributes of HTML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img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tag. </a:t>
            </a:r>
          </a:p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1) </a:t>
            </a:r>
            <a:r>
              <a:rPr lang="en-US" b="0" i="0" dirty="0" err="1">
                <a:solidFill>
                  <a:srgbClr val="610B4B"/>
                </a:solidFill>
                <a:effectLst/>
                <a:latin typeface="erdana"/>
              </a:rPr>
              <a:t>src</a:t>
            </a: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2) alt</a:t>
            </a:r>
          </a:p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3) width</a:t>
            </a:r>
          </a:p>
          <a:p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4) height</a:t>
            </a:r>
          </a:p>
          <a:p>
            <a:r>
              <a:rPr lang="en-US" b="0" i="0">
                <a:solidFill>
                  <a:srgbClr val="610B4B"/>
                </a:solidFill>
                <a:effectLst/>
                <a:latin typeface="erdana"/>
              </a:rPr>
              <a:t>5) border</a:t>
            </a:r>
            <a:endParaRPr lang="en-US" b="0" i="0" dirty="0">
              <a:solidFill>
                <a:srgbClr val="610B4B"/>
              </a:solidFill>
              <a:effectLst/>
              <a:latin typeface="erdana"/>
            </a:endParaRPr>
          </a:p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Use of height and width attribute with </a:t>
            </a:r>
            <a:r>
              <a:rPr lang="en-US" b="0" i="0" dirty="0" err="1">
                <a:solidFill>
                  <a:srgbClr val="610B38"/>
                </a:solidFill>
                <a:effectLst/>
                <a:latin typeface="erdana"/>
              </a:rPr>
              <a:t>img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tag</a:t>
            </a:r>
          </a:p>
          <a:p>
            <a:pPr lvl="1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"animal.jpg"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height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"180"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width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"300"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inter-regular"/>
              </a:rPr>
              <a:t>alt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"animal image"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49726-D09A-4ACD-AF8E-1B169501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28286-0F90-45EE-AD59-809B59B4C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5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A9DA-11DA-4276-8612-35792942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Common Image Formats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1F4391-057B-4FCE-8860-0E968FBE61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3217" y="2089785"/>
          <a:ext cx="10058400" cy="353568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43877903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9129206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65682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Abbreviation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File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File Extension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024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APNG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Animated Portable Network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.apng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182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GIF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Graphics Interchange Format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.gif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966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ICO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Microsoft Icon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.ico, .cur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676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JPEG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Joint Photographic Expert Group image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.jpg, .jpeg, .jfif, .pjpeg, .pjp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00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PNG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Portable Network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.png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13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SVG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Scalable Vector Graphics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svg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2735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48F4-211D-4C99-BB42-34659083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C0013-6213-4BD7-82D0-66702E0632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6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8590-9DC2-499C-91CA-22F0E0E2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6569-1450-4AEA-853A-8F4F48BF3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How to insert an image in HTML?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href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= "jtp.png" /&gt;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url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= "jtp.png" /&gt;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link = "jtp.png" /&gt;</a:t>
            </a:r>
          </a:p>
          <a:p>
            <a:pPr marL="457200" indent="-457200" algn="just">
              <a:buFont typeface="+mj-lt"/>
              <a:buAutoNum type="alphaU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= "jtp.png" /&gt;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B4DC0-87EF-43EC-91FB-99792F55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34D9F-4BD7-4835-A7A3-199EB19BED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99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A311-5955-4CC9-BA2F-69EEE5AF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Lists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CAC0-24AC-4E52-B138-5023E279C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HTML Lists are used to specify lists of information. All lists may contain one or more list elements. There are three different types of HTML lists: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Ordered List or Numbered List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Unordered List or Bulleted List (ul)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Description List or Definition List (dl)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    **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We can create a list inside another list, which will be termed as nested List.**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076409-3594-4679-B9DA-DCB7CFD4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9232B-70D3-40C0-A51F-D75425F2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0239A-C788-4542-95C6-7C48FD77C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49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FE59-FB40-45AF-851C-2D75BCE5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Ordered List or Numbered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82CD-8DC1-425D-89E5-D5B0F726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38498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ordered HTML lists, all the list items are marked with numbers by default. It is known as numbered list also. The ordered list starts with &lt;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tag and the list items start with &lt;li&gt; tag.</a:t>
            </a: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Program: </a:t>
            </a: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&lt;body&gt;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&lt;ol&gt;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&lt;li&gt;Aries&lt;/li&gt;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&lt;li&gt;Bingo&lt;/li&gt;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&lt;li&gt;Leo&lt;/li&gt;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&lt;li&gt;Oracle&lt;/li&gt;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&lt;/ol&gt;  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&lt;/body&gt;</a:t>
            </a:r>
          </a:p>
          <a:p>
            <a:pPr>
              <a:spcBef>
                <a:spcPts val="0"/>
              </a:spcBef>
            </a:pP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&lt;/html&gt;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60EE4-87E3-4F91-B97D-3051F4D8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0745B-27DC-483A-AB54-8D15A969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E84F3-B748-45E6-880E-296C43DEE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04" t="33049" r="42072" b="55996"/>
          <a:stretch/>
        </p:blipFill>
        <p:spPr>
          <a:xfrm>
            <a:off x="8291744" y="4799314"/>
            <a:ext cx="1287262" cy="1384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18EDF-A57B-4447-A67D-2CF55A303A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80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0AB8-6495-417F-8763-5050BAA9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6371-AABB-4DD4-9143-8EF70BB7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 can use type attribute for &lt;</a:t>
            </a:r>
            <a:r>
              <a:rPr lang="en-US" dirty="0" err="1"/>
              <a:t>ol</a:t>
            </a:r>
            <a:r>
              <a:rPr lang="en-US" dirty="0"/>
              <a:t>&gt; tag to  specify the type of numbering.</a:t>
            </a:r>
          </a:p>
          <a:p>
            <a:r>
              <a:rPr lang="en-US" dirty="0"/>
              <a:t> By default, it is a number</a:t>
            </a:r>
          </a:p>
          <a:p>
            <a:r>
              <a:rPr lang="en-US" dirty="0"/>
              <a:t> &lt;</a:t>
            </a:r>
            <a:r>
              <a:rPr lang="en-US" dirty="0" err="1"/>
              <a:t>ol</a:t>
            </a:r>
            <a:r>
              <a:rPr lang="en-US" dirty="0"/>
              <a:t> type = "1"&gt; - Default-Case Numerals.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 = "I"&gt; - Upper-Case Numerals.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 = "</a:t>
            </a:r>
            <a:r>
              <a:rPr lang="en-US" dirty="0" err="1"/>
              <a:t>i</a:t>
            </a:r>
            <a:r>
              <a:rPr lang="en-US" dirty="0"/>
              <a:t>"&gt; - Lower-Case Numerals.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 = "A"&gt; - Upper-Case Letters.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 type = "a"&gt; - Lower-Case Letters.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A2C0A1-6D9C-46DD-8580-FF1E18D7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22140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C782-9F93-46CF-B730-97D4F7FF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B4FD-F14F-4B38-BDC8-8D6A4C58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&lt;body&gt;</a:t>
            </a:r>
          </a:p>
          <a:p>
            <a:r>
              <a:rPr lang="it-IT" dirty="0"/>
              <a:t>      &lt;ol type = "1"&gt;  &lt;ol type= "I" &gt; , &lt;ul type = "circle"&gt;, &lt;ul type = "square"&gt;, &lt;ul type = "disc"&gt;</a:t>
            </a:r>
          </a:p>
          <a:p>
            <a:r>
              <a:rPr lang="it-IT" dirty="0"/>
              <a:t>         &lt;li&gt;Beetroot&lt;/li&gt;</a:t>
            </a:r>
          </a:p>
          <a:p>
            <a:r>
              <a:rPr lang="it-IT" dirty="0"/>
              <a:t>         &lt;li&gt;Ginger&lt;/li&gt;</a:t>
            </a:r>
          </a:p>
          <a:p>
            <a:r>
              <a:rPr lang="it-IT" dirty="0"/>
              <a:t>         &lt;li&gt;Potato&lt;/li&gt;</a:t>
            </a:r>
          </a:p>
          <a:p>
            <a:r>
              <a:rPr lang="it-IT" dirty="0"/>
              <a:t>         &lt;li&gt;Radish&lt;/li&gt;</a:t>
            </a:r>
          </a:p>
          <a:p>
            <a:r>
              <a:rPr lang="it-IT" dirty="0"/>
              <a:t>      &lt;/ol&gt;</a:t>
            </a:r>
          </a:p>
          <a:p>
            <a:r>
              <a:rPr lang="it-IT" dirty="0"/>
              <a:t>   &lt;/body&gt;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4755-9EC1-489C-82DB-7EAB9F6F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29416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1744-D311-4B38-B9E0-90D786C6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Unordered List or Bulleted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7B73-C67B-40D4-A827-C1F6DC62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HTML Unordered list, all the list items are marked with bullets. It is also known as bulleted list also. The Unordered list starts with &lt;ul&gt; tag and list items start with the &lt;li&gt; tag.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&lt;ul </a:t>
            </a: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type="disc"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Aries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	 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Bingo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Leo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it-IT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it-IT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Oracle</a:t>
            </a: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&lt;/li&gt;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it-IT" b="1" i="0" dirty="0">
                <a:solidFill>
                  <a:srgbClr val="006699"/>
                </a:solidFill>
                <a:effectLst/>
                <a:latin typeface="inter-regular"/>
              </a:rPr>
              <a:t> &lt;/ul&gt;</a:t>
            </a:r>
            <a:r>
              <a:rPr lang="it-IT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50359-1B7D-488D-86D5-A9232F9B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B782D-1372-4B65-B59B-516D3466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1E689-4B2C-4549-B3F4-CDF7D142E5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61" t="32607" r="40808" b="53643"/>
          <a:stretch/>
        </p:blipFill>
        <p:spPr>
          <a:xfrm>
            <a:off x="7329268" y="3386146"/>
            <a:ext cx="2571190" cy="25711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132776-23C2-4E9A-94A4-F2B17E7090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AD60FE-18C4-3659-8D9D-3A702CE221E9}"/>
              </a:ext>
            </a:extLst>
          </p:cNvPr>
          <p:cNvSpPr txBox="1"/>
          <p:nvPr/>
        </p:nvSpPr>
        <p:spPr>
          <a:xfrm>
            <a:off x="4862732" y="3233316"/>
            <a:ext cx="2354813" cy="193899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Type can be</a:t>
            </a:r>
          </a:p>
          <a:p>
            <a:pPr lvl="1"/>
            <a:r>
              <a:rPr lang="en-US" sz="2400" dirty="0"/>
              <a:t>Circle</a:t>
            </a:r>
          </a:p>
          <a:p>
            <a:pPr lvl="1"/>
            <a:r>
              <a:rPr lang="en-US" sz="2400" dirty="0"/>
              <a:t>disc</a:t>
            </a:r>
          </a:p>
          <a:p>
            <a:pPr lvl="1"/>
            <a:r>
              <a:rPr lang="en-US" sz="2400" dirty="0"/>
              <a:t>Square</a:t>
            </a:r>
          </a:p>
          <a:p>
            <a:pPr lvl="1"/>
            <a:r>
              <a:rPr lang="en-US" sz="2400" dirty="0"/>
              <a:t>none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84800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A40C-61E0-4B37-B98C-B6706D8C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HTML Description List or Definition List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D01E-EF9A-4107-A60C-B8A67DD6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5796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HTML Description list is also a list style which is supported by HTML and XHTML. It is also known as definition list where entries are listed like a dictionary or encyclopedia.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definition list is very appropriate when you want to present glossary, list of terms or other name-value list.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The HTML definition list contains following three tags: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&lt;dl&gt;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start of the list.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&lt;dt&gt;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a term.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&lt;dd&gt; tag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defines the term definition (description).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inter-regular"/>
              </a:rPr>
              <a:t>&lt;/dl&gt; 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− Defines the end of the list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6575D-25DC-4F8C-BAA7-1FBF2700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85ADC-87D6-44E5-A58A-4B671EC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A3D73-7B82-438C-AA26-2C82404C7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89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029E-751A-405F-A944-F52FFB83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015E-B6B4-489B-B122-6F02FE8A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&lt;dl&gt;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Aries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	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-One of the 12 horoscope sign.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	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Bingo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	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-One of my evening snacks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Leo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	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-It is also an one of the 12 horoscope sign.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&lt;dt&gt;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Oracle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&lt;/dt&gt;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		&lt;dd&gt;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-It is a multinational technology corporation.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&lt;/dd&gt;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marL="0" indent="0" algn="just">
              <a:buNone/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&lt;/dl&gt;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E82D5-2060-4794-B139-B1A8BBE2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CC116-CA9B-49BE-9EB9-E6CD2D5E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073BA-3A4A-4D77-B7B0-D0F53B953E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16" t="33223" r="23802" b="43792"/>
          <a:stretch/>
        </p:blipFill>
        <p:spPr>
          <a:xfrm>
            <a:off x="8675016" y="2103928"/>
            <a:ext cx="3516984" cy="19625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E0AEF-FA99-4A70-A282-0B190D695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1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6E5F-4CED-4213-8E2C-33E805C9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19" y="409097"/>
            <a:ext cx="8911687" cy="7964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I need to create HTML?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D9B2-8D06-4B8D-BB05-25F08715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19" y="930145"/>
            <a:ext cx="10222139" cy="4478693"/>
          </a:xfrm>
        </p:spPr>
        <p:txBody>
          <a:bodyPr>
            <a:normAutofit/>
          </a:bodyPr>
          <a:lstStyle/>
          <a:p>
            <a:r>
              <a:rPr lang="en-US" sz="2400" b="1" dirty="0"/>
              <a:t>Computer</a:t>
            </a:r>
          </a:p>
          <a:p>
            <a:r>
              <a:rPr lang="en-US" sz="2400" b="1" dirty="0"/>
              <a:t>Text or HTML editor</a:t>
            </a:r>
            <a:r>
              <a:rPr lang="en-US" sz="2400" dirty="0"/>
              <a:t>: For ex, HTML editors are Dreamweaver, </a:t>
            </a:r>
            <a:r>
              <a:rPr lang="en-US" sz="2400" dirty="0" err="1"/>
              <a:t>SeaMonkey</a:t>
            </a:r>
            <a:r>
              <a:rPr lang="en-US" sz="2400" dirty="0"/>
              <a:t>, Coffee Cup, </a:t>
            </a:r>
            <a:r>
              <a:rPr lang="en-US" sz="2400" dirty="0" err="1"/>
              <a:t>TextPad</a:t>
            </a:r>
            <a:r>
              <a:rPr lang="en-US" sz="2400" dirty="0"/>
              <a:t> etc. </a:t>
            </a:r>
          </a:p>
          <a:p>
            <a:r>
              <a:rPr lang="en-US" sz="2400" dirty="0"/>
              <a:t> The text editors are include Notepad(for windows), Pico(for Linux), or </a:t>
            </a:r>
            <a:r>
              <a:rPr lang="en-US" sz="2400" dirty="0" err="1"/>
              <a:t>Simpletext</a:t>
            </a:r>
            <a:r>
              <a:rPr lang="en-US" sz="2400" dirty="0"/>
              <a:t>/ text Edit/</a:t>
            </a:r>
            <a:r>
              <a:rPr lang="en-US" sz="2400" dirty="0" err="1"/>
              <a:t>TexT</a:t>
            </a:r>
            <a:r>
              <a:rPr lang="en-US" sz="2400" dirty="0"/>
              <a:t>.</a:t>
            </a:r>
          </a:p>
          <a:p>
            <a:r>
              <a:rPr lang="en-US" sz="2400" b="1" dirty="0"/>
              <a:t>Web Browser</a:t>
            </a:r>
            <a:r>
              <a:rPr lang="en-US" sz="2400" dirty="0"/>
              <a:t>. For Ex Internet Explorer of Firefox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FA4D-B359-4699-BD5A-387646D0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E0BA7-BAEC-4A72-8BF4-ACE4534F8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7720C-604D-4C19-AA39-48F3B18632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pic>
        <p:nvPicPr>
          <p:cNvPr id="1026" name="Picture 2" descr="10 Best HTML Editors List - Windows, Linux, MacOS Multiple Platforms Ke Liye">
            <a:extLst>
              <a:ext uri="{FF2B5EF4-FFF2-40B4-BE49-F238E27FC236}">
                <a16:creationId xmlns:a16="http://schemas.microsoft.com/office/drawing/2014/main" id="{F49A1400-3CC3-5F04-8480-6DE98E93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78" y="3090326"/>
            <a:ext cx="5000204" cy="317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0 Essential Examples of Web Browsers - TutorialsMate">
            <a:extLst>
              <a:ext uri="{FF2B5EF4-FFF2-40B4-BE49-F238E27FC236}">
                <a16:creationId xmlns:a16="http://schemas.microsoft.com/office/drawing/2014/main" id="{295DEF8B-8877-2952-836B-5693AE44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8" y="3454149"/>
            <a:ext cx="5523496" cy="295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426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3A60-48CF-94CB-2308-3619BE19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B8B4-C755-4D37-4337-C4ACD0ED7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5EBED-B9D5-EACB-B823-F421629FA4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46" t="40300" r="33447" b="42654"/>
          <a:stretch/>
        </p:blipFill>
        <p:spPr>
          <a:xfrm>
            <a:off x="958788" y="1825625"/>
            <a:ext cx="9552716" cy="272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28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BA7B-1CAA-1B70-332E-21F57F95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F884B-BFB0-F11E-DE1C-89051C071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7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BCB-4B53-4A34-B98F-42560F31B0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Tables in a webpages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B2AB4-3FB8-4B3C-8E7B-B65449AAD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573B8-E5D1-4480-B168-482BA2E0D1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9454-1C09-4F7F-B1B0-09E2F7C9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dirty="0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9B7E6-5031-4892-832B-4472811D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8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8BF3-D466-43C2-9744-922F801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Introduction to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3ACD-C30B-4452-9D24-1C23F05A71A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What is a Table?</a:t>
            </a:r>
          </a:p>
          <a:p>
            <a:pPr lvl="1"/>
            <a:r>
              <a:rPr lang="en-US" dirty="0"/>
              <a:t> A table is a grid organized into columns and rows, much like a spreadsheet.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6CA337-A92F-4B71-892E-033CCEAB860C}"/>
              </a:ext>
            </a:extLst>
          </p:cNvPr>
          <p:cNvGraphicFramePr>
            <a:graphicFrameLocks noGrp="1"/>
          </p:cNvGraphicFramePr>
          <p:nvPr/>
        </p:nvGraphicFramePr>
        <p:xfrm>
          <a:off x="2272631" y="3429000"/>
          <a:ext cx="8128000" cy="1483360"/>
        </p:xfrm>
        <a:graphic>
          <a:graphicData uri="http://schemas.openxmlformats.org/drawingml/2006/table">
            <a:tbl>
              <a:tblPr firstRow="1" firstCol="1" lastRow="1" lastCol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08362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931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966522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114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354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70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5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60232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2E1DA5-5168-4042-92DF-0958BFC2F11B}"/>
              </a:ext>
            </a:extLst>
          </p:cNvPr>
          <p:cNvGraphicFramePr>
            <a:graphicFrameLocks noGrp="1"/>
          </p:cNvGraphicFramePr>
          <p:nvPr/>
        </p:nvGraphicFramePr>
        <p:xfrm>
          <a:off x="2473960" y="3730784"/>
          <a:ext cx="8128000" cy="1786096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03681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76498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89928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187387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4770405"/>
                    </a:ext>
                  </a:extLst>
                </a:gridCol>
              </a:tblGrid>
              <a:tr h="44652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885142"/>
                  </a:ext>
                </a:extLst>
              </a:tr>
              <a:tr h="4465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340554"/>
                  </a:ext>
                </a:extLst>
              </a:tr>
              <a:tr h="446524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109901"/>
                  </a:ext>
                </a:extLst>
              </a:tr>
              <a:tr h="446524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162547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1BB5-5F8F-4FD3-99EE-6A3F392C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8D825-D3B7-437E-846E-31796DDE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414E5-1065-40FB-A935-4B29CFD0AD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25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BAC7-A07F-4B2F-8DAA-F489291E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Why do we use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6552C-2819-4021-9C68-916FDD37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Tables were initially developed as a method to organize and display data in columns and rows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Creating a Data Table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Activity 1: Creating a Table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ABA6FD-1397-49A3-B339-2E7C2BCEDCA3}"/>
              </a:ext>
            </a:extLst>
          </p:cNvPr>
          <p:cNvGraphicFramePr>
            <a:graphicFrameLocks noGrp="1"/>
          </p:cNvGraphicFramePr>
          <p:nvPr/>
        </p:nvGraphicFramePr>
        <p:xfrm>
          <a:off x="2489200" y="4001294"/>
          <a:ext cx="812800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63965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234256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897544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3014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311491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0991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56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6- 7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 at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7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– 8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some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338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0640-F269-47CC-AD02-BD413EA5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4B626-C328-4610-84DD-C7C664FF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C9F5C-A083-497A-B810-13CC15FDCA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4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6C56A-301F-418D-8F2B-6F51FF7B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DEA13-4D16-4488-A01B-29E1922A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&lt;style&gt;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table,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NewPSMT"/>
              </a:rPr>
              <a:t>th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, td {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border: 1px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solid black;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}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&lt;/style&gt;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NewRomanPSMT"/>
              </a:rPr>
              <a:t>…</a:t>
            </a: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..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&lt;TABLE style=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NewPSMT"/>
              </a:rPr>
              <a:t>“width: 80%” 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03CF8-6E16-46A0-821D-79C23FB8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5469-D028-4651-A029-AE56D827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3EE36-B21F-4FC4-A37B-6AAE3CC67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90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CD78-2FA5-47A6-A780-8F019410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54A3-A6B9-4170-9416-EE6C021F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&lt;TR&gt; tag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910F42-C26B-4348-82ED-9553F04D4721}"/>
              </a:ext>
            </a:extLst>
          </p:cNvPr>
          <p:cNvGraphicFramePr>
            <a:graphicFrameLocks noGrp="1"/>
          </p:cNvGraphicFramePr>
          <p:nvPr/>
        </p:nvGraphicFramePr>
        <p:xfrm>
          <a:off x="1657246" y="3630454"/>
          <a:ext cx="8127999" cy="917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990843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933875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633313"/>
                    </a:ext>
                  </a:extLst>
                </a:gridCol>
              </a:tblGrid>
              <a:tr h="917483"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chemeClr val="tx1"/>
                          </a:solidFill>
                        </a:rPr>
                        <a:t>Orange cell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Blue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Green cell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22059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8FB76-016A-411F-AB26-1FF3080A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C645E-1A93-48E0-A480-8F3B81A1A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0705E-A89E-4E39-87F8-A61E1E92A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4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AA01-35A1-47C3-8783-52476AE2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81" y="964311"/>
            <a:ext cx="10879811" cy="1325563"/>
          </a:xfrm>
        </p:spPr>
        <p:txBody>
          <a:bodyPr>
            <a:normAutofit/>
          </a:bodyPr>
          <a:lstStyle/>
          <a:p>
            <a:r>
              <a:rPr lang="en-US" dirty="0"/>
              <a:t>&lt;TABLE style= "width: 80%" align = "center"&gt;</a:t>
            </a:r>
            <a:br>
              <a:rPr lang="en-US" dirty="0"/>
            </a:br>
            <a:r>
              <a:rPr lang="en-US" dirty="0"/>
              <a:t>&lt;tr align = "center"&gt;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8C75034-9749-4177-9E72-74B43F5D69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3" y="2971799"/>
          <a:ext cx="10515597" cy="151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506810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491305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22099388"/>
                    </a:ext>
                  </a:extLst>
                </a:gridCol>
              </a:tblGrid>
              <a:tr h="151496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Orange cell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Blue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Green cell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00659"/>
                  </a:ext>
                </a:extLst>
              </a:tr>
            </a:tbl>
          </a:graphicData>
        </a:graphic>
      </p:graphicFrame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15F70F7-FF78-43BF-9CFD-57E44193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FE8CFAC-6E3E-42F3-A2E7-CAFBF65E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37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D7E83F-34ED-406A-B305-F3D2806272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29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2B929-1F19-4CB4-B931-28312FC0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6DF1-777F-44F4-A9AF-ACB08CF5E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&lt;TD width=25% height=70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bgcolor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="red"&gt; &lt;p style="font-family: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verdana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"&gt;red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cell &lt;/p&gt; &lt;/td&gt;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&lt;TD width=75%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bgcolor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="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NewPSMT"/>
              </a:rPr>
              <a:t>lightblue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"&gt; &lt;p style="font-family: Comic Sans MS"&gt;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NewPSMT"/>
              </a:rPr>
              <a:t>light blue cell &lt;/p&gt;&lt;/td&gt;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FDEC00-CE42-43C0-B50C-56D7633A4948}"/>
              </a:ext>
            </a:extLst>
          </p:cNvPr>
          <p:cNvGraphicFramePr>
            <a:graphicFrameLocks noGrp="1"/>
          </p:cNvGraphicFramePr>
          <p:nvPr/>
        </p:nvGraphicFramePr>
        <p:xfrm>
          <a:off x="1925053" y="3826042"/>
          <a:ext cx="8547768" cy="206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3179">
                  <a:extLst>
                    <a:ext uri="{9D8B030D-6E8A-4147-A177-3AD203B41FA5}">
                      <a16:colId xmlns:a16="http://schemas.microsoft.com/office/drawing/2014/main" val="3737733745"/>
                    </a:ext>
                  </a:extLst>
                </a:gridCol>
                <a:gridCol w="3725333">
                  <a:extLst>
                    <a:ext uri="{9D8B030D-6E8A-4147-A177-3AD203B41FA5}">
                      <a16:colId xmlns:a16="http://schemas.microsoft.com/office/drawing/2014/main" val="4102422778"/>
                    </a:ext>
                  </a:extLst>
                </a:gridCol>
                <a:gridCol w="2849256">
                  <a:extLst>
                    <a:ext uri="{9D8B030D-6E8A-4147-A177-3AD203B41FA5}">
                      <a16:colId xmlns:a16="http://schemas.microsoft.com/office/drawing/2014/main" val="2342222032"/>
                    </a:ext>
                  </a:extLst>
                </a:gridCol>
              </a:tblGrid>
              <a:tr h="2069432">
                <a:tc>
                  <a:txBody>
                    <a:bodyPr/>
                    <a:lstStyle/>
                    <a:p>
                      <a:pPr algn="ctr"/>
                      <a:r>
                        <a:rPr lang="en-US" sz="4400" b="1" dirty="0"/>
                        <a:t>Orange cell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Blue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Green cell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9394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18ED-77B4-4D13-AD2D-110A2E50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FD4BC-E8C6-4497-83FD-7CF8A8A4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3FE7F-4E81-4E12-860A-C67C3929B7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04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FD37-1FFA-4B1B-A030-43D857A0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E694-F0E2-4D98-8177-D9D238B7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5388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0" i="0" dirty="0">
                <a:effectLst/>
                <a:latin typeface="CourierNewPSMT"/>
              </a:rPr>
              <a:t>&lt;style&gt;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1" i="0" dirty="0">
                <a:effectLst/>
                <a:latin typeface="CourierNewPS-BoldMT"/>
              </a:rPr>
              <a:t>table, </a:t>
            </a:r>
            <a:r>
              <a:rPr lang="en-US" sz="1200" b="1" i="0" dirty="0" err="1">
                <a:effectLst/>
                <a:latin typeface="CourierNewPS-BoldMT"/>
              </a:rPr>
              <a:t>th</a:t>
            </a:r>
            <a:r>
              <a:rPr lang="en-US" sz="1200" b="1" i="0" dirty="0">
                <a:effectLst/>
                <a:latin typeface="CourierNewPS-BoldMT"/>
              </a:rPr>
              <a:t>, td {</a:t>
            </a:r>
            <a:br>
              <a:rPr lang="en-US" sz="1200" b="1" i="0" dirty="0">
                <a:effectLst/>
                <a:latin typeface="CourierNewPS-BoldMT"/>
              </a:rPr>
            </a:br>
            <a:r>
              <a:rPr lang="en-US" sz="1200" b="1" i="0" dirty="0">
                <a:effectLst/>
                <a:latin typeface="CourierNewPS-BoldMT"/>
              </a:rPr>
              <a:t>border: 1px solid black;</a:t>
            </a:r>
            <a:br>
              <a:rPr lang="en-US" sz="1200" b="1" i="0" dirty="0">
                <a:effectLst/>
                <a:latin typeface="CourierNewPS-BoldMT"/>
              </a:rPr>
            </a:br>
            <a:r>
              <a:rPr lang="en-US" sz="1200" b="1" i="0" dirty="0">
                <a:effectLst/>
                <a:latin typeface="CourierNewPS-BoldMT"/>
              </a:rPr>
              <a:t>}</a:t>
            </a:r>
            <a:br>
              <a:rPr lang="en-US" sz="1200" b="1" i="0" dirty="0">
                <a:effectLst/>
                <a:latin typeface="CourierNewPS-BoldMT"/>
              </a:rPr>
            </a:br>
            <a:r>
              <a:rPr lang="en-US" sz="1200" b="0" i="0" dirty="0">
                <a:effectLst/>
                <a:latin typeface="CourierNewPSMT"/>
              </a:rPr>
              <a:t>&lt;/style&gt;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&lt;/HEAD&gt;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&lt;BODY&gt;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&lt;TABLE style= </a:t>
            </a:r>
            <a:r>
              <a:rPr lang="en-US" sz="1200" b="1" i="0" dirty="0">
                <a:effectLst/>
                <a:latin typeface="CourierNewPS-BoldMT"/>
              </a:rPr>
              <a:t>"width: 80%" </a:t>
            </a:r>
            <a:r>
              <a:rPr lang="en-US" sz="1200" b="0" i="0" dirty="0">
                <a:effectLst/>
                <a:latin typeface="CourierNewPSMT"/>
              </a:rPr>
              <a:t>align = </a:t>
            </a:r>
            <a:r>
              <a:rPr lang="en-US" sz="1200" b="1" i="0" dirty="0">
                <a:effectLst/>
                <a:latin typeface="CourierNewPS-BoldMT"/>
              </a:rPr>
              <a:t>"center"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&lt;caption&gt; </a:t>
            </a:r>
            <a:r>
              <a:rPr lang="en-US" sz="1200" b="1" i="0" dirty="0">
                <a:effectLst/>
                <a:latin typeface="CourierNewPS-BoldMT"/>
              </a:rPr>
              <a:t>CSC503 timetable </a:t>
            </a:r>
            <a:r>
              <a:rPr lang="en-US" sz="1200" b="0" i="0" dirty="0">
                <a:effectLst/>
                <a:latin typeface="CourierNewPSMT"/>
              </a:rPr>
              <a:t>&lt;/caption&gt;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&lt;tr 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width=50%&gt; 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Monday 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Tuesday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Wednesday 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Thursday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 width = 150&gt; </a:t>
            </a:r>
            <a:r>
              <a:rPr lang="en-US" sz="1200" b="1" i="0" dirty="0">
                <a:effectLst/>
                <a:latin typeface="CourierNewPS-BoldMT"/>
              </a:rPr>
              <a:t>Friday</a:t>
            </a:r>
            <a:r>
              <a:rPr lang="en-US" sz="1200" b="0" i="0" dirty="0">
                <a:effectLst/>
                <a:latin typeface="CourierNewPSMT"/>
              </a:rPr>
              <a:t>&lt;/</a:t>
            </a:r>
            <a:r>
              <a:rPr lang="en-US" sz="1200" b="0" i="0" dirty="0" err="1">
                <a:effectLst/>
                <a:latin typeface="CourierNewPSMT"/>
              </a:rPr>
              <a:t>th</a:t>
            </a:r>
            <a:r>
              <a:rPr lang="en-US" sz="1200" b="0" i="0" dirty="0">
                <a:effectLst/>
                <a:latin typeface="CourierNewPSMT"/>
              </a:rPr>
              <a:t>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&lt;/tr&gt;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&lt;tr 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6-7pm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Look at website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Implementation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 &lt;/tr&gt;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&lt;tr 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7-8pm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Take some notes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Implementation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&lt;td &gt; </a:t>
            </a:r>
            <a:r>
              <a:rPr lang="en-US" sz="1200" b="1" i="0" dirty="0">
                <a:effectLst/>
                <a:latin typeface="CourierNewPS-BoldMT"/>
              </a:rPr>
              <a:t>free </a:t>
            </a:r>
            <a:r>
              <a:rPr lang="en-US" sz="1200" b="0" i="0" dirty="0">
                <a:effectLst/>
                <a:latin typeface="CourierNewPSMT"/>
              </a:rPr>
              <a:t>&lt;/td&gt;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&lt;/tr&gt;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&lt;/TABLE&gt;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&lt;/BODY &gt;</a:t>
            </a:r>
            <a:br>
              <a:rPr lang="en-US" sz="1200" b="0" i="0" dirty="0">
                <a:effectLst/>
                <a:latin typeface="CourierNewPSMT"/>
              </a:rPr>
            </a:br>
            <a:r>
              <a:rPr lang="en-US" sz="1200" b="0" i="0" dirty="0">
                <a:effectLst/>
                <a:latin typeface="CourierNewPSMT"/>
              </a:rPr>
              <a:t>&lt;/HTML &gt;</a:t>
            </a:r>
            <a:r>
              <a:rPr lang="en-US" sz="1200" dirty="0"/>
              <a:t> 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9E2CE-45A6-456B-ADD2-B0FD0D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8DF01-6F9F-41DC-8B69-7CB9FD39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0FCC7-52C0-4FCB-A1D7-6BF9E5C4FB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02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92C7-E934-5AD6-9966-9170EF055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HTML VERSIONS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DABD-FA05-F6C1-BC3E-46FF1899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HTML 1991</a:t>
            </a:r>
          </a:p>
          <a:p>
            <a:pPr lvl="1"/>
            <a:r>
              <a:rPr lang="en-US" sz="2400" dirty="0"/>
              <a:t>HTML 2.0 1995</a:t>
            </a:r>
          </a:p>
          <a:p>
            <a:pPr lvl="1"/>
            <a:r>
              <a:rPr lang="en-US" sz="2400" dirty="0"/>
              <a:t>HTML 3.2 1997</a:t>
            </a:r>
          </a:p>
          <a:p>
            <a:pPr lvl="1"/>
            <a:r>
              <a:rPr lang="en-US" sz="2400" dirty="0"/>
              <a:t>HTML 4.01 1999</a:t>
            </a:r>
          </a:p>
          <a:p>
            <a:pPr lvl="1"/>
            <a:r>
              <a:rPr lang="en-US" sz="2400" dirty="0"/>
              <a:t>XHTML 2000</a:t>
            </a:r>
          </a:p>
          <a:p>
            <a:pPr lvl="1"/>
            <a:r>
              <a:rPr lang="en-US" sz="2400" dirty="0"/>
              <a:t>HTML 5 2014</a:t>
            </a:r>
          </a:p>
          <a:p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7D6B3-B61D-0937-C003-43D1770B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F0B37-CC77-AE27-EDF9-0A5CAF1988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4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3BA8-5C52-407E-8DC5-7D895188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Arial-BoldMT"/>
              </a:rPr>
              <a:t>Using Tables in Page Design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99D0-A571-4D48-B735-5DEB54D68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Tables are useful for laying out text and images on in Web page</a:t>
            </a:r>
            <a:r>
              <a:rPr lang="en-US" dirty="0"/>
              <a:t> </a:t>
            </a:r>
            <a:br>
              <a:rPr lang="en-US" dirty="0"/>
            </a:br>
            <a:r>
              <a:rPr lang="en-US" sz="1800" b="1" i="0" dirty="0">
                <a:solidFill>
                  <a:srgbClr val="C00000"/>
                </a:solidFill>
                <a:effectLst/>
                <a:latin typeface="TimesNewRomanPS-BoldMT"/>
              </a:rPr>
              <a:t>Advantages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Default Setting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therefore no new tags are needed — the Web page fills entire space.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Philosophical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flexibility is the philosophy of the Web i.e. it should be accessible by the greatest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number of users.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Realistic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resolutions, monitor and window sizes are always different. Keeping a Web page flexible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allows it to be viewed on many available formats.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1" i="0" dirty="0">
                <a:solidFill>
                  <a:srgbClr val="C00000"/>
                </a:solidFill>
                <a:effectLst/>
                <a:latin typeface="TimesNewRomanPS-BoldMT"/>
              </a:rPr>
              <a:t>Disadvantages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Uncomfortable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reading text on large monitors is uncomfortable as the lines are too long.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Unpredictability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the designer often cannot predict how a Web page will appear under varying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resolutions and live space sizes.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•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NewRomanPS-BoldMT"/>
              </a:rPr>
              <a:t>Coherence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NewRomanPSMT"/>
              </a:rPr>
              <a:t>: on small monitors, everything may not appear correctly.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4F721-300A-4538-988B-54E064B4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628AA-9D4A-40F7-AD7C-F4D19A43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4D921F-3CDB-4A9A-8262-600A36AD4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04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B4AB-BB04-4323-8A25-B12824A7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-BoldMT"/>
              </a:rPr>
              <a:t>Using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-BoldMT"/>
              </a:rPr>
              <a:t>rowspan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B382-F5AB-4FCA-A6DC-0AA20D24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&lt;TABLE style= "width: 30%" align = "center"&gt;</a:t>
            </a:r>
          </a:p>
          <a:p>
            <a:pPr marL="0" indent="0">
              <a:buNone/>
            </a:pPr>
            <a:r>
              <a:rPr lang="en-US" sz="1600" dirty="0"/>
              <a:t>&lt;tr &gt;</a:t>
            </a:r>
          </a:p>
          <a:p>
            <a:pPr marL="0" indent="0">
              <a:buNone/>
            </a:pPr>
            <a:r>
              <a:rPr lang="en-US" sz="1600" dirty="0"/>
              <a:t>&lt;td </a:t>
            </a:r>
            <a:r>
              <a:rPr lang="en-US" sz="1600" dirty="0" err="1"/>
              <a:t>bgcolor</a:t>
            </a:r>
            <a:r>
              <a:rPr lang="en-US" sz="1600" dirty="0"/>
              <a:t> = "red" </a:t>
            </a:r>
            <a:r>
              <a:rPr lang="en-US" sz="1600" dirty="0" err="1"/>
              <a:t>rowspan</a:t>
            </a:r>
            <a:r>
              <a:rPr lang="en-US" sz="1600" dirty="0"/>
              <a:t> = 2 width = 75&gt; red cell&lt;/td&gt;</a:t>
            </a:r>
          </a:p>
          <a:p>
            <a:pPr marL="0" indent="0">
              <a:buNone/>
            </a:pPr>
            <a:r>
              <a:rPr lang="en-US" sz="1600" dirty="0"/>
              <a:t>&lt;td </a:t>
            </a:r>
            <a:r>
              <a:rPr lang="en-US" sz="1600" dirty="0" err="1"/>
              <a:t>bgcolor</a:t>
            </a:r>
            <a:r>
              <a:rPr lang="en-US" sz="1600" dirty="0"/>
              <a:t> = “Blue" height =100&gt; Blue cell&lt;/td&gt;</a:t>
            </a:r>
          </a:p>
          <a:p>
            <a:pPr marL="0" indent="0">
              <a:buNone/>
            </a:pPr>
            <a:r>
              <a:rPr lang="en-US" sz="1600" dirty="0"/>
              <a:t>&lt;/tr&gt;</a:t>
            </a:r>
          </a:p>
          <a:p>
            <a:pPr marL="0" indent="0">
              <a:buNone/>
            </a:pPr>
            <a:r>
              <a:rPr lang="en-US" sz="1600" dirty="0"/>
              <a:t>&lt;tr &gt;</a:t>
            </a:r>
          </a:p>
          <a:p>
            <a:pPr marL="0" indent="0">
              <a:buNone/>
            </a:pPr>
            <a:r>
              <a:rPr lang="en-US" sz="1600" dirty="0"/>
              <a:t>&lt;td </a:t>
            </a:r>
            <a:r>
              <a:rPr lang="en-US" sz="1600" dirty="0" err="1"/>
              <a:t>bgcolor</a:t>
            </a:r>
            <a:r>
              <a:rPr lang="en-US" sz="1600" dirty="0"/>
              <a:t> = “Orange" height =100&gt; Orange cell&lt;/td&gt;</a:t>
            </a:r>
          </a:p>
          <a:p>
            <a:pPr marL="0" indent="0">
              <a:buNone/>
            </a:pPr>
            <a:r>
              <a:rPr lang="en-US" sz="1600" dirty="0"/>
              <a:t>&lt;/tr&gt;</a:t>
            </a:r>
          </a:p>
          <a:p>
            <a:pPr marL="0" indent="0">
              <a:buNone/>
            </a:pPr>
            <a:r>
              <a:rPr lang="en-US" sz="1600" dirty="0"/>
              <a:t>&lt;/TABLE&gt;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5F0A3A-60C1-408E-B8D6-94363B003F9F}"/>
              </a:ext>
            </a:extLst>
          </p:cNvPr>
          <p:cNvGraphicFramePr>
            <a:graphicFrameLocks noGrp="1"/>
          </p:cNvGraphicFramePr>
          <p:nvPr/>
        </p:nvGraphicFramePr>
        <p:xfrm>
          <a:off x="5171607" y="2861286"/>
          <a:ext cx="6835516" cy="223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758">
                  <a:extLst>
                    <a:ext uri="{9D8B030D-6E8A-4147-A177-3AD203B41FA5}">
                      <a16:colId xmlns:a16="http://schemas.microsoft.com/office/drawing/2014/main" val="3285348650"/>
                    </a:ext>
                  </a:extLst>
                </a:gridCol>
                <a:gridCol w="3417758">
                  <a:extLst>
                    <a:ext uri="{9D8B030D-6E8A-4147-A177-3AD203B41FA5}">
                      <a16:colId xmlns:a16="http://schemas.microsoft.com/office/drawing/2014/main" val="3743148562"/>
                    </a:ext>
                  </a:extLst>
                </a:gridCol>
              </a:tblGrid>
              <a:tr h="1117685">
                <a:tc row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Dark red cell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29796"/>
                  </a:ext>
                </a:extLst>
              </a:tr>
              <a:tr h="111768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 cell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81250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9B12-A6E4-43F0-A2D1-2CAAA882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96FA-8920-4F7D-A5E2-BFF7816D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41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D9216-36A7-47BA-8F57-9CAC81AB5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18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5023-4C54-4739-A3EF-7A62BED1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i="0" dirty="0">
                <a:solidFill>
                  <a:srgbClr val="0070C0"/>
                </a:solidFill>
                <a:effectLst/>
                <a:latin typeface="Arial-BoldMT"/>
              </a:rPr>
              <a:t>Using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Arial-BoldMT"/>
              </a:rPr>
              <a:t>colspan</a:t>
            </a:r>
            <a:r>
              <a:rPr lang="en-US" b="1" i="0" dirty="0">
                <a:solidFill>
                  <a:srgbClr val="0070C0"/>
                </a:solidFill>
                <a:effectLst/>
                <a:latin typeface="Arial-BoldMT"/>
              </a:rPr>
              <a:t>,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Arial-BoldMT"/>
              </a:rPr>
              <a:t>cellspacing</a:t>
            </a:r>
            <a:r>
              <a:rPr lang="en-US" b="1" i="0" dirty="0">
                <a:solidFill>
                  <a:srgbClr val="0070C0"/>
                </a:solidFill>
                <a:effectLst/>
                <a:latin typeface="Arial-BoldMT"/>
              </a:rPr>
              <a:t> and cellpadding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br>
              <a:rPr lang="en-US" b="1" dirty="0">
                <a:solidFill>
                  <a:srgbClr val="0070C0"/>
                </a:solidFill>
              </a:rPr>
            </a:b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5CE1D-FB65-4560-8221-E1736B93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EA845-2FE8-434D-94CD-3B1DF6F3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4B64B-C6AA-456D-A31F-B7E78494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8E86F8-8040-4CEA-A68A-A324EEC4AE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469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31FCB-CD27-4799-AD6A-CE715E79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will be the program code?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685CC-86BA-4710-B145-DE6DEE039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35" t="34178" r="16428" b="15181"/>
          <a:stretch/>
        </p:blipFill>
        <p:spPr>
          <a:xfrm>
            <a:off x="584926" y="2188565"/>
            <a:ext cx="11419595" cy="430431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66F2-BB53-4954-B84F-60D9208E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EB6A0-1304-40F4-AA35-EAE34DD1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2B8602-869D-4B55-8C3D-F4177EA61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2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7BE1-1D6B-43F9-B406-4F46D605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the program code?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D22FD-35B6-4322-A4E5-DFDC02C98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476" t="14095" r="8142" b="69218"/>
          <a:stretch/>
        </p:blipFill>
        <p:spPr>
          <a:xfrm>
            <a:off x="629588" y="2593297"/>
            <a:ext cx="11332564" cy="358265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24F05-49A1-4019-9A34-B7B73397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Lovely Professional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4F3A1-1E83-4EDD-B5CD-60098603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8F4F9-15BF-4A2E-B0EE-5A127784EC70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90BD4-6534-41AD-86BF-D0E8F18399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84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9D6C-96ED-B96C-12A7-7DAB67DC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9037-BE19-7740-2CFC-37973C30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41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179F-B747-D422-FA13-DF3336261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Forms in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4DA30-EBBE-D26F-9559-4E8310B6C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50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ECEA-207F-DAB5-5968-F79F1384F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171" y="381740"/>
            <a:ext cx="10785629" cy="579522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HTML form is used to collect user input. The user input is most often sent to a server for processing.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&lt;form&gt; tag is used to create forms in HTML.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&lt;form&gt; is a paired tag.</a:t>
            </a:r>
          </a:p>
          <a:p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(rather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primitive)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-135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lang="en-US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contain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form elements</a:t>
            </a:r>
            <a:endParaRPr lang="en-US" sz="24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900" dirty="0">
                <a:latin typeface="Times New Roman"/>
                <a:cs typeface="Times New Roman"/>
              </a:rPr>
              <a:t>The</a:t>
            </a:r>
            <a:r>
              <a:rPr lang="en-US" sz="1900" spc="-1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latin typeface="Times New Roman"/>
                <a:cs typeface="Times New Roman"/>
              </a:rPr>
              <a:t>syntax</a:t>
            </a:r>
            <a:r>
              <a:rPr lang="en-US" sz="1900" spc="-20" dirty="0">
                <a:latin typeface="Times New Roman"/>
                <a:cs typeface="Times New Roman"/>
              </a:rPr>
              <a:t> </a:t>
            </a:r>
            <a:r>
              <a:rPr lang="en-US" sz="1900" spc="-5" dirty="0">
                <a:latin typeface="Times New Roman"/>
                <a:cs typeface="Times New Roman"/>
              </a:rPr>
              <a:t>is:</a:t>
            </a:r>
            <a:r>
              <a:rPr lang="en-US" sz="1900" spc="-15" dirty="0">
                <a:latin typeface="Times New Roman"/>
                <a:cs typeface="Times New Roman"/>
              </a:rPr>
              <a:t> </a:t>
            </a:r>
            <a:r>
              <a:rPr lang="en-US" sz="1900" dirty="0">
                <a:solidFill>
                  <a:srgbClr val="3300FF"/>
                </a:solidFill>
                <a:latin typeface="Trebuchet MS"/>
                <a:cs typeface="Trebuchet MS"/>
              </a:rPr>
              <a:t>&lt;form</a:t>
            </a:r>
            <a:r>
              <a:rPr lang="en-US" sz="1900" spc="-20" dirty="0">
                <a:solidFill>
                  <a:srgbClr val="3300FF"/>
                </a:solidFill>
                <a:latin typeface="Trebuchet MS"/>
                <a:cs typeface="Trebuchet MS"/>
              </a:rPr>
              <a:t> </a:t>
            </a:r>
            <a:r>
              <a:rPr lang="en-US" sz="1900" b="1" i="1" dirty="0">
                <a:solidFill>
                  <a:srgbClr val="CC00CC"/>
                </a:solidFill>
                <a:latin typeface="Times New Roman"/>
                <a:cs typeface="Times New Roman"/>
              </a:rPr>
              <a:t>parameters</a:t>
            </a:r>
            <a:r>
              <a:rPr lang="en-US" sz="1900" dirty="0">
                <a:solidFill>
                  <a:srgbClr val="3300FF"/>
                </a:solidFill>
                <a:latin typeface="Trebuchet MS"/>
                <a:cs typeface="Trebuchet MS"/>
              </a:rPr>
              <a:t>&gt;</a:t>
            </a:r>
            <a:r>
              <a:rPr lang="en-US" sz="1900" spc="-135" dirty="0">
                <a:solidFill>
                  <a:srgbClr val="3300FF"/>
                </a:solidFill>
                <a:latin typeface="Trebuchet MS"/>
                <a:cs typeface="Trebuchet MS"/>
              </a:rPr>
              <a:t> </a:t>
            </a:r>
            <a:r>
              <a:rPr lang="en-US" sz="1900" b="1" i="1" dirty="0">
                <a:solidFill>
                  <a:srgbClr val="CC00CC"/>
                </a:solidFill>
                <a:latin typeface="Times New Roman"/>
                <a:cs typeface="Times New Roman"/>
              </a:rPr>
              <a:t>...form</a:t>
            </a:r>
            <a:r>
              <a:rPr lang="en-US" sz="1900" b="1" i="1" spc="-60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lang="en-US" sz="1900" b="1" i="1" dirty="0">
                <a:solidFill>
                  <a:srgbClr val="CC00CC"/>
                </a:solidFill>
                <a:latin typeface="Times New Roman"/>
                <a:cs typeface="Times New Roman"/>
              </a:rPr>
              <a:t>elements...</a:t>
            </a:r>
            <a:r>
              <a:rPr lang="en-US" sz="1900" b="1" i="1" spc="-25" dirty="0">
                <a:solidFill>
                  <a:srgbClr val="CC00CC"/>
                </a:solidFill>
                <a:latin typeface="Times New Roman"/>
                <a:cs typeface="Times New Roman"/>
              </a:rPr>
              <a:t> </a:t>
            </a:r>
            <a:r>
              <a:rPr lang="en-US" sz="1900" dirty="0">
                <a:solidFill>
                  <a:srgbClr val="3300FF"/>
                </a:solidFill>
                <a:latin typeface="Trebuchet MS"/>
                <a:cs typeface="Trebuchet MS"/>
              </a:rPr>
              <a:t>&lt;/form&gt;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Form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elements </a:t>
            </a:r>
            <a:r>
              <a:rPr lang="en-US" sz="2000" dirty="0">
                <a:latin typeface="Times New Roman"/>
                <a:cs typeface="Times New Roman"/>
              </a:rPr>
              <a:t>include: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buttons,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checkboxes,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text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fields,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radio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buttons, </a:t>
            </a:r>
            <a:r>
              <a:rPr lang="en-US" sz="2000" spc="-48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drop-down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menus,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 err="1">
                <a:latin typeface="Times New Roman"/>
                <a:cs typeface="Times New Roman"/>
              </a:rPr>
              <a:t>etc</a:t>
            </a:r>
            <a:endParaRPr lang="en-US" sz="2000" spc="-5" dirty="0">
              <a:latin typeface="Times New Roman"/>
              <a:cs typeface="Times New Roman"/>
            </a:endParaRPr>
          </a:p>
          <a:p>
            <a:pPr lvl="1"/>
            <a:r>
              <a:rPr lang="en-US" sz="1800" dirty="0">
                <a:latin typeface="Times New Roman"/>
                <a:cs typeface="Times New Roman"/>
              </a:rPr>
              <a:t>Other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kinds of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HTML</a:t>
            </a:r>
            <a:r>
              <a:rPr lang="en-US" sz="1800" spc="-7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tags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can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be</a:t>
            </a:r>
            <a:r>
              <a:rPr lang="en-US" sz="1800" spc="-5" dirty="0">
                <a:latin typeface="Times New Roman"/>
                <a:cs typeface="Times New Roman"/>
              </a:rPr>
              <a:t> mixed</a:t>
            </a:r>
            <a:r>
              <a:rPr lang="en-US" sz="1800" dirty="0">
                <a:latin typeface="Times New Roman"/>
                <a:cs typeface="Times New Roman"/>
              </a:rPr>
              <a:t> in</a:t>
            </a:r>
            <a:r>
              <a:rPr lang="en-US" sz="1800" spc="-5" dirty="0">
                <a:latin typeface="Times New Roman"/>
                <a:cs typeface="Times New Roman"/>
              </a:rPr>
              <a:t> with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form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elements</a:t>
            </a:r>
          </a:p>
          <a:p>
            <a:pPr lvl="1"/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form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usually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contains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 </a:t>
            </a:r>
            <a:r>
              <a:rPr lang="en-US" sz="2000" spc="-5" dirty="0">
                <a:solidFill>
                  <a:srgbClr val="3300FF"/>
                </a:solidFill>
                <a:latin typeface="Trebuchet MS"/>
                <a:cs typeface="Trebuchet MS"/>
              </a:rPr>
              <a:t>Submit</a:t>
            </a:r>
            <a:r>
              <a:rPr lang="en-US" sz="2000" spc="-110" dirty="0">
                <a:solidFill>
                  <a:srgbClr val="3300FF"/>
                </a:solidFill>
                <a:latin typeface="Trebuchet MS"/>
                <a:cs typeface="Trebuchet MS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button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send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5" dirty="0">
                <a:latin typeface="Times New Roman"/>
                <a:cs typeface="Times New Roman"/>
              </a:rPr>
              <a:t> information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10" dirty="0">
                <a:latin typeface="Times New Roman"/>
                <a:cs typeface="Times New Roman"/>
              </a:rPr>
              <a:t> the </a:t>
            </a:r>
            <a:r>
              <a:rPr lang="en-US" sz="2000" dirty="0">
                <a:latin typeface="Times New Roman"/>
                <a:cs typeface="Times New Roman"/>
              </a:rPr>
              <a:t>form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elements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2396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57A2-8EAC-E7CC-7C35-0CF2D721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20623"/>
          </a:xfrm>
        </p:spPr>
        <p:txBody>
          <a:bodyPr>
            <a:normAutofit/>
          </a:bodyPr>
          <a:lstStyle/>
          <a:p>
            <a:pPr algn="ctr"/>
            <a:r>
              <a:rPr lang="en-IN" sz="4900" dirty="0"/>
              <a:t>&lt;input&gt; tag</a:t>
            </a:r>
            <a:br>
              <a:rPr lang="en-IN" dirty="0"/>
            </a:br>
            <a:r>
              <a:rPr lang="en-US" sz="3100" spc="-10" dirty="0">
                <a:solidFill>
                  <a:srgbClr val="3300FF"/>
                </a:solidFill>
                <a:latin typeface="Trebuchet MS"/>
                <a:cs typeface="Trebuchet MS"/>
              </a:rPr>
              <a:t>type="..."</a:t>
            </a:r>
            <a:r>
              <a:rPr lang="en-US" sz="3100" spc="-85" dirty="0">
                <a:solidFill>
                  <a:srgbClr val="3300FF"/>
                </a:solidFill>
                <a:latin typeface="Trebuchet MS"/>
                <a:cs typeface="Trebuchet MS"/>
              </a:rPr>
              <a:t> </a:t>
            </a:r>
            <a:r>
              <a:rPr lang="en-US" sz="3100" spc="-10" dirty="0"/>
              <a:t>argument</a:t>
            </a:r>
            <a:r>
              <a:rPr lang="en-US" sz="3100" spc="5" dirty="0"/>
              <a:t> </a:t>
            </a:r>
            <a:r>
              <a:rPr lang="en-US" sz="3100" dirty="0"/>
              <a:t>to</a:t>
            </a:r>
            <a:r>
              <a:rPr lang="en-US" sz="3100" spc="-10" dirty="0"/>
              <a:t> </a:t>
            </a:r>
            <a:r>
              <a:rPr lang="en-US" sz="3100" dirty="0"/>
              <a:t>tell</a:t>
            </a:r>
            <a:r>
              <a:rPr lang="en-US" sz="3100" spc="-35" dirty="0"/>
              <a:t> </a:t>
            </a:r>
            <a:r>
              <a:rPr lang="en-US" sz="3100" spc="-5" dirty="0"/>
              <a:t>which</a:t>
            </a:r>
            <a:r>
              <a:rPr lang="en-US" sz="3100" spc="5" dirty="0"/>
              <a:t> </a:t>
            </a:r>
            <a:r>
              <a:rPr lang="en-US" sz="3100" dirty="0"/>
              <a:t>kind</a:t>
            </a:r>
            <a:r>
              <a:rPr lang="en-US" sz="3100" spc="-5" dirty="0"/>
              <a:t> </a:t>
            </a:r>
            <a:r>
              <a:rPr lang="en-US" sz="3100" dirty="0"/>
              <a:t>of </a:t>
            </a:r>
            <a:r>
              <a:rPr lang="en-US" sz="3100" spc="-5" dirty="0"/>
              <a:t>element</a:t>
            </a:r>
            <a:r>
              <a:rPr lang="en-US" sz="3100" spc="-15" dirty="0"/>
              <a:t> </a:t>
            </a:r>
            <a:r>
              <a:rPr lang="en-US" sz="3100" dirty="0"/>
              <a:t>it</a:t>
            </a:r>
            <a:r>
              <a:rPr lang="en-US" sz="3100" spc="-15" dirty="0"/>
              <a:t> </a:t>
            </a:r>
            <a:r>
              <a:rPr lang="en-US" sz="3100" dirty="0"/>
              <a:t>is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5F63F2-7938-0303-5E44-09BD37737D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1561" y="2401094"/>
          <a:ext cx="7692486" cy="32004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4439">
                  <a:extLst>
                    <a:ext uri="{9D8B030D-6E8A-4147-A177-3AD203B41FA5}">
                      <a16:colId xmlns:a16="http://schemas.microsoft.com/office/drawing/2014/main" val="411703028"/>
                    </a:ext>
                  </a:extLst>
                </a:gridCol>
                <a:gridCol w="3878047">
                  <a:extLst>
                    <a:ext uri="{9D8B030D-6E8A-4147-A177-3AD203B41FA5}">
                      <a16:colId xmlns:a16="http://schemas.microsoft.com/office/drawing/2014/main" val="3794924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407815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type="text"&gt;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single-line text input field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438970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type="radio"&gt;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211221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type="checkbox"&gt;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36383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type="submit"&gt;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20776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type="button"&gt;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Displays a clickable button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860803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5041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58393-A6EA-D433-FE35-EF54F3EB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596" y="2531277"/>
            <a:ext cx="6462204" cy="1325563"/>
          </a:xfrm>
        </p:spPr>
        <p:txBody>
          <a:bodyPr/>
          <a:lstStyle/>
          <a:p>
            <a:pPr algn="ctr"/>
            <a:r>
              <a:rPr lang="en-IN" b="1" dirty="0"/>
              <a:t>Values of type  attribute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2D62E0-DD0B-34D6-7F45-7BE5C87BC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769" y="264426"/>
            <a:ext cx="3983783" cy="6678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type="button"&gt;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type="checkbox"&gt;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type="color"&gt;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type="date"&gt;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type="datetime-local"&gt;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type="email"&gt;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type="file"&gt;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type="hidden"&gt;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type="image"&gt;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type="month"&gt;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type="number"&gt;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type="password"&gt;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type="radio"&gt;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type="range"&gt;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type="reset"&gt;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type="search"&gt;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type="submit"&gt;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tel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type="text"&gt;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type="time"&gt;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&lt;input type="week"&gt;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9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19A1-00C9-4DE9-BDB3-80CFAE3E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 Layout Using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EA9A-1E9B-486E-BD07-0985E375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5" y="1591303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Page layout is the part of graphic design that deals with the arrangement of visual elements on a page.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 Page layout is used to make the web pages look better.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urw-din"/>
              </a:rPr>
              <a:t>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It establishes the overall appearance, relative importance, and relationships between the graphic elements to achieve a smooth flow of information and eye movement for maximum effectiveness or impact.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F0E5E-77F5-48E6-972B-2CF77555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F6912-91BE-4B7F-A30D-A02F30BBFF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48" t="35538" r="51447" b="20230"/>
          <a:stretch/>
        </p:blipFill>
        <p:spPr>
          <a:xfrm>
            <a:off x="6992333" y="3766801"/>
            <a:ext cx="5053263" cy="2686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ACE14F-F314-47A6-A3DD-285E1EC5A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0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B017-1880-ACD9-A874-CB3CE03E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&lt;label&gt;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7CFD-083D-6B2B-ECD2-36108D73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 label for many form elements.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 &lt;label for="</a:t>
            </a:r>
            <a:r>
              <a:rPr lang="en-US" dirty="0" err="1"/>
              <a:t>firstname</a:t>
            </a:r>
            <a:r>
              <a:rPr lang="en-US" dirty="0"/>
              <a:t>"&gt;First name&lt;/label&gt;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should be equal to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of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to bind them together.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54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F3D8-56AC-6880-94E5-E31698AE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Text Fields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5E3D8E-4C9E-E058-CE56-70C863970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68744"/>
            <a:ext cx="960194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type="text"&gt;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single-line input field for text input.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&lt;input type="text" id="</a:t>
            </a:r>
            <a:r>
              <a:rPr lang="en-IN" dirty="0" err="1"/>
              <a:t>fname</a:t>
            </a:r>
            <a:r>
              <a:rPr lang="en-IN" dirty="0"/>
              <a:t>" </a:t>
            </a:r>
            <a:r>
              <a:rPr lang="en-IN" dirty="0" err="1"/>
              <a:t>maxlength</a:t>
            </a:r>
            <a:r>
              <a:rPr lang="en-IN" dirty="0"/>
              <a:t>=5  name="</a:t>
            </a:r>
            <a:r>
              <a:rPr lang="en-IN" dirty="0" err="1"/>
              <a:t>fname</a:t>
            </a:r>
            <a:r>
              <a:rPr lang="en-IN" dirty="0"/>
              <a:t>"  placeholder="first name"&gt;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9816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9D5D-7FCA-1255-1E2E-DA6EF397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B957-7341-CE02-85EE-C0935CB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7375"/>
            <a:ext cx="7045171" cy="4099588"/>
          </a:xfrm>
        </p:spPr>
        <p:txBody>
          <a:bodyPr>
            <a:normAutofit fontScale="92500"/>
          </a:bodyPr>
          <a:lstStyle/>
          <a:p>
            <a:r>
              <a:rPr lang="en-IN" dirty="0"/>
              <a:t>&lt;form&gt;</a:t>
            </a:r>
          </a:p>
          <a:p>
            <a:r>
              <a:rPr lang="en-IN" dirty="0"/>
              <a:t>  &lt;label for="</a:t>
            </a:r>
            <a:r>
              <a:rPr lang="en-IN" dirty="0" err="1"/>
              <a:t>firstname</a:t>
            </a:r>
            <a:r>
              <a:rPr lang="en-IN" dirty="0"/>
              <a:t>"&gt;First name&lt;/label&gt;	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type="text" id="</a:t>
            </a:r>
            <a:r>
              <a:rPr lang="en-IN" dirty="0" err="1"/>
              <a:t>fname</a:t>
            </a:r>
            <a:r>
              <a:rPr lang="en-IN" dirty="0"/>
              <a:t>" name="</a:t>
            </a:r>
            <a:r>
              <a:rPr lang="en-IN" dirty="0" err="1"/>
              <a:t>fname</a:t>
            </a:r>
            <a:r>
              <a:rPr lang="en-IN" dirty="0"/>
              <a:t>"  placeholder="first name"&gt;&lt;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&lt;label for="</a:t>
            </a:r>
            <a:r>
              <a:rPr lang="en-IN" dirty="0" err="1"/>
              <a:t>lname</a:t>
            </a:r>
            <a:r>
              <a:rPr lang="en-IN" dirty="0"/>
              <a:t>"&gt;Last name:&lt;/label&gt;&lt;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type="text" id="</a:t>
            </a:r>
            <a:r>
              <a:rPr lang="en-IN" dirty="0" err="1"/>
              <a:t>lname</a:t>
            </a:r>
            <a:r>
              <a:rPr lang="en-IN" dirty="0"/>
              <a:t>" name="</a:t>
            </a:r>
            <a:r>
              <a:rPr lang="en-IN" dirty="0" err="1"/>
              <a:t>lname</a:t>
            </a:r>
            <a:r>
              <a:rPr lang="en-IN" dirty="0"/>
              <a:t>" value="Doe"&gt;</a:t>
            </a:r>
          </a:p>
          <a:p>
            <a:r>
              <a:rPr lang="en-IN" dirty="0"/>
              <a:t>&lt;/form&gt;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C0AE6-5415-1743-FDEA-DA84D7380E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5" r="85728" b="69061"/>
          <a:stretch/>
        </p:blipFill>
        <p:spPr>
          <a:xfrm>
            <a:off x="9200226" y="2283464"/>
            <a:ext cx="1740023" cy="29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36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6EBA-14A7-629C-D453-881EDE6B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174C-6F8B-2280-A137-8FE730EE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encrypt the written content we use type=“password”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&lt;input type="password"   </a:t>
            </a:r>
            <a:r>
              <a:rPr lang="en-US" dirty="0" err="1"/>
              <a:t>maxlength</a:t>
            </a:r>
            <a:r>
              <a:rPr lang="en-US" dirty="0"/>
              <a:t>=5 id="password" name="password" &gt;</a:t>
            </a:r>
          </a:p>
          <a:p>
            <a:r>
              <a:rPr lang="en-IN" dirty="0"/>
              <a:t> 	It will show the entire written content in dotted form.</a:t>
            </a:r>
          </a:p>
        </p:txBody>
      </p:sp>
    </p:spTree>
    <p:extLst>
      <p:ext uri="{BB962C8B-B14F-4D97-AF65-F5344CB8AC3E}">
        <p14:creationId xmlns:p14="http://schemas.microsoft.com/office/powerpoint/2010/main" val="415555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EDCE-4D13-E847-BBED-3FD58B2A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Radio Buttons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C34300-BD21-5306-AA1D-0EAF08E64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4227" y="3075059"/>
            <a:ext cx="882946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type="radio"&gt;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radio button.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buttons let a user select ONE of a limited number of choices.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6378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02D0-33B6-81D3-D3CA-263F99C7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FC7EC-F2FB-58A5-D53D-86DA07DDF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&lt;h2&gt;Radio Button&lt;/h2&gt;</a:t>
            </a:r>
          </a:p>
          <a:p>
            <a:pPr marL="0" indent="0">
              <a:buNone/>
            </a:pPr>
            <a:r>
              <a:rPr lang="en-IN" dirty="0"/>
              <a:t>&lt;form&gt;</a:t>
            </a:r>
          </a:p>
          <a:p>
            <a:pPr marL="0" indent="0">
              <a:buNone/>
            </a:pPr>
            <a:r>
              <a:rPr lang="en-IN" dirty="0"/>
              <a:t>   &lt;input type="radio" id="html" name="language" value="c"&gt;</a:t>
            </a:r>
          </a:p>
          <a:p>
            <a:pPr marL="0" indent="0">
              <a:buNone/>
            </a:pPr>
            <a:r>
              <a:rPr lang="en-IN" dirty="0"/>
              <a:t>  &lt;label for="html"&gt;C&lt;/label&gt;&lt;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type="radio" id="</a:t>
            </a:r>
            <a:r>
              <a:rPr lang="en-IN" dirty="0" err="1"/>
              <a:t>css</a:t>
            </a:r>
            <a:r>
              <a:rPr lang="en-IN" dirty="0"/>
              <a:t>" name="language" value="C++“ checked&gt;</a:t>
            </a:r>
          </a:p>
          <a:p>
            <a:pPr marL="0" indent="0">
              <a:buNone/>
            </a:pPr>
            <a:r>
              <a:rPr lang="en-IN" dirty="0"/>
              <a:t>  &lt;label for="</a:t>
            </a:r>
            <a:r>
              <a:rPr lang="en-IN" dirty="0" err="1"/>
              <a:t>css</a:t>
            </a:r>
            <a:r>
              <a:rPr lang="en-IN" dirty="0"/>
              <a:t>"&gt;C++&lt;/label&gt;&lt;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type="radio" id="</a:t>
            </a:r>
            <a:r>
              <a:rPr lang="en-IN" dirty="0" err="1"/>
              <a:t>c++</a:t>
            </a:r>
            <a:r>
              <a:rPr lang="en-IN" dirty="0"/>
              <a:t>" name="language" value="Java"&gt;</a:t>
            </a:r>
          </a:p>
          <a:p>
            <a:pPr marL="0" indent="0">
              <a:buNone/>
            </a:pPr>
            <a:r>
              <a:rPr lang="en-IN" dirty="0"/>
              <a:t>  &lt;label for="</a:t>
            </a:r>
            <a:r>
              <a:rPr lang="en-IN" dirty="0" err="1"/>
              <a:t>javascript</a:t>
            </a:r>
            <a:r>
              <a:rPr lang="en-IN" dirty="0"/>
              <a:t>"&gt;JAVA&lt;/label&gt;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&lt;input type="submit" value="submit"&gt;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&lt;/form&gt;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886DF-826F-B7A5-5FC0-8D084BB85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85" r="89078" b="72386"/>
          <a:stretch/>
        </p:blipFill>
        <p:spPr>
          <a:xfrm>
            <a:off x="9037469" y="1825625"/>
            <a:ext cx="2625210" cy="26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89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5E61-4B72-2A33-D431-DCF24E0D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Checkboxes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9EFFB5-B8D7-8538-6D54-9E288BC6BC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1208" y="2105561"/>
            <a:ext cx="8829583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type="checkbox"&gt;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Checkboxes let a user select ZERO or MORE options of a limited number of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Checked attribute used if you already want some options to be selected by default.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667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6FF5-5505-9166-8F08-133787E2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Submit Button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A90F79-E714-BD81-5E90-0C93310B8B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6157" y="1417830"/>
            <a:ext cx="938887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type="submit"&gt;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button for submitting the form data to a form-handler.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form-handler is typically a file on the server with a script for processing input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="Submit"&gt;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28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554A-A658-57A5-463B-D15272C0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09B30-993D-B2DF-27CF-D287F77AA029}"/>
              </a:ext>
            </a:extLst>
          </p:cNvPr>
          <p:cNvSpPr txBox="1"/>
          <p:nvPr/>
        </p:nvSpPr>
        <p:spPr>
          <a:xfrm>
            <a:off x="1118586" y="1584560"/>
            <a:ext cx="80231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&lt;h2&gt;checkbox&lt;/h2&gt;</a:t>
            </a:r>
          </a:p>
          <a:p>
            <a:pPr marL="0" indent="0">
              <a:buNone/>
            </a:pPr>
            <a:r>
              <a:rPr lang="en-IN" dirty="0"/>
              <a:t>&lt;form&gt;</a:t>
            </a:r>
          </a:p>
          <a:p>
            <a:pPr marL="0" indent="0">
              <a:buNone/>
            </a:pPr>
            <a:r>
              <a:rPr lang="en-IN" dirty="0"/>
              <a:t>   &lt;input type="checkbox" id="html" name="language" value="c"&gt;</a:t>
            </a:r>
          </a:p>
          <a:p>
            <a:pPr marL="0" indent="0">
              <a:buNone/>
            </a:pPr>
            <a:r>
              <a:rPr lang="en-IN" dirty="0"/>
              <a:t>  &lt;label for="html"&gt;C&lt;/label&gt;&lt;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type="checkbox" id="</a:t>
            </a:r>
            <a:r>
              <a:rPr lang="en-IN" dirty="0" err="1"/>
              <a:t>css</a:t>
            </a:r>
            <a:r>
              <a:rPr lang="en-IN" dirty="0"/>
              <a:t>" name="language" value="C++" checked &gt;</a:t>
            </a:r>
          </a:p>
          <a:p>
            <a:pPr marL="0" indent="0">
              <a:buNone/>
            </a:pPr>
            <a:r>
              <a:rPr lang="en-IN" dirty="0"/>
              <a:t>  &lt;label for="</a:t>
            </a:r>
            <a:r>
              <a:rPr lang="en-IN" dirty="0" err="1"/>
              <a:t>css</a:t>
            </a:r>
            <a:r>
              <a:rPr lang="en-IN" dirty="0"/>
              <a:t>"&gt;C++&lt;/label&gt;&lt;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type="checkbox" id="</a:t>
            </a:r>
            <a:r>
              <a:rPr lang="en-IN" dirty="0" err="1"/>
              <a:t>c++</a:t>
            </a:r>
            <a:r>
              <a:rPr lang="en-IN" dirty="0"/>
              <a:t>" name="language" value="Java"&gt;</a:t>
            </a:r>
          </a:p>
          <a:p>
            <a:pPr marL="0" indent="0">
              <a:buNone/>
            </a:pPr>
            <a:r>
              <a:rPr lang="en-IN" dirty="0"/>
              <a:t>  &lt;label for="</a:t>
            </a:r>
            <a:r>
              <a:rPr lang="en-IN" dirty="0" err="1"/>
              <a:t>javascript</a:t>
            </a:r>
            <a:r>
              <a:rPr lang="en-IN" dirty="0"/>
              <a:t>"&gt;JAVA&lt;/label&gt;</a:t>
            </a:r>
          </a:p>
          <a:p>
            <a:pPr marL="0" indent="0">
              <a:buNone/>
            </a:pPr>
            <a:r>
              <a:rPr lang="en-IN" dirty="0"/>
              <a:t>&lt;/form&gt;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FA04C7-C8B7-B7E1-AAD2-EA1C0E371A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2" r="90825" b="76895"/>
          <a:stretch/>
        </p:blipFill>
        <p:spPr>
          <a:xfrm>
            <a:off x="8682363" y="1846554"/>
            <a:ext cx="2697150" cy="23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926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8EBE-D571-4DE4-89A1-A8E3755C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Textarea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7A29-A604-65F5-1ABC-BEDA6C1A8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Write data in multiple lines we use &lt;</a:t>
            </a:r>
            <a:r>
              <a:rPr lang="en-US" dirty="0" err="1"/>
              <a:t>textarea</a:t>
            </a:r>
            <a:r>
              <a:rPr lang="en-US" dirty="0"/>
              <a:t>&gt; tag of form.</a:t>
            </a:r>
          </a:p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rows=20 cols=10 id="area"&gt; Enter your Address here….&lt;/</a:t>
            </a:r>
            <a:r>
              <a:rPr lang="en-US" dirty="0" err="1"/>
              <a:t>textarea</a:t>
            </a:r>
            <a:r>
              <a:rPr lang="en-US" dirty="0"/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62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7624-A0B0-48BD-A186-E7AF5919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HTML page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CDFDE-FDD7-44FE-B987-4C2B5AA0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44189-A889-43D8-8F2F-17C534E86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547AB3-8108-46AE-B004-78508245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19B-8D3A-49F5-B07B-296ED2CE609D}" type="slidenum">
              <a:rPr lang="en-US" smtClean="0"/>
              <a:t>6</a:t>
            </a:fld>
            <a:endParaRPr lang="en-US"/>
          </a:p>
        </p:txBody>
      </p:sp>
      <p:pic>
        <p:nvPicPr>
          <p:cNvPr id="3076" name="Picture 4" descr="Structure of an HTML Program and its Layout - CSVeda">
            <a:extLst>
              <a:ext uri="{FF2B5EF4-FFF2-40B4-BE49-F238E27FC236}">
                <a16:creationId xmlns:a16="http://schemas.microsoft.com/office/drawing/2014/main" id="{4C2AC690-B2C0-A0EA-91CB-AA8DB95F5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046" y="1737359"/>
            <a:ext cx="7800333" cy="460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53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2947-C25D-98CF-FCCA-20A6984D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&lt;select&gt;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9EDC6-1EFB-A6A8-1246-3E582E4E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 tag is use to define a drop down list.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 Element is used to define data of drop down list.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elements defines an option that can be selected.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first item in the drop-down list is selected.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define a pre-selected option, add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attribute to the option.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C232075-065E-8EDF-F6AD-B11E8A51F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4287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04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786F-AB0B-A019-5A50-95D9AC44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FF480-2257-EB7A-7F67-AF0A9E0E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26" r="84161" b="68712"/>
          <a:stretch/>
        </p:blipFill>
        <p:spPr>
          <a:xfrm>
            <a:off x="9116238" y="2105655"/>
            <a:ext cx="3143084" cy="26189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32EF1-1D5E-76AF-19E6-561CF52F2801}"/>
              </a:ext>
            </a:extLst>
          </p:cNvPr>
          <p:cNvSpPr txBox="1"/>
          <p:nvPr/>
        </p:nvSpPr>
        <p:spPr>
          <a:xfrm>
            <a:off x="838200" y="1690688"/>
            <a:ext cx="613003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&lt;h2&gt;Drop Down list&lt;/h2&gt;</a:t>
            </a:r>
          </a:p>
          <a:p>
            <a:r>
              <a:rPr lang="en-IN" dirty="0"/>
              <a:t>&lt;form&gt;</a:t>
            </a:r>
          </a:p>
          <a:p>
            <a:r>
              <a:rPr lang="en-IN" dirty="0"/>
              <a:t>    &lt;select id="cars" name="cars" size="1"&gt;</a:t>
            </a:r>
          </a:p>
          <a:p>
            <a:r>
              <a:rPr lang="en-IN" dirty="0"/>
              <a:t>	&lt;option value="select"&gt;Select an option....&lt;/option&gt;</a:t>
            </a:r>
          </a:p>
          <a:p>
            <a:r>
              <a:rPr lang="en-IN" dirty="0"/>
              <a:t>    &lt;option value="</a:t>
            </a:r>
            <a:r>
              <a:rPr lang="en-IN" dirty="0" err="1"/>
              <a:t>volvo</a:t>
            </a:r>
            <a:r>
              <a:rPr lang="en-IN" dirty="0"/>
              <a:t>"&gt;Volvo&lt;/option&gt;</a:t>
            </a:r>
          </a:p>
          <a:p>
            <a:r>
              <a:rPr lang="en-IN" dirty="0"/>
              <a:t>    &lt;option value="</a:t>
            </a:r>
            <a:r>
              <a:rPr lang="en-IN" dirty="0" err="1"/>
              <a:t>saab</a:t>
            </a:r>
            <a:r>
              <a:rPr lang="en-IN" dirty="0"/>
              <a:t>"&gt;Saab&lt;/option&gt;</a:t>
            </a:r>
          </a:p>
          <a:p>
            <a:r>
              <a:rPr lang="en-IN" dirty="0"/>
              <a:t>    &lt;option value="fiat"&gt;Fiat&lt;/option&gt;</a:t>
            </a:r>
          </a:p>
          <a:p>
            <a:r>
              <a:rPr lang="en-IN" dirty="0"/>
              <a:t>    &lt;option value="</a:t>
            </a:r>
            <a:r>
              <a:rPr lang="en-IN" dirty="0" err="1"/>
              <a:t>audi</a:t>
            </a:r>
            <a:r>
              <a:rPr lang="en-IN" dirty="0"/>
              <a:t>"&gt;Audi&lt;/option&gt;</a:t>
            </a:r>
          </a:p>
          <a:p>
            <a:r>
              <a:rPr lang="en-IN" dirty="0"/>
              <a:t>  &lt;/select&gt;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&lt;/form&gt;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585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B915-1856-9B3D-D7D6-DBDCABF4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Fieldset</a:t>
            </a:r>
            <a:r>
              <a:rPr lang="en-IN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2FB66D-1B7D-0131-2147-D82452115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9934" y="2302067"/>
            <a:ext cx="8727859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used to group related data in a form.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&lt;legend&gt;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caption for 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69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F4F0-B139-3720-4C60-9BE5BCB7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2192-C1DF-EC81-CA5B-472A50F00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&lt;h2&gt;Drop Down list&lt;/h2&gt;</a:t>
            </a:r>
          </a:p>
          <a:p>
            <a:pPr marL="0" indent="0">
              <a:buNone/>
            </a:pPr>
            <a:r>
              <a:rPr lang="en-IN" dirty="0"/>
              <a:t>&lt;form&gt;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fieldset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&lt;legend&gt;DATA&lt;/legend&gt;</a:t>
            </a:r>
          </a:p>
          <a:p>
            <a:pPr marL="0" indent="0">
              <a:buNone/>
            </a:pPr>
            <a:r>
              <a:rPr lang="en-IN" dirty="0"/>
              <a:t>    &lt;select id="cars" name="cars" size="1"&gt;</a:t>
            </a:r>
          </a:p>
          <a:p>
            <a:pPr marL="0" indent="0">
              <a:buNone/>
            </a:pPr>
            <a:r>
              <a:rPr lang="en-IN" dirty="0"/>
              <a:t>	&lt;option value="select"&gt;Select an option....&lt;/option&gt;</a:t>
            </a:r>
          </a:p>
          <a:p>
            <a:pPr marL="0" indent="0">
              <a:buNone/>
            </a:pPr>
            <a:r>
              <a:rPr lang="en-IN" dirty="0"/>
              <a:t>    &lt;option value="</a:t>
            </a:r>
            <a:r>
              <a:rPr lang="en-IN" dirty="0" err="1"/>
              <a:t>volvo</a:t>
            </a:r>
            <a:r>
              <a:rPr lang="en-IN" dirty="0"/>
              <a:t>"&gt;Volvo&lt;/option&gt;</a:t>
            </a:r>
          </a:p>
          <a:p>
            <a:pPr marL="0" indent="0">
              <a:buNone/>
            </a:pPr>
            <a:r>
              <a:rPr lang="en-IN" dirty="0"/>
              <a:t>    &lt;option value="</a:t>
            </a:r>
            <a:r>
              <a:rPr lang="en-IN" dirty="0" err="1"/>
              <a:t>saab</a:t>
            </a:r>
            <a:r>
              <a:rPr lang="en-IN" dirty="0"/>
              <a:t>"&gt;Saab&lt;/option&gt;</a:t>
            </a:r>
          </a:p>
          <a:p>
            <a:pPr marL="0" indent="0">
              <a:buNone/>
            </a:pPr>
            <a:r>
              <a:rPr lang="en-IN" dirty="0"/>
              <a:t>    &lt;option value="fiat"&gt;Fiat&lt;/option&gt;</a:t>
            </a:r>
          </a:p>
          <a:p>
            <a:pPr marL="0" indent="0">
              <a:buNone/>
            </a:pPr>
            <a:r>
              <a:rPr lang="en-IN" dirty="0"/>
              <a:t>    &lt;option value="</a:t>
            </a:r>
            <a:r>
              <a:rPr lang="en-IN" dirty="0" err="1"/>
              <a:t>audi</a:t>
            </a:r>
            <a:r>
              <a:rPr lang="en-IN" dirty="0"/>
              <a:t>"&gt;Audi&lt;/option&gt;</a:t>
            </a:r>
          </a:p>
          <a:p>
            <a:pPr marL="0" indent="0">
              <a:buNone/>
            </a:pPr>
            <a:r>
              <a:rPr lang="en-IN" dirty="0"/>
              <a:t>  &lt;/select&gt;</a:t>
            </a:r>
          </a:p>
          <a:p>
            <a:pPr marL="0" indent="0">
              <a:buNone/>
            </a:pPr>
            <a:r>
              <a:rPr lang="en-IN" dirty="0"/>
              <a:t> &lt;/</a:t>
            </a:r>
            <a:r>
              <a:rPr lang="en-IN" dirty="0" err="1"/>
              <a:t>fieldset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&lt;/form&gt;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97ED3-69F6-2F7F-5E5B-3975E49874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4" b="77217"/>
          <a:stretch/>
        </p:blipFill>
        <p:spPr>
          <a:xfrm>
            <a:off x="4385568" y="3317212"/>
            <a:ext cx="7628877" cy="97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4070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5C5-64FD-4554-2342-62380674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Block-level Elements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F52C-9781-C128-89DF-4B67472A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block-level element always starts on a new line, and the browsers automatically add some space (a margin) before and after the element.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block-level element always takes up the full width available (stretches out to the left and right as far as it can</a:t>
            </a: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&lt;blockquote&gt;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&lt;dd&gt;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&lt;dl&gt;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&lt;dt&gt;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IN" b="0" i="0" u="none" strike="noStrike" dirty="0" err="1"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fieldset</a:t>
            </a:r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&lt;h1&gt;-&lt;h6&gt;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&lt;hr&gt;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&lt;li&gt;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IN" b="0" i="0" u="none" strike="noStrike" dirty="0" err="1">
                <a:effectLst/>
                <a:latin typeface="Consolas" panose="020B0609020204030204" pitchFamily="49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</a:t>
            </a:r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endParaRPr lang="en-IN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IN" b="0" i="0" u="none" strike="noStrike" dirty="0">
                <a:effectLst/>
                <a:latin typeface="Consolas" panose="020B0609020204030204" pitchFamily="49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&lt;p&gt;</a:t>
            </a:r>
            <a:endParaRPr lang="en-IN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32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B1D4-98A6-6BEA-0C57-91CD1458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Inline Elements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45BE3-3F1E-BC85-3E4F-4ADB0069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element does not start on a new line.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inline element only takes up as much width as necessary.</a:t>
            </a:r>
          </a:p>
          <a:p>
            <a:pPr algn="l"/>
            <a:r>
              <a:rPr lang="en-US" b="0" i="0" u="none" strike="noStrike" dirty="0">
                <a:effectLst/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u="none" strike="noStrike" dirty="0"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b="0" i="0" u="none" strike="noStrike" dirty="0" err="1"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abbr</a:t>
            </a:r>
            <a:r>
              <a:rPr lang="en-US" b="0" i="0" u="none" strike="noStrike" dirty="0">
                <a:effectLst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u="none" strike="noStrike" dirty="0">
                <a:effectLst/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&lt;acronym&gt;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u="none" strike="noStrike" dirty="0">
                <a:effectLst/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&lt;b&gt;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u="none" strike="noStrike" dirty="0">
                <a:effectLst/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&lt;big&gt;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u="none" strike="noStrike" dirty="0"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</a:t>
            </a:r>
            <a:r>
              <a:rPr lang="en-US" b="0" i="0" u="none" strike="noStrike" dirty="0" err="1"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</a:t>
            </a:r>
            <a:r>
              <a:rPr lang="en-US" b="0" i="0" u="none" strike="noStrike" dirty="0">
                <a:effectLst/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u="none" strike="noStrike" dirty="0">
                <a:effectLst/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&lt;button&gt;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590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84AD-DC2B-40FD-AA53-527C201D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0"/>
            <a:ext cx="11944350" cy="1352550"/>
          </a:xfrm>
        </p:spPr>
        <p:txBody>
          <a:bodyPr/>
          <a:lstStyle/>
          <a:p>
            <a:r>
              <a:rPr lang="en-US" dirty="0"/>
              <a:t>Example Explained (Basic tags)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1C4C-9EFD-41D3-87D5-BF1DD269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79" y="1806050"/>
            <a:ext cx="11944350" cy="4296171"/>
          </a:xfrm>
        </p:spPr>
        <p:txBody>
          <a:bodyPr>
            <a:normAutofit fontScale="92500"/>
          </a:bodyPr>
          <a:lstStyle/>
          <a:p>
            <a:r>
              <a:rPr lang="en-US" dirty="0"/>
              <a:t>The &lt;!DOCTYPE html&gt; declaration defines that this document is an HTML5 document</a:t>
            </a:r>
          </a:p>
          <a:p>
            <a:r>
              <a:rPr lang="en-US" dirty="0"/>
              <a:t>The &lt;html&gt; element is the root element of an HTML page</a:t>
            </a:r>
          </a:p>
          <a:p>
            <a:r>
              <a:rPr lang="en-US" dirty="0"/>
              <a:t>The &lt;head&gt; element contains meta information about the HTML page</a:t>
            </a:r>
          </a:p>
          <a:p>
            <a:r>
              <a:rPr lang="en-US" dirty="0"/>
              <a:t>The &lt;title&gt; element specifies a title for the HTML page (which is shown in the browser's title bar or in the page's tab)</a:t>
            </a:r>
          </a:p>
          <a:p>
            <a:r>
              <a:rPr lang="en-US" dirty="0"/>
              <a:t>The &lt;body&gt; element defines the document's body, and is a container for all the, such as headings, paragraphs, images, hyperlinks, tables, lists, etc. visible contents</a:t>
            </a:r>
          </a:p>
          <a:p>
            <a:r>
              <a:rPr lang="en-US" dirty="0"/>
              <a:t>The &lt;h1&gt; element defines a large heading</a:t>
            </a:r>
          </a:p>
          <a:p>
            <a:r>
              <a:rPr lang="en-US" dirty="0"/>
              <a:t>The &lt;p&gt; element defines a paragraph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8991C-601D-47A1-B949-CFBDEB16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E967-9311-4DCA-9376-B71883C18474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D5AB-1843-46B9-8134-B5793C5C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800" b="1" dirty="0"/>
              <a:t>Lovely Professional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488723-B0FF-4167-89D2-0913EF741A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4" b="19303"/>
          <a:stretch/>
        </p:blipFill>
        <p:spPr>
          <a:xfrm>
            <a:off x="10506075" y="9331"/>
            <a:ext cx="1685925" cy="173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4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37E8-B347-CFDF-FEC0-316A895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Heading Tags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A90A-48BE-994E-69FB-4246B2926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650004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We are having 6 heading tags </a:t>
            </a:r>
          </a:p>
          <a:p>
            <a:r>
              <a:rPr lang="en-IN" dirty="0"/>
              <a:t>From h1 to h6</a:t>
            </a:r>
          </a:p>
          <a:p>
            <a:r>
              <a:rPr lang="en-IN" dirty="0"/>
              <a:t>&lt;H1&gt; having the highest heading and &lt;H6&gt; having the smallest.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FC796-452B-9165-4D6C-AD1FF05635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95" t="10722" r="53955" b="33594"/>
          <a:stretch/>
        </p:blipFill>
        <p:spPr>
          <a:xfrm>
            <a:off x="346229" y="3429000"/>
            <a:ext cx="5965794" cy="31493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D5346-3C32-8C9B-4525-6F740F77A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38" r="81141" b="54822"/>
          <a:stretch/>
        </p:blipFill>
        <p:spPr>
          <a:xfrm>
            <a:off x="7963270" y="3429000"/>
            <a:ext cx="2787589" cy="31493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5693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AEC0-E6CD-0F4C-53D5-9F35D131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HTML Paragraphs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AD30-5C83-B910-049A-DC1BDE79A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641"/>
            <a:ext cx="10515600" cy="4351338"/>
          </a:xfrm>
        </p:spPr>
        <p:txBody>
          <a:bodyPr/>
          <a:lstStyle/>
          <a:p>
            <a:r>
              <a:rPr lang="en-IN" dirty="0"/>
              <a:t>&lt;p&gt; is used to start the paragraph and &lt;/p&gt; tag is used to close the paragraph.</a:t>
            </a:r>
          </a:p>
          <a:p>
            <a:r>
              <a:rPr lang="en-IN" dirty="0"/>
              <a:t>It always starts on a new line and add some space as margin before and after the paragraph.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0306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4401</Words>
  <Application>Microsoft Office PowerPoint</Application>
  <PresentationFormat>Widescreen</PresentationFormat>
  <Paragraphs>535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4" baseType="lpstr">
      <vt:lpstr>Arial</vt:lpstr>
      <vt:lpstr>Arial-BoldMT</vt:lpstr>
      <vt:lpstr>Calibri</vt:lpstr>
      <vt:lpstr>Calibri Light</vt:lpstr>
      <vt:lpstr>Consolas</vt:lpstr>
      <vt:lpstr>CourierNewPS-BoldMT</vt:lpstr>
      <vt:lpstr>CourierNewPSMT</vt:lpstr>
      <vt:lpstr>erdana</vt:lpstr>
      <vt:lpstr>inter-bold</vt:lpstr>
      <vt:lpstr>inter-regular</vt:lpstr>
      <vt:lpstr>Segoe UI</vt:lpstr>
      <vt:lpstr>Times New Roman</vt:lpstr>
      <vt:lpstr>TimesNewRomanPS-BoldMT</vt:lpstr>
      <vt:lpstr>TimesNewRomanPSMT</vt:lpstr>
      <vt:lpstr>Trebuchet MS</vt:lpstr>
      <vt:lpstr>urw-din</vt:lpstr>
      <vt:lpstr>Verdana</vt:lpstr>
      <vt:lpstr>Wingdings</vt:lpstr>
      <vt:lpstr>Office Theme</vt:lpstr>
      <vt:lpstr>PowerPoint Presentation</vt:lpstr>
      <vt:lpstr>Basics of HTML</vt:lpstr>
      <vt:lpstr>What do I need to create HTML? </vt:lpstr>
      <vt:lpstr>HTML VERSIONS</vt:lpstr>
      <vt:lpstr>Web Page Layout Using HTML</vt:lpstr>
      <vt:lpstr>Structure of HTML page </vt:lpstr>
      <vt:lpstr>Example Explained (Basic tags)</vt:lpstr>
      <vt:lpstr>Heading Tags </vt:lpstr>
      <vt:lpstr>HTML Paragraphs </vt:lpstr>
      <vt:lpstr>PowerPoint Presentation</vt:lpstr>
      <vt:lpstr>Formatting tags</vt:lpstr>
      <vt:lpstr>&lt;Abbr&gt; tag</vt:lpstr>
      <vt:lpstr>Address Tag </vt:lpstr>
      <vt:lpstr>PowerPoint Presentation</vt:lpstr>
      <vt:lpstr>Some more Formatting Tags </vt:lpstr>
      <vt:lpstr>HTML links- Hyperlinks</vt:lpstr>
      <vt:lpstr>HTML Links - The target Attribute </vt:lpstr>
      <vt:lpstr>HTML image links</vt:lpstr>
      <vt:lpstr>Web page Layout using HTML</vt:lpstr>
      <vt:lpstr>Attributes of HTML img tag </vt:lpstr>
      <vt:lpstr>Common Image Formats </vt:lpstr>
      <vt:lpstr>Question </vt:lpstr>
      <vt:lpstr>HTML Lists </vt:lpstr>
      <vt:lpstr>HTML Ordered List or Numbered List </vt:lpstr>
      <vt:lpstr>Type attribute</vt:lpstr>
      <vt:lpstr>Example program</vt:lpstr>
      <vt:lpstr>HTML Unordered List or Bulleted List </vt:lpstr>
      <vt:lpstr>HTML Description List or Definition List </vt:lpstr>
      <vt:lpstr>Example Program</vt:lpstr>
      <vt:lpstr>Assignment</vt:lpstr>
      <vt:lpstr>PowerPoint Presentation</vt:lpstr>
      <vt:lpstr>Tables in a webpages</vt:lpstr>
      <vt:lpstr>Introduction to Tables</vt:lpstr>
      <vt:lpstr>Why do we use tables?</vt:lpstr>
      <vt:lpstr>Cont…</vt:lpstr>
      <vt:lpstr>Cont…</vt:lpstr>
      <vt:lpstr>&lt;TABLE style= "width: 80%" align = "center"&gt; &lt;tr align = "center"&gt;</vt:lpstr>
      <vt:lpstr>Cont…</vt:lpstr>
      <vt:lpstr>Example Program</vt:lpstr>
      <vt:lpstr>Using Tables in Page Design  </vt:lpstr>
      <vt:lpstr>Using rowspan  </vt:lpstr>
      <vt:lpstr>Using colspan, cellspacing and cellpadding  </vt:lpstr>
      <vt:lpstr>What will be the program code?</vt:lpstr>
      <vt:lpstr>What will be the program code?</vt:lpstr>
      <vt:lpstr>PowerPoint Presentation</vt:lpstr>
      <vt:lpstr>Forms in HTML</vt:lpstr>
      <vt:lpstr>PowerPoint Presentation</vt:lpstr>
      <vt:lpstr>&lt;input&gt; tag type="..." argument to tell which kind of element it is </vt:lpstr>
      <vt:lpstr>Values of type  attribute </vt:lpstr>
      <vt:lpstr>&lt;label&gt; tag</vt:lpstr>
      <vt:lpstr>Text Fields </vt:lpstr>
      <vt:lpstr>Example </vt:lpstr>
      <vt:lpstr>Password</vt:lpstr>
      <vt:lpstr>Radio Buttons </vt:lpstr>
      <vt:lpstr>Example</vt:lpstr>
      <vt:lpstr>Checkboxes</vt:lpstr>
      <vt:lpstr>Submit Button </vt:lpstr>
      <vt:lpstr>Example</vt:lpstr>
      <vt:lpstr>Textarea</vt:lpstr>
      <vt:lpstr>&lt;select&gt; </vt:lpstr>
      <vt:lpstr>Example </vt:lpstr>
      <vt:lpstr>Fieldset </vt:lpstr>
      <vt:lpstr>Example</vt:lpstr>
      <vt:lpstr>Block-level Elements </vt:lpstr>
      <vt:lpstr>Inline Elements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Sarabjeet singh</dc:creator>
  <cp:lastModifiedBy>Sarabjeet singh</cp:lastModifiedBy>
  <cp:revision>1</cp:revision>
  <dcterms:created xsi:type="dcterms:W3CDTF">2023-02-20T03:23:43Z</dcterms:created>
  <dcterms:modified xsi:type="dcterms:W3CDTF">2023-02-20T03:23:43Z</dcterms:modified>
</cp:coreProperties>
</file>