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7" r:id="rId9"/>
    <p:sldId id="268" r:id="rId10"/>
    <p:sldId id="269" r:id="rId11"/>
    <p:sldId id="270" r:id="rId12"/>
    <p:sldId id="275" r:id="rId13"/>
    <p:sldId id="276" r:id="rId14"/>
    <p:sldId id="277" r:id="rId15"/>
    <p:sldId id="278" r:id="rId16"/>
    <p:sldId id="279" r:id="rId17"/>
    <p:sldId id="280" r:id="rId18"/>
    <p:sldId id="281" r:id="rId19"/>
    <p:sldId id="288" r:id="rId20"/>
    <p:sldId id="289" r:id="rId21"/>
    <p:sldId id="285" r:id="rId22"/>
    <p:sldId id="257" r:id="rId23"/>
    <p:sldId id="291" r:id="rId24"/>
    <p:sldId id="292" r:id="rId25"/>
    <p:sldId id="293" r:id="rId26"/>
    <p:sldId id="294" r:id="rId27"/>
    <p:sldId id="295" r:id="rId28"/>
    <p:sldId id="296" r:id="rId29"/>
    <p:sldId id="403" r:id="rId30"/>
    <p:sldId id="413" r:id="rId31"/>
    <p:sldId id="287" r:id="rId32"/>
    <p:sldId id="406" r:id="rId33"/>
    <p:sldId id="384" r:id="rId34"/>
    <p:sldId id="385" r:id="rId35"/>
    <p:sldId id="386" r:id="rId36"/>
    <p:sldId id="387" r:id="rId37"/>
    <p:sldId id="3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5:19:33.095"/>
    </inkml:context>
    <inkml:brush xml:id="br0">
      <inkml:brushProperty name="width" value="0.05" units="cm"/>
      <inkml:brushProperty name="height" value="0.05" units="cm"/>
      <inkml:brushProperty name="color" value="#E71224"/>
    </inkml:brush>
  </inkml:definitions>
  <inkml:trace contextRef="#ctx0" brushRef="#br0">278 1211 24575,'-3'-2'0,"1"0"0,0 0 0,0-1 0,0 1 0,0 0 0,0-1 0,0 0 0,1 1 0,-1-1 0,1 0 0,-2-4 0,0-4 0,0 0 0,0-1 0,2 1 0,-1-1 0,1 0 0,1 0 0,0 1 0,3-20 0,-2 7 0,30-342 0,3-133 0,-36 335 0,28 165 0,23 4 0,75 19 0,-38-6 0,572 66 0,10-62 0,268-26 0,-934 4 0,0 1 0,0-1 0,0 1 0,0 0 0,0-1 0,0 1 0,-1 0 0,1 0 0,0 0 0,0 1 0,-1-1 0,1 0 0,-1 1 0,1-1 0,-1 1 0,1-1 0,0 3 0,21 31 0,-5-1 0,-2 2 0,16 48 0,14 79 0,-37-131 0,97 516 0,-44 7 0,-61-543 0,38 1036 0,-45-494 0,3-169 0,-27 58 0,-30-1 0,18-167 0,-115 668 0,101-602 0,52-316 0,-20 159 0,-19 116 0,6 76 0,25-206 0,-12 42 0,1-19 0,4-54 0,3-32 0,14-92 0,0 0 0,-1 1 0,0-1 0,-1-1 0,-1 1 0,-1 0 0,0-1 0,-1 0 0,0-1 0,-1 1 0,0-1 0,-1-1 0,-1 0 0,0 0 0,0-1 0,-2 0 0,-17 14 0,-1-5 0,0-1 0,-1-1 0,0-2 0,-39 14 0,-137 36 0,138-50 0,-1-2 0,-72 4 0,-144-3 0,-12 1 0,-116 15 0,277-28 0,-140-14 0,134-2 0,-163 7 0,309 4 0,0 1 0,0-1 0,0 1 0,0-1 0,0 0 0,0 0 0,-1 0 0,1-1 0,2-2 0,7-6 0,45-38 0,94-106 0,14-14 0,-172 176 0,1 1 0,0-1 0,-9 16 0,-2 3 0,8-13 0,-73 98 0,-69 129 0,83-131 0,66-106 0,1 0 0,-1 0 0,1 0 0,0 1 0,0-1 0,1 0 0,-1 1 0,1-1 0,-1 1 0,1-1 0,0 1 0,1-1 0,-1 1 0,0-1 0,1 1 0,0-1 0,0 0 0,0 1 0,0-1 0,0 0 0,1 0 0,0 0 0,-1 0 0,1 0 0,0 0 0,0 0 0,4 3 0,6 7 0,0 0 0,1-1 0,1-1 0,14 10 0,-23-17 0,56 37 0,95 50 0,76 21 0,-87-44 0,-78-35 0,13 7 0,92 31 0,-164-68-1365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5:19:37.251"/>
    </inkml:context>
    <inkml:brush xml:id="br0">
      <inkml:brushProperty name="width" value="0.05" units="cm"/>
      <inkml:brushProperty name="height" value="0.05" units="cm"/>
      <inkml:brushProperty name="color" value="#E71224"/>
    </inkml:brush>
  </inkml:definitions>
  <inkml:trace contextRef="#ctx0" brushRef="#br0">2377 1711 24575,'0'0'0,"0"0"0,1-14 0,0-1 0,1 1 0,0 0 0,1 0 0,7-19 0,32-68 0,-27 67 0,61-129 0,8 4 0,105-151 0,250-264 0,-408 537 0,11-13 0,1 2 0,80-69 0,-122 117 0,18-14 0,-19 15 0,0-1 0,0 0 0,0 0 0,0 0 0,0 1 0,0-1 0,0 0 0,0 0 0,0 1 0,0-1 0,0 0 0,0 0 0,0 0 0,0 1 0,0-1 0,0 0 0,0 0 0,0 0 0,0 1 0,0-1 0,0 0 0,1 0 0,-1 0 0,0 0 0,0 1 0,0-1 0,0 0 0,0 0 0,1 0 0,-1 0 0,0 0 0,0 0 0,0 1 0,1-1 0,-1 0 0,0 0 0,0 0 0,0 0 0,0 0 0,1 0 0,-1 0 0,0 0 0,0 0 0,1 0 0,-1 0 0,0 0 0,0 0 0,0 0 0,1 0 0,-1 0 0,0 0 0,0 0 0,0 0 0,1 0 0,-1 0 0,0-1 0,0 1 0,0 0 0,0 0 0,1 0 0,-1 0 0,0 0 0,0-1 0,0 1 0,0 0 0,0 0 0,1 0 0,0 0 0,-1 1 0,1 0 0,0-1 0,0 1 0,0 0 0,0-1 0,0 1 0,0-1 0,0 0 0,0 1 0,1-1 0,-1 0 0,0 0 0,0 0 0,0 1 0,1-1 0,6 1 0,137 63 0,-44-17 0,68 20 0,304 76 0,196-23 0,438-53 0,-480-71 0,-621 4 0,-1 0 0,0 0 0,1 0 0,-1 1 0,0 0 0,0 0 0,0 1 0,1-1 0,-1 1 0,0 0 0,-1 0 0,1 1 0,0 0 0,-1-1 0,1 2 0,-1-1 0,0 0 0,0 1 0,0 0 0,-1 0 0,1 0 0,-1 0 0,3 5 0,7 12 0,-2 0 0,0 0 0,-1 1 0,11 40 0,18 100 0,26 290 0,-29 6 0,-5-48 0,43 311 0,0-9 0,12 657 0,-82-245 0,-5-665 0,1-363 0,-4-1 0,-24 142 0,27-226 0,-2-1 0,1 1 0,-2-1 0,1 0 0,-1 0 0,-1 0 0,0-1 0,0 0 0,-1 1 0,0-2 0,0 1 0,-1-1 0,0 0 0,-1 0 0,0-1 0,0 0 0,0-1 0,-1 1 0,0-2 0,0 1 0,-1-1 0,-14 5 0,-14 5 0,0-3 0,-77 15 0,-84 0 0,-398 9 0,261-21 0,-1067-5 0,1162-21 0,-1 11 0,-267 33 0,-326 115 0,427-67 0,207-47 0,-1-9 0,-243-2 0,-177-28 0,620 6 0,0-1 0,-1 0 0,1 1 0,0 0 0,0-1 0,0 1 0,0 0 0,0 0 0,0 0 0,0 0 0,0 0 0,0 1 0,0-1 0,0 0 0,1 1 0,-1 0 0,-1 1 0,-25 36 0,17-21 0,1-2 0,0 1 0,1 1 0,0 0 0,2 0 0,0 1 0,-8 35 0,-10 122 0,22-144 0,-10 504 0,15-345 0,-2-45 0,-21-157 0,14 8 0,-301-168 0,254 135 0,2-2 0,1-2 0,-66-70 0,134 131 0,0 1 0,25 45 0,-25-37 0,32 40 0,158 171 0,-161-183 0,-32-38 0,0-1 0,2-1 0,0-1 0,1 0 0,25 19 0,-40-34 0,1-1 0,-1 0 0,1 0 0,-1 0 0,1 0 0,-1 0 0,1-1 0,0 1 0,-1-1 0,1 0 0,0 0 0,-1 0 0,1 0 0,0 0 0,0 0 0,-1-1 0,1 1 0,0-1 0,3-1 0,6-3 0,0-1 0,22-12 0,-18 8 0,57-34 0,104-83 0,57-71 0,-115 95 0,163-129 0,-147 123 0,-133 107 97,-2 2-126,0 0 0,0 0 1,0-1-1,0 1 0,1 0 1,-1 0-1,0 0 0,0 0 1,0 0-1,0 0 0,0 0 1,0-1-1,0 1 0,0 0 1,1 0-1,-1 0 0,0 0 1,0 0-1,0 0 0,0 0 1,0 0-1,1 0 1,-1 0-1,0 0 0,0 0 1,0 0-1,0 0 0,0 0 1,1 0-1,-1 0 0,0 0 1,0 0-1,0 0 0,0 0 1,1 0-1,-1 0 0,0 0 1,0 0-1,0 0 0,0 0 1,0 0-1,0 0 0,1 1 1,-1-1-1,0 0 0,0 0 1,0 0-1,0 0 0,0 0 1,0 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C947-AA0A-8E4B-7426-B0A442B771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C9F121-8A01-0402-4134-7CBC46A02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D0C8F3-7F31-A665-04A0-C2CFC7C8A765}"/>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5" name="Footer Placeholder 4">
            <a:extLst>
              <a:ext uri="{FF2B5EF4-FFF2-40B4-BE49-F238E27FC236}">
                <a16:creationId xmlns:a16="http://schemas.microsoft.com/office/drawing/2014/main" id="{8F9CBDCD-A239-C332-2380-01F0C237A6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990CE-7420-AFEC-47FD-714814C8BB19}"/>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325509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FC8B-7206-1D4A-347C-87B4D92083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2AFC34-9B94-45BF-D868-6B9C0754A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584FA-D317-101F-C285-FC317B33ECC6}"/>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5" name="Footer Placeholder 4">
            <a:extLst>
              <a:ext uri="{FF2B5EF4-FFF2-40B4-BE49-F238E27FC236}">
                <a16:creationId xmlns:a16="http://schemas.microsoft.com/office/drawing/2014/main" id="{6E2FA264-1AD8-226F-17F5-A5D64AB0F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C7021-131D-BC68-841E-24610A9D4613}"/>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350975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EBBF8A-3ACA-F53B-0B04-34467DFEF9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B1CAF5-4691-39B8-5E20-C83AC0619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216DB0-75AC-5884-FD7B-38C2E5813D37}"/>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5" name="Footer Placeholder 4">
            <a:extLst>
              <a:ext uri="{FF2B5EF4-FFF2-40B4-BE49-F238E27FC236}">
                <a16:creationId xmlns:a16="http://schemas.microsoft.com/office/drawing/2014/main" id="{D52782D6-CC63-5E10-4005-19552C459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542A2D-31E8-DD09-DEC9-47DA86978747}"/>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389244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BFFA-792A-0739-AF95-3C591A016B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76C2D8-5BFD-828C-4BCA-B436991549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77A96-34C1-810C-1BAE-53958780DFE1}"/>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5" name="Footer Placeholder 4">
            <a:extLst>
              <a:ext uri="{FF2B5EF4-FFF2-40B4-BE49-F238E27FC236}">
                <a16:creationId xmlns:a16="http://schemas.microsoft.com/office/drawing/2014/main" id="{29058121-8BBB-02F1-C957-7181D1564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44E3D-94BD-3F90-48A0-2078775515FA}"/>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233361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AFBA-B18E-52D6-ECB0-5C39CC46F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316495-5F57-844E-6229-5E010D20A9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B12688-211C-0D39-4270-100E27B13DF0}"/>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5" name="Footer Placeholder 4">
            <a:extLst>
              <a:ext uri="{FF2B5EF4-FFF2-40B4-BE49-F238E27FC236}">
                <a16:creationId xmlns:a16="http://schemas.microsoft.com/office/drawing/2014/main" id="{6F89CA49-9D12-9526-BA59-4374BF1C7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C6906-93ED-9937-A40B-84786418E1C8}"/>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346198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1A3E-3E67-A2B2-3A73-CEADD6BD41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418123-A907-C2C2-507F-710EF2DD6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92E2D8-B17C-CBFD-E2EF-47B291B48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1AD8F0-104E-6885-5EEF-61280D2DAFB2}"/>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6" name="Footer Placeholder 5">
            <a:extLst>
              <a:ext uri="{FF2B5EF4-FFF2-40B4-BE49-F238E27FC236}">
                <a16:creationId xmlns:a16="http://schemas.microsoft.com/office/drawing/2014/main" id="{F8045DD9-521B-AE08-DB03-55A0B7E91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EC3AFF-8F84-4A61-B7C8-9F7B126D2CED}"/>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1461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DFD4-3106-2D98-2893-D7E2CA4088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94A346-A963-E2DB-08A7-B54FCC0A9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A7E2D3-EE6F-2960-ACF8-9FBFC2798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2C8E29-8D01-5709-7D41-87EB75163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27D56-C297-3FB7-D04E-375BCB7D2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276FC3-BDC9-74D7-8A6B-34EC592EA0D1}"/>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8" name="Footer Placeholder 7">
            <a:extLst>
              <a:ext uri="{FF2B5EF4-FFF2-40B4-BE49-F238E27FC236}">
                <a16:creationId xmlns:a16="http://schemas.microsoft.com/office/drawing/2014/main" id="{DDC9D4DC-E89C-0554-312E-7BACBC3174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BEF8F6-7B63-9DA6-B16C-EA814E7F5059}"/>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206841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ACDD-A3FE-01E5-DC69-82E65C6D2D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3E7C7D-A3CA-A3DC-503A-1ECA22D37838}"/>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4" name="Footer Placeholder 3">
            <a:extLst>
              <a:ext uri="{FF2B5EF4-FFF2-40B4-BE49-F238E27FC236}">
                <a16:creationId xmlns:a16="http://schemas.microsoft.com/office/drawing/2014/main" id="{485D99C1-188D-DF56-9927-151659E403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50B97B-66CA-2F8E-A1C2-9AEDCF356408}"/>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44998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3A7428-BCCE-0F34-5219-D2AFDF0C65CA}"/>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3" name="Footer Placeholder 2">
            <a:extLst>
              <a:ext uri="{FF2B5EF4-FFF2-40B4-BE49-F238E27FC236}">
                <a16:creationId xmlns:a16="http://schemas.microsoft.com/office/drawing/2014/main" id="{5E8AC492-CD07-1F26-4ED6-FC01669BCA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9A3B1C-0A4D-AED4-610C-43D2AF9DBF47}"/>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190514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5C5C-0BF4-A53A-4724-4A1FC49E1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C643CF-1F50-0E34-ECC0-0EB558D7C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BDC786-FCCA-09FF-5B0C-87672CB6D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2D3D7-AF99-D08B-7E78-4DFC9707E1C4}"/>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6" name="Footer Placeholder 5">
            <a:extLst>
              <a:ext uri="{FF2B5EF4-FFF2-40B4-BE49-F238E27FC236}">
                <a16:creationId xmlns:a16="http://schemas.microsoft.com/office/drawing/2014/main" id="{F313DFDC-91E2-FE46-CCDD-B754312289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1F2E4-4459-96B5-6187-CE302388E2A0}"/>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214432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F5AF-AA9D-99AF-8AF7-9E2A69A6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6F7527-47AF-976C-5CE6-6672231D1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67B772-C6D7-569B-D433-394FDD77F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721F0-B799-A15E-1DB7-5390411608D2}"/>
              </a:ext>
            </a:extLst>
          </p:cNvPr>
          <p:cNvSpPr>
            <a:spLocks noGrp="1"/>
          </p:cNvSpPr>
          <p:nvPr>
            <p:ph type="dt" sz="half" idx="10"/>
          </p:nvPr>
        </p:nvSpPr>
        <p:spPr/>
        <p:txBody>
          <a:bodyPr/>
          <a:lstStyle/>
          <a:p>
            <a:fld id="{A5520ACE-0664-4C17-B365-0EA46508F435}" type="datetimeFigureOut">
              <a:rPr lang="en-IN" smtClean="0"/>
              <a:t>05-04-2023</a:t>
            </a:fld>
            <a:endParaRPr lang="en-IN"/>
          </a:p>
        </p:txBody>
      </p:sp>
      <p:sp>
        <p:nvSpPr>
          <p:cNvPr id="6" name="Footer Placeholder 5">
            <a:extLst>
              <a:ext uri="{FF2B5EF4-FFF2-40B4-BE49-F238E27FC236}">
                <a16:creationId xmlns:a16="http://schemas.microsoft.com/office/drawing/2014/main" id="{9CAFE7E2-D012-1D59-2B72-7C737C44B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1AE60D-1AC4-DC50-CAA3-8DAFCA32B81E}"/>
              </a:ext>
            </a:extLst>
          </p:cNvPr>
          <p:cNvSpPr>
            <a:spLocks noGrp="1"/>
          </p:cNvSpPr>
          <p:nvPr>
            <p:ph type="sldNum" sz="quarter" idx="12"/>
          </p:nvPr>
        </p:nvSpPr>
        <p:spPr/>
        <p:txBody>
          <a:bodyPr/>
          <a:lstStyle/>
          <a:p>
            <a:fld id="{DD4C6231-2153-491C-8A76-161ED8F9486B}" type="slidenum">
              <a:rPr lang="en-IN" smtClean="0"/>
              <a:t>‹#›</a:t>
            </a:fld>
            <a:endParaRPr lang="en-IN"/>
          </a:p>
        </p:txBody>
      </p:sp>
    </p:spTree>
    <p:extLst>
      <p:ext uri="{BB962C8B-B14F-4D97-AF65-F5344CB8AC3E}">
        <p14:creationId xmlns:p14="http://schemas.microsoft.com/office/powerpoint/2010/main" val="314776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BB4F1-BBC0-7739-2F28-75D770BE6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3C0810-CDC3-344C-8396-54FA430F1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1B4E5F-9622-60B7-6CDC-612EEEC33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20ACE-0664-4C17-B365-0EA46508F435}" type="datetimeFigureOut">
              <a:rPr lang="en-IN" smtClean="0"/>
              <a:t>05-04-2023</a:t>
            </a:fld>
            <a:endParaRPr lang="en-IN"/>
          </a:p>
        </p:txBody>
      </p:sp>
      <p:sp>
        <p:nvSpPr>
          <p:cNvPr id="5" name="Footer Placeholder 4">
            <a:extLst>
              <a:ext uri="{FF2B5EF4-FFF2-40B4-BE49-F238E27FC236}">
                <a16:creationId xmlns:a16="http://schemas.microsoft.com/office/drawing/2014/main" id="{32EA2AD3-0A12-36BE-0121-E8B8FD45C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8719FC-7218-61D0-3AF2-B60B0DE63E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C6231-2153-491C-8A76-161ED8F9486B}" type="slidenum">
              <a:rPr lang="en-IN" smtClean="0"/>
              <a:t>‹#›</a:t>
            </a:fld>
            <a:endParaRPr lang="en-IN"/>
          </a:p>
        </p:txBody>
      </p:sp>
    </p:spTree>
    <p:extLst>
      <p:ext uri="{BB962C8B-B14F-4D97-AF65-F5344CB8AC3E}">
        <p14:creationId xmlns:p14="http://schemas.microsoft.com/office/powerpoint/2010/main" val="620696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es6/es6_array_method_indexof.htm" TargetMode="External"/><Relationship Id="rId2" Type="http://schemas.openxmlformats.org/officeDocument/2006/relationships/hyperlink" Target="https://www.tutorialspoint.com/es6/es6_array_method_concat.htm" TargetMode="External"/><Relationship Id="rId1" Type="http://schemas.openxmlformats.org/officeDocument/2006/relationships/slideLayout" Target="../slideLayouts/slideLayout2.xml"/><Relationship Id="rId4" Type="http://schemas.openxmlformats.org/officeDocument/2006/relationships/hyperlink" Target="https://www.tutorialspoint.com/es6/es6_array_method_join.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customXml" Target="../ink/ink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oonhighway/learning-rea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70A5-6274-56F7-BE26-31B33F2E3B8C}"/>
              </a:ext>
            </a:extLst>
          </p:cNvPr>
          <p:cNvSpPr>
            <a:spLocks noGrp="1"/>
          </p:cNvSpPr>
          <p:nvPr>
            <p:ph type="ctrTitle"/>
          </p:nvPr>
        </p:nvSpPr>
        <p:spPr>
          <a:xfrm>
            <a:off x="1444101" y="119186"/>
            <a:ext cx="9144000" cy="2387600"/>
          </a:xfrm>
        </p:spPr>
        <p:txBody>
          <a:bodyPr/>
          <a:lstStyle/>
          <a:p>
            <a:r>
              <a:rPr lang="en-IN" b="1" dirty="0"/>
              <a:t>Unit -4</a:t>
            </a:r>
          </a:p>
        </p:txBody>
      </p:sp>
      <p:sp>
        <p:nvSpPr>
          <p:cNvPr id="3" name="Subtitle 2">
            <a:extLst>
              <a:ext uri="{FF2B5EF4-FFF2-40B4-BE49-F238E27FC236}">
                <a16:creationId xmlns:a16="http://schemas.microsoft.com/office/drawing/2014/main" id="{E96BB1BA-234E-4413-C960-784C6ABBE44A}"/>
              </a:ext>
            </a:extLst>
          </p:cNvPr>
          <p:cNvSpPr>
            <a:spLocks noGrp="1"/>
          </p:cNvSpPr>
          <p:nvPr>
            <p:ph type="subTitle" idx="1"/>
          </p:nvPr>
        </p:nvSpPr>
        <p:spPr/>
        <p:txBody>
          <a:bodyPr>
            <a:normAutofit/>
          </a:bodyPr>
          <a:lstStyle/>
          <a:p>
            <a:r>
              <a:rPr lang="en-IN" sz="2800" b="1" dirty="0"/>
              <a:t>Basics of React</a:t>
            </a:r>
          </a:p>
          <a:p>
            <a:r>
              <a:rPr lang="en-IN" sz="2800" b="1" dirty="0"/>
              <a:t>And </a:t>
            </a:r>
          </a:p>
          <a:p>
            <a:r>
              <a:rPr lang="en-IN" sz="2800" b="1" dirty="0"/>
              <a:t>Functional Programming with JavaScript</a:t>
            </a:r>
          </a:p>
        </p:txBody>
      </p:sp>
    </p:spTree>
    <p:extLst>
      <p:ext uri="{BB962C8B-B14F-4D97-AF65-F5344CB8AC3E}">
        <p14:creationId xmlns:p14="http://schemas.microsoft.com/office/powerpoint/2010/main" val="1114546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B0FF-1101-09CC-C6BD-D088DBB80722}"/>
              </a:ext>
            </a:extLst>
          </p:cNvPr>
          <p:cNvSpPr>
            <a:spLocks noGrp="1"/>
          </p:cNvSpPr>
          <p:nvPr>
            <p:ph type="title"/>
          </p:nvPr>
        </p:nvSpPr>
        <p:spPr/>
        <p:txBody>
          <a:bodyPr/>
          <a:lstStyle/>
          <a:p>
            <a:r>
              <a:rPr lang="en-IN" dirty="0"/>
              <a:t>2</a:t>
            </a:r>
            <a:r>
              <a:rPr lang="en-IN" baseline="30000" dirty="0"/>
              <a:t>nd</a:t>
            </a:r>
            <a:r>
              <a:rPr lang="en-IN" dirty="0"/>
              <a:t> way to define the class</a:t>
            </a:r>
          </a:p>
        </p:txBody>
      </p:sp>
      <p:sp>
        <p:nvSpPr>
          <p:cNvPr id="3" name="Content Placeholder 2">
            <a:extLst>
              <a:ext uri="{FF2B5EF4-FFF2-40B4-BE49-F238E27FC236}">
                <a16:creationId xmlns:a16="http://schemas.microsoft.com/office/drawing/2014/main" id="{06EDE8F7-F4F8-96D3-6F06-96C9EC5CDD16}"/>
              </a:ext>
            </a:extLst>
          </p:cNvPr>
          <p:cNvSpPr>
            <a:spLocks noGrp="1"/>
          </p:cNvSpPr>
          <p:nvPr>
            <p:ph idx="1"/>
          </p:nvPr>
        </p:nvSpPr>
        <p:spPr/>
        <p:txBody>
          <a:bodyPr>
            <a:normAutofit fontScale="77500" lnSpcReduction="20000"/>
          </a:bodyPr>
          <a:lstStyle/>
          <a:p>
            <a:pPr marL="0" indent="0">
              <a:buNone/>
            </a:pPr>
            <a:r>
              <a:rPr lang="en-IN" dirty="0"/>
              <a:t>Var </a:t>
            </a:r>
            <a:r>
              <a:rPr lang="en-IN" dirty="0" err="1"/>
              <a:t>class_name</a:t>
            </a:r>
            <a:r>
              <a:rPr lang="en-IN" dirty="0"/>
              <a:t>=class </a:t>
            </a:r>
            <a:r>
              <a:rPr lang="en-IN" dirty="0" err="1"/>
              <a:t>classname</a:t>
            </a:r>
            <a:r>
              <a:rPr lang="en-IN" dirty="0"/>
              <a:t>{</a:t>
            </a:r>
          </a:p>
          <a:p>
            <a:pPr marL="0" indent="0">
              <a:buNone/>
            </a:pPr>
            <a:r>
              <a:rPr lang="en-IN" dirty="0"/>
              <a:t>//body of the constructor</a:t>
            </a:r>
          </a:p>
          <a:p>
            <a:pPr marL="0" indent="0">
              <a:buNone/>
            </a:pPr>
            <a:r>
              <a:rPr lang="en-IN" dirty="0"/>
              <a:t>}</a:t>
            </a:r>
          </a:p>
          <a:p>
            <a:pPr marL="0" indent="0">
              <a:buNone/>
            </a:pPr>
            <a:r>
              <a:rPr lang="en-IN" b="1" dirty="0"/>
              <a:t>Example :</a:t>
            </a:r>
          </a:p>
          <a:p>
            <a:pPr marL="0" indent="0">
              <a:buNone/>
            </a:pPr>
            <a:r>
              <a:rPr lang="en-US" dirty="0"/>
              <a:t>var car=class car{						</a:t>
            </a:r>
          </a:p>
          <a:p>
            <a:pPr marL="0" indent="0">
              <a:buNone/>
            </a:pPr>
            <a:r>
              <a:rPr lang="en-US" dirty="0"/>
              <a:t>  constructor(name, year) {</a:t>
            </a:r>
          </a:p>
          <a:p>
            <a:pPr marL="0" indent="0">
              <a:buNone/>
            </a:pPr>
            <a:r>
              <a:rPr lang="en-US" dirty="0"/>
              <a:t>    this.name = name;</a:t>
            </a:r>
          </a:p>
          <a:p>
            <a:pPr marL="0" indent="0">
              <a:buNone/>
            </a:pPr>
            <a:r>
              <a:rPr lang="en-US" dirty="0"/>
              <a:t>    </a:t>
            </a:r>
            <a:r>
              <a:rPr lang="en-US" dirty="0" err="1"/>
              <a:t>this.year</a:t>
            </a:r>
            <a:r>
              <a:rPr lang="en-US" dirty="0"/>
              <a:t> = year;</a:t>
            </a:r>
          </a:p>
          <a:p>
            <a:pPr marL="0" indent="0">
              <a:buNone/>
            </a:pPr>
            <a:r>
              <a:rPr lang="en-US" dirty="0"/>
              <a:t>	 var1=this.name;</a:t>
            </a:r>
          </a:p>
          <a:p>
            <a:pPr marL="0" indent="0">
              <a:buNone/>
            </a:pPr>
            <a:r>
              <a:rPr lang="en-US" dirty="0"/>
              <a:t>	 var2=</a:t>
            </a:r>
            <a:r>
              <a:rPr lang="en-US" dirty="0" err="1"/>
              <a:t>this.year</a:t>
            </a:r>
            <a:r>
              <a:rPr lang="en-US" dirty="0"/>
              <a:t>;</a:t>
            </a:r>
          </a:p>
          <a:p>
            <a:pPr marL="0" indent="0">
              <a:buNone/>
            </a:pPr>
            <a:r>
              <a:rPr lang="en-US" dirty="0"/>
              <a:t>  } </a:t>
            </a:r>
          </a:p>
          <a:p>
            <a:pPr marL="0" indent="0">
              <a:buNone/>
            </a:pPr>
            <a:r>
              <a:rPr lang="en-US" dirty="0"/>
              <a:t>}</a:t>
            </a:r>
            <a:endParaRPr lang="en-IN" dirty="0"/>
          </a:p>
        </p:txBody>
      </p:sp>
    </p:spTree>
    <p:extLst>
      <p:ext uri="{BB962C8B-B14F-4D97-AF65-F5344CB8AC3E}">
        <p14:creationId xmlns:p14="http://schemas.microsoft.com/office/powerpoint/2010/main" val="191789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9FB9-C31D-2FEC-2B51-B263E7CE0923}"/>
              </a:ext>
            </a:extLst>
          </p:cNvPr>
          <p:cNvSpPr>
            <a:spLocks noGrp="1"/>
          </p:cNvSpPr>
          <p:nvPr>
            <p:ph type="title"/>
          </p:nvPr>
        </p:nvSpPr>
        <p:spPr/>
        <p:txBody>
          <a:bodyPr/>
          <a:lstStyle/>
          <a:p>
            <a:r>
              <a:rPr lang="en-IN" dirty="0"/>
              <a:t>Class calling </a:t>
            </a:r>
          </a:p>
        </p:txBody>
      </p:sp>
      <p:sp>
        <p:nvSpPr>
          <p:cNvPr id="3" name="Content Placeholder 2">
            <a:extLst>
              <a:ext uri="{FF2B5EF4-FFF2-40B4-BE49-F238E27FC236}">
                <a16:creationId xmlns:a16="http://schemas.microsoft.com/office/drawing/2014/main" id="{3379B38B-8509-19E9-60C7-F4CBDFE8CDDF}"/>
              </a:ext>
            </a:extLst>
          </p:cNvPr>
          <p:cNvSpPr>
            <a:spLocks noGrp="1"/>
          </p:cNvSpPr>
          <p:nvPr>
            <p:ph idx="1"/>
          </p:nvPr>
        </p:nvSpPr>
        <p:spPr/>
        <p:txBody>
          <a:bodyPr/>
          <a:lstStyle/>
          <a:p>
            <a:r>
              <a:rPr lang="en-IN" dirty="0"/>
              <a:t>Create object </a:t>
            </a:r>
          </a:p>
          <a:p>
            <a:r>
              <a:rPr lang="en-IN" dirty="0" err="1"/>
              <a:t>Const</a:t>
            </a:r>
            <a:r>
              <a:rPr lang="en-IN" dirty="0"/>
              <a:t> </a:t>
            </a:r>
            <a:r>
              <a:rPr lang="en-IN" dirty="0" err="1"/>
              <a:t>object_name</a:t>
            </a:r>
            <a:r>
              <a:rPr lang="en-IN" dirty="0"/>
              <a:t>=new </a:t>
            </a:r>
            <a:r>
              <a:rPr lang="en-IN" dirty="0" err="1"/>
              <a:t>class_name</a:t>
            </a:r>
            <a:r>
              <a:rPr lang="en-IN" dirty="0"/>
              <a:t>(</a:t>
            </a:r>
            <a:r>
              <a:rPr lang="en-IN" dirty="0">
                <a:latin typeface="+mj-lt"/>
              </a:rPr>
              <a:t>argument list);</a:t>
            </a:r>
          </a:p>
          <a:p>
            <a:r>
              <a:rPr lang="en-IN" b="1" dirty="0">
                <a:latin typeface="+mj-lt"/>
              </a:rPr>
              <a:t>Example: </a:t>
            </a:r>
            <a:r>
              <a:rPr lang="en-US" dirty="0">
                <a:latin typeface="+mj-lt"/>
              </a:rPr>
              <a:t>const </a:t>
            </a:r>
            <a:r>
              <a:rPr lang="en-US" dirty="0" err="1">
                <a:latin typeface="+mj-lt"/>
              </a:rPr>
              <a:t>myCar</a:t>
            </a:r>
            <a:r>
              <a:rPr lang="en-US" dirty="0">
                <a:latin typeface="+mj-lt"/>
              </a:rPr>
              <a:t> = new car("Ford", 2023);</a:t>
            </a:r>
          </a:p>
        </p:txBody>
      </p:sp>
    </p:spTree>
    <p:extLst>
      <p:ext uri="{BB962C8B-B14F-4D97-AF65-F5344CB8AC3E}">
        <p14:creationId xmlns:p14="http://schemas.microsoft.com/office/powerpoint/2010/main" val="329277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718B-B952-4282-9640-0F7F38E729DA}"/>
              </a:ext>
            </a:extLst>
          </p:cNvPr>
          <p:cNvSpPr>
            <a:spLocks noGrp="1"/>
          </p:cNvSpPr>
          <p:nvPr>
            <p:ph type="title"/>
          </p:nvPr>
        </p:nvSpPr>
        <p:spPr/>
        <p:txBody>
          <a:bodyPr/>
          <a:lstStyle/>
          <a:p>
            <a:r>
              <a:rPr lang="en-IN" b="1" dirty="0">
                <a:solidFill>
                  <a:srgbClr val="313130"/>
                </a:solidFill>
                <a:effectLst/>
                <a:latin typeface="BlinkMacSystemFont"/>
              </a:rPr>
              <a:t>Arrow functions</a:t>
            </a:r>
            <a:br>
              <a:rPr lang="en-IN" b="1" dirty="0">
                <a:solidFill>
                  <a:srgbClr val="313130"/>
                </a:solidFill>
                <a:effectLst/>
                <a:latin typeface="BlinkMacSystemFont"/>
              </a:rPr>
            </a:br>
            <a:endParaRPr lang="en-IN" dirty="0"/>
          </a:p>
        </p:txBody>
      </p:sp>
      <p:sp>
        <p:nvSpPr>
          <p:cNvPr id="3" name="Content Placeholder 2">
            <a:extLst>
              <a:ext uri="{FF2B5EF4-FFF2-40B4-BE49-F238E27FC236}">
                <a16:creationId xmlns:a16="http://schemas.microsoft.com/office/drawing/2014/main" id="{6C7292EC-1B22-4C02-8580-B9D0692A7333}"/>
              </a:ext>
            </a:extLst>
          </p:cNvPr>
          <p:cNvSpPr>
            <a:spLocks noGrp="1"/>
          </p:cNvSpPr>
          <p:nvPr>
            <p:ph idx="1"/>
          </p:nvPr>
        </p:nvSpPr>
        <p:spPr>
          <a:xfrm>
            <a:off x="847165" y="1836940"/>
            <a:ext cx="10515600" cy="4351338"/>
          </a:xfrm>
        </p:spPr>
        <p:txBody>
          <a:bodyPr/>
          <a:lstStyle/>
          <a:p>
            <a:pPr algn="l"/>
            <a:r>
              <a:rPr lang="en-US" b="0" i="0">
                <a:solidFill>
                  <a:srgbClr val="313130"/>
                </a:solidFill>
                <a:effectLst/>
                <a:latin typeface="BlinkMacSystemFont"/>
              </a:rPr>
              <a:t>There’s another very simple and concise syntax for creating functions, that’s often better than Function Expressions.</a:t>
            </a:r>
          </a:p>
          <a:p>
            <a:pPr algn="l"/>
            <a:r>
              <a:rPr lang="en-US" b="0" i="0">
                <a:solidFill>
                  <a:srgbClr val="313130"/>
                </a:solidFill>
                <a:effectLst/>
                <a:latin typeface="BlinkMacSystemFont"/>
              </a:rPr>
              <a:t>It’s called “arrow functions”, because it looks like this:</a:t>
            </a:r>
          </a:p>
          <a:p>
            <a:endParaRPr lang="en-IN" dirty="0"/>
          </a:p>
        </p:txBody>
      </p:sp>
      <p:sp>
        <p:nvSpPr>
          <p:cNvPr id="5" name="TextBox 4">
            <a:extLst>
              <a:ext uri="{FF2B5EF4-FFF2-40B4-BE49-F238E27FC236}">
                <a16:creationId xmlns:a16="http://schemas.microsoft.com/office/drawing/2014/main" id="{6FDDDF46-CDA7-4305-9707-365BF62597B8}"/>
              </a:ext>
            </a:extLst>
          </p:cNvPr>
          <p:cNvSpPr txBox="1"/>
          <p:nvPr/>
        </p:nvSpPr>
        <p:spPr>
          <a:xfrm>
            <a:off x="838200" y="4674659"/>
            <a:ext cx="6096000" cy="646331"/>
          </a:xfrm>
          <a:prstGeom prst="rect">
            <a:avLst/>
          </a:prstGeom>
          <a:noFill/>
        </p:spPr>
        <p:txBody>
          <a:bodyPr wrap="square">
            <a:spAutoFit/>
          </a:bodyPr>
          <a:lstStyle/>
          <a:p>
            <a:r>
              <a:rPr lang="en-US" b="0" i="0" dirty="0">
                <a:effectLst/>
                <a:latin typeface="Consolas" panose="020B0609020204030204" pitchFamily="49" charset="0"/>
              </a:rPr>
              <a:t>let</a:t>
            </a:r>
            <a:r>
              <a:rPr lang="en-US" b="0" i="0" dirty="0">
                <a:solidFill>
                  <a:srgbClr val="313130"/>
                </a:solidFill>
                <a:effectLst/>
                <a:latin typeface="Consolas" panose="020B0609020204030204" pitchFamily="49" charset="0"/>
              </a:rPr>
              <a:t> </a:t>
            </a:r>
            <a:r>
              <a:rPr lang="en-US" b="0" i="0" dirty="0" err="1">
                <a:effectLst/>
                <a:latin typeface="Consolas" panose="020B0609020204030204" pitchFamily="49" charset="0"/>
              </a:rPr>
              <a:t>func</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arg1, arg2, ..., </a:t>
            </a:r>
            <a:r>
              <a:rPr lang="en-US" b="0" i="0" dirty="0" err="1">
                <a:solidFill>
                  <a:srgbClr val="313130"/>
                </a:solidFill>
                <a:effectLst/>
                <a:latin typeface="Consolas" panose="020B0609020204030204" pitchFamily="49" charset="0"/>
              </a:rPr>
              <a:t>argN</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=&gt;</a:t>
            </a:r>
            <a:r>
              <a:rPr lang="en-US" b="0" i="0" dirty="0">
                <a:solidFill>
                  <a:srgbClr val="313130"/>
                </a:solidFill>
                <a:effectLst/>
                <a:latin typeface="Consolas" panose="020B0609020204030204" pitchFamily="49" charset="0"/>
              </a:rPr>
              <a:t> expression</a:t>
            </a:r>
            <a:r>
              <a:rPr lang="en-US" b="0" i="0" dirty="0">
                <a:effectLs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87199CAB-E6DD-4B5B-BBD6-441991F78DAB}"/>
              </a:ext>
            </a:extLst>
          </p:cNvPr>
          <p:cNvSpPr txBox="1"/>
          <p:nvPr/>
        </p:nvSpPr>
        <p:spPr>
          <a:xfrm>
            <a:off x="838200" y="3366278"/>
            <a:ext cx="6248400" cy="646331"/>
          </a:xfrm>
          <a:prstGeom prst="rect">
            <a:avLst/>
          </a:prstGeom>
          <a:noFill/>
        </p:spPr>
        <p:txBody>
          <a:bodyPr wrap="square">
            <a:spAutoFit/>
          </a:bodyPr>
          <a:lstStyle/>
          <a:p>
            <a:r>
              <a:rPr lang="en-US" b="0" i="0" dirty="0">
                <a:effectLst/>
                <a:latin typeface="Consolas" panose="020B0609020204030204" pitchFamily="49" charset="0"/>
              </a:rPr>
              <a:t>let</a:t>
            </a:r>
            <a:r>
              <a:rPr lang="en-US" b="0" i="0" dirty="0">
                <a:solidFill>
                  <a:srgbClr val="313130"/>
                </a:solidFill>
                <a:effectLst/>
                <a:latin typeface="Consolas" panose="020B0609020204030204" pitchFamily="49" charset="0"/>
              </a:rPr>
              <a:t> </a:t>
            </a:r>
            <a:r>
              <a:rPr lang="en-US" b="0" i="0" dirty="0" err="1">
                <a:effectLst/>
                <a:latin typeface="Consolas" panose="020B0609020204030204" pitchFamily="49" charset="0"/>
              </a:rPr>
              <a:t>func</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function(</a:t>
            </a:r>
            <a:r>
              <a:rPr lang="en-US" b="0" i="0" dirty="0">
                <a:solidFill>
                  <a:srgbClr val="313130"/>
                </a:solidFill>
                <a:effectLst/>
                <a:latin typeface="Consolas" panose="020B0609020204030204" pitchFamily="49" charset="0"/>
              </a:rPr>
              <a:t>arg1, arg2, ..., </a:t>
            </a:r>
            <a:r>
              <a:rPr lang="en-US" b="0" i="0" dirty="0" err="1">
                <a:solidFill>
                  <a:srgbClr val="313130"/>
                </a:solidFill>
                <a:effectLst/>
                <a:latin typeface="Consolas" panose="020B0609020204030204" pitchFamily="49" charset="0"/>
              </a:rPr>
              <a:t>argN</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return</a:t>
            </a:r>
            <a:r>
              <a:rPr lang="en-US" b="0" i="0" dirty="0">
                <a:solidFill>
                  <a:srgbClr val="313130"/>
                </a:solidFill>
                <a:effectLst/>
                <a:latin typeface="Consolas" panose="020B0609020204030204" pitchFamily="49" charset="0"/>
              </a:rPr>
              <a:t> expression</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9A3D1DAA-B8D0-40B2-B48C-F010EE5857D0}"/>
              </a:ext>
            </a:extLst>
          </p:cNvPr>
          <p:cNvSpPr txBox="1"/>
          <p:nvPr/>
        </p:nvSpPr>
        <p:spPr>
          <a:xfrm>
            <a:off x="6248400" y="3892255"/>
            <a:ext cx="6096000" cy="369332"/>
          </a:xfrm>
          <a:prstGeom prst="rect">
            <a:avLst/>
          </a:prstGeom>
          <a:noFill/>
        </p:spPr>
        <p:txBody>
          <a:bodyPr wrap="square">
            <a:spAutoFit/>
          </a:bodyPr>
          <a:lstStyle/>
          <a:p>
            <a:r>
              <a:rPr lang="en-US" b="0" i="0" dirty="0">
                <a:solidFill>
                  <a:srgbClr val="708090"/>
                </a:solidFill>
                <a:effectLst/>
                <a:latin typeface="Consolas" panose="020B0609020204030204" pitchFamily="49" charset="0"/>
              </a:rPr>
              <a:t>let sum = function(a, b) { return a + b; };</a:t>
            </a:r>
            <a:endParaRPr lang="en-IN" dirty="0"/>
          </a:p>
        </p:txBody>
      </p:sp>
      <p:sp>
        <p:nvSpPr>
          <p:cNvPr id="11" name="TextBox 10">
            <a:extLst>
              <a:ext uri="{FF2B5EF4-FFF2-40B4-BE49-F238E27FC236}">
                <a16:creationId xmlns:a16="http://schemas.microsoft.com/office/drawing/2014/main" id="{98057438-ECFD-40C2-B377-F7BEF065B442}"/>
              </a:ext>
            </a:extLst>
          </p:cNvPr>
          <p:cNvSpPr txBox="1"/>
          <p:nvPr/>
        </p:nvSpPr>
        <p:spPr>
          <a:xfrm>
            <a:off x="6248400" y="4855600"/>
            <a:ext cx="6172200" cy="369332"/>
          </a:xfrm>
          <a:prstGeom prst="rect">
            <a:avLst/>
          </a:prstGeom>
          <a:noFill/>
        </p:spPr>
        <p:txBody>
          <a:bodyPr wrap="square">
            <a:spAutoFit/>
          </a:bodyPr>
          <a:lstStyle/>
          <a:p>
            <a:r>
              <a:rPr lang="en-US" b="0" i="0" dirty="0">
                <a:effectLst/>
                <a:latin typeface="Consolas" panose="020B0609020204030204" pitchFamily="49" charset="0"/>
              </a:rPr>
              <a:t>let</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sum</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a, b</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 </a:t>
            </a:r>
            <a:r>
              <a:rPr lang="en-US" b="0" i="0" dirty="0">
                <a:effectLst/>
                <a:latin typeface="Consolas" panose="020B0609020204030204" pitchFamily="49" charset="0"/>
              </a:rPr>
              <a:t>=&gt;</a:t>
            </a:r>
            <a:r>
              <a:rPr lang="en-US" b="0" i="0" dirty="0">
                <a:solidFill>
                  <a:srgbClr val="313130"/>
                </a:solidFill>
                <a:effectLst/>
                <a:latin typeface="Consolas" panose="020B0609020204030204" pitchFamily="49" charset="0"/>
              </a:rPr>
              <a:t> a </a:t>
            </a:r>
            <a:r>
              <a:rPr lang="en-US" b="0" i="0" dirty="0">
                <a:effectLst/>
                <a:latin typeface="Consolas" panose="020B0609020204030204" pitchFamily="49" charset="0"/>
              </a:rPr>
              <a:t>+</a:t>
            </a:r>
            <a:r>
              <a:rPr lang="en-US" b="0" i="0" dirty="0">
                <a:solidFill>
                  <a:srgbClr val="313130"/>
                </a:solidFill>
                <a:effectLst/>
                <a:latin typeface="Consolas" panose="020B0609020204030204" pitchFamily="49" charset="0"/>
              </a:rPr>
              <a:t> b</a:t>
            </a:r>
            <a:r>
              <a:rPr lang="en-US" b="0" i="0" dirty="0">
                <a:effectLst/>
                <a:latin typeface="Consolas" panose="020B0609020204030204" pitchFamily="49" charset="0"/>
              </a:rPr>
              <a:t>;</a:t>
            </a:r>
            <a:endParaRPr lang="en-IN" dirty="0"/>
          </a:p>
        </p:txBody>
      </p:sp>
      <p:sp>
        <p:nvSpPr>
          <p:cNvPr id="13" name="TextBox 12">
            <a:extLst>
              <a:ext uri="{FF2B5EF4-FFF2-40B4-BE49-F238E27FC236}">
                <a16:creationId xmlns:a16="http://schemas.microsoft.com/office/drawing/2014/main" id="{03DBAEAD-A3A8-4C06-BF2D-CF5E56076713}"/>
              </a:ext>
            </a:extLst>
          </p:cNvPr>
          <p:cNvSpPr txBox="1"/>
          <p:nvPr/>
        </p:nvSpPr>
        <p:spPr>
          <a:xfrm>
            <a:off x="4278406" y="6024884"/>
            <a:ext cx="6172200" cy="646331"/>
          </a:xfrm>
          <a:prstGeom prst="rect">
            <a:avLst/>
          </a:prstGeom>
          <a:noFill/>
        </p:spPr>
        <p:txBody>
          <a:bodyPr wrap="square">
            <a:spAutoFit/>
          </a:bodyPr>
          <a:lstStyle/>
          <a:p>
            <a:br>
              <a:rPr lang="en-IN" b="0" i="0" dirty="0">
                <a:effectLst/>
                <a:latin typeface="Consolas" panose="020B0609020204030204" pitchFamily="49" charset="0"/>
              </a:rPr>
            </a:br>
            <a:r>
              <a:rPr lang="en-IN" b="0" i="0" dirty="0">
                <a:effectLst/>
                <a:latin typeface="Consolas" panose="020B0609020204030204" pitchFamily="49" charset="0"/>
              </a:rPr>
              <a:t>alert(</a:t>
            </a:r>
            <a:r>
              <a:rPr lang="en-IN" b="0" i="0" dirty="0">
                <a:solidFill>
                  <a:srgbClr val="313130"/>
                </a:solidFill>
                <a:effectLst/>
                <a:latin typeface="Consolas" panose="020B0609020204030204" pitchFamily="49" charset="0"/>
              </a:rPr>
              <a:t> </a:t>
            </a:r>
            <a:r>
              <a:rPr lang="en-IN" b="0" i="0" dirty="0">
                <a:effectLst/>
                <a:latin typeface="Consolas" panose="020B0609020204030204" pitchFamily="49" charset="0"/>
              </a:rPr>
              <a:t>sum(1,</a:t>
            </a:r>
            <a:r>
              <a:rPr lang="en-IN" b="0" i="0" dirty="0">
                <a:solidFill>
                  <a:srgbClr val="313130"/>
                </a:solidFill>
                <a:effectLst/>
                <a:latin typeface="Consolas" panose="020B0609020204030204" pitchFamily="49" charset="0"/>
              </a:rPr>
              <a:t> </a:t>
            </a:r>
            <a:r>
              <a:rPr lang="en-IN" b="0" i="0" dirty="0">
                <a:effectLst/>
                <a:latin typeface="Consolas" panose="020B0609020204030204" pitchFamily="49" charset="0"/>
              </a:rPr>
              <a:t>2)</a:t>
            </a:r>
            <a:r>
              <a:rPr lang="en-IN" b="0" i="0" dirty="0">
                <a:solidFill>
                  <a:srgbClr val="313130"/>
                </a:solidFill>
                <a:effectLst/>
                <a:latin typeface="Consolas" panose="020B0609020204030204" pitchFamily="49" charset="0"/>
              </a:rPr>
              <a:t> </a:t>
            </a:r>
            <a:r>
              <a:rPr lang="en-IN" b="0" i="0" dirty="0">
                <a:effectLst/>
                <a:latin typeface="Consolas" panose="020B0609020204030204" pitchFamily="49" charset="0"/>
              </a:rPr>
              <a:t>);</a:t>
            </a:r>
            <a:endParaRPr lang="en-IN" dirty="0"/>
          </a:p>
        </p:txBody>
      </p:sp>
    </p:spTree>
    <p:extLst>
      <p:ext uri="{BB962C8B-B14F-4D97-AF65-F5344CB8AC3E}">
        <p14:creationId xmlns:p14="http://schemas.microsoft.com/office/powerpoint/2010/main" val="132786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CBFC-C04E-4A77-A336-4D9549CF18B8}"/>
              </a:ext>
            </a:extLst>
          </p:cNvPr>
          <p:cNvSpPr>
            <a:spLocks noGrp="1"/>
          </p:cNvSpPr>
          <p:nvPr>
            <p:ph type="title"/>
          </p:nvPr>
        </p:nvSpPr>
        <p:spPr/>
        <p:txBody>
          <a:bodyPr/>
          <a:lstStyle/>
          <a:p>
            <a:r>
              <a:rPr lang="en-US" dirty="0" err="1"/>
              <a:t>Transpilers</a:t>
            </a:r>
            <a:br>
              <a:rPr lang="en-US" dirty="0"/>
            </a:br>
            <a:endParaRPr lang="en-IN" dirty="0"/>
          </a:p>
        </p:txBody>
      </p:sp>
      <p:sp>
        <p:nvSpPr>
          <p:cNvPr id="3" name="Content Placeholder 2">
            <a:extLst>
              <a:ext uri="{FF2B5EF4-FFF2-40B4-BE49-F238E27FC236}">
                <a16:creationId xmlns:a16="http://schemas.microsoft.com/office/drawing/2014/main" id="{6B80A804-B75C-4FB6-ADD1-E9F0CE02A3D3}"/>
              </a:ext>
            </a:extLst>
          </p:cNvPr>
          <p:cNvSpPr>
            <a:spLocks noGrp="1"/>
          </p:cNvSpPr>
          <p:nvPr>
            <p:ph idx="1"/>
          </p:nvPr>
        </p:nvSpPr>
        <p:spPr>
          <a:xfrm>
            <a:off x="838200" y="1305017"/>
            <a:ext cx="10515600" cy="5273336"/>
          </a:xfrm>
        </p:spPr>
        <p:txBody>
          <a:bodyPr>
            <a:normAutofit/>
          </a:bodyPr>
          <a:lstStyle/>
          <a:p>
            <a:r>
              <a:rPr lang="en-US" dirty="0"/>
              <a:t>A </a:t>
            </a:r>
            <a:r>
              <a:rPr lang="en-US" dirty="0" err="1"/>
              <a:t>transpiler</a:t>
            </a:r>
            <a:r>
              <a:rPr lang="en-US" dirty="0"/>
              <a:t> is a special piece of software that translates source code to another source code. It can parse (“read and understand”) modern code and rewrite it using older syntax constructs, so that it’ll also work in outdated engines.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Example: </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Consolas" panose="020B0609020204030204" pitchFamily="49" charset="0"/>
              </a:rPr>
              <a:t>const fun = (x) =&gt; {x*2}; </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Consolas" panose="020B0609020204030204" pitchFamily="49" charset="0"/>
              </a:rPr>
              <a:t>Will be converted to following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nsolas" panose="020B0609020204030204" pitchFamily="49" charset="0"/>
              </a:rPr>
              <a:t>var</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rPr>
              <a:t>fun = </a:t>
            </a:r>
            <a:r>
              <a:rPr kumimoji="0" lang="en-US" altLang="en-US" sz="2800" b="1" i="0" u="none" strike="noStrike" cap="none" normalizeH="0" baseline="0" dirty="0">
                <a:ln>
                  <a:noFill/>
                </a:ln>
                <a:solidFill>
                  <a:srgbClr val="006699"/>
                </a:solidFill>
                <a:effectLst/>
                <a:latin typeface="Consolas" panose="020B0609020204030204" pitchFamily="49" charset="0"/>
              </a:rPr>
              <a:t>function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rPr>
              <a:t>fun(x)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rPr>
              <a:t>x * 2;</a:t>
            </a:r>
            <a:endParaRPr kumimoji="0" lang="en-US" altLang="en-US" sz="1600" b="0" i="0" u="none" strike="noStrike" cap="none" normalizeH="0" baseline="0" dirty="0">
              <a:ln>
                <a:noFill/>
              </a:ln>
              <a:solidFill>
                <a:schemeClr val="tx1"/>
              </a:solidFill>
              <a:effectLst/>
            </a:endParaRPr>
          </a:p>
          <a:p>
            <a:endParaRPr lang="en-US" b="0" i="0" dirty="0">
              <a:solidFill>
                <a:srgbClr val="000000"/>
              </a:solidFill>
              <a:effectLst/>
              <a:latin typeface="Consolas" panose="020B0609020204030204" pitchFamily="49" charset="0"/>
            </a:endParaRPr>
          </a:p>
          <a:p>
            <a:endParaRPr lang="en-IN" dirty="0"/>
          </a:p>
        </p:txBody>
      </p:sp>
      <p:sp>
        <p:nvSpPr>
          <p:cNvPr id="4" name="Rectangle 2">
            <a:extLst>
              <a:ext uri="{FF2B5EF4-FFF2-40B4-BE49-F238E27FC236}">
                <a16:creationId xmlns:a16="http://schemas.microsoft.com/office/drawing/2014/main" id="{22F89DA3-0381-733F-AAF7-1E3029552B7B}"/>
              </a:ext>
            </a:extLst>
          </p:cNvPr>
          <p:cNvSpPr>
            <a:spLocks noChangeArrowheads="1"/>
          </p:cNvSpPr>
          <p:nvPr/>
        </p:nvSpPr>
        <p:spPr bwMode="auto">
          <a:xfrm>
            <a:off x="0" y="143961"/>
            <a:ext cx="153888"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952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3413-A1A0-4073-B409-9468FE147ED0}"/>
              </a:ext>
            </a:extLst>
          </p:cNvPr>
          <p:cNvSpPr>
            <a:spLocks noGrp="1"/>
          </p:cNvSpPr>
          <p:nvPr>
            <p:ph type="title"/>
          </p:nvPr>
        </p:nvSpPr>
        <p:spPr/>
        <p:txBody>
          <a:bodyPr/>
          <a:lstStyle/>
          <a:p>
            <a:r>
              <a:rPr lang="en-IN" dirty="0"/>
              <a:t>Array</a:t>
            </a:r>
          </a:p>
        </p:txBody>
      </p:sp>
      <p:sp>
        <p:nvSpPr>
          <p:cNvPr id="3" name="Content Placeholder 2">
            <a:extLst>
              <a:ext uri="{FF2B5EF4-FFF2-40B4-BE49-F238E27FC236}">
                <a16:creationId xmlns:a16="http://schemas.microsoft.com/office/drawing/2014/main" id="{EDE241D6-3D61-4A22-9F9F-80D936782F9D}"/>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Nunito" panose="020B0604020202020204" pitchFamily="2" charset="0"/>
              </a:rPr>
              <a:t>An array declaration allocates sequential memory blocks.</a:t>
            </a:r>
          </a:p>
          <a:p>
            <a:pPr algn="just">
              <a:buFont typeface="Arial" panose="020B0604020202020204" pitchFamily="34" charset="0"/>
              <a:buChar char="•"/>
            </a:pPr>
            <a:r>
              <a:rPr lang="en-US" b="0" i="0" dirty="0">
                <a:solidFill>
                  <a:srgbClr val="000000"/>
                </a:solidFill>
                <a:effectLst/>
                <a:latin typeface="Nunito" panose="020B0604020202020204" pitchFamily="2" charset="0"/>
              </a:rPr>
              <a:t>Arrays are static. This means that an array once initialized cannot be resized.</a:t>
            </a:r>
          </a:p>
          <a:p>
            <a:pPr algn="just">
              <a:buFont typeface="Arial" panose="020B0604020202020204" pitchFamily="34" charset="0"/>
              <a:buChar char="•"/>
            </a:pPr>
            <a:r>
              <a:rPr lang="en-US" b="0" i="0" dirty="0">
                <a:solidFill>
                  <a:srgbClr val="000000"/>
                </a:solidFill>
                <a:effectLst/>
                <a:latin typeface="Nunito" panose="020B0604020202020204" pitchFamily="2" charset="0"/>
              </a:rPr>
              <a:t>Each memory block represents an array element.</a:t>
            </a:r>
          </a:p>
          <a:p>
            <a:pPr algn="just">
              <a:buFont typeface="Arial" panose="020B0604020202020204" pitchFamily="34" charset="0"/>
              <a:buChar char="•"/>
            </a:pPr>
            <a:r>
              <a:rPr lang="en-US" b="0" i="0" dirty="0">
                <a:solidFill>
                  <a:srgbClr val="000000"/>
                </a:solidFill>
                <a:effectLst/>
                <a:latin typeface="Nunito" panose="020B0604020202020204" pitchFamily="2" charset="0"/>
              </a:rPr>
              <a:t>Array elements are identified by a unique integer called as the subscript/index of the element.</a:t>
            </a:r>
          </a:p>
          <a:p>
            <a:pPr algn="just">
              <a:buFont typeface="Arial" panose="020B0604020202020204" pitchFamily="34" charset="0"/>
              <a:buChar char="•"/>
            </a:pPr>
            <a:r>
              <a:rPr lang="en-US" b="0" i="0" dirty="0">
                <a:solidFill>
                  <a:srgbClr val="000000"/>
                </a:solidFill>
                <a:effectLst/>
                <a:latin typeface="Nunito" panose="020B0604020202020204" pitchFamily="2" charset="0"/>
              </a:rPr>
              <a:t>Arrays too, like variables, should be declared before they are used.</a:t>
            </a:r>
          </a:p>
          <a:p>
            <a:pPr algn="just">
              <a:buFont typeface="Arial" panose="020B0604020202020204" pitchFamily="34" charset="0"/>
              <a:buChar char="•"/>
            </a:pPr>
            <a:r>
              <a:rPr lang="en-US" b="0" i="0" dirty="0">
                <a:solidFill>
                  <a:srgbClr val="000000"/>
                </a:solidFill>
                <a:effectLst/>
                <a:latin typeface="Nunito" panose="020B0604020202020204" pitchFamily="2" charset="0"/>
              </a:rPr>
              <a:t>Array initialization refers to populating the array elements.</a:t>
            </a:r>
          </a:p>
          <a:p>
            <a:pPr algn="just">
              <a:buFont typeface="Arial" panose="020B0604020202020204" pitchFamily="34" charset="0"/>
              <a:buChar char="•"/>
            </a:pPr>
            <a:r>
              <a:rPr lang="en-US" b="0" i="0" dirty="0">
                <a:solidFill>
                  <a:srgbClr val="000000"/>
                </a:solidFill>
                <a:effectLst/>
                <a:latin typeface="Nunito" panose="020B0604020202020204" pitchFamily="2" charset="0"/>
              </a:rPr>
              <a:t>Array element values can be updated or modified but cannot be deleted.</a:t>
            </a:r>
          </a:p>
          <a:p>
            <a:endParaRPr lang="en-IN" dirty="0"/>
          </a:p>
        </p:txBody>
      </p:sp>
    </p:spTree>
    <p:extLst>
      <p:ext uri="{BB962C8B-B14F-4D97-AF65-F5344CB8AC3E}">
        <p14:creationId xmlns:p14="http://schemas.microsoft.com/office/powerpoint/2010/main" val="292458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66C4-9C96-4C96-9709-A2C1845CE220}"/>
              </a:ext>
            </a:extLst>
          </p:cNvPr>
          <p:cNvSpPr>
            <a:spLocks noGrp="1"/>
          </p:cNvSpPr>
          <p:nvPr>
            <p:ph type="title"/>
          </p:nvPr>
        </p:nvSpPr>
        <p:spPr>
          <a:xfrm>
            <a:off x="838200" y="0"/>
            <a:ext cx="10515600" cy="1325563"/>
          </a:xfrm>
        </p:spPr>
        <p:txBody>
          <a:bodyPr/>
          <a:lstStyle/>
          <a:p>
            <a:r>
              <a:rPr lang="en-IN" dirty="0"/>
              <a:t>Cont..</a:t>
            </a:r>
          </a:p>
        </p:txBody>
      </p:sp>
      <p:sp>
        <p:nvSpPr>
          <p:cNvPr id="3" name="Content Placeholder 2">
            <a:extLst>
              <a:ext uri="{FF2B5EF4-FFF2-40B4-BE49-F238E27FC236}">
                <a16:creationId xmlns:a16="http://schemas.microsoft.com/office/drawing/2014/main" id="{3C79A7FE-C234-4DE6-895B-3AF5EA58CA6F}"/>
              </a:ext>
            </a:extLst>
          </p:cNvPr>
          <p:cNvSpPr>
            <a:spLocks noGrp="1"/>
          </p:cNvSpPr>
          <p:nvPr>
            <p:ph idx="1"/>
          </p:nvPr>
        </p:nvSpPr>
        <p:spPr>
          <a:xfrm>
            <a:off x="838200" y="1160232"/>
            <a:ext cx="10515600" cy="4929849"/>
          </a:xfrm>
        </p:spPr>
        <p:txBody>
          <a:bodyPr>
            <a:normAutofit/>
          </a:bodyPr>
          <a:lstStyle/>
          <a:p>
            <a:r>
              <a:rPr lang="en-IN" b="0" i="0" dirty="0">
                <a:solidFill>
                  <a:srgbClr val="000000"/>
                </a:solidFill>
                <a:effectLst/>
                <a:latin typeface="Heebo" panose="020B0604020202020204" pitchFamily="2" charset="-79"/>
                <a:cs typeface="Heebo" panose="020B0604020202020204" pitchFamily="2" charset="-79"/>
              </a:rPr>
              <a:t>Declaring and Initializing Arrays</a:t>
            </a:r>
          </a:p>
          <a:p>
            <a:pPr lvl="1"/>
            <a:r>
              <a:rPr lang="en-US" dirty="0"/>
              <a:t>var </a:t>
            </a:r>
            <a:r>
              <a:rPr lang="en-US" dirty="0" err="1"/>
              <a:t>array_name</a:t>
            </a:r>
            <a:r>
              <a:rPr lang="en-US" dirty="0"/>
              <a:t>; //declaration </a:t>
            </a:r>
          </a:p>
          <a:p>
            <a:pPr lvl="1"/>
            <a:r>
              <a:rPr lang="en-US" dirty="0" err="1"/>
              <a:t>array_name</a:t>
            </a:r>
            <a:r>
              <a:rPr lang="en-US" dirty="0"/>
              <a:t> = [val1,val2,valn..]   //initialization </a:t>
            </a:r>
          </a:p>
          <a:p>
            <a:pPr lvl="2"/>
            <a:r>
              <a:rPr lang="en-US" dirty="0"/>
              <a:t>OR </a:t>
            </a:r>
          </a:p>
          <a:p>
            <a:pPr lvl="1"/>
            <a:r>
              <a:rPr lang="en-US" dirty="0"/>
              <a:t>var </a:t>
            </a:r>
            <a:r>
              <a:rPr lang="en-US" dirty="0" err="1"/>
              <a:t>array_name</a:t>
            </a:r>
            <a:r>
              <a:rPr lang="en-US" dirty="0"/>
              <a:t> = [val1,val2…</a:t>
            </a:r>
            <a:r>
              <a:rPr lang="en-US" dirty="0" err="1"/>
              <a:t>valn</a:t>
            </a:r>
            <a:r>
              <a:rPr lang="en-US" dirty="0"/>
              <a:t>]</a:t>
            </a:r>
          </a:p>
          <a:p>
            <a:r>
              <a:rPr lang="en-IN" b="0" i="0" dirty="0">
                <a:solidFill>
                  <a:srgbClr val="000000"/>
                </a:solidFill>
                <a:effectLst/>
                <a:latin typeface="Heebo" pitchFamily="2" charset="-79"/>
                <a:cs typeface="Heebo" pitchFamily="2" charset="-79"/>
              </a:rPr>
              <a:t>Accessing Array Elements</a:t>
            </a:r>
          </a:p>
          <a:p>
            <a:pPr algn="l"/>
            <a:r>
              <a:rPr lang="en-US" b="0" i="0" dirty="0">
                <a:solidFill>
                  <a:srgbClr val="000000"/>
                </a:solidFill>
                <a:effectLst/>
                <a:latin typeface="Heebo" pitchFamily="2" charset="-79"/>
                <a:cs typeface="Heebo" pitchFamily="2" charset="-79"/>
              </a:rPr>
              <a:t>Array Object</a:t>
            </a:r>
          </a:p>
          <a:p>
            <a:pPr lvl="1" algn="just"/>
            <a:r>
              <a:rPr lang="en-US" b="0" i="0" dirty="0">
                <a:solidFill>
                  <a:srgbClr val="000000"/>
                </a:solidFill>
                <a:effectLst/>
                <a:latin typeface="Nunito" pitchFamily="2" charset="0"/>
              </a:rPr>
              <a:t>An array can also be created using the Array object. The Array constructor can be passed as −</a:t>
            </a:r>
          </a:p>
          <a:p>
            <a:pPr lvl="2" algn="just"/>
            <a:r>
              <a:rPr lang="en-US" b="0" i="0" dirty="0">
                <a:solidFill>
                  <a:srgbClr val="000000"/>
                </a:solidFill>
                <a:effectLst/>
                <a:latin typeface="Nunito" pitchFamily="2" charset="0"/>
              </a:rPr>
              <a:t>A numeric value that represents the size of the array or.</a:t>
            </a:r>
          </a:p>
          <a:p>
            <a:pPr lvl="2" algn="just"/>
            <a:r>
              <a:rPr lang="en-US" b="0" i="0" dirty="0">
                <a:solidFill>
                  <a:srgbClr val="000000"/>
                </a:solidFill>
                <a:effectLst/>
                <a:latin typeface="Nunito" pitchFamily="2" charset="0"/>
              </a:rPr>
              <a:t>A list of comma separated values.</a:t>
            </a:r>
          </a:p>
          <a:p>
            <a:pPr lvl="2" algn="just"/>
            <a:endParaRPr lang="en-US" b="0" i="0" dirty="0">
              <a:solidFill>
                <a:srgbClr val="000000"/>
              </a:solidFill>
              <a:effectLst/>
              <a:latin typeface="Nunito" pitchFamily="2" charset="0"/>
            </a:endParaRPr>
          </a:p>
          <a:p>
            <a:endParaRPr lang="en-IN" dirty="0"/>
          </a:p>
        </p:txBody>
      </p:sp>
      <p:sp>
        <p:nvSpPr>
          <p:cNvPr id="5" name="Rectangle 2">
            <a:extLst>
              <a:ext uri="{FF2B5EF4-FFF2-40B4-BE49-F238E27FC236}">
                <a16:creationId xmlns:a16="http://schemas.microsoft.com/office/drawing/2014/main" id="{1A6524DE-4E2E-4257-8E5F-495888CA658A}"/>
              </a:ext>
            </a:extLst>
          </p:cNvPr>
          <p:cNvSpPr>
            <a:spLocks noChangeArrowheads="1"/>
          </p:cNvSpPr>
          <p:nvPr/>
        </p:nvSpPr>
        <p:spPr bwMode="auto">
          <a:xfrm>
            <a:off x="8378791" y="4926416"/>
            <a:ext cx="2761945" cy="2923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var</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arr_names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new</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0066"/>
                </a:solidFill>
                <a:effectLst/>
                <a:latin typeface="var(--bs-font-monospace)"/>
              </a:rPr>
              <a:t>Array</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4</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86FD8FE-B519-4369-AE22-FEEFDF48658D}"/>
              </a:ext>
            </a:extLst>
          </p:cNvPr>
          <p:cNvSpPr>
            <a:spLocks noChangeArrowheads="1"/>
          </p:cNvSpPr>
          <p:nvPr/>
        </p:nvSpPr>
        <p:spPr bwMode="auto">
          <a:xfrm>
            <a:off x="5995223" y="5236363"/>
            <a:ext cx="4554071" cy="2923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var</a:t>
            </a:r>
            <a:r>
              <a:rPr kumimoji="0" lang="en-US" altLang="en-US" sz="1600" b="0" i="0" u="none" strike="noStrike" cap="none" normalizeH="0" baseline="0" dirty="0">
                <a:ln>
                  <a:noFill/>
                </a:ln>
                <a:solidFill>
                  <a:srgbClr val="000000"/>
                </a:solidFill>
                <a:effectLst/>
                <a:latin typeface="var(--bs-font-monospace)"/>
              </a:rPr>
              <a:t> names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new</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0066"/>
                </a:solidFill>
                <a:effectLst/>
                <a:latin typeface="var(--bs-font-monospace)"/>
              </a:rPr>
              <a:t>Array</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Mary"</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"Tom"</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"Jack"</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"Jill</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a:ln>
                  <a:noFill/>
                </a:ln>
                <a:solidFill>
                  <a:srgbClr val="666600"/>
                </a:solidFill>
                <a:effectLst/>
                <a:latin typeface="var(--bs-font-monospace)"/>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571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E208-EE35-4026-9B10-A7E8AFC687F8}"/>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Array Methods</a:t>
            </a:r>
            <a:br>
              <a:rPr lang="en-IN" b="0" i="0" dirty="0">
                <a:solidFill>
                  <a:srgbClr val="000000"/>
                </a:solidFill>
                <a:effectLst/>
                <a:latin typeface="Heebo" pitchFamily="2" charset="-79"/>
                <a:cs typeface="Heebo" pitchFamily="2" charset="-79"/>
              </a:rPr>
            </a:br>
            <a:endParaRPr lang="en-IN" dirty="0"/>
          </a:p>
        </p:txBody>
      </p:sp>
      <p:graphicFrame>
        <p:nvGraphicFramePr>
          <p:cNvPr id="5" name="Content Placeholder 4">
            <a:extLst>
              <a:ext uri="{FF2B5EF4-FFF2-40B4-BE49-F238E27FC236}">
                <a16:creationId xmlns:a16="http://schemas.microsoft.com/office/drawing/2014/main" id="{53576A03-C9D8-4A66-9C25-FF013289BD16}"/>
              </a:ext>
            </a:extLst>
          </p:cNvPr>
          <p:cNvGraphicFramePr>
            <a:graphicFrameLocks noGrp="1"/>
          </p:cNvGraphicFramePr>
          <p:nvPr>
            <p:ph idx="1"/>
          </p:nvPr>
        </p:nvGraphicFramePr>
        <p:xfrm>
          <a:off x="735105" y="1171853"/>
          <a:ext cx="9722789" cy="5255579"/>
        </p:xfrm>
        <a:graphic>
          <a:graphicData uri="http://schemas.openxmlformats.org/drawingml/2006/table">
            <a:tbl>
              <a:tblPr/>
              <a:tblGrid>
                <a:gridCol w="979534">
                  <a:extLst>
                    <a:ext uri="{9D8B030D-6E8A-4147-A177-3AD203B41FA5}">
                      <a16:colId xmlns:a16="http://schemas.microsoft.com/office/drawing/2014/main" val="3715506802"/>
                    </a:ext>
                  </a:extLst>
                </a:gridCol>
                <a:gridCol w="8743255">
                  <a:extLst>
                    <a:ext uri="{9D8B030D-6E8A-4147-A177-3AD203B41FA5}">
                      <a16:colId xmlns:a16="http://schemas.microsoft.com/office/drawing/2014/main" val="28611757"/>
                    </a:ext>
                  </a:extLst>
                </a:gridCol>
              </a:tblGrid>
              <a:tr h="881876">
                <a:tc>
                  <a:txBody>
                    <a:bodyPr/>
                    <a:lstStyle/>
                    <a:p>
                      <a:pPr algn="ctr" fontAlgn="ctr"/>
                      <a:r>
                        <a:rPr lang="en-IN" sz="1600">
                          <a:effectLst/>
                        </a:rPr>
                        <a:t>1</a:t>
                      </a:r>
                    </a:p>
                  </a:txBody>
                  <a:tcPr marL="39201" marR="39201" marT="39201" marB="3920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0" u="none" strike="noStrike">
                          <a:solidFill>
                            <a:srgbClr val="313131"/>
                          </a:solidFill>
                          <a:effectLst/>
                          <a:hlinkClick r:id="rId2"/>
                        </a:rPr>
                        <a:t>concat()</a:t>
                      </a:r>
                      <a:r>
                        <a:rPr lang="en-US" sz="1600">
                          <a:solidFill>
                            <a:srgbClr val="000000"/>
                          </a:solidFill>
                          <a:effectLst/>
                        </a:rPr>
                        <a:t>Returns a new array comprised of this array joined with other array(s) and/or value(s)</a:t>
                      </a:r>
                    </a:p>
                  </a:txBody>
                  <a:tcPr marL="39201" marR="39201" marT="39201" marB="3920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18952457"/>
                  </a:ext>
                </a:extLst>
              </a:tr>
              <a:tr h="1355061">
                <a:tc>
                  <a:txBody>
                    <a:bodyPr/>
                    <a:lstStyle/>
                    <a:p>
                      <a:pPr algn="ctr" fontAlgn="ctr"/>
                      <a:r>
                        <a:rPr lang="en-IN" sz="1600" dirty="0">
                          <a:effectLst/>
                        </a:rPr>
                        <a:t>2</a:t>
                      </a:r>
                    </a:p>
                  </a:txBody>
                  <a:tcPr marL="39201" marR="39201" marT="39201" marB="3920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600" b="0" u="none" strike="noStrike" dirty="0" err="1">
                          <a:solidFill>
                            <a:srgbClr val="313131"/>
                          </a:solidFill>
                          <a:effectLst/>
                          <a:hlinkClick r:id="rId3"/>
                        </a:rPr>
                        <a:t>indexOf</a:t>
                      </a:r>
                      <a:r>
                        <a:rPr lang="en-US" sz="1600" b="0" u="none" strike="noStrike" dirty="0">
                          <a:solidFill>
                            <a:srgbClr val="313131"/>
                          </a:solidFill>
                          <a:effectLst/>
                          <a:hlinkClick r:id="rId3"/>
                        </a:rPr>
                        <a:t>()</a:t>
                      </a:r>
                      <a:r>
                        <a:rPr lang="en-US" sz="1600" dirty="0">
                          <a:solidFill>
                            <a:srgbClr val="000000"/>
                          </a:solidFill>
                          <a:effectLst/>
                        </a:rPr>
                        <a:t>Returns the first (least) index of an element within the array equal to the specified value, or -1 if none is found. </a:t>
                      </a:r>
                    </a:p>
                    <a:p>
                      <a:pPr marL="0" marR="0" lvl="0" indent="0" algn="just" defTabSz="914400" rtl="0" eaLnBrk="1" fontAlgn="t" latinLnBrk="0" hangingPunct="1">
                        <a:lnSpc>
                          <a:spcPct val="100000"/>
                        </a:lnSpc>
                        <a:spcBef>
                          <a:spcPts val="0"/>
                        </a:spcBef>
                        <a:spcAft>
                          <a:spcPts val="0"/>
                        </a:spcAft>
                        <a:buClrTx/>
                        <a:buSzTx/>
                        <a:buFontTx/>
                        <a:buNone/>
                        <a:tabLst/>
                        <a:defRPr/>
                      </a:pPr>
                      <a:r>
                        <a:rPr lang="en-IN" sz="1600" dirty="0" err="1"/>
                        <a:t>array.indexOf</a:t>
                      </a:r>
                      <a:r>
                        <a:rPr lang="en-IN" sz="1600" dirty="0"/>
                        <a:t>(</a:t>
                      </a:r>
                      <a:r>
                        <a:rPr lang="en-IN" sz="1600" dirty="0" err="1"/>
                        <a:t>searchElement</a:t>
                      </a:r>
                      <a:r>
                        <a:rPr lang="en-IN" sz="1600" dirty="0"/>
                        <a:t>[, </a:t>
                      </a:r>
                      <a:r>
                        <a:rPr lang="en-IN" sz="1600" dirty="0" err="1"/>
                        <a:t>fromIndex</a:t>
                      </a:r>
                      <a:r>
                        <a:rPr lang="en-IN" sz="1600" dirty="0"/>
                        <a:t>]); </a:t>
                      </a:r>
                      <a:endParaRPr lang="en-US" sz="1600" dirty="0">
                        <a:solidFill>
                          <a:srgbClr val="000000"/>
                        </a:solidFill>
                        <a:effectLst/>
                      </a:endParaRPr>
                    </a:p>
                    <a:p>
                      <a:pPr algn="just" fontAlgn="t"/>
                      <a:endParaRPr lang="en-US" sz="1600" dirty="0">
                        <a:solidFill>
                          <a:srgbClr val="000000"/>
                        </a:solidFill>
                        <a:effectLst/>
                      </a:endParaRPr>
                    </a:p>
                  </a:txBody>
                  <a:tcPr marL="39201" marR="39201" marT="39201" marB="3920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3965616"/>
                  </a:ext>
                </a:extLst>
              </a:tr>
              <a:tr h="1119890">
                <a:tc>
                  <a:txBody>
                    <a:bodyPr/>
                    <a:lstStyle/>
                    <a:p>
                      <a:pPr algn="ctr" fontAlgn="ctr"/>
                      <a:r>
                        <a:rPr lang="en-IN" sz="1600" dirty="0">
                          <a:effectLst/>
                        </a:rPr>
                        <a:t>3</a:t>
                      </a:r>
                    </a:p>
                  </a:txBody>
                  <a:tcPr marL="39201" marR="39201" marT="39201" marB="3920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600" b="0" u="none" strike="noStrike" dirty="0">
                          <a:solidFill>
                            <a:srgbClr val="313131"/>
                          </a:solidFill>
                          <a:effectLst/>
                          <a:hlinkClick r:id="rId4"/>
                        </a:rPr>
                        <a:t>join()</a:t>
                      </a:r>
                      <a:r>
                        <a:rPr lang="en-US" sz="1600" dirty="0">
                          <a:solidFill>
                            <a:srgbClr val="000000"/>
                          </a:solidFill>
                          <a:effectLst/>
                        </a:rPr>
                        <a:t>Joins all elements of an array into a string.</a:t>
                      </a:r>
                    </a:p>
                    <a:p>
                      <a:pPr algn="just" fontAlgn="t"/>
                      <a:br>
                        <a:rPr lang="en-IN" sz="1800" kern="1200" dirty="0">
                          <a:solidFill>
                            <a:schemeClr val="tx1"/>
                          </a:solidFill>
                          <a:effectLst/>
                          <a:latin typeface="+mn-lt"/>
                          <a:ea typeface="+mn-ea"/>
                          <a:cs typeface="+mn-cs"/>
                        </a:rPr>
                      </a:br>
                      <a:r>
                        <a:rPr lang="en-IN" sz="1800" kern="1200" dirty="0">
                          <a:solidFill>
                            <a:schemeClr val="tx1"/>
                          </a:solidFill>
                          <a:effectLst/>
                          <a:latin typeface="+mn-lt"/>
                          <a:ea typeface="+mn-ea"/>
                          <a:cs typeface="+mn-cs"/>
                        </a:rPr>
                        <a:t>var str = </a:t>
                      </a:r>
                      <a:r>
                        <a:rPr lang="en-IN" sz="1800" kern="1200" dirty="0" err="1">
                          <a:solidFill>
                            <a:schemeClr val="tx1"/>
                          </a:solidFill>
                          <a:effectLst/>
                          <a:latin typeface="+mn-lt"/>
                          <a:ea typeface="+mn-ea"/>
                          <a:cs typeface="+mn-cs"/>
                        </a:rPr>
                        <a:t>arr.join</a:t>
                      </a:r>
                      <a:r>
                        <a:rPr lang="en-IN" sz="1800" kern="1200" dirty="0">
                          <a:solidFill>
                            <a:schemeClr val="tx1"/>
                          </a:solidFill>
                          <a:effectLst/>
                          <a:latin typeface="+mn-lt"/>
                          <a:ea typeface="+mn-ea"/>
                          <a:cs typeface="+mn-cs"/>
                        </a:rPr>
                        <a:t>(" + "); console.log("str : " + str ); </a:t>
                      </a:r>
                      <a:endParaRPr lang="en-US" sz="1600" dirty="0">
                        <a:solidFill>
                          <a:srgbClr val="000000"/>
                        </a:solidFill>
                        <a:effectLst/>
                      </a:endParaRPr>
                    </a:p>
                  </a:txBody>
                  <a:tcPr marL="39201" marR="39201" marT="39201" marB="3920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34320191"/>
                  </a:ext>
                </a:extLst>
              </a:tr>
              <a:tr h="1413719">
                <a:tc>
                  <a:txBody>
                    <a:bodyPr/>
                    <a:lstStyle/>
                    <a:p>
                      <a:pPr algn="ctr" fontAlgn="ctr"/>
                      <a:r>
                        <a:rPr lang="en-IN" sz="1600" dirty="0">
                          <a:effectLst/>
                        </a:rPr>
                        <a:t>4</a:t>
                      </a:r>
                    </a:p>
                  </a:txBody>
                  <a:tcPr marL="39201" marR="39201" marT="39201" marB="3920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800" b="0" i="0" kern="1200" dirty="0">
                          <a:solidFill>
                            <a:schemeClr val="tx1"/>
                          </a:solidFill>
                          <a:effectLst/>
                          <a:latin typeface="+mn-lt"/>
                          <a:ea typeface="+mn-ea"/>
                          <a:cs typeface="+mn-cs"/>
                        </a:rPr>
                        <a:t>pop() method removes the last element from an array and returns that element</a:t>
                      </a:r>
                    </a:p>
                    <a:p>
                      <a:pPr algn="just" fontAlgn="t"/>
                      <a:r>
                        <a:rPr lang="en-IN" sz="1800" kern="1200" dirty="0">
                          <a:solidFill>
                            <a:schemeClr val="tx1"/>
                          </a:solidFill>
                          <a:effectLst/>
                          <a:latin typeface="+mn-lt"/>
                          <a:ea typeface="+mn-ea"/>
                          <a:cs typeface="+mn-cs"/>
                        </a:rPr>
                        <a:t>var numbers = [1, 4, 9]; var element = </a:t>
                      </a:r>
                      <a:r>
                        <a:rPr lang="en-IN" sz="1800" kern="1200" dirty="0" err="1">
                          <a:solidFill>
                            <a:schemeClr val="tx1"/>
                          </a:solidFill>
                          <a:effectLst/>
                          <a:latin typeface="+mn-lt"/>
                          <a:ea typeface="+mn-ea"/>
                          <a:cs typeface="+mn-cs"/>
                        </a:rPr>
                        <a:t>numbers.pop</a:t>
                      </a:r>
                      <a:r>
                        <a:rPr lang="en-IN" sz="1800" kern="1200" dirty="0">
                          <a:solidFill>
                            <a:schemeClr val="tx1"/>
                          </a:solidFill>
                          <a:effectLst/>
                          <a:latin typeface="+mn-lt"/>
                          <a:ea typeface="+mn-ea"/>
                          <a:cs typeface="+mn-cs"/>
                        </a:rPr>
                        <a:t>(); console.log("element is : " + element ); </a:t>
                      </a:r>
                      <a:endParaRPr lang="en-US" sz="1600" dirty="0">
                        <a:solidFill>
                          <a:srgbClr val="000000"/>
                        </a:solidFill>
                        <a:effectLst/>
                      </a:endParaRPr>
                    </a:p>
                  </a:txBody>
                  <a:tcPr marL="39201" marR="39201" marT="39201" marB="3920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41769928"/>
                  </a:ext>
                </a:extLst>
              </a:tr>
              <a:tr h="485033">
                <a:tc>
                  <a:txBody>
                    <a:bodyPr/>
                    <a:lstStyle/>
                    <a:p>
                      <a:pPr algn="ctr" fontAlgn="ctr"/>
                      <a:endParaRPr lang="en-IN" sz="1600" dirty="0">
                        <a:effectLst/>
                      </a:endParaRPr>
                    </a:p>
                  </a:txBody>
                  <a:tcPr marL="39201" marR="39201" marT="39201" marB="39201"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endParaRPr lang="en-US" sz="1600" dirty="0">
                        <a:solidFill>
                          <a:srgbClr val="000000"/>
                        </a:solidFill>
                        <a:effectLst/>
                      </a:endParaRPr>
                    </a:p>
                  </a:txBody>
                  <a:tcPr marL="39201" marR="39201" marT="39201" marB="3920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2621743"/>
                  </a:ext>
                </a:extLst>
              </a:tr>
            </a:tbl>
          </a:graphicData>
        </a:graphic>
      </p:graphicFrame>
    </p:spTree>
    <p:extLst>
      <p:ext uri="{BB962C8B-B14F-4D97-AF65-F5344CB8AC3E}">
        <p14:creationId xmlns:p14="http://schemas.microsoft.com/office/powerpoint/2010/main" val="253551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1A68-68A6-4EB4-97CF-5E6D161C1EFD}"/>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16A75804-6F55-4913-A190-A0989443AC58}"/>
              </a:ext>
            </a:extLst>
          </p:cNvPr>
          <p:cNvSpPr>
            <a:spLocks noGrp="1"/>
          </p:cNvSpPr>
          <p:nvPr>
            <p:ph idx="1"/>
          </p:nvPr>
        </p:nvSpPr>
        <p:spPr/>
        <p:txBody>
          <a:bodyPr>
            <a:normAutofit fontScale="92500" lnSpcReduction="10000"/>
          </a:bodyPr>
          <a:lstStyle/>
          <a:p>
            <a:r>
              <a:rPr lang="en-US" b="0" i="0" dirty="0">
                <a:solidFill>
                  <a:srgbClr val="000000"/>
                </a:solidFill>
                <a:effectLst/>
                <a:latin typeface="Nunito" pitchFamily="2" charset="0"/>
              </a:rPr>
              <a:t>push() method appends the given element(s) in the last of the array and returns the length of the new array.</a:t>
            </a:r>
          </a:p>
          <a:p>
            <a:pPr lvl="1"/>
            <a:r>
              <a:rPr lang="en-US" dirty="0"/>
              <a:t>var numbers = new Array(1, 4, 9); var length = </a:t>
            </a:r>
            <a:r>
              <a:rPr lang="en-US" dirty="0" err="1"/>
              <a:t>numbers.push</a:t>
            </a:r>
            <a:r>
              <a:rPr lang="en-US" dirty="0"/>
              <a:t>(10); </a:t>
            </a:r>
          </a:p>
          <a:p>
            <a:r>
              <a:rPr lang="en-US" b="0" i="0" dirty="0">
                <a:solidFill>
                  <a:srgbClr val="000000"/>
                </a:solidFill>
                <a:effectLst/>
                <a:latin typeface="Nunito" pitchFamily="2" charset="0"/>
              </a:rPr>
              <a:t>reverse() method reverses the element of an array. The first array element becomes the last and the last becomes the first.</a:t>
            </a:r>
          </a:p>
          <a:p>
            <a:pPr lvl="1"/>
            <a:r>
              <a:rPr lang="en-IN" dirty="0"/>
              <a:t>var </a:t>
            </a:r>
            <a:r>
              <a:rPr lang="en-IN" dirty="0" err="1"/>
              <a:t>arr</a:t>
            </a:r>
            <a:r>
              <a:rPr lang="en-IN" dirty="0"/>
              <a:t> = [0, 1, 2, 3].reverse(); </a:t>
            </a:r>
          </a:p>
          <a:p>
            <a:r>
              <a:rPr lang="en-US" dirty="0"/>
              <a:t>slice() method extracts a section of an array and returns a new array.</a:t>
            </a:r>
          </a:p>
          <a:p>
            <a:pPr lvl="1"/>
            <a:r>
              <a:rPr lang="en-US" dirty="0"/>
              <a:t>Syntax</a:t>
            </a:r>
          </a:p>
          <a:p>
            <a:pPr lvl="2"/>
            <a:r>
              <a:rPr lang="en-US" dirty="0" err="1"/>
              <a:t>array.slice</a:t>
            </a:r>
            <a:r>
              <a:rPr lang="en-US" dirty="0"/>
              <a:t>( begin [,end] ); </a:t>
            </a:r>
          </a:p>
          <a:p>
            <a:r>
              <a:rPr lang="en-US" b="0" i="0" dirty="0">
                <a:solidFill>
                  <a:srgbClr val="000000"/>
                </a:solidFill>
                <a:effectLst/>
                <a:latin typeface="Nunito" pitchFamily="2" charset="0"/>
              </a:rPr>
              <a:t>sort() method sorts the elements of an array.</a:t>
            </a:r>
          </a:p>
          <a:p>
            <a:pPr lvl="1"/>
            <a:r>
              <a:rPr lang="en-IN" dirty="0"/>
              <a:t>var </a:t>
            </a:r>
            <a:r>
              <a:rPr lang="en-IN" dirty="0" err="1"/>
              <a:t>arr</a:t>
            </a:r>
            <a:r>
              <a:rPr lang="en-IN" dirty="0"/>
              <a:t> = new Array("orange", "mango", "banana", "sugar"); </a:t>
            </a:r>
          </a:p>
          <a:p>
            <a:pPr lvl="1"/>
            <a:r>
              <a:rPr lang="en-IN" dirty="0"/>
              <a:t>var sorted = </a:t>
            </a:r>
            <a:r>
              <a:rPr lang="en-IN" dirty="0" err="1"/>
              <a:t>arr.sort</a:t>
            </a:r>
            <a:r>
              <a:rPr lang="en-IN" dirty="0"/>
              <a:t>(); </a:t>
            </a:r>
          </a:p>
        </p:txBody>
      </p:sp>
    </p:spTree>
    <p:extLst>
      <p:ext uri="{BB962C8B-B14F-4D97-AF65-F5344CB8AC3E}">
        <p14:creationId xmlns:p14="http://schemas.microsoft.com/office/powerpoint/2010/main" val="391701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A580-6D46-4124-8CB3-6561B5465F6B}"/>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ES6 - Objects</a:t>
            </a:r>
            <a:br>
              <a:rPr lang="en-IN" b="0" i="0" dirty="0">
                <a:solidFill>
                  <a:srgbClr val="30303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C0DF8E9-3327-4ED2-BBD7-B3400D5F7213}"/>
              </a:ext>
            </a:extLst>
          </p:cNvPr>
          <p:cNvSpPr>
            <a:spLocks noGrp="1"/>
          </p:cNvSpPr>
          <p:nvPr>
            <p:ph idx="1"/>
          </p:nvPr>
        </p:nvSpPr>
        <p:spPr/>
        <p:txBody>
          <a:bodyPr>
            <a:normAutofit lnSpcReduction="10000"/>
          </a:bodyPr>
          <a:lstStyle/>
          <a:p>
            <a:pPr algn="just"/>
            <a:r>
              <a:rPr lang="en-US" b="0" i="0" dirty="0">
                <a:solidFill>
                  <a:srgbClr val="000000"/>
                </a:solidFill>
                <a:effectLst/>
                <a:latin typeface="Nunito" pitchFamily="2" charset="0"/>
              </a:rPr>
              <a:t>JavaScript objects are a great way to define custom data types.</a:t>
            </a:r>
          </a:p>
          <a:p>
            <a:pPr algn="just"/>
            <a:r>
              <a:rPr lang="en-US" b="0" i="0" dirty="0">
                <a:solidFill>
                  <a:srgbClr val="000000"/>
                </a:solidFill>
                <a:effectLst/>
                <a:latin typeface="Nunito" pitchFamily="2" charset="0"/>
              </a:rPr>
              <a:t>An </a:t>
            </a:r>
            <a:r>
              <a:rPr lang="en-US" b="1" i="0" dirty="0">
                <a:solidFill>
                  <a:srgbClr val="000000"/>
                </a:solidFill>
                <a:effectLst/>
                <a:latin typeface="Nunito" pitchFamily="2" charset="0"/>
              </a:rPr>
              <a:t>object</a:t>
            </a:r>
            <a:r>
              <a:rPr lang="en-US" b="0" i="0" dirty="0">
                <a:solidFill>
                  <a:srgbClr val="000000"/>
                </a:solidFill>
                <a:effectLst/>
                <a:latin typeface="Nunito" pitchFamily="2" charset="0"/>
              </a:rPr>
              <a:t> is an instance which contains a set of key value pairs. </a:t>
            </a:r>
          </a:p>
          <a:p>
            <a:pPr algn="just"/>
            <a:r>
              <a:rPr lang="en-US" dirty="0">
                <a:solidFill>
                  <a:srgbClr val="000000"/>
                </a:solidFill>
                <a:latin typeface="Nunito" pitchFamily="2" charset="0"/>
              </a:rPr>
              <a:t>But array was using the scalar index values but we can give here any name of index.</a:t>
            </a:r>
          </a:p>
          <a:p>
            <a:pPr algn="just"/>
            <a:r>
              <a:rPr lang="en-US" b="0" i="0" dirty="0">
                <a:solidFill>
                  <a:srgbClr val="000000"/>
                </a:solidFill>
                <a:effectLst/>
                <a:latin typeface="Nunito" pitchFamily="2" charset="0"/>
              </a:rPr>
              <a:t>Syntax: let </a:t>
            </a:r>
            <a:r>
              <a:rPr lang="en-US" b="0" i="0" dirty="0" err="1">
                <a:solidFill>
                  <a:srgbClr val="000000"/>
                </a:solidFill>
                <a:effectLst/>
                <a:latin typeface="Nunito" pitchFamily="2" charset="0"/>
              </a:rPr>
              <a:t>object</a:t>
            </a:r>
            <a:r>
              <a:rPr lang="en-US" dirty="0" err="1">
                <a:solidFill>
                  <a:srgbClr val="000000"/>
                </a:solidFill>
                <a:latin typeface="Nunito" pitchFamily="2" charset="0"/>
              </a:rPr>
              <a:t>_</a:t>
            </a:r>
            <a:r>
              <a:rPr lang="en-US" b="0" i="0" dirty="0" err="1">
                <a:solidFill>
                  <a:srgbClr val="000000"/>
                </a:solidFill>
                <a:effectLst/>
                <a:latin typeface="Nunito" pitchFamily="2" charset="0"/>
              </a:rPr>
              <a:t>name</a:t>
            </a:r>
            <a:r>
              <a:rPr lang="en-US" dirty="0">
                <a:solidFill>
                  <a:srgbClr val="000000"/>
                </a:solidFill>
                <a:latin typeface="Nunito" pitchFamily="2" charset="0"/>
              </a:rPr>
              <a:t>={</a:t>
            </a:r>
          </a:p>
          <a:p>
            <a:pPr marL="457200" lvl="1" indent="0" algn="just">
              <a:buNone/>
            </a:pPr>
            <a:r>
              <a:rPr lang="en-US" b="0" i="0" dirty="0">
                <a:solidFill>
                  <a:srgbClr val="000000"/>
                </a:solidFill>
                <a:effectLst/>
                <a:latin typeface="Nunito" pitchFamily="2" charset="0"/>
              </a:rPr>
              <a:t>Key : value,</a:t>
            </a:r>
          </a:p>
          <a:p>
            <a:pPr marL="457200" lvl="1" indent="0" algn="just">
              <a:buNone/>
            </a:pPr>
            <a:r>
              <a:rPr lang="en-US" b="0" i="0" dirty="0">
                <a:solidFill>
                  <a:srgbClr val="000000"/>
                </a:solidFill>
                <a:effectLst/>
                <a:latin typeface="Nunito" pitchFamily="2" charset="0"/>
              </a:rPr>
              <a:t>&lt;key : value &gt;,…};</a:t>
            </a:r>
          </a:p>
          <a:p>
            <a:pPr marL="457200" lvl="1" indent="0" algn="just">
              <a:buNone/>
            </a:pPr>
            <a:r>
              <a:rPr lang="en-US" dirty="0">
                <a:solidFill>
                  <a:srgbClr val="000000"/>
                </a:solidFill>
                <a:latin typeface="Nunito" pitchFamily="2" charset="0"/>
              </a:rPr>
              <a:t>example: let student={</a:t>
            </a:r>
          </a:p>
          <a:p>
            <a:pPr marL="457200" lvl="1" indent="0" algn="just">
              <a:buNone/>
            </a:pPr>
            <a:r>
              <a:rPr lang="en-US" dirty="0">
                <a:solidFill>
                  <a:srgbClr val="000000"/>
                </a:solidFill>
                <a:latin typeface="Nunito" pitchFamily="2" charset="0"/>
              </a:rPr>
              <a:t>			name: 'Ram',</a:t>
            </a:r>
          </a:p>
          <a:p>
            <a:pPr marL="457200" lvl="1" indent="0" algn="just">
              <a:buNone/>
            </a:pPr>
            <a:r>
              <a:rPr lang="en-US" dirty="0">
                <a:solidFill>
                  <a:srgbClr val="000000"/>
                </a:solidFill>
                <a:latin typeface="Nunito" pitchFamily="2" charset="0"/>
              </a:rPr>
              <a:t>			age:23,</a:t>
            </a:r>
          </a:p>
          <a:p>
            <a:pPr marL="457200" lvl="1" indent="0" algn="just">
              <a:buNone/>
            </a:pPr>
            <a:r>
              <a:rPr lang="en-US" dirty="0">
                <a:solidFill>
                  <a:srgbClr val="000000"/>
                </a:solidFill>
                <a:latin typeface="Nunito" pitchFamily="2" charset="0"/>
              </a:rPr>
              <a:t>			course: 'MCA’}</a:t>
            </a:r>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376414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B6CA-3873-00D4-2E65-B76280C5D37B}"/>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3FB71BFC-7B3F-C8A8-C2AA-667308211868}"/>
              </a:ext>
            </a:extLst>
          </p:cNvPr>
          <p:cNvSpPr>
            <a:spLocks noGrp="1"/>
          </p:cNvSpPr>
          <p:nvPr>
            <p:ph idx="1"/>
          </p:nvPr>
        </p:nvSpPr>
        <p:spPr/>
        <p:txBody>
          <a:bodyPr/>
          <a:lstStyle/>
          <a:p>
            <a:r>
              <a:rPr lang="en-IN" b="1" dirty="0"/>
              <a:t>Change the value of object’s element </a:t>
            </a:r>
          </a:p>
          <a:p>
            <a:pPr marL="0" indent="0">
              <a:buNone/>
            </a:pPr>
            <a:r>
              <a:rPr lang="en-IN" dirty="0"/>
              <a:t>Syntax: </a:t>
            </a:r>
            <a:r>
              <a:rPr lang="en-IN" dirty="0" err="1"/>
              <a:t>objectName.element</a:t>
            </a:r>
            <a:r>
              <a:rPr lang="en-IN" dirty="0"/>
              <a:t>=value;</a:t>
            </a:r>
          </a:p>
          <a:p>
            <a:pPr marL="0" indent="0">
              <a:buNone/>
            </a:pPr>
            <a:r>
              <a:rPr lang="en-IN" dirty="0" err="1"/>
              <a:t>student.age</a:t>
            </a:r>
            <a:r>
              <a:rPr lang="en-IN" dirty="0"/>
              <a:t>=40;</a:t>
            </a:r>
          </a:p>
          <a:p>
            <a:r>
              <a:rPr lang="en-IN" b="1" dirty="0"/>
              <a:t>Delete an element of an object</a:t>
            </a:r>
          </a:p>
          <a:p>
            <a:pPr marL="0" indent="0">
              <a:buNone/>
            </a:pPr>
            <a:r>
              <a:rPr lang="en-IN" dirty="0"/>
              <a:t>delete </a:t>
            </a:r>
            <a:r>
              <a:rPr lang="en-IN" dirty="0" err="1"/>
              <a:t>object.element</a:t>
            </a:r>
            <a:r>
              <a:rPr lang="en-IN" dirty="0"/>
              <a:t>;</a:t>
            </a:r>
          </a:p>
          <a:p>
            <a:pPr marL="0" indent="0">
              <a:buNone/>
            </a:pPr>
            <a:r>
              <a:rPr lang="en-IN" dirty="0"/>
              <a:t>delete </a:t>
            </a:r>
            <a:r>
              <a:rPr lang="en-IN" dirty="0" err="1"/>
              <a:t>student.age</a:t>
            </a:r>
            <a:r>
              <a:rPr lang="en-IN" dirty="0"/>
              <a:t>;</a:t>
            </a:r>
          </a:p>
        </p:txBody>
      </p:sp>
    </p:spTree>
    <p:extLst>
      <p:ext uri="{BB962C8B-B14F-4D97-AF65-F5344CB8AC3E}">
        <p14:creationId xmlns:p14="http://schemas.microsoft.com/office/powerpoint/2010/main" val="27150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16FB6-AAA2-4290-B0EA-E4D89D0E1B79}"/>
              </a:ext>
            </a:extLst>
          </p:cNvPr>
          <p:cNvSpPr>
            <a:spLocks noGrp="1"/>
          </p:cNvSpPr>
          <p:nvPr>
            <p:ph type="title"/>
          </p:nvPr>
        </p:nvSpPr>
        <p:spPr/>
        <p:txBody>
          <a:bodyPr/>
          <a:lstStyle/>
          <a:p>
            <a:r>
              <a:rPr lang="en-IN" b="0" i="0" dirty="0">
                <a:solidFill>
                  <a:srgbClr val="000000"/>
                </a:solidFill>
                <a:effectLst/>
                <a:latin typeface="gilroy"/>
              </a:rPr>
              <a:t>Welcome to React</a:t>
            </a:r>
            <a:br>
              <a:rPr lang="en-IN" b="0" i="0" dirty="0">
                <a:solidFill>
                  <a:srgbClr val="000000"/>
                </a:solidFill>
                <a:effectLst/>
                <a:latin typeface="gilroy"/>
              </a:rPr>
            </a:br>
            <a:endParaRPr lang="en-IN" dirty="0"/>
          </a:p>
        </p:txBody>
      </p:sp>
      <p:sp>
        <p:nvSpPr>
          <p:cNvPr id="5" name="Content Placeholder 4">
            <a:extLst>
              <a:ext uri="{FF2B5EF4-FFF2-40B4-BE49-F238E27FC236}">
                <a16:creationId xmlns:a16="http://schemas.microsoft.com/office/drawing/2014/main" id="{CE7B8F32-252B-4878-BF8E-D5F32F3FD47C}"/>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rPr>
              <a:t>React is a popular library used to create user interfaces.</a:t>
            </a:r>
          </a:p>
          <a:p>
            <a:r>
              <a:rPr lang="en-US" b="0" i="0" dirty="0">
                <a:solidFill>
                  <a:srgbClr val="333333"/>
                </a:solidFill>
                <a:effectLst/>
                <a:latin typeface="Times New Roman" panose="02020603050405020304" pitchFamily="18" charset="0"/>
              </a:rPr>
              <a:t>It was built at Facebook to address some of the challenges associated with large-scale, data-driven websites. </a:t>
            </a:r>
          </a:p>
          <a:p>
            <a:r>
              <a:rPr lang="en-US" b="0" i="0" dirty="0">
                <a:solidFill>
                  <a:srgbClr val="333333"/>
                </a:solidFill>
                <a:effectLst/>
                <a:latin typeface="Times New Roman" panose="02020603050405020304" pitchFamily="18" charset="0"/>
              </a:rPr>
              <a:t>React was released in 2013</a:t>
            </a:r>
          </a:p>
          <a:p>
            <a:r>
              <a:rPr lang="en-US" b="0" i="0" dirty="0">
                <a:solidFill>
                  <a:srgbClr val="333333"/>
                </a:solidFill>
                <a:effectLst/>
                <a:latin typeface="Times New Roman" panose="02020603050405020304" pitchFamily="18" charset="0"/>
              </a:rPr>
              <a:t>React are quite unique.</a:t>
            </a:r>
          </a:p>
          <a:p>
            <a:r>
              <a:rPr lang="en-US" b="0" i="0" dirty="0">
                <a:solidFill>
                  <a:srgbClr val="333333"/>
                </a:solidFill>
                <a:effectLst/>
                <a:latin typeface="Times New Roman" panose="02020603050405020304" pitchFamily="18" charset="0"/>
              </a:rPr>
              <a:t>In React, you write code that looks like HTML right in your JavaScript</a:t>
            </a:r>
          </a:p>
          <a:p>
            <a:r>
              <a:rPr lang="en-US" b="0" i="0" dirty="0">
                <a:solidFill>
                  <a:srgbClr val="373F49"/>
                </a:solidFill>
                <a:effectLst/>
                <a:latin typeface="Gilroy"/>
              </a:rPr>
              <a:t>The library is used for web app development and is designed to help developers create fast single-page applications and user interfaces.</a:t>
            </a:r>
            <a:endParaRPr lang="en-IN" dirty="0"/>
          </a:p>
        </p:txBody>
      </p:sp>
    </p:spTree>
    <p:extLst>
      <p:ext uri="{BB962C8B-B14F-4D97-AF65-F5344CB8AC3E}">
        <p14:creationId xmlns:p14="http://schemas.microsoft.com/office/powerpoint/2010/main" val="331298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8E5C-0C11-3F4D-AE8A-DD79B73EDB42}"/>
              </a:ext>
            </a:extLst>
          </p:cNvPr>
          <p:cNvSpPr>
            <a:spLocks noGrp="1"/>
          </p:cNvSpPr>
          <p:nvPr>
            <p:ph type="title"/>
          </p:nvPr>
        </p:nvSpPr>
        <p:spPr/>
        <p:txBody>
          <a:bodyPr/>
          <a:lstStyle/>
          <a:p>
            <a:r>
              <a:rPr lang="en-IN" b="1" dirty="0"/>
              <a:t>Creating array within object</a:t>
            </a:r>
          </a:p>
        </p:txBody>
      </p:sp>
      <p:sp>
        <p:nvSpPr>
          <p:cNvPr id="3" name="Content Placeholder 2">
            <a:extLst>
              <a:ext uri="{FF2B5EF4-FFF2-40B4-BE49-F238E27FC236}">
                <a16:creationId xmlns:a16="http://schemas.microsoft.com/office/drawing/2014/main" id="{E81757B0-3278-1A51-9E35-F739F2F375F7}"/>
              </a:ext>
            </a:extLst>
          </p:cNvPr>
          <p:cNvSpPr>
            <a:spLocks noGrp="1"/>
          </p:cNvSpPr>
          <p:nvPr>
            <p:ph idx="1"/>
          </p:nvPr>
        </p:nvSpPr>
        <p:spPr/>
        <p:txBody>
          <a:bodyPr>
            <a:normAutofit/>
          </a:bodyPr>
          <a:lstStyle/>
          <a:p>
            <a:pPr marL="0" indent="0">
              <a:buNone/>
            </a:pPr>
            <a:r>
              <a:rPr lang="en-US" sz="2000" dirty="0"/>
              <a:t>let student={</a:t>
            </a:r>
          </a:p>
          <a:p>
            <a:pPr marL="0" indent="0">
              <a:buNone/>
            </a:pPr>
            <a:r>
              <a:rPr lang="en-US" sz="2000" dirty="0"/>
              <a:t>	name: 'Ram',</a:t>
            </a:r>
          </a:p>
          <a:p>
            <a:pPr marL="0" indent="0">
              <a:buNone/>
            </a:pPr>
            <a:r>
              <a:rPr lang="en-US" sz="2000" dirty="0"/>
              <a:t>	age:23,</a:t>
            </a:r>
          </a:p>
          <a:p>
            <a:pPr marL="0" indent="0">
              <a:buNone/>
            </a:pPr>
            <a:r>
              <a:rPr lang="en-US" sz="2000" dirty="0"/>
              <a:t>	course: 'MCA',</a:t>
            </a:r>
          </a:p>
          <a:p>
            <a:pPr marL="0" indent="0">
              <a:buNone/>
            </a:pPr>
            <a:r>
              <a:rPr lang="en-US" sz="2000" dirty="0"/>
              <a:t>	subject: ["</a:t>
            </a:r>
            <a:r>
              <a:rPr lang="en-US" sz="2000" dirty="0" err="1"/>
              <a:t>english</a:t>
            </a:r>
            <a:r>
              <a:rPr lang="en-US" sz="2000" dirty="0"/>
              <a:t>","</a:t>
            </a:r>
            <a:r>
              <a:rPr lang="en-US" sz="2000" dirty="0" err="1"/>
              <a:t>science","math</a:t>
            </a:r>
            <a:r>
              <a:rPr lang="en-US" sz="2000" dirty="0"/>
              <a:t>"]// array within a object };</a:t>
            </a:r>
          </a:p>
          <a:p>
            <a:r>
              <a:rPr lang="en-US" sz="2000" b="1" dirty="0"/>
              <a:t>Access the value of array which is in object</a:t>
            </a:r>
          </a:p>
          <a:p>
            <a:pPr marL="0" indent="0">
              <a:buNone/>
            </a:pPr>
            <a:r>
              <a:rPr lang="en-US" sz="2000" dirty="0"/>
              <a:t>	</a:t>
            </a:r>
            <a:r>
              <a:rPr lang="en-US" sz="2000" dirty="0" err="1"/>
              <a:t>objectName.arrayName</a:t>
            </a:r>
            <a:r>
              <a:rPr lang="en-US" sz="2000" dirty="0"/>
              <a:t>[index number];</a:t>
            </a:r>
          </a:p>
          <a:p>
            <a:pPr marL="0" indent="0">
              <a:buNone/>
            </a:pPr>
            <a:r>
              <a:rPr lang="en-US" sz="2000" dirty="0"/>
              <a:t>	</a:t>
            </a:r>
            <a:r>
              <a:rPr lang="en-US" sz="2000" b="1" dirty="0"/>
              <a:t>Example:</a:t>
            </a:r>
            <a:r>
              <a:rPr lang="en-US" sz="2000" dirty="0"/>
              <a:t>	 </a:t>
            </a:r>
            <a:r>
              <a:rPr lang="en-US" sz="2000" dirty="0" err="1"/>
              <a:t>student.subject</a:t>
            </a:r>
            <a:r>
              <a:rPr lang="en-US" sz="2000" dirty="0"/>
              <a:t>[2]; 	</a:t>
            </a:r>
            <a:endParaRPr lang="en-IN" sz="2000" dirty="0"/>
          </a:p>
        </p:txBody>
      </p:sp>
    </p:spTree>
    <p:extLst>
      <p:ext uri="{BB962C8B-B14F-4D97-AF65-F5344CB8AC3E}">
        <p14:creationId xmlns:p14="http://schemas.microsoft.com/office/powerpoint/2010/main" val="209760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326B-E4CC-4AAB-9124-6A461042817F}"/>
              </a:ext>
            </a:extLst>
          </p:cNvPr>
          <p:cNvSpPr>
            <a:spLocks noGrp="1"/>
          </p:cNvSpPr>
          <p:nvPr>
            <p:ph type="title"/>
          </p:nvPr>
        </p:nvSpPr>
        <p:spPr/>
        <p:txBody>
          <a:bodyPr/>
          <a:lstStyle/>
          <a:p>
            <a:r>
              <a:rPr lang="en-IN" dirty="0"/>
              <a:t>Common </a:t>
            </a:r>
            <a:r>
              <a:rPr lang="en-IN" dirty="0" err="1"/>
              <a:t>js</a:t>
            </a:r>
            <a:endParaRPr lang="en-IN" dirty="0"/>
          </a:p>
        </p:txBody>
      </p:sp>
      <p:sp>
        <p:nvSpPr>
          <p:cNvPr id="3" name="Content Placeholder 2">
            <a:extLst>
              <a:ext uri="{FF2B5EF4-FFF2-40B4-BE49-F238E27FC236}">
                <a16:creationId xmlns:a16="http://schemas.microsoft.com/office/drawing/2014/main" id="{CD015E1E-615B-482E-B71E-54712E61B23D}"/>
              </a:ext>
            </a:extLst>
          </p:cNvPr>
          <p:cNvSpPr>
            <a:spLocks noGrp="1"/>
          </p:cNvSpPr>
          <p:nvPr>
            <p:ph idx="1"/>
          </p:nvPr>
        </p:nvSpPr>
        <p:spPr/>
        <p:txBody>
          <a:bodyPr/>
          <a:lstStyle/>
          <a:p>
            <a:r>
              <a:rPr lang="en-US" b="0" i="0" dirty="0">
                <a:solidFill>
                  <a:srgbClr val="333333"/>
                </a:solidFill>
                <a:effectLst/>
                <a:latin typeface="guardian-text-oreilly"/>
              </a:rPr>
              <a:t>The </a:t>
            </a:r>
            <a:r>
              <a:rPr lang="en-US" b="0" i="0" dirty="0" err="1">
                <a:solidFill>
                  <a:srgbClr val="333333"/>
                </a:solidFill>
                <a:effectLst/>
                <a:latin typeface="guardian-text-oreilly"/>
              </a:rPr>
              <a:t>CommonJS</a:t>
            </a:r>
            <a:r>
              <a:rPr lang="en-US" b="0" i="0" dirty="0">
                <a:solidFill>
                  <a:srgbClr val="333333"/>
                </a:solidFill>
                <a:effectLst/>
                <a:latin typeface="guardian-text-oreilly"/>
              </a:rPr>
              <a:t> module proposal specifies a simple API for declaring modules that work outside of the browser (such as on the server). </a:t>
            </a:r>
          </a:p>
          <a:p>
            <a:r>
              <a:rPr lang="en-US" b="0" i="0" dirty="0">
                <a:solidFill>
                  <a:srgbClr val="333333"/>
                </a:solidFill>
                <a:effectLst/>
                <a:latin typeface="guardian-text-oreilly"/>
              </a:rPr>
              <a:t>a </a:t>
            </a:r>
            <a:r>
              <a:rPr lang="en-US" b="0" i="0" dirty="0" err="1">
                <a:solidFill>
                  <a:srgbClr val="333333"/>
                </a:solidFill>
                <a:effectLst/>
                <a:latin typeface="guardian-text-oreilly"/>
              </a:rPr>
              <a:t>CommonJS</a:t>
            </a:r>
            <a:r>
              <a:rPr lang="en-US" b="0" i="0" dirty="0">
                <a:solidFill>
                  <a:srgbClr val="333333"/>
                </a:solidFill>
                <a:effectLst/>
                <a:latin typeface="guardian-text-oreilly"/>
              </a:rPr>
              <a:t> module is a reusable piece of JavaScript that exports specific objects made available to any dependent code.</a:t>
            </a:r>
            <a:endParaRPr lang="en-US" dirty="0">
              <a:solidFill>
                <a:srgbClr val="333333"/>
              </a:solidFill>
              <a:latin typeface="guardian-text-oreilly"/>
            </a:endParaRPr>
          </a:p>
          <a:p>
            <a:r>
              <a:rPr lang="en-US" dirty="0" err="1"/>
              <a:t>CommonJS</a:t>
            </a:r>
            <a:r>
              <a:rPr lang="en-US" dirty="0"/>
              <a:t> modules basically contain two primary parts: a free variable named exports, which contains the objects a module wishes to make available to other modules</a:t>
            </a:r>
          </a:p>
          <a:p>
            <a:endParaRPr lang="en-IN" dirty="0"/>
          </a:p>
        </p:txBody>
      </p:sp>
      <p:sp>
        <p:nvSpPr>
          <p:cNvPr id="5" name="Rectangle 2">
            <a:extLst>
              <a:ext uri="{FF2B5EF4-FFF2-40B4-BE49-F238E27FC236}">
                <a16:creationId xmlns:a16="http://schemas.microsoft.com/office/drawing/2014/main" id="{69B78BB9-CA54-432D-963D-09DEC6651B60}"/>
              </a:ext>
            </a:extLst>
          </p:cNvPr>
          <p:cNvSpPr>
            <a:spLocks noChangeArrowheads="1"/>
          </p:cNvSpPr>
          <p:nvPr/>
        </p:nvSpPr>
        <p:spPr bwMode="auto">
          <a:xfrm>
            <a:off x="1748117" y="4743462"/>
            <a:ext cx="8478283" cy="1243829"/>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B49"/>
                </a:solidFill>
                <a:effectLst/>
                <a:latin typeface="Arial Unicode MS"/>
              </a:rPr>
              <a:t>// package/lib is a dependency we require</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var</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lib</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require</a:t>
            </a:r>
            <a:r>
              <a:rPr kumimoji="0" lang="en-US" altLang="en-US" sz="2000" b="0" i="0" u="none" strike="noStrike" cap="none" normalizeH="0" baseline="0" dirty="0">
                <a:ln>
                  <a:noFill/>
                </a:ln>
                <a:solidFill>
                  <a:srgbClr val="3D3B49"/>
                </a:solidFill>
                <a:effectLst/>
                <a:latin typeface="inherit"/>
              </a:rPr>
              <a:t>(</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"package/lib"</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inherit"/>
              </a:rPr>
              <a:t>);</a:t>
            </a:r>
            <a:r>
              <a:rPr kumimoji="0" lang="en-US" altLang="en-US" sz="2000" b="0" i="0" u="none" strike="noStrike" cap="none" normalizeH="0" baseline="0" dirty="0">
                <a:ln>
                  <a:noFill/>
                </a:ln>
                <a:solidFill>
                  <a:srgbClr val="3D3B49"/>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B49"/>
                </a:solidFill>
                <a:effectLst/>
                <a:latin typeface="Arial Unicode MS"/>
              </a:rPr>
              <a:t>// </a:t>
            </a:r>
            <a:r>
              <a:rPr kumimoji="0" lang="en-US" altLang="en-US" sz="2000" b="0" i="0" u="none" strike="noStrike" cap="none" normalizeH="0" baseline="0" dirty="0" err="1">
                <a:ln>
                  <a:noFill/>
                </a:ln>
                <a:solidFill>
                  <a:srgbClr val="3D3B49"/>
                </a:solidFill>
                <a:effectLst/>
                <a:latin typeface="Arial Unicode MS"/>
              </a:rPr>
              <a:t>behaviour</a:t>
            </a:r>
            <a:r>
              <a:rPr kumimoji="0" lang="en-US" altLang="en-US" sz="2000" b="0" i="0" u="none" strike="noStrike" cap="none" normalizeH="0" baseline="0" dirty="0">
                <a:ln>
                  <a:noFill/>
                </a:ln>
                <a:solidFill>
                  <a:srgbClr val="3D3B49"/>
                </a:solidFill>
                <a:effectLst/>
                <a:latin typeface="Arial Unicode MS"/>
              </a:rPr>
              <a:t> for our module</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function</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foo</a:t>
            </a:r>
            <a:r>
              <a:rPr kumimoji="0" lang="en-US" altLang="en-US" sz="2000" b="0" i="0" u="none" strike="noStrike" cap="none" normalizeH="0" baseline="0" dirty="0">
                <a:ln>
                  <a:noFill/>
                </a:ln>
                <a:solidFill>
                  <a:srgbClr val="3D3B49"/>
                </a:solidFill>
                <a:effectLst/>
                <a:latin typeface="inherit"/>
              </a:rPr>
              <a:t>(){</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lib</a:t>
            </a:r>
            <a:r>
              <a:rPr kumimoji="0" lang="en-US" altLang="en-US" sz="2000" b="0" i="0" u="none" strike="noStrike" cap="none" normalizeH="0" baseline="0" dirty="0">
                <a:ln>
                  <a:noFill/>
                </a:ln>
                <a:solidFill>
                  <a:srgbClr val="3D3B49"/>
                </a:solidFill>
                <a:effectLst/>
                <a:latin typeface="inherit"/>
              </a:rPr>
              <a:t>.</a:t>
            </a:r>
            <a:r>
              <a:rPr kumimoji="0" lang="en-US" altLang="en-US" sz="2000" b="0" i="0" u="none" strike="noStrike" cap="none" normalizeH="0" baseline="0" dirty="0">
                <a:ln>
                  <a:noFill/>
                </a:ln>
                <a:solidFill>
                  <a:srgbClr val="3D3B49"/>
                </a:solidFill>
                <a:effectLst/>
                <a:latin typeface="Arial Unicode MS"/>
              </a:rPr>
              <a:t>log</a:t>
            </a:r>
            <a:r>
              <a:rPr kumimoji="0" lang="en-US" altLang="en-US" sz="2000" b="0" i="0" u="none" strike="noStrike" cap="none" normalizeH="0" baseline="0" dirty="0">
                <a:ln>
                  <a:noFill/>
                </a:ln>
                <a:solidFill>
                  <a:srgbClr val="3D3B49"/>
                </a:solidFill>
                <a:effectLst/>
                <a:latin typeface="inherit"/>
              </a:rPr>
              <a:t>(</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"hello world!"</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inherit"/>
              </a:rPr>
              <a:t>);</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inherit"/>
              </a:rPr>
              <a:t>}</a:t>
            </a:r>
            <a:r>
              <a:rPr kumimoji="0" lang="en-US" altLang="en-US" sz="2000" b="0" i="0" u="none" strike="noStrike" cap="none" normalizeH="0" baseline="0" dirty="0">
                <a:ln>
                  <a:noFill/>
                </a:ln>
                <a:solidFill>
                  <a:srgbClr val="3D3B49"/>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B49"/>
                </a:solidFill>
                <a:effectLst/>
                <a:latin typeface="Arial Unicode MS"/>
              </a:rPr>
              <a:t>// export (expose) foo to other modules</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err="1">
                <a:ln>
                  <a:noFill/>
                </a:ln>
                <a:solidFill>
                  <a:srgbClr val="3D3B49"/>
                </a:solidFill>
                <a:effectLst/>
                <a:latin typeface="Arial Unicode MS"/>
              </a:rPr>
              <a:t>exports</a:t>
            </a:r>
            <a:r>
              <a:rPr kumimoji="0" lang="en-US" altLang="en-US" sz="2000" b="0" i="0" u="none" strike="noStrike" cap="none" normalizeH="0" baseline="0" dirty="0" err="1">
                <a:ln>
                  <a:noFill/>
                </a:ln>
                <a:solidFill>
                  <a:srgbClr val="3D3B49"/>
                </a:solidFill>
                <a:effectLst/>
                <a:latin typeface="inherit"/>
              </a:rPr>
              <a:t>.</a:t>
            </a:r>
            <a:r>
              <a:rPr kumimoji="0" lang="en-US" altLang="en-US" sz="2000" b="0" i="0" u="none" strike="noStrike" cap="none" normalizeH="0" baseline="0" dirty="0" err="1">
                <a:ln>
                  <a:noFill/>
                </a:ln>
                <a:solidFill>
                  <a:srgbClr val="3D3B49"/>
                </a:solidFill>
                <a:effectLst/>
                <a:latin typeface="Arial Unicode MS"/>
              </a:rPr>
              <a:t>foo</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a:t>
            </a:r>
            <a:r>
              <a:rPr kumimoji="0" lang="en-US" altLang="en-US" sz="2000" b="0" i="0" u="none" strike="noStrike" cap="none" normalizeH="0" baseline="0" dirty="0">
                <a:ln>
                  <a:noFill/>
                </a:ln>
                <a:solidFill>
                  <a:srgbClr val="3D3B49"/>
                </a:solidFill>
                <a:effectLst/>
                <a:latin typeface="Droid Sans Mono"/>
              </a:rPr>
              <a:t> </a:t>
            </a:r>
            <a:r>
              <a:rPr kumimoji="0" lang="en-US" altLang="en-US" sz="2000" b="0" i="0" u="none" strike="noStrike" cap="none" normalizeH="0" baseline="0" dirty="0">
                <a:ln>
                  <a:noFill/>
                </a:ln>
                <a:solidFill>
                  <a:srgbClr val="3D3B49"/>
                </a:solidFill>
                <a:effectLst/>
                <a:latin typeface="Arial Unicode MS"/>
              </a:rPr>
              <a:t>foo</a:t>
            </a:r>
            <a:r>
              <a:rPr kumimoji="0" lang="en-US" altLang="en-US" sz="2000" b="0" i="0" u="none" strike="noStrike" cap="none" normalizeH="0" baseline="0" dirty="0">
                <a:ln>
                  <a:noFill/>
                </a:ln>
                <a:solidFill>
                  <a:srgbClr val="3D3B49"/>
                </a:solidFill>
                <a:effectLst/>
                <a:latin typeface="inherit"/>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263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3A66-F33C-2D12-C7C6-F27FAE4849A6}"/>
              </a:ext>
            </a:extLst>
          </p:cNvPr>
          <p:cNvSpPr>
            <a:spLocks noGrp="1"/>
          </p:cNvSpPr>
          <p:nvPr>
            <p:ph type="title"/>
          </p:nvPr>
        </p:nvSpPr>
        <p:spPr/>
        <p:txBody>
          <a:bodyPr/>
          <a:lstStyle/>
          <a:p>
            <a:r>
              <a:rPr lang="en-IN" dirty="0"/>
              <a:t>Module</a:t>
            </a:r>
          </a:p>
        </p:txBody>
      </p:sp>
      <p:sp>
        <p:nvSpPr>
          <p:cNvPr id="3" name="Content Placeholder 2">
            <a:extLst>
              <a:ext uri="{FF2B5EF4-FFF2-40B4-BE49-F238E27FC236}">
                <a16:creationId xmlns:a16="http://schemas.microsoft.com/office/drawing/2014/main" id="{4E84C82C-6574-4818-EDE6-79F14F032373}"/>
              </a:ext>
            </a:extLst>
          </p:cNvPr>
          <p:cNvSpPr>
            <a:spLocks noGrp="1"/>
          </p:cNvSpPr>
          <p:nvPr>
            <p:ph idx="1"/>
          </p:nvPr>
        </p:nvSpPr>
        <p:spPr>
          <a:xfrm>
            <a:off x="838200" y="1825625"/>
            <a:ext cx="10515600" cy="1603375"/>
          </a:xfrm>
        </p:spPr>
        <p:txBody>
          <a:bodyPr>
            <a:normAutofit fontScale="77500" lnSpcReduction="20000"/>
          </a:bodyPr>
          <a:lstStyle/>
          <a:p>
            <a:r>
              <a:rPr lang="en-IN" dirty="0"/>
              <a:t>In </a:t>
            </a:r>
            <a:r>
              <a:rPr lang="en-IN" dirty="0" err="1"/>
              <a:t>javascript</a:t>
            </a:r>
            <a:r>
              <a:rPr lang="en-IN" dirty="0"/>
              <a:t>, Module is a </a:t>
            </a:r>
            <a:r>
              <a:rPr lang="en-IN" dirty="0" err="1"/>
              <a:t>javascript</a:t>
            </a:r>
            <a:r>
              <a:rPr lang="en-IN" dirty="0"/>
              <a:t> file where we write the code. </a:t>
            </a:r>
          </a:p>
          <a:p>
            <a:r>
              <a:rPr lang="en-IN" dirty="0"/>
              <a:t>The object in a module are not available for use, unless the module file exports them. </a:t>
            </a:r>
          </a:p>
          <a:p>
            <a:r>
              <a:rPr lang="en-IN" dirty="0"/>
              <a:t>Modules are imported with the help of import statement to use module in any file.</a:t>
            </a:r>
          </a:p>
          <a:p>
            <a:r>
              <a:rPr lang="en-IN" dirty="0"/>
              <a:t>To run this we need a live server for example </a:t>
            </a:r>
            <a:r>
              <a:rPr lang="en-IN" dirty="0" err="1"/>
              <a:t>xampp</a:t>
            </a:r>
            <a:r>
              <a:rPr lang="en-IN" dirty="0"/>
              <a:t>.</a:t>
            </a:r>
          </a:p>
        </p:txBody>
      </p:sp>
    </p:spTree>
    <p:extLst>
      <p:ext uri="{BB962C8B-B14F-4D97-AF65-F5344CB8AC3E}">
        <p14:creationId xmlns:p14="http://schemas.microsoft.com/office/powerpoint/2010/main" val="369752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082E-8D38-C3A1-05CB-367883B081BE}"/>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Exporting a Module</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015ECC4E-B3E7-C3A2-3A43-50BE82FB59FC}"/>
              </a:ext>
            </a:extLst>
          </p:cNvPr>
          <p:cNvSpPr>
            <a:spLocks noGrp="1"/>
          </p:cNvSpPr>
          <p:nvPr>
            <p:ph idx="1"/>
          </p:nvPr>
        </p:nvSpPr>
        <p:spPr/>
        <p:txBody>
          <a:bodyPr>
            <a:normAutofit/>
          </a:bodyPr>
          <a:lstStyle/>
          <a:p>
            <a:pPr algn="l">
              <a:buFont typeface="Arial" panose="020B0604020202020204" pitchFamily="34" charset="0"/>
              <a:buChar char="•"/>
            </a:pPr>
            <a:r>
              <a:rPr lang="en-IN" b="0" i="0" dirty="0">
                <a:solidFill>
                  <a:srgbClr val="000000"/>
                </a:solidFill>
                <a:effectLst/>
                <a:latin typeface="Nunito" pitchFamily="2" charset="0"/>
              </a:rPr>
              <a:t>Named Exports</a:t>
            </a:r>
          </a:p>
          <a:p>
            <a:pPr algn="l">
              <a:buFont typeface="Arial" panose="020B0604020202020204" pitchFamily="34" charset="0"/>
              <a:buChar char="•"/>
            </a:pPr>
            <a:r>
              <a:rPr lang="en-IN" b="0" i="0" dirty="0">
                <a:solidFill>
                  <a:srgbClr val="000000"/>
                </a:solidFill>
                <a:effectLst/>
                <a:latin typeface="Nunito" pitchFamily="2" charset="0"/>
              </a:rPr>
              <a:t>Default Exports</a:t>
            </a:r>
          </a:p>
          <a:p>
            <a:endParaRPr lang="en-IN" dirty="0"/>
          </a:p>
        </p:txBody>
      </p:sp>
    </p:spTree>
    <p:extLst>
      <p:ext uri="{BB962C8B-B14F-4D97-AF65-F5344CB8AC3E}">
        <p14:creationId xmlns:p14="http://schemas.microsoft.com/office/powerpoint/2010/main" val="3245650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E54D-36C3-57AA-5315-34B87DBA100F}"/>
              </a:ext>
            </a:extLst>
          </p:cNvPr>
          <p:cNvSpPr>
            <a:spLocks noGrp="1"/>
          </p:cNvSpPr>
          <p:nvPr>
            <p:ph type="title"/>
          </p:nvPr>
        </p:nvSpPr>
        <p:spPr>
          <a:xfrm>
            <a:off x="838200" y="595945"/>
            <a:ext cx="10515600" cy="868871"/>
          </a:xfrm>
        </p:spPr>
        <p:txBody>
          <a:bodyPr>
            <a:normAutofit fontScale="90000"/>
          </a:bodyPr>
          <a:lstStyle/>
          <a:p>
            <a:r>
              <a:rPr lang="en-US" b="1" i="0" dirty="0">
                <a:solidFill>
                  <a:srgbClr val="000000"/>
                </a:solidFill>
                <a:effectLst/>
                <a:latin typeface="Nunito" pitchFamily="2" charset="0"/>
              </a:rPr>
              <a:t>Named exports </a:t>
            </a:r>
            <a:r>
              <a:rPr lang="en-US" sz="2800" dirty="0">
                <a:solidFill>
                  <a:srgbClr val="000000"/>
                </a:solidFill>
                <a:latin typeface="var(--bs-font-monospace)"/>
              </a:rPr>
              <a:t>(</a:t>
            </a:r>
            <a:r>
              <a:rPr kumimoji="0" lang="en-US" altLang="en-US" sz="2800" b="0" i="0" u="none" strike="noStrike" cap="none" normalizeH="0" baseline="0" dirty="0">
                <a:ln>
                  <a:noFill/>
                </a:ln>
                <a:solidFill>
                  <a:srgbClr val="000000"/>
                </a:solidFill>
                <a:effectLst/>
                <a:latin typeface="var(--bs-font-monospace)"/>
              </a:rPr>
              <a:t>using multiple export keyword )</a:t>
            </a:r>
            <a:br>
              <a:rPr kumimoji="0" lang="en-US" altLang="en-US" b="0" i="0" u="none" strike="noStrike" cap="none" normalizeH="0" baseline="0" dirty="0">
                <a:ln>
                  <a:noFill/>
                </a:ln>
                <a:solidFill>
                  <a:srgbClr val="000000"/>
                </a:solidFill>
                <a:effectLst/>
                <a:latin typeface="var(--bs-font-monospace)"/>
              </a:rPr>
            </a:br>
            <a:endParaRPr lang="en-IN" dirty="0"/>
          </a:p>
        </p:txBody>
      </p:sp>
      <p:sp>
        <p:nvSpPr>
          <p:cNvPr id="3" name="Content Placeholder 2">
            <a:extLst>
              <a:ext uri="{FF2B5EF4-FFF2-40B4-BE49-F238E27FC236}">
                <a16:creationId xmlns:a16="http://schemas.microsoft.com/office/drawing/2014/main" id="{9D02B38D-CDEC-F4CD-52C2-333B1B653DFE}"/>
              </a:ext>
            </a:extLst>
          </p:cNvPr>
          <p:cNvSpPr>
            <a:spLocks noGrp="1"/>
          </p:cNvSpPr>
          <p:nvPr>
            <p:ph idx="1"/>
          </p:nvPr>
        </p:nvSpPr>
        <p:spPr/>
        <p:txBody>
          <a:bodyPr>
            <a:normAutofit fontScale="92500" lnSpcReduction="10000"/>
          </a:bodyPr>
          <a:lstStyle/>
          <a:p>
            <a:r>
              <a:rPr lang="en-US" b="1" i="0" dirty="0">
                <a:solidFill>
                  <a:srgbClr val="000000"/>
                </a:solidFill>
                <a:effectLst/>
                <a:latin typeface="Nunito" pitchFamily="2" charset="0"/>
              </a:rPr>
              <a:t>Named exports </a:t>
            </a:r>
            <a:r>
              <a:rPr lang="en-US" b="0" i="0" dirty="0">
                <a:solidFill>
                  <a:srgbClr val="000000"/>
                </a:solidFill>
                <a:effectLst/>
                <a:latin typeface="Nunito" pitchFamily="2" charset="0"/>
              </a:rPr>
              <a:t>are distinguished by their names. There can be several named exports in a module.</a:t>
            </a:r>
          </a:p>
          <a:p>
            <a:r>
              <a:rPr lang="en-US" dirty="0">
                <a:solidFill>
                  <a:srgbClr val="000000"/>
                </a:solidFill>
                <a:latin typeface="Nunito" pitchFamily="2" charset="0"/>
              </a:rPr>
              <a:t>Syntax: </a:t>
            </a:r>
          </a:p>
          <a:p>
            <a:pPr marL="457200" lvl="1" indent="0">
              <a:buNone/>
            </a:pPr>
            <a:r>
              <a:rPr kumimoji="0" lang="en-US" altLang="en-US" b="0" i="0" u="none" strike="noStrike" cap="none" normalizeH="0" baseline="0" dirty="0">
                <a:ln>
                  <a:noFill/>
                </a:ln>
                <a:solidFill>
                  <a:srgbClr val="000000"/>
                </a:solidFill>
                <a:effectLst/>
                <a:latin typeface="var(--bs-font-monospace)"/>
              </a:rPr>
              <a:t>//using multiple export keyword </a:t>
            </a:r>
          </a:p>
          <a:p>
            <a:pPr marL="457200" lvl="1" indent="0">
              <a:buNone/>
            </a:pPr>
            <a:r>
              <a:rPr kumimoji="0" lang="en-US" altLang="en-US" b="0" i="0" u="none" strike="noStrike" cap="none" normalizeH="0" baseline="0" dirty="0">
                <a:ln>
                  <a:noFill/>
                </a:ln>
                <a:solidFill>
                  <a:srgbClr val="000000"/>
                </a:solidFill>
                <a:effectLst/>
                <a:latin typeface="var(--bs-font-monospace)"/>
              </a:rPr>
              <a:t>export component1 </a:t>
            </a:r>
          </a:p>
          <a:p>
            <a:pPr marL="457200" lvl="1" indent="0">
              <a:buNone/>
            </a:pPr>
            <a:r>
              <a:rPr kumimoji="0" lang="en-US" altLang="en-US" b="0" i="0" u="none" strike="noStrike" cap="none" normalizeH="0" baseline="0" dirty="0">
                <a:ln>
                  <a:noFill/>
                </a:ln>
                <a:solidFill>
                  <a:srgbClr val="000000"/>
                </a:solidFill>
                <a:effectLst/>
                <a:latin typeface="var(--bs-font-monospace)"/>
              </a:rPr>
              <a:t>export component2 </a:t>
            </a:r>
          </a:p>
          <a:p>
            <a:pPr marL="457200" lvl="1" indent="0">
              <a:buNone/>
            </a:pPr>
            <a:r>
              <a:rPr kumimoji="0" lang="en-US" altLang="en-US" b="0" i="0" u="none" strike="noStrike" cap="none" normalizeH="0" baseline="0" dirty="0">
                <a:ln>
                  <a:noFill/>
                </a:ln>
                <a:solidFill>
                  <a:srgbClr val="000000"/>
                </a:solidFill>
                <a:effectLst/>
                <a:latin typeface="var(--bs-font-monospace)"/>
              </a:rPr>
              <a:t>...... </a:t>
            </a:r>
          </a:p>
          <a:p>
            <a:pPr marL="457200" lvl="1" indent="0">
              <a:buNone/>
            </a:pPr>
            <a:r>
              <a:rPr kumimoji="0" lang="en-US" altLang="en-US" b="0" i="0" u="none" strike="noStrike" cap="none" normalizeH="0" baseline="0" dirty="0">
                <a:ln>
                  <a:noFill/>
                </a:ln>
                <a:solidFill>
                  <a:srgbClr val="000000"/>
                </a:solidFill>
                <a:effectLst/>
                <a:latin typeface="var(--bs-font-monospace)"/>
              </a:rPr>
              <a:t>export component</a:t>
            </a:r>
          </a:p>
          <a:p>
            <a:pPr marL="457200" lvl="1" indent="0">
              <a:buNone/>
            </a:pPr>
            <a:r>
              <a:rPr lang="en-US" altLang="en-US" sz="2800" b="1" dirty="0">
                <a:solidFill>
                  <a:srgbClr val="000000"/>
                </a:solidFill>
                <a:latin typeface="var(--bs-font-monospace)"/>
              </a:rPr>
              <a:t>Example: </a:t>
            </a:r>
            <a:endParaRPr kumimoji="0" lang="en-US" altLang="en-US" sz="5400" b="1" i="0" u="none" strike="noStrike" cap="none" normalizeH="0" baseline="0" dirty="0">
              <a:ln>
                <a:noFill/>
              </a:ln>
              <a:solidFill>
                <a:schemeClr val="tx1"/>
              </a:solidFill>
              <a:effectLst/>
              <a:latin typeface="Arial" panose="020B0604020202020204" pitchFamily="34" charset="0"/>
            </a:endParaRPr>
          </a:p>
          <a:p>
            <a:pPr marL="914400" lvl="2" indent="0">
              <a:buNone/>
            </a:pPr>
            <a:r>
              <a:rPr lang="en-IN" dirty="0"/>
              <a:t>export name=“</a:t>
            </a:r>
            <a:r>
              <a:rPr lang="en-IN" dirty="0" err="1"/>
              <a:t>abc</a:t>
            </a:r>
            <a:r>
              <a:rPr lang="en-IN" dirty="0"/>
              <a:t>”;</a:t>
            </a:r>
          </a:p>
          <a:p>
            <a:pPr marL="914400" lvl="2" indent="0">
              <a:buNone/>
            </a:pPr>
            <a:r>
              <a:rPr lang="en-IN" dirty="0"/>
              <a:t>export class hello{</a:t>
            </a:r>
          </a:p>
          <a:p>
            <a:pPr marL="914400" lvl="2" indent="0">
              <a:buNone/>
            </a:pPr>
            <a:r>
              <a:rPr lang="en-IN" dirty="0"/>
              <a:t>}</a:t>
            </a:r>
          </a:p>
        </p:txBody>
      </p:sp>
    </p:spTree>
    <p:extLst>
      <p:ext uri="{BB962C8B-B14F-4D97-AF65-F5344CB8AC3E}">
        <p14:creationId xmlns:p14="http://schemas.microsoft.com/office/powerpoint/2010/main" val="2927348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38C4-961B-A046-B514-9446BB19CC24}"/>
              </a:ext>
            </a:extLst>
          </p:cNvPr>
          <p:cNvSpPr>
            <a:spLocks noGrp="1"/>
          </p:cNvSpPr>
          <p:nvPr>
            <p:ph type="title"/>
          </p:nvPr>
        </p:nvSpPr>
        <p:spPr/>
        <p:txBody>
          <a:bodyPr>
            <a:normAutofit/>
          </a:bodyPr>
          <a:lstStyle/>
          <a:p>
            <a:r>
              <a:rPr lang="en-US" b="1" i="0" dirty="0">
                <a:solidFill>
                  <a:srgbClr val="000000"/>
                </a:solidFill>
                <a:effectLst/>
                <a:latin typeface="Nunito" pitchFamily="2" charset="0"/>
              </a:rPr>
              <a:t>Named exports </a:t>
            </a:r>
            <a:r>
              <a:rPr lang="en-US" sz="3200" dirty="0">
                <a:solidFill>
                  <a:srgbClr val="000000"/>
                </a:solidFill>
                <a:latin typeface="var(--bs-font-monospace)"/>
              </a:rPr>
              <a:t>(</a:t>
            </a:r>
            <a:r>
              <a:rPr kumimoji="0" lang="en-US" altLang="en-US" sz="3200" b="0" i="0" u="none" strike="noStrike" cap="none" normalizeH="0" baseline="0" dirty="0">
                <a:ln>
                  <a:noFill/>
                </a:ln>
                <a:solidFill>
                  <a:srgbClr val="000000"/>
                </a:solidFill>
                <a:effectLst/>
                <a:latin typeface="var(--bs-font-monospace)"/>
              </a:rPr>
              <a:t>using single export keyword)</a:t>
            </a:r>
            <a:endParaRPr lang="en-IN" dirty="0"/>
          </a:p>
        </p:txBody>
      </p:sp>
      <p:sp>
        <p:nvSpPr>
          <p:cNvPr id="5" name="Content Placeholder 4">
            <a:extLst>
              <a:ext uri="{FF2B5EF4-FFF2-40B4-BE49-F238E27FC236}">
                <a16:creationId xmlns:a16="http://schemas.microsoft.com/office/drawing/2014/main" id="{A7A93ACD-6ECE-70C0-3A4A-C4B058836C7B}"/>
              </a:ext>
            </a:extLst>
          </p:cNvPr>
          <p:cNvSpPr>
            <a:spLocks noGrp="1"/>
          </p:cNvSpPr>
          <p:nvPr>
            <p:ph idx="1"/>
          </p:nvPr>
        </p:nvSpPr>
        <p:spPr/>
        <p:txBody>
          <a:bodyPr/>
          <a:lstStyle/>
          <a:p>
            <a:pPr marL="0" indent="0">
              <a:buNone/>
            </a:pPr>
            <a:r>
              <a:rPr kumimoji="0" lang="en-US" altLang="en-US" sz="2800" b="0" i="0" u="none" strike="noStrike" cap="none" normalizeH="0" baseline="0" dirty="0" err="1">
                <a:ln>
                  <a:noFill/>
                </a:ln>
                <a:solidFill>
                  <a:srgbClr val="000000"/>
                </a:solidFill>
                <a:effectLst/>
                <a:latin typeface="var(--bs-font-monospace)"/>
              </a:rPr>
              <a:t>Syantax</a:t>
            </a:r>
            <a:r>
              <a:rPr kumimoji="0" lang="en-US" altLang="en-US" sz="2800" b="0" i="0" u="none" strike="noStrike" cap="none" normalizeH="0" baseline="0" dirty="0">
                <a:ln>
                  <a:noFill/>
                </a:ln>
                <a:solidFill>
                  <a:srgbClr val="000000"/>
                </a:solidFill>
                <a:effectLst/>
                <a:latin typeface="var(--bs-font-monospace)"/>
              </a:rPr>
              <a:t>:</a:t>
            </a:r>
          </a:p>
          <a:p>
            <a:pPr marL="0" indent="0">
              <a:buNone/>
            </a:pPr>
            <a:r>
              <a:rPr kumimoji="0" lang="en-US" altLang="en-US" sz="2800" b="0" i="0" u="none" strike="noStrike" cap="none" normalizeH="0" baseline="0" dirty="0">
                <a:ln>
                  <a:noFill/>
                </a:ln>
                <a:solidFill>
                  <a:srgbClr val="000000"/>
                </a:solidFill>
                <a:effectLst/>
                <a:latin typeface="var(--bs-font-monospace)"/>
              </a:rPr>
              <a:t>export {component1,component2,....,</a:t>
            </a:r>
            <a:r>
              <a:rPr kumimoji="0" lang="en-US" altLang="en-US" sz="2800" b="0" i="0" u="none" strike="noStrike" cap="none" normalizeH="0" baseline="0" dirty="0" err="1">
                <a:ln>
                  <a:noFill/>
                </a:ln>
                <a:solidFill>
                  <a:srgbClr val="000000"/>
                </a:solidFill>
                <a:effectLst/>
                <a:latin typeface="var(--bs-font-monospace)"/>
              </a:rPr>
              <a:t>componentN</a:t>
            </a:r>
            <a:r>
              <a:rPr kumimoji="0" lang="en-US" altLang="en-US" sz="2800" b="0" i="0" u="none" strike="noStrike" cap="none" normalizeH="0" baseline="0" dirty="0">
                <a:ln>
                  <a:noFill/>
                </a:ln>
                <a:solidFill>
                  <a:srgbClr val="000000"/>
                </a:solidFill>
                <a:effectLst/>
                <a:latin typeface="var(--bs-font-monospace)"/>
              </a:rPr>
              <a:t>}</a:t>
            </a:r>
            <a:r>
              <a:rPr kumimoji="0" lang="en-US" altLang="en-US" sz="1600" b="0" i="0" u="none" strike="noStrike" cap="none" normalizeH="0" baseline="0" dirty="0">
                <a:ln>
                  <a:noFill/>
                </a:ln>
                <a:solidFill>
                  <a:schemeClr val="tx1"/>
                </a:solidFill>
                <a:effectLst/>
              </a:rPr>
              <a:t> </a:t>
            </a:r>
            <a:br>
              <a:rPr kumimoji="0" lang="en-US" altLang="en-US" sz="4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a:buNone/>
            </a:pPr>
            <a:r>
              <a:rPr lang="en-US" sz="2400" dirty="0">
                <a:latin typeface="Arial" panose="020B0604020202020204" pitchFamily="34" charset="0"/>
              </a:rPr>
              <a:t>Example: export {</a:t>
            </a:r>
            <a:r>
              <a:rPr lang="en-US" sz="2400" dirty="0" err="1">
                <a:latin typeface="Arial" panose="020B0604020202020204" pitchFamily="34" charset="0"/>
              </a:rPr>
              <a:t>name,hello</a:t>
            </a:r>
            <a:r>
              <a:rPr lang="en-US" sz="2400" dirty="0">
                <a:latin typeface="Arial" panose="020B0604020202020204" pitchFamily="34" charset="0"/>
              </a:rPr>
              <a:t>}</a:t>
            </a:r>
            <a:endParaRPr lang="en-IN" dirty="0"/>
          </a:p>
        </p:txBody>
      </p:sp>
    </p:spTree>
    <p:extLst>
      <p:ext uri="{BB962C8B-B14F-4D97-AF65-F5344CB8AC3E}">
        <p14:creationId xmlns:p14="http://schemas.microsoft.com/office/powerpoint/2010/main" val="1968043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F60E-F2CD-7382-2AC3-9540D3DDBAC5}"/>
              </a:ext>
            </a:extLst>
          </p:cNvPr>
          <p:cNvSpPr>
            <a:spLocks noGrp="1"/>
          </p:cNvSpPr>
          <p:nvPr>
            <p:ph type="title"/>
          </p:nvPr>
        </p:nvSpPr>
        <p:spPr/>
        <p:txBody>
          <a:bodyPr/>
          <a:lstStyle/>
          <a:p>
            <a:pPr algn="ctr"/>
            <a:r>
              <a:rPr lang="en-US" b="0" i="0" dirty="0">
                <a:effectLst/>
                <a:latin typeface="Heebo" pitchFamily="2" charset="-79"/>
                <a:cs typeface="Heebo" pitchFamily="2" charset="-79"/>
              </a:rPr>
              <a:t>Default Exports</a:t>
            </a:r>
            <a:br>
              <a:rPr lang="en-US"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67914C71-0B76-60CA-E834-A387F7D322D3}"/>
              </a:ext>
            </a:extLst>
          </p:cNvPr>
          <p:cNvSpPr>
            <a:spLocks noGrp="1"/>
          </p:cNvSpPr>
          <p:nvPr>
            <p:ph idx="1"/>
          </p:nvPr>
        </p:nvSpPr>
        <p:spPr/>
        <p:txBody>
          <a:bodyPr/>
          <a:lstStyle/>
          <a:p>
            <a:pPr algn="just"/>
            <a:r>
              <a:rPr lang="en-US" b="0" i="0" dirty="0">
                <a:solidFill>
                  <a:srgbClr val="000000"/>
                </a:solidFill>
                <a:effectLst/>
                <a:latin typeface="Nunito" pitchFamily="2" charset="0"/>
              </a:rPr>
              <a:t>Modules that need to export only a single value can use default exports. There can be only one default export per module.</a:t>
            </a:r>
          </a:p>
          <a:p>
            <a:pPr algn="just"/>
            <a:r>
              <a:rPr lang="en-US" b="1" i="0" dirty="0">
                <a:solidFill>
                  <a:srgbClr val="000000"/>
                </a:solidFill>
                <a:effectLst/>
                <a:latin typeface="Nunito" pitchFamily="2" charset="0"/>
              </a:rPr>
              <a:t>Syntax:</a:t>
            </a:r>
          </a:p>
          <a:p>
            <a:pPr marL="0" indent="0" algn="just">
              <a:buNone/>
            </a:pPr>
            <a:r>
              <a:rPr lang="en-US" dirty="0">
                <a:solidFill>
                  <a:srgbClr val="000000"/>
                </a:solidFill>
                <a:latin typeface="Nunito" pitchFamily="2" charset="0"/>
              </a:rPr>
              <a:t>	export default </a:t>
            </a:r>
            <a:r>
              <a:rPr lang="en-US" dirty="0" err="1">
                <a:solidFill>
                  <a:srgbClr val="000000"/>
                </a:solidFill>
                <a:latin typeface="Nunito" pitchFamily="2" charset="0"/>
              </a:rPr>
              <a:t>component_name</a:t>
            </a:r>
            <a:r>
              <a:rPr lang="en-US" dirty="0">
                <a:solidFill>
                  <a:srgbClr val="000000"/>
                </a:solidFill>
                <a:latin typeface="Nunito" pitchFamily="2" charset="0"/>
              </a:rPr>
              <a:t>;</a:t>
            </a:r>
          </a:p>
          <a:p>
            <a:pPr marL="0" indent="0" algn="just">
              <a:buNone/>
            </a:pPr>
            <a:r>
              <a:rPr lang="en-US" b="1" i="0" dirty="0">
                <a:solidFill>
                  <a:srgbClr val="000000"/>
                </a:solidFill>
                <a:effectLst/>
                <a:latin typeface="Nunito" pitchFamily="2" charset="0"/>
              </a:rPr>
              <a:t>Example: </a:t>
            </a:r>
          </a:p>
          <a:p>
            <a:pPr marL="0" indent="0" algn="just">
              <a:buNone/>
            </a:pPr>
            <a:r>
              <a:rPr lang="en-US" b="1" dirty="0">
                <a:solidFill>
                  <a:srgbClr val="000000"/>
                </a:solidFill>
                <a:latin typeface="Nunito" pitchFamily="2" charset="0"/>
              </a:rPr>
              <a:t>	</a:t>
            </a:r>
            <a:r>
              <a:rPr lang="en-US" i="0" dirty="0">
                <a:solidFill>
                  <a:srgbClr val="000000"/>
                </a:solidFill>
                <a:effectLst/>
                <a:latin typeface="Nunito" pitchFamily="2" charset="0"/>
              </a:rPr>
              <a:t>export default name;</a:t>
            </a:r>
          </a:p>
          <a:p>
            <a:endParaRPr lang="en-IN" dirty="0"/>
          </a:p>
        </p:txBody>
      </p:sp>
    </p:spTree>
    <p:extLst>
      <p:ext uri="{BB962C8B-B14F-4D97-AF65-F5344CB8AC3E}">
        <p14:creationId xmlns:p14="http://schemas.microsoft.com/office/powerpoint/2010/main" val="1090673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645D-6AF0-0201-7583-AD00E39021A6}"/>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Importing a Module</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10800086-2451-D4B5-71BB-C8D13D678754}"/>
              </a:ext>
            </a:extLst>
          </p:cNvPr>
          <p:cNvSpPr>
            <a:spLocks noGrp="1"/>
          </p:cNvSpPr>
          <p:nvPr>
            <p:ph idx="1"/>
          </p:nvPr>
        </p:nvSpPr>
        <p:spPr/>
        <p:txBody>
          <a:bodyPr/>
          <a:lstStyle/>
          <a:p>
            <a:pPr algn="just"/>
            <a:r>
              <a:rPr lang="en-US" b="0" i="0" dirty="0">
                <a:solidFill>
                  <a:srgbClr val="000000"/>
                </a:solidFill>
                <a:effectLst/>
                <a:latin typeface="Nunito" pitchFamily="2" charset="0"/>
              </a:rPr>
              <a:t>To be able to consume a module, use the </a:t>
            </a:r>
            <a:r>
              <a:rPr lang="en-US" b="1" i="0" dirty="0">
                <a:solidFill>
                  <a:srgbClr val="000000"/>
                </a:solidFill>
                <a:effectLst/>
                <a:latin typeface="Nunito" pitchFamily="2" charset="0"/>
              </a:rPr>
              <a:t>import keyword</a:t>
            </a:r>
            <a:r>
              <a:rPr lang="en-US" b="0" i="0" dirty="0">
                <a:solidFill>
                  <a:srgbClr val="000000"/>
                </a:solidFill>
                <a:effectLst/>
                <a:latin typeface="Nunito" pitchFamily="2" charset="0"/>
              </a:rPr>
              <a:t>. A module can have multiple </a:t>
            </a:r>
            <a:r>
              <a:rPr lang="en-US" b="1" i="0" dirty="0">
                <a:solidFill>
                  <a:srgbClr val="000000"/>
                </a:solidFill>
                <a:effectLst/>
                <a:latin typeface="Nunito" pitchFamily="2" charset="0"/>
              </a:rPr>
              <a:t>import statements</a:t>
            </a:r>
            <a:r>
              <a:rPr lang="en-US" b="0" i="0" dirty="0">
                <a:solidFill>
                  <a:srgbClr val="000000"/>
                </a:solidFill>
                <a:effectLst/>
                <a:latin typeface="Nunito" pitchFamily="2" charset="0"/>
              </a:rPr>
              <a:t>.</a:t>
            </a:r>
          </a:p>
          <a:p>
            <a:r>
              <a:rPr kumimoji="0" lang="en-US" altLang="en-US" sz="2800" b="0" i="0" u="none" strike="noStrike" cap="none" normalizeH="0" baseline="0" dirty="0">
                <a:ln>
                  <a:noFill/>
                </a:ln>
                <a:solidFill>
                  <a:srgbClr val="000000"/>
                </a:solidFill>
                <a:effectLst/>
                <a:latin typeface="var(--bs-font-monospace)"/>
              </a:rPr>
              <a:t>Syntax:</a:t>
            </a:r>
          </a:p>
          <a:p>
            <a:pPr marL="0" indent="0">
              <a:buNone/>
            </a:pPr>
            <a:r>
              <a:rPr kumimoji="0" lang="en-US" altLang="en-US" sz="2800" b="0" i="0" u="none" strike="noStrike" cap="none" normalizeH="0" baseline="0" dirty="0">
                <a:ln>
                  <a:noFill/>
                </a:ln>
                <a:solidFill>
                  <a:srgbClr val="000000"/>
                </a:solidFill>
                <a:effectLst/>
                <a:latin typeface="var(--bs-font-monospace)"/>
              </a:rPr>
              <a:t>	import {component1,component2..componentN} from </a:t>
            </a:r>
            <a:r>
              <a:rPr kumimoji="0" lang="en-US" altLang="en-US" sz="2800" b="0" i="0" u="none" strike="noStrike" cap="none" normalizeH="0" baseline="0" dirty="0" err="1">
                <a:ln>
                  <a:noFill/>
                </a:ln>
                <a:solidFill>
                  <a:srgbClr val="000000"/>
                </a:solidFill>
                <a:effectLst/>
                <a:latin typeface="var(--bs-font-monospace)"/>
              </a:rPr>
              <a:t>module_name</a:t>
            </a:r>
            <a:r>
              <a:rPr kumimoji="0" lang="en-US" altLang="en-US" sz="1600" b="0" i="0" u="none" strike="noStrike" cap="none" normalizeH="0" baseline="0" dirty="0">
                <a:ln>
                  <a:noFill/>
                </a:ln>
                <a:solidFill>
                  <a:schemeClr val="tx1"/>
                </a:solidFill>
                <a:effectLst/>
              </a:rPr>
              <a:t> </a:t>
            </a:r>
          </a:p>
          <a:p>
            <a:pPr marL="0" indent="0">
              <a:buNone/>
            </a:pPr>
            <a:r>
              <a:rPr lang="en-US" altLang="en-US" sz="2400" b="1" dirty="0">
                <a:latin typeface="Arial" panose="020B0604020202020204" pitchFamily="34" charset="0"/>
              </a:rPr>
              <a:t>Example: </a:t>
            </a:r>
            <a:endParaRPr kumimoji="0" lang="en-US" altLang="en-US" sz="6000" b="1"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800" b="0" i="0" u="none" strike="noStrike" cap="none" normalizeH="0" baseline="0" dirty="0">
                <a:ln>
                  <a:noFill/>
                </a:ln>
                <a:solidFill>
                  <a:srgbClr val="000000"/>
                </a:solidFill>
                <a:effectLst/>
                <a:latin typeface="var(--bs-font-monospace)"/>
              </a:rPr>
              <a:t>	import {</a:t>
            </a:r>
            <a:r>
              <a:rPr kumimoji="0" lang="en-US" altLang="en-US" sz="2800" b="0" i="0" u="none" strike="noStrike" cap="none" normalizeH="0" baseline="0" dirty="0" err="1">
                <a:ln>
                  <a:noFill/>
                </a:ln>
                <a:solidFill>
                  <a:srgbClr val="000000"/>
                </a:solidFill>
                <a:effectLst/>
                <a:latin typeface="var(--bs-font-monospace)"/>
              </a:rPr>
              <a:t>name,hello</a:t>
            </a:r>
            <a:r>
              <a:rPr kumimoji="0" lang="en-US" altLang="en-US" sz="2800" b="0" i="0" u="none" strike="noStrike" cap="none" normalizeH="0" baseline="0" dirty="0">
                <a:ln>
                  <a:noFill/>
                </a:ln>
                <a:solidFill>
                  <a:srgbClr val="000000"/>
                </a:solidFill>
                <a:effectLst/>
                <a:latin typeface="var(--bs-font-monospace)"/>
              </a:rPr>
              <a:t>} from ‘./module.js’;</a:t>
            </a:r>
            <a:endParaRPr kumimoji="0" lang="en-US" altLang="en-US" sz="4400" b="0" i="0" u="none" strike="noStrike" cap="none" normalizeH="0" baseline="0" dirty="0">
              <a:ln>
                <a:noFill/>
              </a:ln>
              <a:solidFill>
                <a:schemeClr val="tx1"/>
              </a:solidFill>
              <a:effectLst/>
              <a:latin typeface="Arial" panose="020B0604020202020204" pitchFamily="34" charset="0"/>
            </a:endParaRPr>
          </a:p>
          <a:p>
            <a:r>
              <a:rPr lang="en-IN" dirty="0"/>
              <a:t> </a:t>
            </a:r>
          </a:p>
        </p:txBody>
      </p:sp>
    </p:spTree>
    <p:extLst>
      <p:ext uri="{BB962C8B-B14F-4D97-AF65-F5344CB8AC3E}">
        <p14:creationId xmlns:p14="http://schemas.microsoft.com/office/powerpoint/2010/main" val="2585439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4419-1356-85FF-8442-62D3F4EB7AA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9CF004EC-3812-750C-D09D-468DC6633283}"/>
              </a:ext>
            </a:extLst>
          </p:cNvPr>
          <p:cNvSpPr>
            <a:spLocks noGrp="1"/>
          </p:cNvSpPr>
          <p:nvPr>
            <p:ph idx="1"/>
          </p:nvPr>
        </p:nvSpPr>
        <p:spPr>
          <a:xfrm>
            <a:off x="838200" y="1313895"/>
            <a:ext cx="10515600" cy="4863068"/>
          </a:xfrm>
        </p:spPr>
        <p:txBody>
          <a:bodyPr>
            <a:normAutofit/>
          </a:bodyPr>
          <a:lstStyle/>
          <a:p>
            <a:pPr marL="0" indent="0">
              <a:lnSpc>
                <a:spcPct val="100000"/>
              </a:lnSpc>
              <a:buNone/>
            </a:pPr>
            <a:r>
              <a:rPr kumimoji="0" lang="en-US" altLang="en-US" sz="2400" b="1" i="0" u="none" strike="noStrike" cap="none" normalizeH="0" baseline="0" dirty="0">
                <a:ln>
                  <a:noFill/>
                </a:ln>
                <a:effectLst/>
                <a:latin typeface="var(--bs-font-monospace)"/>
              </a:rPr>
              <a:t>Export file</a:t>
            </a:r>
          </a:p>
          <a:p>
            <a:pPr marL="457200" lvl="1" indent="0">
              <a:lnSpc>
                <a:spcPct val="100000"/>
              </a:lnSpc>
              <a:buNone/>
            </a:pPr>
            <a:r>
              <a:rPr kumimoji="0" lang="en-US" altLang="en-US" sz="2000" b="0" i="0" u="none" strike="noStrike" cap="none" normalizeH="0" baseline="0" dirty="0">
                <a:ln>
                  <a:noFill/>
                </a:ln>
                <a:effectLst/>
                <a:latin typeface="var(--bs-font-monospace)"/>
              </a:rPr>
              <a:t>let company = “file" </a:t>
            </a:r>
          </a:p>
          <a:p>
            <a:pPr marL="457200" lvl="1" indent="0">
              <a:lnSpc>
                <a:spcPct val="100000"/>
              </a:lnSpc>
              <a:buNone/>
            </a:pPr>
            <a:r>
              <a:rPr kumimoji="0" lang="en-US" altLang="en-US" sz="2000" b="0" i="0" u="none" strike="noStrike" cap="none" normalizeH="0" baseline="0" dirty="0">
                <a:ln>
                  <a:noFill/>
                </a:ln>
                <a:effectLst/>
                <a:latin typeface="var(--bs-font-monospace)"/>
              </a:rPr>
              <a:t>let </a:t>
            </a:r>
            <a:r>
              <a:rPr kumimoji="0" lang="en-US" altLang="en-US" sz="2000" b="0" i="0" u="none" strike="noStrike" cap="none" normalizeH="0" baseline="0" dirty="0" err="1">
                <a:ln>
                  <a:noFill/>
                </a:ln>
                <a:effectLst/>
                <a:latin typeface="var(--bs-font-monospace)"/>
              </a:rPr>
              <a:t>getCompany</a:t>
            </a:r>
            <a:r>
              <a:rPr kumimoji="0" lang="en-US" altLang="en-US" sz="2000" b="0" i="0" u="none" strike="noStrike" cap="none" normalizeH="0" baseline="0" dirty="0">
                <a:ln>
                  <a:noFill/>
                </a:ln>
                <a:effectLst/>
                <a:latin typeface="var(--bs-font-monospace)"/>
              </a:rPr>
              <a:t> = function()</a:t>
            </a:r>
          </a:p>
          <a:p>
            <a:pPr marL="457200" lvl="1" indent="0">
              <a:lnSpc>
                <a:spcPct val="100000"/>
              </a:lnSpc>
              <a:buNone/>
            </a:pPr>
            <a:r>
              <a:rPr kumimoji="0" lang="en-US" altLang="en-US" sz="2000" b="0" i="0" u="none" strike="noStrike" cap="none" normalizeH="0" baseline="0" dirty="0">
                <a:ln>
                  <a:noFill/>
                </a:ln>
                <a:effectLst/>
                <a:latin typeface="var(--bs-font-monospace)"/>
              </a:rPr>
              <a:t>{ return </a:t>
            </a:r>
            <a:r>
              <a:rPr kumimoji="0" lang="en-US" altLang="en-US" sz="2000" b="0" i="0" u="none" strike="noStrike" cap="none" normalizeH="0" baseline="0" dirty="0" err="1">
                <a:ln>
                  <a:noFill/>
                </a:ln>
                <a:effectLst/>
                <a:latin typeface="var(--bs-font-monospace)"/>
              </a:rPr>
              <a:t>company.toUpperCase</a:t>
            </a:r>
            <a:r>
              <a:rPr kumimoji="0" lang="en-US" altLang="en-US" sz="2000" b="0" i="0" u="none" strike="noStrike" cap="none" normalizeH="0" baseline="0" dirty="0">
                <a:ln>
                  <a:noFill/>
                </a:ln>
                <a:effectLst/>
                <a:latin typeface="var(--bs-font-monospace)"/>
              </a:rPr>
              <a:t>() } </a:t>
            </a:r>
          </a:p>
          <a:p>
            <a:pPr marL="457200" lvl="1" indent="0">
              <a:lnSpc>
                <a:spcPct val="100000"/>
              </a:lnSpc>
              <a:buNone/>
            </a:pPr>
            <a:r>
              <a:rPr kumimoji="0" lang="en-US" altLang="en-US" sz="2000" b="0" i="0" u="none" strike="noStrike" cap="none" normalizeH="0" baseline="0" dirty="0">
                <a:ln>
                  <a:noFill/>
                </a:ln>
                <a:effectLst/>
                <a:latin typeface="var(--bs-font-monospace)"/>
              </a:rPr>
              <a:t>let </a:t>
            </a:r>
            <a:r>
              <a:rPr kumimoji="0" lang="en-US" altLang="en-US" sz="2000" b="0" i="0" u="none" strike="noStrike" cap="none" normalizeH="0" baseline="0" dirty="0" err="1">
                <a:ln>
                  <a:noFill/>
                </a:ln>
                <a:effectLst/>
                <a:latin typeface="var(--bs-font-monospace)"/>
              </a:rPr>
              <a:t>setCompany</a:t>
            </a:r>
            <a:r>
              <a:rPr kumimoji="0" lang="en-US" altLang="en-US" sz="2000" b="0" i="0" u="none" strike="noStrike" cap="none" normalizeH="0" baseline="0" dirty="0">
                <a:ln>
                  <a:noFill/>
                </a:ln>
                <a:effectLst/>
                <a:latin typeface="var(--bs-font-monospace)"/>
              </a:rPr>
              <a:t> = function(</a:t>
            </a:r>
            <a:r>
              <a:rPr kumimoji="0" lang="en-US" altLang="en-US" sz="2000" b="0" i="0" u="none" strike="noStrike" cap="none" normalizeH="0" baseline="0" dirty="0" err="1">
                <a:ln>
                  <a:noFill/>
                </a:ln>
                <a:effectLst/>
                <a:latin typeface="var(--bs-font-monospace)"/>
              </a:rPr>
              <a:t>newValue</a:t>
            </a:r>
            <a:r>
              <a:rPr kumimoji="0" lang="en-US" altLang="en-US" sz="2000" b="0" i="0" u="none" strike="noStrike" cap="none" normalizeH="0" baseline="0" dirty="0">
                <a:ln>
                  <a:noFill/>
                </a:ln>
                <a:effectLst/>
                <a:latin typeface="var(--bs-font-monospace)"/>
              </a:rPr>
              <a:t>)</a:t>
            </a:r>
          </a:p>
          <a:p>
            <a:pPr marL="457200" lvl="1" indent="0">
              <a:lnSpc>
                <a:spcPct val="100000"/>
              </a:lnSpc>
              <a:buNone/>
            </a:pPr>
            <a:r>
              <a:rPr kumimoji="0" lang="en-US" altLang="en-US" sz="2000" b="0" i="0" u="none" strike="noStrike" cap="none" normalizeH="0" baseline="0" dirty="0">
                <a:ln>
                  <a:noFill/>
                </a:ln>
                <a:effectLst/>
                <a:latin typeface="var(--bs-font-monospace)"/>
              </a:rPr>
              <a:t>{ company = </a:t>
            </a:r>
            <a:r>
              <a:rPr kumimoji="0" lang="en-US" altLang="en-US" sz="2000" b="0" i="0" u="none" strike="noStrike" cap="none" normalizeH="0" baseline="0" dirty="0" err="1">
                <a:ln>
                  <a:noFill/>
                </a:ln>
                <a:effectLst/>
                <a:latin typeface="var(--bs-font-monospace)"/>
              </a:rPr>
              <a:t>newValue</a:t>
            </a:r>
            <a:r>
              <a:rPr kumimoji="0" lang="en-US" altLang="en-US" sz="2000" b="0" i="0" u="none" strike="noStrike" cap="none" normalizeH="0" baseline="0" dirty="0">
                <a:ln>
                  <a:noFill/>
                </a:ln>
                <a:effectLst/>
                <a:latin typeface="var(--bs-font-monospace)"/>
              </a:rPr>
              <a:t> } </a:t>
            </a:r>
          </a:p>
          <a:p>
            <a:pPr marL="457200" lvl="1" indent="0">
              <a:lnSpc>
                <a:spcPct val="100000"/>
              </a:lnSpc>
              <a:buNone/>
            </a:pPr>
            <a:r>
              <a:rPr kumimoji="0" lang="en-US" altLang="en-US" sz="2000" b="0" i="0" u="none" strike="noStrike" cap="none" normalizeH="0" baseline="0" dirty="0">
                <a:ln>
                  <a:noFill/>
                </a:ln>
                <a:effectLst/>
                <a:latin typeface="var(--bs-font-monospace)"/>
              </a:rPr>
              <a:t>export {</a:t>
            </a:r>
            <a:r>
              <a:rPr kumimoji="0" lang="en-US" altLang="en-US" sz="2000" b="0" i="0" u="none" strike="noStrike" cap="none" normalizeH="0" baseline="0" dirty="0" err="1">
                <a:ln>
                  <a:noFill/>
                </a:ln>
                <a:effectLst/>
                <a:latin typeface="var(--bs-font-monospace)"/>
              </a:rPr>
              <a:t>company,getCompany,setCompany</a:t>
            </a:r>
            <a:r>
              <a:rPr kumimoji="0" lang="en-US" altLang="en-US" sz="2000" b="0" i="0" u="none" strike="noStrike" cap="none" normalizeH="0" baseline="0" dirty="0">
                <a:ln>
                  <a:noFill/>
                </a:ln>
                <a:effectLst/>
                <a:latin typeface="var(--bs-font-monospace)"/>
              </a:rPr>
              <a:t>}</a:t>
            </a:r>
            <a:r>
              <a:rPr kumimoji="0" lang="en-US" altLang="en-US" sz="1000" b="0" i="0" u="none" strike="noStrike" cap="none" normalizeH="0" baseline="0" dirty="0">
                <a:ln>
                  <a:noFill/>
                </a:ln>
                <a:effectLst/>
              </a:rPr>
              <a:t> </a:t>
            </a:r>
          </a:p>
          <a:p>
            <a:pPr marL="0" indent="0">
              <a:lnSpc>
                <a:spcPct val="100000"/>
              </a:lnSpc>
              <a:buNone/>
            </a:pPr>
            <a:r>
              <a:rPr kumimoji="0" lang="en-US" altLang="en-US" sz="2400" b="1" i="0" u="none" strike="noStrike" cap="none" normalizeH="0" baseline="0" dirty="0">
                <a:ln>
                  <a:noFill/>
                </a:ln>
                <a:effectLst/>
              </a:rPr>
              <a:t>Import file</a:t>
            </a:r>
            <a:endParaRPr kumimoji="0" lang="en-US" altLang="en-US" sz="1400" b="1" i="0" u="none" strike="noStrike" cap="none" normalizeH="0" baseline="0" dirty="0">
              <a:ln>
                <a:noFill/>
              </a:ln>
              <a:effectLst/>
            </a:endParaRPr>
          </a:p>
          <a:p>
            <a:pPr marL="457200" lvl="1" indent="0">
              <a:buNone/>
            </a:pPr>
            <a:r>
              <a:rPr kumimoji="0" lang="en-US" altLang="en-US" sz="2000" b="0" i="0" u="none" strike="noStrike" cap="none" normalizeH="0" baseline="0" dirty="0">
                <a:ln>
                  <a:noFill/>
                </a:ln>
                <a:effectLst/>
                <a:latin typeface="var(--bs-font-monospace)"/>
              </a:rPr>
              <a:t>import {</a:t>
            </a:r>
            <a:r>
              <a:rPr kumimoji="0" lang="en-US" altLang="en-US" sz="2000" b="0" i="0" u="none" strike="noStrike" cap="none" normalizeH="0" baseline="0" dirty="0" err="1">
                <a:ln>
                  <a:noFill/>
                </a:ln>
                <a:effectLst/>
                <a:latin typeface="var(--bs-font-monospace)"/>
              </a:rPr>
              <a:t>company,getCompany</a:t>
            </a:r>
            <a:r>
              <a:rPr kumimoji="0" lang="en-US" altLang="en-US" sz="2000" b="0" i="0" u="none" strike="noStrike" cap="none" normalizeH="0" baseline="0" dirty="0">
                <a:ln>
                  <a:noFill/>
                </a:ln>
                <a:effectLst/>
                <a:latin typeface="var(--bs-font-monospace)"/>
              </a:rPr>
              <a:t>} from './company1.js’ </a:t>
            </a:r>
          </a:p>
          <a:p>
            <a:pPr marL="457200" lvl="1" indent="0">
              <a:buNone/>
            </a:pPr>
            <a:r>
              <a:rPr kumimoji="0" lang="en-US" altLang="en-US" sz="2000" b="0" i="0" u="none" strike="noStrike" cap="none" normalizeH="0" baseline="0" dirty="0">
                <a:ln>
                  <a:noFill/>
                </a:ln>
                <a:effectLst/>
                <a:latin typeface="var(--bs-font-monospace)"/>
              </a:rPr>
              <a:t>console.log(company) </a:t>
            </a:r>
          </a:p>
          <a:p>
            <a:pPr marL="457200" lvl="1" indent="0">
              <a:buNone/>
            </a:pPr>
            <a:r>
              <a:rPr kumimoji="0" lang="en-US" altLang="en-US" sz="2000" b="0" i="0" u="none" strike="noStrike" cap="none" normalizeH="0" baseline="0" dirty="0">
                <a:ln>
                  <a:noFill/>
                </a:ln>
                <a:effectLst/>
                <a:latin typeface="var(--bs-font-monospace)"/>
              </a:rPr>
              <a:t>console.log(</a:t>
            </a:r>
            <a:r>
              <a:rPr kumimoji="0" lang="en-US" altLang="en-US" sz="2000" b="0" i="0" u="none" strike="noStrike" cap="none" normalizeH="0" baseline="0" dirty="0" err="1">
                <a:ln>
                  <a:noFill/>
                </a:ln>
                <a:effectLst/>
                <a:latin typeface="var(--bs-font-monospace)"/>
              </a:rPr>
              <a:t>getCompany</a:t>
            </a:r>
            <a:r>
              <a:rPr kumimoji="0" lang="en-US" altLang="en-US" sz="2000" b="0" i="0" u="none" strike="noStrike" cap="none" normalizeH="0" baseline="0" dirty="0">
                <a:ln>
                  <a:noFill/>
                </a:ln>
                <a:effectLst/>
                <a:latin typeface="var(--bs-font-monospace)"/>
              </a:rPr>
              <a:t>())</a:t>
            </a:r>
            <a:r>
              <a:rPr kumimoji="0" lang="en-US" altLang="en-US" sz="10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a:p>
            <a:pPr marL="0" indent="0">
              <a:buNone/>
            </a:pPr>
            <a:endParaRPr kumimoji="0" lang="en-US" altLang="en-US" sz="4400" b="0" i="0" u="none" strike="noStrike" cap="none" normalizeH="0" baseline="0" dirty="0">
              <a:ln>
                <a:noFill/>
              </a:ln>
              <a:effectLst/>
              <a:latin typeface="Arial" panose="020B0604020202020204" pitchFamily="34" charset="0"/>
            </a:endParaRPr>
          </a:p>
          <a:p>
            <a:endParaRPr lang="en-IN" dirty="0"/>
          </a:p>
        </p:txBody>
      </p:sp>
    </p:spTree>
    <p:extLst>
      <p:ext uri="{BB962C8B-B14F-4D97-AF65-F5344CB8AC3E}">
        <p14:creationId xmlns:p14="http://schemas.microsoft.com/office/powerpoint/2010/main" val="3745166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9200-B6FD-3EBA-A096-4C3337550162}"/>
              </a:ext>
            </a:extLst>
          </p:cNvPr>
          <p:cNvSpPr>
            <a:spLocks noGrp="1"/>
          </p:cNvSpPr>
          <p:nvPr>
            <p:ph type="title"/>
          </p:nvPr>
        </p:nvSpPr>
        <p:spPr>
          <a:xfrm>
            <a:off x="0" y="0"/>
            <a:ext cx="10515600" cy="1052709"/>
          </a:xfrm>
        </p:spPr>
        <p:txBody>
          <a:bodyPr/>
          <a:lstStyle/>
          <a:p>
            <a:r>
              <a:rPr lang="en-IN" b="1" dirty="0">
                <a:solidFill>
                  <a:srgbClr val="FF0000"/>
                </a:solidFill>
              </a:rPr>
              <a:t>Imperative vs Declarative </a:t>
            </a:r>
          </a:p>
        </p:txBody>
      </p:sp>
      <p:sp>
        <p:nvSpPr>
          <p:cNvPr id="3" name="Content Placeholder 2">
            <a:extLst>
              <a:ext uri="{FF2B5EF4-FFF2-40B4-BE49-F238E27FC236}">
                <a16:creationId xmlns:a16="http://schemas.microsoft.com/office/drawing/2014/main" id="{B8DC3F2B-0633-64A6-1783-77B9BF3BEED7}"/>
              </a:ext>
            </a:extLst>
          </p:cNvPr>
          <p:cNvSpPr>
            <a:spLocks noGrp="1"/>
          </p:cNvSpPr>
          <p:nvPr>
            <p:ph idx="1"/>
          </p:nvPr>
        </p:nvSpPr>
        <p:spPr>
          <a:xfrm>
            <a:off x="482885" y="1171254"/>
            <a:ext cx="10870915" cy="5005709"/>
          </a:xfrm>
        </p:spPr>
        <p:txBody>
          <a:bodyPr/>
          <a:lstStyle/>
          <a:p>
            <a:r>
              <a:rPr lang="en-IN" dirty="0"/>
              <a:t>Declarative style it means developer write how it should be, not how to do.</a:t>
            </a:r>
          </a:p>
          <a:p>
            <a:r>
              <a:rPr lang="en-IN" dirty="0"/>
              <a:t>Imperative style developer write how to do, in the imperative style developer define the task step by step.</a:t>
            </a:r>
          </a:p>
          <a:p>
            <a:r>
              <a:rPr lang="en-IN" dirty="0"/>
              <a:t>Better choice is to use the code in the declarative style because simplicity is always better.</a:t>
            </a:r>
          </a:p>
          <a:p>
            <a:r>
              <a:rPr lang="en-IN" dirty="0"/>
              <a:t>Simplicity is closely related to Keep it simple stupid. </a:t>
            </a:r>
          </a:p>
        </p:txBody>
      </p:sp>
    </p:spTree>
    <p:extLst>
      <p:ext uri="{BB962C8B-B14F-4D97-AF65-F5344CB8AC3E}">
        <p14:creationId xmlns:p14="http://schemas.microsoft.com/office/powerpoint/2010/main" val="137472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4763-15BC-4874-BE85-56DE22E69711}"/>
              </a:ext>
            </a:extLst>
          </p:cNvPr>
          <p:cNvSpPr>
            <a:spLocks noGrp="1"/>
          </p:cNvSpPr>
          <p:nvPr>
            <p:ph type="title"/>
          </p:nvPr>
        </p:nvSpPr>
        <p:spPr/>
        <p:txBody>
          <a:bodyPr/>
          <a:lstStyle/>
          <a:p>
            <a:r>
              <a:rPr lang="en-IN" b="0" i="0" dirty="0">
                <a:solidFill>
                  <a:srgbClr val="8E0012"/>
                </a:solidFill>
                <a:effectLst/>
                <a:latin typeface="gilroy"/>
              </a:rPr>
              <a:t>Obstacles and Roadblocks</a:t>
            </a:r>
            <a:br>
              <a:rPr lang="en-IN" b="0" i="0" dirty="0">
                <a:solidFill>
                  <a:srgbClr val="8E0012"/>
                </a:solidFill>
                <a:effectLst/>
                <a:latin typeface="gilroy"/>
              </a:rPr>
            </a:br>
            <a:endParaRPr lang="en-IN" dirty="0"/>
          </a:p>
        </p:txBody>
      </p:sp>
      <p:sp>
        <p:nvSpPr>
          <p:cNvPr id="3" name="Content Placeholder 2">
            <a:extLst>
              <a:ext uri="{FF2B5EF4-FFF2-40B4-BE49-F238E27FC236}">
                <a16:creationId xmlns:a16="http://schemas.microsoft.com/office/drawing/2014/main" id="{30A25BEF-A686-464F-9C83-EBFDBF16D922}"/>
              </a:ext>
            </a:extLst>
          </p:cNvPr>
          <p:cNvSpPr>
            <a:spLocks noGrp="1"/>
          </p:cNvSpPr>
          <p:nvPr>
            <p:ph idx="1"/>
          </p:nvPr>
        </p:nvSpPr>
        <p:spPr/>
        <p:txBody>
          <a:bodyPr>
            <a:normAutofit/>
          </a:bodyPr>
          <a:lstStyle/>
          <a:p>
            <a:pPr algn="l" fontAlgn="base"/>
            <a:r>
              <a:rPr lang="en-US" b="0" i="0" dirty="0">
                <a:solidFill>
                  <a:srgbClr val="3D3B49"/>
                </a:solidFill>
                <a:effectLst/>
                <a:latin typeface="gilroy"/>
              </a:rPr>
              <a:t>React Is a Library</a:t>
            </a:r>
          </a:p>
          <a:p>
            <a:pPr lvl="1" fontAlgn="base"/>
            <a:r>
              <a:rPr lang="en-US" b="0" i="0" dirty="0">
                <a:solidFill>
                  <a:srgbClr val="333333"/>
                </a:solidFill>
                <a:effectLst/>
                <a:latin typeface="Times New Roman" panose="02020603050405020304" pitchFamily="18" charset="0"/>
              </a:rPr>
              <a:t>React library is small and it is only used for one part of the job. </a:t>
            </a:r>
          </a:p>
          <a:p>
            <a:pPr lvl="1" fontAlgn="base"/>
            <a:r>
              <a:rPr lang="en-US" b="0" i="0" dirty="0">
                <a:solidFill>
                  <a:srgbClr val="333333"/>
                </a:solidFill>
                <a:effectLst/>
                <a:latin typeface="Times New Roman" panose="02020603050405020304" pitchFamily="18" charset="0"/>
              </a:rPr>
              <a:t>There are so many different library names continually being added to the discussion that it may feel like it’s impossible to keep up.</a:t>
            </a:r>
          </a:p>
          <a:p>
            <a:pPr algn="l" fontAlgn="base"/>
            <a:r>
              <a:rPr lang="en-US" b="0" i="0" dirty="0">
                <a:solidFill>
                  <a:srgbClr val="3D3B49"/>
                </a:solidFill>
                <a:effectLst/>
                <a:latin typeface="gilroy"/>
              </a:rPr>
              <a:t>Popularity of Functional JavaScript</a:t>
            </a:r>
          </a:p>
          <a:p>
            <a:pPr lvl="1" fontAlgn="base"/>
            <a:r>
              <a:rPr lang="en-US" b="0" i="0" dirty="0">
                <a:solidFill>
                  <a:srgbClr val="333333"/>
                </a:solidFill>
                <a:effectLst/>
                <a:latin typeface="Times New Roman" panose="02020603050405020304" pitchFamily="18" charset="0"/>
              </a:rPr>
              <a:t>In addition to the changes emerging at a language level</a:t>
            </a:r>
          </a:p>
          <a:p>
            <a:pPr lvl="1" fontAlgn="base"/>
            <a:r>
              <a:rPr lang="en-US" b="0" i="0" dirty="0">
                <a:solidFill>
                  <a:srgbClr val="333333"/>
                </a:solidFill>
                <a:effectLst/>
                <a:latin typeface="Times New Roman" panose="02020603050405020304" pitchFamily="18" charset="0"/>
              </a:rPr>
              <a:t>JavaScript isn’t necessarily a functional language, but functional techniques can be used in JavaScript code. </a:t>
            </a:r>
          </a:p>
          <a:p>
            <a:pPr lvl="1" fontAlgn="base"/>
            <a:r>
              <a:rPr lang="en-US" b="0" i="0" dirty="0">
                <a:solidFill>
                  <a:srgbClr val="333333"/>
                </a:solidFill>
                <a:effectLst/>
                <a:latin typeface="Times New Roman" panose="02020603050405020304" pitchFamily="18" charset="0"/>
              </a:rPr>
              <a:t>React emphasizes functional programming over object-oriented programming. This shift in thinking can lead to benefits in areas like testability and performance</a:t>
            </a:r>
          </a:p>
          <a:p>
            <a:pPr fontAlgn="base"/>
            <a:endParaRPr lang="en-US" b="0" i="0" dirty="0">
              <a:solidFill>
                <a:srgbClr val="333333"/>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1020850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E83E758-09F8-14FA-605A-FDC79A0B5A77}"/>
              </a:ext>
            </a:extLst>
          </p:cNvPr>
          <p:cNvPicPr>
            <a:picLocks noGrp="1" noChangeAspect="1"/>
          </p:cNvPicPr>
          <p:nvPr>
            <p:ph idx="1"/>
          </p:nvPr>
        </p:nvPicPr>
        <p:blipFill rotWithShape="1">
          <a:blip r:embed="rId2"/>
          <a:srcRect l="13750" t="21769" r="57296" b="68027"/>
          <a:stretch/>
        </p:blipFill>
        <p:spPr>
          <a:xfrm>
            <a:off x="800891" y="1871586"/>
            <a:ext cx="5688155" cy="1049685"/>
          </a:xfrm>
          <a:prstGeom prst="rect">
            <a:avLst/>
          </a:prstGeom>
        </p:spPr>
      </p:pic>
      <p:pic>
        <p:nvPicPr>
          <p:cNvPr id="7" name="Picture 6">
            <a:extLst>
              <a:ext uri="{FF2B5EF4-FFF2-40B4-BE49-F238E27FC236}">
                <a16:creationId xmlns:a16="http://schemas.microsoft.com/office/drawing/2014/main" id="{2305F01B-A16A-DCE5-75FE-0CD72D639030}"/>
              </a:ext>
            </a:extLst>
          </p:cNvPr>
          <p:cNvPicPr>
            <a:picLocks noChangeAspect="1"/>
          </p:cNvPicPr>
          <p:nvPr/>
        </p:nvPicPr>
        <p:blipFill rotWithShape="1">
          <a:blip r:embed="rId3"/>
          <a:srcRect l="16224" t="32517" r="40536" b="56190"/>
          <a:stretch/>
        </p:blipFill>
        <p:spPr>
          <a:xfrm>
            <a:off x="709126" y="4590661"/>
            <a:ext cx="5779921" cy="1231642"/>
          </a:xfrm>
          <a:prstGeom prst="rect">
            <a:avLst/>
          </a:prstGeom>
        </p:spPr>
      </p:pic>
      <p:sp>
        <p:nvSpPr>
          <p:cNvPr id="8" name="TextBox 7">
            <a:extLst>
              <a:ext uri="{FF2B5EF4-FFF2-40B4-BE49-F238E27FC236}">
                <a16:creationId xmlns:a16="http://schemas.microsoft.com/office/drawing/2014/main" id="{2FE87FC0-CC9F-45A0-B9B0-F9830D629B9E}"/>
              </a:ext>
            </a:extLst>
          </p:cNvPr>
          <p:cNvSpPr txBox="1"/>
          <p:nvPr/>
        </p:nvSpPr>
        <p:spPr>
          <a:xfrm>
            <a:off x="709126" y="1045029"/>
            <a:ext cx="4422711" cy="461665"/>
          </a:xfrm>
          <a:prstGeom prst="rect">
            <a:avLst/>
          </a:prstGeom>
          <a:noFill/>
        </p:spPr>
        <p:txBody>
          <a:bodyPr wrap="square" rtlCol="0">
            <a:spAutoFit/>
          </a:bodyPr>
          <a:lstStyle/>
          <a:p>
            <a:r>
              <a:rPr lang="en-IN" sz="2400" dirty="0"/>
              <a:t>Imperative</a:t>
            </a:r>
            <a:r>
              <a:rPr lang="en-IN" dirty="0"/>
              <a:t> </a:t>
            </a:r>
          </a:p>
        </p:txBody>
      </p:sp>
      <p:sp>
        <p:nvSpPr>
          <p:cNvPr id="9" name="TextBox 8">
            <a:extLst>
              <a:ext uri="{FF2B5EF4-FFF2-40B4-BE49-F238E27FC236}">
                <a16:creationId xmlns:a16="http://schemas.microsoft.com/office/drawing/2014/main" id="{59DC22B1-4C52-CC29-B5DE-994C1D7BBF0E}"/>
              </a:ext>
            </a:extLst>
          </p:cNvPr>
          <p:cNvSpPr txBox="1"/>
          <p:nvPr/>
        </p:nvSpPr>
        <p:spPr>
          <a:xfrm>
            <a:off x="709125" y="3865984"/>
            <a:ext cx="4422711" cy="461665"/>
          </a:xfrm>
          <a:prstGeom prst="rect">
            <a:avLst/>
          </a:prstGeom>
          <a:noFill/>
        </p:spPr>
        <p:txBody>
          <a:bodyPr wrap="square" rtlCol="0">
            <a:spAutoFit/>
          </a:bodyPr>
          <a:lstStyle/>
          <a:p>
            <a:r>
              <a:rPr lang="en-IN" sz="2400" dirty="0"/>
              <a:t>Declarative</a:t>
            </a:r>
            <a:r>
              <a:rPr lang="en-IN" dirty="0"/>
              <a:t>  </a:t>
            </a:r>
          </a:p>
        </p:txBody>
      </p:sp>
    </p:spTree>
    <p:extLst>
      <p:ext uri="{BB962C8B-B14F-4D97-AF65-F5344CB8AC3E}">
        <p14:creationId xmlns:p14="http://schemas.microsoft.com/office/powerpoint/2010/main" val="3989568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ABE8-3934-4C14-B5CD-70ED90A94212}"/>
              </a:ext>
            </a:extLst>
          </p:cNvPr>
          <p:cNvSpPr>
            <a:spLocks noGrp="1"/>
          </p:cNvSpPr>
          <p:nvPr>
            <p:ph type="title"/>
          </p:nvPr>
        </p:nvSpPr>
        <p:spPr>
          <a:xfrm>
            <a:off x="242299" y="380714"/>
            <a:ext cx="10515600" cy="559549"/>
          </a:xfrm>
        </p:spPr>
        <p:txBody>
          <a:bodyPr>
            <a:normAutofit fontScale="90000"/>
          </a:bodyPr>
          <a:lstStyle/>
          <a:p>
            <a:r>
              <a:rPr lang="en-IN" sz="3200" b="1" i="0" dirty="0">
                <a:solidFill>
                  <a:srgbClr val="FF0000"/>
                </a:solidFill>
                <a:effectLst/>
                <a:latin typeface="MyriadPro-SemiboldCond"/>
              </a:rPr>
              <a:t>Functional Concepts</a:t>
            </a:r>
            <a:r>
              <a:rPr lang="en-IN" sz="3200" b="1" dirty="0">
                <a:solidFill>
                  <a:srgbClr val="FF0000"/>
                </a:solidFill>
              </a:rPr>
              <a:t> </a:t>
            </a:r>
            <a:br>
              <a:rPr lang="en-IN" dirty="0"/>
            </a:br>
            <a:endParaRPr lang="en-IN" dirty="0"/>
          </a:p>
        </p:txBody>
      </p:sp>
      <p:sp>
        <p:nvSpPr>
          <p:cNvPr id="3" name="Content Placeholder 2">
            <a:extLst>
              <a:ext uri="{FF2B5EF4-FFF2-40B4-BE49-F238E27FC236}">
                <a16:creationId xmlns:a16="http://schemas.microsoft.com/office/drawing/2014/main" id="{E282B86F-246C-46C9-98AE-FF1EEE1DB6FC}"/>
              </a:ext>
            </a:extLst>
          </p:cNvPr>
          <p:cNvSpPr>
            <a:spLocks noGrp="1"/>
          </p:cNvSpPr>
          <p:nvPr>
            <p:ph idx="1"/>
          </p:nvPr>
        </p:nvSpPr>
        <p:spPr>
          <a:xfrm>
            <a:off x="437508" y="1926582"/>
            <a:ext cx="10515600" cy="4351338"/>
          </a:xfrm>
        </p:spPr>
        <p:txBody>
          <a:bodyPr>
            <a:normAutofit fontScale="25000" lnSpcReduction="20000"/>
          </a:bodyPr>
          <a:lstStyle/>
          <a:p>
            <a:r>
              <a:rPr lang="en-IN" sz="8000" b="1" i="0" dirty="0">
                <a:solidFill>
                  <a:srgbClr val="000000"/>
                </a:solidFill>
                <a:effectLst/>
                <a:latin typeface="MyriadPro-SemiboldCond"/>
              </a:rPr>
              <a:t>Immutability</a:t>
            </a:r>
            <a:r>
              <a:rPr lang="en-IN" sz="8000" dirty="0"/>
              <a:t> </a:t>
            </a:r>
            <a:br>
              <a:rPr lang="en-IN" sz="8000" dirty="0"/>
            </a:br>
            <a:r>
              <a:rPr lang="en-US" sz="8000" b="0" i="0" dirty="0">
                <a:solidFill>
                  <a:srgbClr val="000000"/>
                </a:solidFill>
                <a:effectLst/>
                <a:latin typeface="MinionPro-Regular"/>
              </a:rPr>
              <a:t>In a functional program, data is immutable. It never changes.</a:t>
            </a:r>
            <a:r>
              <a:rPr lang="en-US" sz="8000" dirty="0"/>
              <a:t> </a:t>
            </a:r>
          </a:p>
          <a:p>
            <a:r>
              <a:rPr lang="en-US" sz="8000" b="1" i="0" dirty="0">
                <a:solidFill>
                  <a:srgbClr val="000000"/>
                </a:solidFill>
                <a:effectLst/>
                <a:latin typeface="MyriadPro-SemiboldCond"/>
              </a:rPr>
              <a:t>Pure Functions</a:t>
            </a:r>
          </a:p>
          <a:p>
            <a:pPr lvl="1"/>
            <a:r>
              <a:rPr lang="en-US" sz="8000" b="0" i="0" dirty="0">
                <a:solidFill>
                  <a:srgbClr val="000000"/>
                </a:solidFill>
                <a:effectLst/>
                <a:latin typeface="MinionPro-Regular"/>
              </a:rPr>
              <a:t>A </a:t>
            </a:r>
            <a:r>
              <a:rPr lang="en-US" sz="8000" b="0" i="1" dirty="0">
                <a:solidFill>
                  <a:srgbClr val="000000"/>
                </a:solidFill>
                <a:effectLst/>
                <a:latin typeface="MinionPro-It"/>
              </a:rPr>
              <a:t>pure function </a:t>
            </a:r>
            <a:r>
              <a:rPr lang="en-US" sz="8000" b="0" i="0" dirty="0">
                <a:solidFill>
                  <a:srgbClr val="000000"/>
                </a:solidFill>
                <a:effectLst/>
                <a:latin typeface="MinionPro-Regular"/>
              </a:rPr>
              <a:t>is a function that returns a value that’s computed based on its arguments. </a:t>
            </a:r>
          </a:p>
          <a:p>
            <a:pPr lvl="1"/>
            <a:r>
              <a:rPr lang="en-US" sz="8000" b="0" i="0" dirty="0">
                <a:solidFill>
                  <a:srgbClr val="000000"/>
                </a:solidFill>
                <a:effectLst/>
                <a:latin typeface="MinionPro-Regular"/>
              </a:rPr>
              <a:t>Pure functions take at least one argument and always return a value or another function.</a:t>
            </a:r>
            <a:r>
              <a:rPr lang="en-US" sz="8000" dirty="0"/>
              <a:t> </a:t>
            </a:r>
          </a:p>
          <a:p>
            <a:pPr lvl="1"/>
            <a:r>
              <a:rPr lang="en-US" sz="8000" b="0" i="0" dirty="0">
                <a:solidFill>
                  <a:srgbClr val="000000"/>
                </a:solidFill>
                <a:effectLst/>
                <a:latin typeface="MinionPro-Regular"/>
              </a:rPr>
              <a:t>The function should not change or mutate any of its arguments.</a:t>
            </a:r>
            <a:r>
              <a:rPr lang="en-US" sz="8000" dirty="0"/>
              <a:t> </a:t>
            </a:r>
          </a:p>
          <a:p>
            <a:r>
              <a:rPr lang="en-IN" sz="8000" b="1" i="0" dirty="0">
                <a:solidFill>
                  <a:srgbClr val="000000"/>
                </a:solidFill>
                <a:effectLst/>
                <a:latin typeface="MyriadPro-SemiboldCond"/>
              </a:rPr>
              <a:t>Data Transformations</a:t>
            </a:r>
            <a:r>
              <a:rPr lang="en-IN" sz="8000" dirty="0"/>
              <a:t> </a:t>
            </a:r>
            <a:br>
              <a:rPr lang="en-IN" sz="8000" dirty="0"/>
            </a:br>
            <a:r>
              <a:rPr lang="en-US" sz="8000" b="0" i="0" dirty="0">
                <a:solidFill>
                  <a:srgbClr val="000000"/>
                </a:solidFill>
                <a:effectLst/>
                <a:latin typeface="MinionPro-Regular"/>
              </a:rPr>
              <a:t>Functional programming is all about transforming data from one form to another. We’ll produce transformed copies using functions. These functions make our code less imperative and thus reduce complexity</a:t>
            </a:r>
            <a:r>
              <a:rPr lang="en-US" sz="8000" dirty="0"/>
              <a:t> </a:t>
            </a:r>
          </a:p>
          <a:p>
            <a:r>
              <a:rPr lang="en-IN" sz="8000" b="1" i="0" dirty="0">
                <a:solidFill>
                  <a:srgbClr val="000000"/>
                </a:solidFill>
                <a:effectLst/>
                <a:latin typeface="MyriadPro-SemiboldCond"/>
              </a:rPr>
              <a:t>Higher-Order Functions</a:t>
            </a:r>
            <a:r>
              <a:rPr lang="en-IN" sz="8000" dirty="0"/>
              <a:t> </a:t>
            </a:r>
          </a:p>
          <a:p>
            <a:pPr lvl="1"/>
            <a:r>
              <a:rPr lang="en-US" sz="8000" b="0" i="0" dirty="0">
                <a:solidFill>
                  <a:srgbClr val="000000"/>
                </a:solidFill>
                <a:effectLst/>
                <a:latin typeface="MinionPro-Regular"/>
              </a:rPr>
              <a:t>Higher-order functions are functions that can manipulate other functions. They can take functions in as arguments or return functions or both.</a:t>
            </a:r>
          </a:p>
          <a:p>
            <a:pPr lvl="1"/>
            <a:r>
              <a:rPr lang="en-US" sz="8000" b="0" i="0" dirty="0">
                <a:solidFill>
                  <a:srgbClr val="000000"/>
                </a:solidFill>
                <a:effectLst/>
                <a:latin typeface="MinionPro-Regular"/>
              </a:rPr>
              <a:t>The first category of higher-order functions are functions that expect other functions as arguments</a:t>
            </a:r>
            <a:r>
              <a:rPr lang="en-US" sz="8000" dirty="0"/>
              <a:t> </a:t>
            </a:r>
          </a:p>
          <a:p>
            <a:r>
              <a:rPr lang="en-US" sz="8000" b="1" i="0" dirty="0">
                <a:solidFill>
                  <a:srgbClr val="000000"/>
                </a:solidFill>
                <a:effectLst/>
                <a:latin typeface="MyriadPro-SemiboldCond"/>
              </a:rPr>
              <a:t>Recursion</a:t>
            </a:r>
          </a:p>
          <a:p>
            <a:pPr lvl="1"/>
            <a:r>
              <a:rPr lang="en-US" sz="8000" b="0" i="0" dirty="0">
                <a:solidFill>
                  <a:srgbClr val="000000"/>
                </a:solidFill>
                <a:effectLst/>
                <a:latin typeface="MinionPro-Regular"/>
              </a:rPr>
              <a:t>Recursion is a technique that involves creating functions that recall themselves</a:t>
            </a:r>
            <a:r>
              <a:rPr lang="en-US" sz="4000" b="0" i="0" dirty="0">
                <a:solidFill>
                  <a:srgbClr val="000000"/>
                </a:solidFill>
                <a:effectLst/>
                <a:latin typeface="MinionPro-Regular"/>
              </a:rPr>
              <a:t>.</a:t>
            </a:r>
            <a:r>
              <a:rPr lang="en-US" sz="6400" dirty="0"/>
              <a:t> </a:t>
            </a:r>
            <a:br>
              <a:rPr lang="en-US" sz="6400" dirty="0"/>
            </a:br>
            <a:br>
              <a:rPr lang="en-US" sz="6400" dirty="0"/>
            </a:br>
            <a:br>
              <a:rPr lang="en-US" sz="6400" dirty="0"/>
            </a:br>
            <a:br>
              <a:rPr lang="en-US" sz="6400" dirty="0"/>
            </a:br>
            <a:br>
              <a:rPr lang="en-US" dirty="0"/>
            </a:br>
            <a:endParaRPr lang="en-IN" dirty="0"/>
          </a:p>
        </p:txBody>
      </p:sp>
      <p:pic>
        <p:nvPicPr>
          <p:cNvPr id="5" name="Picture 4">
            <a:extLst>
              <a:ext uri="{FF2B5EF4-FFF2-40B4-BE49-F238E27FC236}">
                <a16:creationId xmlns:a16="http://schemas.microsoft.com/office/drawing/2014/main" id="{E4B72AC1-0984-B30E-C250-D436DE210AA0}"/>
              </a:ext>
            </a:extLst>
          </p:cNvPr>
          <p:cNvPicPr>
            <a:picLocks noChangeAspect="1"/>
          </p:cNvPicPr>
          <p:nvPr/>
        </p:nvPicPr>
        <p:blipFill>
          <a:blip r:embed="rId2"/>
          <a:stretch>
            <a:fillRect/>
          </a:stretch>
        </p:blipFill>
        <p:spPr>
          <a:xfrm>
            <a:off x="316233" y="692600"/>
            <a:ext cx="11423799" cy="910169"/>
          </a:xfrm>
          <a:prstGeom prst="rect">
            <a:avLst/>
          </a:prstGeom>
        </p:spPr>
      </p:pic>
    </p:spTree>
    <p:extLst>
      <p:ext uri="{BB962C8B-B14F-4D97-AF65-F5344CB8AC3E}">
        <p14:creationId xmlns:p14="http://schemas.microsoft.com/office/powerpoint/2010/main" val="3533667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1635-D2B0-029C-D9E1-B5F5ABF421A6}"/>
              </a:ext>
            </a:extLst>
          </p:cNvPr>
          <p:cNvSpPr>
            <a:spLocks noGrp="1"/>
          </p:cNvSpPr>
          <p:nvPr>
            <p:ph type="title"/>
          </p:nvPr>
        </p:nvSpPr>
        <p:spPr>
          <a:xfrm>
            <a:off x="0" y="0"/>
            <a:ext cx="10515600" cy="878048"/>
          </a:xfrm>
        </p:spPr>
        <p:txBody>
          <a:bodyPr/>
          <a:lstStyle/>
          <a:p>
            <a:r>
              <a:rPr lang="en-IN" b="1" dirty="0">
                <a:solidFill>
                  <a:srgbClr val="FF0000"/>
                </a:solidFill>
              </a:rPr>
              <a:t>Immutability</a:t>
            </a:r>
          </a:p>
        </p:txBody>
      </p:sp>
      <p:sp>
        <p:nvSpPr>
          <p:cNvPr id="3" name="Content Placeholder 2">
            <a:extLst>
              <a:ext uri="{FF2B5EF4-FFF2-40B4-BE49-F238E27FC236}">
                <a16:creationId xmlns:a16="http://schemas.microsoft.com/office/drawing/2014/main" id="{53160356-0459-15FE-DAE9-2B1EB091D041}"/>
              </a:ext>
            </a:extLst>
          </p:cNvPr>
          <p:cNvSpPr>
            <a:spLocks noGrp="1"/>
          </p:cNvSpPr>
          <p:nvPr>
            <p:ph idx="1"/>
          </p:nvPr>
        </p:nvSpPr>
        <p:spPr>
          <a:xfrm>
            <a:off x="838200" y="5743253"/>
            <a:ext cx="10515600" cy="433709"/>
          </a:xfrm>
        </p:spPr>
        <p:txBody>
          <a:bodyPr>
            <a:noAutofit/>
          </a:bodyPr>
          <a:lstStyle/>
          <a:p>
            <a:r>
              <a:rPr lang="en-IN" sz="2400" dirty="0"/>
              <a:t>With seal() new data will not be entered but updating is possible.</a:t>
            </a:r>
          </a:p>
          <a:p>
            <a:r>
              <a:rPr lang="en-IN" sz="2400" dirty="0"/>
              <a:t>With freeze() updating is not possible </a:t>
            </a:r>
          </a:p>
        </p:txBody>
      </p:sp>
      <p:pic>
        <p:nvPicPr>
          <p:cNvPr id="7" name="Picture 6">
            <a:extLst>
              <a:ext uri="{FF2B5EF4-FFF2-40B4-BE49-F238E27FC236}">
                <a16:creationId xmlns:a16="http://schemas.microsoft.com/office/drawing/2014/main" id="{954A7676-BD26-3B76-BA6B-1F3C3FA384E5}"/>
              </a:ext>
            </a:extLst>
          </p:cNvPr>
          <p:cNvPicPr>
            <a:picLocks noChangeAspect="1"/>
          </p:cNvPicPr>
          <p:nvPr/>
        </p:nvPicPr>
        <p:blipFill>
          <a:blip r:embed="rId2"/>
          <a:stretch>
            <a:fillRect/>
          </a:stretch>
        </p:blipFill>
        <p:spPr>
          <a:xfrm>
            <a:off x="1099335" y="1130157"/>
            <a:ext cx="9976208" cy="4068567"/>
          </a:xfrm>
          <a:prstGeom prst="rect">
            <a:avLst/>
          </a:prstGeom>
        </p:spPr>
      </p:pic>
    </p:spTree>
    <p:extLst>
      <p:ext uri="{BB962C8B-B14F-4D97-AF65-F5344CB8AC3E}">
        <p14:creationId xmlns:p14="http://schemas.microsoft.com/office/powerpoint/2010/main" val="1750025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9575-C159-4F60-4CCA-8710BF16A8C4}"/>
              </a:ext>
            </a:extLst>
          </p:cNvPr>
          <p:cNvSpPr>
            <a:spLocks noGrp="1"/>
          </p:cNvSpPr>
          <p:nvPr>
            <p:ph type="title"/>
          </p:nvPr>
        </p:nvSpPr>
        <p:spPr>
          <a:xfrm>
            <a:off x="0" y="0"/>
            <a:ext cx="10515600" cy="960241"/>
          </a:xfrm>
        </p:spPr>
        <p:txBody>
          <a:bodyPr/>
          <a:lstStyle/>
          <a:p>
            <a:r>
              <a:rPr lang="en-IN" b="1" dirty="0">
                <a:solidFill>
                  <a:srgbClr val="FF0000"/>
                </a:solidFill>
              </a:rPr>
              <a:t>ES6- Promises</a:t>
            </a:r>
          </a:p>
        </p:txBody>
      </p:sp>
      <p:pic>
        <p:nvPicPr>
          <p:cNvPr id="7" name="Picture 6">
            <a:extLst>
              <a:ext uri="{FF2B5EF4-FFF2-40B4-BE49-F238E27FC236}">
                <a16:creationId xmlns:a16="http://schemas.microsoft.com/office/drawing/2014/main" id="{30620060-8020-D346-CF9E-9EAF4C06193C}"/>
              </a:ext>
            </a:extLst>
          </p:cNvPr>
          <p:cNvPicPr>
            <a:picLocks noChangeAspect="1"/>
          </p:cNvPicPr>
          <p:nvPr/>
        </p:nvPicPr>
        <p:blipFill>
          <a:blip r:embed="rId2"/>
          <a:stretch>
            <a:fillRect/>
          </a:stretch>
        </p:blipFill>
        <p:spPr>
          <a:xfrm>
            <a:off x="5506948" y="960241"/>
            <a:ext cx="6513815" cy="4667036"/>
          </a:xfrm>
          <a:prstGeom prst="rect">
            <a:avLst/>
          </a:prstGeom>
        </p:spPr>
      </p:pic>
      <p:sp>
        <p:nvSpPr>
          <p:cNvPr id="8" name="TextBox 7">
            <a:extLst>
              <a:ext uri="{FF2B5EF4-FFF2-40B4-BE49-F238E27FC236}">
                <a16:creationId xmlns:a16="http://schemas.microsoft.com/office/drawing/2014/main" id="{456A2234-733F-FC3C-9339-A0E271A940A8}"/>
              </a:ext>
            </a:extLst>
          </p:cNvPr>
          <p:cNvSpPr txBox="1"/>
          <p:nvPr/>
        </p:nvSpPr>
        <p:spPr>
          <a:xfrm>
            <a:off x="955497" y="5835721"/>
            <a:ext cx="10212512" cy="461665"/>
          </a:xfrm>
          <a:prstGeom prst="rect">
            <a:avLst/>
          </a:prstGeom>
          <a:noFill/>
        </p:spPr>
        <p:txBody>
          <a:bodyPr wrap="square" rtlCol="0">
            <a:spAutoFit/>
          </a:bodyPr>
          <a:lstStyle/>
          <a:p>
            <a:r>
              <a:rPr lang="en-IN" sz="2400" dirty="0"/>
              <a:t>To go to Restaurant or not it totally depend on the result of the promise</a:t>
            </a:r>
          </a:p>
        </p:txBody>
      </p:sp>
      <p:sp>
        <p:nvSpPr>
          <p:cNvPr id="5" name="TextBox 4">
            <a:extLst>
              <a:ext uri="{FF2B5EF4-FFF2-40B4-BE49-F238E27FC236}">
                <a16:creationId xmlns:a16="http://schemas.microsoft.com/office/drawing/2014/main" id="{C98B4934-F5BE-6F2A-5120-4E79276A4E05}"/>
              </a:ext>
            </a:extLst>
          </p:cNvPr>
          <p:cNvSpPr txBox="1"/>
          <p:nvPr/>
        </p:nvSpPr>
        <p:spPr>
          <a:xfrm>
            <a:off x="431515" y="1181528"/>
            <a:ext cx="5075433"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0000"/>
                </a:solidFill>
                <a:latin typeface="Verdana" panose="020B0604030504040204" pitchFamily="34" charset="0"/>
              </a:rPr>
              <a:t>While a Promise object is "pending" (working), the result is undefined.</a:t>
            </a:r>
          </a:p>
          <a:p>
            <a:pPr marL="342900" indent="-342900">
              <a:buFont typeface="Arial" panose="020B0604020202020204" pitchFamily="34" charset="0"/>
              <a:buChar char="•"/>
            </a:pPr>
            <a:endParaRPr lang="en-US" sz="2400" dirty="0">
              <a:solidFill>
                <a:srgbClr val="000000"/>
              </a:solidFill>
              <a:latin typeface="Verdana" panose="020B0604030504040204" pitchFamily="34" charset="0"/>
            </a:endParaRPr>
          </a:p>
          <a:p>
            <a:pPr marL="342900" indent="-342900">
              <a:buFont typeface="Arial" panose="020B0604020202020204" pitchFamily="34" charset="0"/>
              <a:buChar char="•"/>
            </a:pPr>
            <a:r>
              <a:rPr lang="en-US" sz="2400" dirty="0">
                <a:solidFill>
                  <a:srgbClr val="000000"/>
                </a:solidFill>
                <a:latin typeface="Verdana" panose="020B0604030504040204" pitchFamily="34" charset="0"/>
              </a:rPr>
              <a:t>When a Promise object is "fulfilled", the result is a value.</a:t>
            </a:r>
          </a:p>
          <a:p>
            <a:pPr marL="342900" indent="-342900">
              <a:buFont typeface="Arial" panose="020B0604020202020204" pitchFamily="34" charset="0"/>
              <a:buChar char="•"/>
            </a:pPr>
            <a:endParaRPr lang="en-US" sz="2400" dirty="0">
              <a:solidFill>
                <a:srgbClr val="000000"/>
              </a:solidFill>
              <a:latin typeface="Verdana" panose="020B0604030504040204" pitchFamily="34" charset="0"/>
            </a:endParaRPr>
          </a:p>
          <a:p>
            <a:pPr marL="342900" indent="-342900">
              <a:buFont typeface="Arial" panose="020B0604020202020204" pitchFamily="34" charset="0"/>
              <a:buChar char="•"/>
            </a:pPr>
            <a:r>
              <a:rPr lang="en-US" sz="2400" dirty="0">
                <a:solidFill>
                  <a:srgbClr val="000000"/>
                </a:solidFill>
                <a:latin typeface="Verdana" panose="020B0604030504040204" pitchFamily="34" charset="0"/>
              </a:rPr>
              <a:t>When a Promise object is "rejected", the result is an error object.</a:t>
            </a:r>
            <a:endParaRPr lang="en-US" sz="24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960703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D46D-3C7C-4A5B-11E6-930386C36854}"/>
              </a:ext>
            </a:extLst>
          </p:cNvPr>
          <p:cNvSpPr>
            <a:spLocks noGrp="1"/>
          </p:cNvSpPr>
          <p:nvPr>
            <p:ph type="title"/>
          </p:nvPr>
        </p:nvSpPr>
        <p:spPr>
          <a:xfrm>
            <a:off x="0" y="0"/>
            <a:ext cx="10515600" cy="904126"/>
          </a:xfrm>
        </p:spPr>
        <p:txBody>
          <a:bodyPr/>
          <a:lstStyle/>
          <a:p>
            <a:r>
              <a:rPr lang="en-IN" b="1" dirty="0">
                <a:solidFill>
                  <a:srgbClr val="FF0000"/>
                </a:solidFill>
              </a:rPr>
              <a:t>ES6- What is Promise ?</a:t>
            </a:r>
            <a:endParaRPr lang="en-IN" dirty="0"/>
          </a:p>
        </p:txBody>
      </p:sp>
      <p:sp>
        <p:nvSpPr>
          <p:cNvPr id="3" name="Content Placeholder 2">
            <a:extLst>
              <a:ext uri="{FF2B5EF4-FFF2-40B4-BE49-F238E27FC236}">
                <a16:creationId xmlns:a16="http://schemas.microsoft.com/office/drawing/2014/main" id="{12882E6A-1E65-BB51-5224-68E3AA93E91D}"/>
              </a:ext>
            </a:extLst>
          </p:cNvPr>
          <p:cNvSpPr>
            <a:spLocks noGrp="1"/>
          </p:cNvSpPr>
          <p:nvPr>
            <p:ph idx="1"/>
          </p:nvPr>
        </p:nvSpPr>
        <p:spPr>
          <a:xfrm>
            <a:off x="98460" y="904126"/>
            <a:ext cx="10515600" cy="1801153"/>
          </a:xfrm>
        </p:spPr>
        <p:txBody>
          <a:bodyPr/>
          <a:lstStyle/>
          <a:p>
            <a:r>
              <a:rPr lang="en-IN" dirty="0"/>
              <a:t>Similarly, The promise is a method which depends on the conditions.</a:t>
            </a:r>
          </a:p>
          <a:p>
            <a:r>
              <a:rPr lang="en-IN" dirty="0"/>
              <a:t>Two outcomes will be there, if the condition is fulfilled means it get resolve or it get rejected.</a:t>
            </a:r>
          </a:p>
        </p:txBody>
      </p:sp>
      <p:pic>
        <p:nvPicPr>
          <p:cNvPr id="5" name="Picture 4">
            <a:extLst>
              <a:ext uri="{FF2B5EF4-FFF2-40B4-BE49-F238E27FC236}">
                <a16:creationId xmlns:a16="http://schemas.microsoft.com/office/drawing/2014/main" id="{46B01180-5F24-1341-061A-D1F743C8DB9C}"/>
              </a:ext>
            </a:extLst>
          </p:cNvPr>
          <p:cNvPicPr>
            <a:picLocks noChangeAspect="1"/>
          </p:cNvPicPr>
          <p:nvPr/>
        </p:nvPicPr>
        <p:blipFill>
          <a:blip r:embed="rId2"/>
          <a:stretch>
            <a:fillRect/>
          </a:stretch>
        </p:blipFill>
        <p:spPr>
          <a:xfrm>
            <a:off x="2301411" y="2991836"/>
            <a:ext cx="7828908" cy="2962038"/>
          </a:xfrm>
          <a:prstGeom prst="rect">
            <a:avLst/>
          </a:prstGeom>
        </p:spPr>
      </p:pic>
    </p:spTree>
    <p:extLst>
      <p:ext uri="{BB962C8B-B14F-4D97-AF65-F5344CB8AC3E}">
        <p14:creationId xmlns:p14="http://schemas.microsoft.com/office/powerpoint/2010/main" val="3365063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F572-1532-EDDB-57CF-3AB6024DE4A3}"/>
              </a:ext>
            </a:extLst>
          </p:cNvPr>
          <p:cNvSpPr>
            <a:spLocks noGrp="1"/>
          </p:cNvSpPr>
          <p:nvPr>
            <p:ph type="title"/>
          </p:nvPr>
        </p:nvSpPr>
        <p:spPr>
          <a:xfrm>
            <a:off x="0" y="0"/>
            <a:ext cx="10285288" cy="1263721"/>
          </a:xfrm>
        </p:spPr>
        <p:txBody>
          <a:bodyPr/>
          <a:lstStyle/>
          <a:p>
            <a:r>
              <a:rPr lang="en-IN" b="1" dirty="0">
                <a:solidFill>
                  <a:srgbClr val="FF0000"/>
                </a:solidFill>
              </a:rPr>
              <a:t>ES6- What is Promise ?</a:t>
            </a:r>
            <a:endParaRPr lang="en-IN" dirty="0"/>
          </a:p>
        </p:txBody>
      </p:sp>
      <p:sp>
        <p:nvSpPr>
          <p:cNvPr id="3" name="Content Placeholder 2">
            <a:extLst>
              <a:ext uri="{FF2B5EF4-FFF2-40B4-BE49-F238E27FC236}">
                <a16:creationId xmlns:a16="http://schemas.microsoft.com/office/drawing/2014/main" id="{B2555E58-7777-E190-3FF2-E735D2A8BD3F}"/>
              </a:ext>
            </a:extLst>
          </p:cNvPr>
          <p:cNvSpPr>
            <a:spLocks noGrp="1"/>
          </p:cNvSpPr>
          <p:nvPr>
            <p:ph idx="1"/>
          </p:nvPr>
        </p:nvSpPr>
        <p:spPr>
          <a:xfrm>
            <a:off x="345040" y="1263721"/>
            <a:ext cx="6117404" cy="4962418"/>
          </a:xfrm>
        </p:spPr>
        <p:txBody>
          <a:bodyPr>
            <a:normAutofit lnSpcReduction="10000"/>
          </a:bodyPr>
          <a:lstStyle/>
          <a:p>
            <a:pPr algn="just"/>
            <a:r>
              <a:rPr lang="en-IN" dirty="0"/>
              <a:t>If the condition is resolve then the JavaScript </a:t>
            </a:r>
            <a:r>
              <a:rPr lang="en-IN" b="1" dirty="0"/>
              <a:t>then() </a:t>
            </a:r>
            <a:r>
              <a:rPr lang="en-IN" dirty="0"/>
              <a:t>method could be applied further that indicate what need to do (if two friends are meeting they will go to Restaurant).</a:t>
            </a:r>
          </a:p>
          <a:p>
            <a:pPr algn="just"/>
            <a:r>
              <a:rPr lang="en-IN" dirty="0"/>
              <a:t>If condition got rejected then in the </a:t>
            </a:r>
            <a:r>
              <a:rPr lang="en-IN" b="1" dirty="0"/>
              <a:t>catch() </a:t>
            </a:r>
            <a:r>
              <a:rPr lang="en-IN" dirty="0"/>
              <a:t>method will be applied. </a:t>
            </a:r>
          </a:p>
          <a:p>
            <a:pPr algn="just"/>
            <a:r>
              <a:rPr lang="en-IN" dirty="0"/>
              <a:t>Both </a:t>
            </a:r>
            <a:r>
              <a:rPr lang="en-IN" b="1" dirty="0"/>
              <a:t>then </a:t>
            </a:r>
            <a:r>
              <a:rPr lang="en-IN" dirty="0"/>
              <a:t>and </a:t>
            </a:r>
            <a:r>
              <a:rPr lang="en-IN" b="1" dirty="0"/>
              <a:t>catch</a:t>
            </a:r>
            <a:r>
              <a:rPr lang="en-IN" dirty="0"/>
              <a:t> are basically the </a:t>
            </a:r>
            <a:r>
              <a:rPr lang="en-IN" b="1" dirty="0"/>
              <a:t>call back function (inbuild function of JavaScript). </a:t>
            </a:r>
            <a:r>
              <a:rPr lang="en-IN" b="1" dirty="0" err="1"/>
              <a:t>Callback</a:t>
            </a:r>
            <a:r>
              <a:rPr lang="en-IN" b="1" dirty="0"/>
              <a:t> function which </a:t>
            </a:r>
            <a:r>
              <a:rPr lang="en-IN" b="1"/>
              <a:t>is used </a:t>
            </a:r>
            <a:r>
              <a:rPr lang="en-IN" b="1" dirty="0"/>
              <a:t>to call another function.</a:t>
            </a:r>
          </a:p>
          <a:p>
            <a:pPr algn="just"/>
            <a:r>
              <a:rPr lang="en-IN" dirty="0"/>
              <a:t>Resolve and reject are user defined function can give any name to it.</a:t>
            </a:r>
          </a:p>
        </p:txBody>
      </p:sp>
      <p:pic>
        <p:nvPicPr>
          <p:cNvPr id="5" name="Picture 4">
            <a:extLst>
              <a:ext uri="{FF2B5EF4-FFF2-40B4-BE49-F238E27FC236}">
                <a16:creationId xmlns:a16="http://schemas.microsoft.com/office/drawing/2014/main" id="{FE279523-4835-3A38-FF16-59563536217F}"/>
              </a:ext>
            </a:extLst>
          </p:cNvPr>
          <p:cNvPicPr>
            <a:picLocks noChangeAspect="1"/>
          </p:cNvPicPr>
          <p:nvPr/>
        </p:nvPicPr>
        <p:blipFill>
          <a:blip r:embed="rId2"/>
          <a:stretch>
            <a:fillRect/>
          </a:stretch>
        </p:blipFill>
        <p:spPr>
          <a:xfrm>
            <a:off x="6462444" y="1534570"/>
            <a:ext cx="5212421" cy="3201815"/>
          </a:xfrm>
          <a:prstGeom prst="rect">
            <a:avLst/>
          </a:prstGeom>
        </p:spPr>
      </p:pic>
    </p:spTree>
    <p:extLst>
      <p:ext uri="{BB962C8B-B14F-4D97-AF65-F5344CB8AC3E}">
        <p14:creationId xmlns:p14="http://schemas.microsoft.com/office/powerpoint/2010/main" val="2652296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E2FB-19C5-E21F-E484-83A3F769FD58}"/>
              </a:ext>
            </a:extLst>
          </p:cNvPr>
          <p:cNvSpPr>
            <a:spLocks noGrp="1"/>
          </p:cNvSpPr>
          <p:nvPr>
            <p:ph type="title"/>
          </p:nvPr>
        </p:nvSpPr>
        <p:spPr>
          <a:xfrm>
            <a:off x="0" y="0"/>
            <a:ext cx="10515600" cy="939693"/>
          </a:xfrm>
        </p:spPr>
        <p:txBody>
          <a:bodyPr/>
          <a:lstStyle/>
          <a:p>
            <a:r>
              <a:rPr lang="en-IN" b="1" dirty="0">
                <a:solidFill>
                  <a:srgbClr val="FF0000"/>
                </a:solidFill>
              </a:rPr>
              <a:t>Promise Syntax-</a:t>
            </a:r>
          </a:p>
        </p:txBody>
      </p:sp>
      <p:pic>
        <p:nvPicPr>
          <p:cNvPr id="7" name="Picture 6">
            <a:extLst>
              <a:ext uri="{FF2B5EF4-FFF2-40B4-BE49-F238E27FC236}">
                <a16:creationId xmlns:a16="http://schemas.microsoft.com/office/drawing/2014/main" id="{F8A1396B-AC46-4804-5474-72C1D01E3660}"/>
              </a:ext>
            </a:extLst>
          </p:cNvPr>
          <p:cNvPicPr>
            <a:picLocks noChangeAspect="1"/>
          </p:cNvPicPr>
          <p:nvPr/>
        </p:nvPicPr>
        <p:blipFill>
          <a:blip r:embed="rId2"/>
          <a:stretch>
            <a:fillRect/>
          </a:stretch>
        </p:blipFill>
        <p:spPr>
          <a:xfrm>
            <a:off x="948813" y="1788051"/>
            <a:ext cx="6972562" cy="4222331"/>
          </a:xfrm>
          <a:prstGeom prst="rect">
            <a:avLst/>
          </a:prstGeom>
        </p:spPr>
      </p:pic>
      <p:sp>
        <p:nvSpPr>
          <p:cNvPr id="8" name="TextBox 7">
            <a:extLst>
              <a:ext uri="{FF2B5EF4-FFF2-40B4-BE49-F238E27FC236}">
                <a16:creationId xmlns:a16="http://schemas.microsoft.com/office/drawing/2014/main" id="{EA2B64FB-770B-3D69-F83B-8A36A984B8AA}"/>
              </a:ext>
            </a:extLst>
          </p:cNvPr>
          <p:cNvSpPr txBox="1"/>
          <p:nvPr/>
        </p:nvSpPr>
        <p:spPr>
          <a:xfrm>
            <a:off x="4633645" y="2219218"/>
            <a:ext cx="230141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rgbClr val="002060"/>
                </a:solidFill>
              </a:rPr>
              <a:t>Promise’s object is created</a:t>
            </a:r>
          </a:p>
        </p:txBody>
      </p:sp>
      <p:sp>
        <p:nvSpPr>
          <p:cNvPr id="9" name="TextBox 8">
            <a:extLst>
              <a:ext uri="{FF2B5EF4-FFF2-40B4-BE49-F238E27FC236}">
                <a16:creationId xmlns:a16="http://schemas.microsoft.com/office/drawing/2014/main" id="{F3D05A91-924B-84E2-5D4C-7E066E50E94E}"/>
              </a:ext>
            </a:extLst>
          </p:cNvPr>
          <p:cNvSpPr txBox="1"/>
          <p:nvPr/>
        </p:nvSpPr>
        <p:spPr>
          <a:xfrm>
            <a:off x="5619964" y="3252885"/>
            <a:ext cx="230141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rgbClr val="002060"/>
                </a:solidFill>
              </a:rPr>
              <a:t>Promise’s function is created</a:t>
            </a:r>
          </a:p>
        </p:txBody>
      </p:sp>
      <p:sp>
        <p:nvSpPr>
          <p:cNvPr id="10" name="TextBox 9">
            <a:extLst>
              <a:ext uri="{FF2B5EF4-FFF2-40B4-BE49-F238E27FC236}">
                <a16:creationId xmlns:a16="http://schemas.microsoft.com/office/drawing/2014/main" id="{E5029586-5A70-8FBB-E60E-32111C2A3A33}"/>
              </a:ext>
            </a:extLst>
          </p:cNvPr>
          <p:cNvSpPr txBox="1"/>
          <p:nvPr/>
        </p:nvSpPr>
        <p:spPr>
          <a:xfrm>
            <a:off x="5619964" y="5087052"/>
            <a:ext cx="385452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solidFill>
                  <a:srgbClr val="002060"/>
                </a:solidFill>
              </a:rPr>
              <a:t>Parameterised Promise function created which having resolve and reject (name any can be given) </a:t>
            </a:r>
          </a:p>
        </p:txBody>
      </p:sp>
      <p:cxnSp>
        <p:nvCxnSpPr>
          <p:cNvPr id="12" name="Straight Arrow Connector 11">
            <a:extLst>
              <a:ext uri="{FF2B5EF4-FFF2-40B4-BE49-F238E27FC236}">
                <a16:creationId xmlns:a16="http://schemas.microsoft.com/office/drawing/2014/main" id="{02EE71D2-6DE9-3E9F-5F13-CCA45436AC36}"/>
              </a:ext>
            </a:extLst>
          </p:cNvPr>
          <p:cNvCxnSpPr/>
          <p:nvPr/>
        </p:nvCxnSpPr>
        <p:spPr>
          <a:xfrm>
            <a:off x="4263775" y="3678148"/>
            <a:ext cx="121235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33036CC-974E-A370-F489-21B94E08EC3F}"/>
              </a:ext>
            </a:extLst>
          </p:cNvPr>
          <p:cNvCxnSpPr>
            <a:cxnSpLocks/>
          </p:cNvCxnSpPr>
          <p:nvPr/>
        </p:nvCxnSpPr>
        <p:spPr>
          <a:xfrm flipV="1">
            <a:off x="4198788" y="2219218"/>
            <a:ext cx="472611" cy="9246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0A8DC29-5277-29DF-B034-87A6AA267B81}"/>
              </a:ext>
            </a:extLst>
          </p:cNvPr>
          <p:cNvCxnSpPr/>
          <p:nvPr/>
        </p:nvCxnSpPr>
        <p:spPr>
          <a:xfrm>
            <a:off x="4435093" y="4982966"/>
            <a:ext cx="1030759" cy="31849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106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8CEF-166E-AB6C-DCF6-1E06F2313FC6}"/>
              </a:ext>
            </a:extLst>
          </p:cNvPr>
          <p:cNvSpPr>
            <a:spLocks noGrp="1"/>
          </p:cNvSpPr>
          <p:nvPr>
            <p:ph type="title"/>
          </p:nvPr>
        </p:nvSpPr>
        <p:spPr>
          <a:xfrm>
            <a:off x="0" y="0"/>
            <a:ext cx="10515600" cy="978933"/>
          </a:xfrm>
        </p:spPr>
        <p:txBody>
          <a:bodyPr/>
          <a:lstStyle/>
          <a:p>
            <a:r>
              <a:rPr lang="en-IN" b="1" dirty="0">
                <a:solidFill>
                  <a:srgbClr val="FF0000"/>
                </a:solidFill>
              </a:rPr>
              <a:t>Promise Syntax-</a:t>
            </a:r>
            <a:endParaRPr lang="en-IN" dirty="0"/>
          </a:p>
        </p:txBody>
      </p:sp>
      <p:pic>
        <p:nvPicPr>
          <p:cNvPr id="7" name="Picture 6">
            <a:extLst>
              <a:ext uri="{FF2B5EF4-FFF2-40B4-BE49-F238E27FC236}">
                <a16:creationId xmlns:a16="http://schemas.microsoft.com/office/drawing/2014/main" id="{99BDF4B1-2F03-44A1-DCC0-93928E783015}"/>
              </a:ext>
            </a:extLst>
          </p:cNvPr>
          <p:cNvPicPr>
            <a:picLocks noChangeAspect="1"/>
          </p:cNvPicPr>
          <p:nvPr/>
        </p:nvPicPr>
        <p:blipFill>
          <a:blip r:embed="rId2"/>
          <a:stretch>
            <a:fillRect/>
          </a:stretch>
        </p:blipFill>
        <p:spPr>
          <a:xfrm>
            <a:off x="1099335" y="978934"/>
            <a:ext cx="9750175" cy="5401318"/>
          </a:xfrm>
          <a:prstGeom prst="rect">
            <a:avLst/>
          </a:prstGeo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9898DBE1-4A54-561C-D026-9A03E701F2B8}"/>
                  </a:ext>
                </a:extLst>
              </p14:cNvPr>
              <p14:cNvContentPartPr/>
              <p14:nvPr/>
            </p14:nvContentPartPr>
            <p14:xfrm>
              <a:off x="4928614" y="2931310"/>
              <a:ext cx="1166040" cy="3269160"/>
            </p14:xfrm>
          </p:contentPart>
        </mc:Choice>
        <mc:Fallback xmlns="">
          <p:pic>
            <p:nvPicPr>
              <p:cNvPr id="17" name="Ink 16">
                <a:extLst>
                  <a:ext uri="{FF2B5EF4-FFF2-40B4-BE49-F238E27FC236}">
                    <a16:creationId xmlns:a16="http://schemas.microsoft.com/office/drawing/2014/main" id="{9898DBE1-4A54-561C-D026-9A03E701F2B8}"/>
                  </a:ext>
                </a:extLst>
              </p:cNvPr>
              <p:cNvPicPr/>
              <p:nvPr/>
            </p:nvPicPr>
            <p:blipFill>
              <a:blip r:embed="rId4"/>
              <a:stretch>
                <a:fillRect/>
              </a:stretch>
            </p:blipFill>
            <p:spPr>
              <a:xfrm>
                <a:off x="4919974" y="2922670"/>
                <a:ext cx="1183680" cy="328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55CEF8AA-87B5-A8E4-D72B-9E14399F4EB8}"/>
                  </a:ext>
                </a:extLst>
              </p14:cNvPr>
              <p14:cNvContentPartPr/>
              <p14:nvPr/>
            </p14:nvContentPartPr>
            <p14:xfrm>
              <a:off x="3877414" y="1762390"/>
              <a:ext cx="2669040" cy="3325320"/>
            </p14:xfrm>
          </p:contentPart>
        </mc:Choice>
        <mc:Fallback xmlns="">
          <p:pic>
            <p:nvPicPr>
              <p:cNvPr id="18" name="Ink 17">
                <a:extLst>
                  <a:ext uri="{FF2B5EF4-FFF2-40B4-BE49-F238E27FC236}">
                    <a16:creationId xmlns:a16="http://schemas.microsoft.com/office/drawing/2014/main" id="{55CEF8AA-87B5-A8E4-D72B-9E14399F4EB8}"/>
                  </a:ext>
                </a:extLst>
              </p:cNvPr>
              <p:cNvPicPr/>
              <p:nvPr/>
            </p:nvPicPr>
            <p:blipFill>
              <a:blip r:embed="rId6"/>
              <a:stretch>
                <a:fillRect/>
              </a:stretch>
            </p:blipFill>
            <p:spPr>
              <a:xfrm>
                <a:off x="3868774" y="1753390"/>
                <a:ext cx="2686680" cy="3342960"/>
              </a:xfrm>
              <a:prstGeom prst="rect">
                <a:avLst/>
              </a:prstGeom>
            </p:spPr>
          </p:pic>
        </mc:Fallback>
      </mc:AlternateContent>
    </p:spTree>
    <p:extLst>
      <p:ext uri="{BB962C8B-B14F-4D97-AF65-F5344CB8AC3E}">
        <p14:creationId xmlns:p14="http://schemas.microsoft.com/office/powerpoint/2010/main" val="366324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F5F4F-6585-47A5-B21B-E03E1257B070}"/>
              </a:ext>
            </a:extLst>
          </p:cNvPr>
          <p:cNvSpPr>
            <a:spLocks noGrp="1"/>
          </p:cNvSpPr>
          <p:nvPr>
            <p:ph type="title"/>
          </p:nvPr>
        </p:nvSpPr>
        <p:spPr/>
        <p:txBody>
          <a:bodyPr/>
          <a:lstStyle/>
          <a:p>
            <a:r>
              <a:rPr lang="en-IN" b="0" i="0" dirty="0" err="1">
                <a:solidFill>
                  <a:srgbClr val="8E0012"/>
                </a:solidFill>
                <a:effectLst/>
                <a:latin typeface="gilroy"/>
              </a:rPr>
              <a:t>React’s</a:t>
            </a:r>
            <a:r>
              <a:rPr lang="en-IN" b="0" i="0" dirty="0">
                <a:solidFill>
                  <a:srgbClr val="8E0012"/>
                </a:solidFill>
                <a:effectLst/>
                <a:latin typeface="gilroy"/>
              </a:rPr>
              <a:t> Future</a:t>
            </a:r>
            <a:br>
              <a:rPr lang="en-IN" b="0" i="0" dirty="0">
                <a:solidFill>
                  <a:srgbClr val="8E0012"/>
                </a:solidFill>
                <a:effectLst/>
                <a:latin typeface="gilroy"/>
              </a:rPr>
            </a:br>
            <a:endParaRPr lang="en-IN" dirty="0"/>
          </a:p>
        </p:txBody>
      </p:sp>
      <p:sp>
        <p:nvSpPr>
          <p:cNvPr id="3" name="Content Placeholder 2">
            <a:extLst>
              <a:ext uri="{FF2B5EF4-FFF2-40B4-BE49-F238E27FC236}">
                <a16:creationId xmlns:a16="http://schemas.microsoft.com/office/drawing/2014/main" id="{E5A59E69-C58E-40AB-A344-C5800C691EEC}"/>
              </a:ext>
            </a:extLst>
          </p:cNvPr>
          <p:cNvSpPr>
            <a:spLocks noGrp="1"/>
          </p:cNvSpPr>
          <p:nvPr>
            <p:ph idx="1"/>
          </p:nvPr>
        </p:nvSpPr>
        <p:spPr/>
        <p:txBody>
          <a:bodyPr>
            <a:normAutofit fontScale="92500"/>
          </a:bodyPr>
          <a:lstStyle/>
          <a:p>
            <a:r>
              <a:rPr lang="en-US" b="0" i="0" dirty="0">
                <a:solidFill>
                  <a:srgbClr val="222635"/>
                </a:solidFill>
                <a:effectLst/>
                <a:latin typeface="Cambria" panose="02040503050406030204" pitchFamily="18" charset="0"/>
              </a:rPr>
              <a:t>ReactJS, has a lot to offer, making it the first choice for web development. </a:t>
            </a:r>
          </a:p>
          <a:p>
            <a:r>
              <a:rPr lang="en-US" b="0" i="0" dirty="0">
                <a:solidFill>
                  <a:srgbClr val="222635"/>
                </a:solidFill>
                <a:effectLst/>
                <a:latin typeface="Cambria" panose="02040503050406030204" pitchFamily="18" charset="0"/>
              </a:rPr>
              <a:t>ReactJS for their project’s front-end requirements over other libraries.</a:t>
            </a:r>
          </a:p>
          <a:p>
            <a:r>
              <a:rPr lang="en-US" b="0" i="0" dirty="0">
                <a:solidFill>
                  <a:srgbClr val="222635"/>
                </a:solidFill>
                <a:effectLst/>
                <a:latin typeface="Cambria" panose="02040503050406030204" pitchFamily="18" charset="0"/>
              </a:rPr>
              <a:t>JavaScript is the programming language of the web. ReactJS is one of the best frameworks that enable the creation of user interfaces and other programs for web applications through JavaScript.</a:t>
            </a:r>
            <a:endParaRPr lang="en-US" dirty="0">
              <a:solidFill>
                <a:srgbClr val="222635"/>
              </a:solidFill>
              <a:latin typeface="Cambria" panose="02040503050406030204" pitchFamily="18" charset="0"/>
            </a:endParaRPr>
          </a:p>
          <a:p>
            <a:r>
              <a:rPr lang="en-US" b="0" i="0" dirty="0">
                <a:solidFill>
                  <a:srgbClr val="222635"/>
                </a:solidFill>
                <a:effectLst/>
                <a:latin typeface="Cambria" panose="02040503050406030204" pitchFamily="18" charset="0"/>
              </a:rPr>
              <a:t>ReactJS is a resourceful technology that lets you innovate various app solutions, including Dashboards, Social Networks, eCommerce platforms, Marketplaces, and many more</a:t>
            </a:r>
          </a:p>
          <a:p>
            <a:r>
              <a:rPr lang="en-IN" dirty="0"/>
              <a:t>Excellent Choice for Single Page Apps</a:t>
            </a:r>
          </a:p>
        </p:txBody>
      </p:sp>
    </p:spTree>
    <p:extLst>
      <p:ext uri="{BB962C8B-B14F-4D97-AF65-F5344CB8AC3E}">
        <p14:creationId xmlns:p14="http://schemas.microsoft.com/office/powerpoint/2010/main" val="192476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FD88-D4A5-420C-8991-C6BA0D09CC4D}"/>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F77DB6EE-8633-4953-9550-0C8B59464115}"/>
              </a:ext>
            </a:extLst>
          </p:cNvPr>
          <p:cNvSpPr>
            <a:spLocks noGrp="1"/>
          </p:cNvSpPr>
          <p:nvPr>
            <p:ph idx="1"/>
          </p:nvPr>
        </p:nvSpPr>
        <p:spPr/>
        <p:txBody>
          <a:bodyPr/>
          <a:lstStyle/>
          <a:p>
            <a:pPr algn="l">
              <a:buFont typeface="Arial" panose="020B0604020202020204" pitchFamily="34" charset="0"/>
              <a:buChar char="•"/>
            </a:pPr>
            <a:r>
              <a:rPr lang="en-US" b="0" i="0" dirty="0">
                <a:solidFill>
                  <a:srgbClr val="222635"/>
                </a:solidFill>
                <a:effectLst/>
                <a:latin typeface="Cambria" panose="02040503050406030204" pitchFamily="18" charset="0"/>
              </a:rPr>
              <a:t>ReactJS has overtaken jQuery and become the</a:t>
            </a:r>
            <a:r>
              <a:rPr lang="en-US" b="0" i="0" u="none" strike="noStrike" dirty="0">
                <a:solidFill>
                  <a:srgbClr val="29A8FF"/>
                </a:solidFill>
                <a:effectLst/>
                <a:latin typeface="Cambria" panose="02040503050406030204" pitchFamily="18" charset="0"/>
              </a:rPr>
              <a:t> most used web framework</a:t>
            </a:r>
            <a:r>
              <a:rPr lang="en-US" b="0" i="0" dirty="0">
                <a:solidFill>
                  <a:srgbClr val="222635"/>
                </a:solidFill>
                <a:effectLst/>
                <a:latin typeface="Cambria" panose="02040503050406030204" pitchFamily="18" charset="0"/>
              </a:rPr>
              <a:t> by software developers worldwide as of 2021. </a:t>
            </a:r>
          </a:p>
          <a:p>
            <a:pPr algn="l">
              <a:buFont typeface="Arial" panose="020B0604020202020204" pitchFamily="34" charset="0"/>
              <a:buChar char="•"/>
            </a:pPr>
            <a:r>
              <a:rPr lang="en-US" b="0" i="0" dirty="0">
                <a:solidFill>
                  <a:srgbClr val="222635"/>
                </a:solidFill>
                <a:effectLst/>
                <a:latin typeface="Cambria" panose="02040503050406030204" pitchFamily="18" charset="0"/>
              </a:rPr>
              <a:t>ReactJS is the most popular </a:t>
            </a:r>
            <a:r>
              <a:rPr lang="en-US" b="0" i="0" u="none" strike="noStrike" dirty="0">
                <a:solidFill>
                  <a:srgbClr val="29A8FF"/>
                </a:solidFill>
                <a:effectLst/>
                <a:latin typeface="Cambria" panose="02040503050406030204" pitchFamily="18" charset="0"/>
              </a:rPr>
              <a:t>front-end framework/library of 2021</a:t>
            </a:r>
            <a:r>
              <a:rPr lang="en-US" b="0" i="0" dirty="0">
                <a:solidFill>
                  <a:srgbClr val="222635"/>
                </a:solidFill>
                <a:effectLst/>
                <a:latin typeface="Cambria" panose="02040503050406030204" pitchFamily="18" charset="0"/>
              </a:rPr>
              <a:t>. </a:t>
            </a:r>
          </a:p>
          <a:p>
            <a:pPr algn="l">
              <a:buFont typeface="Arial" panose="020B0604020202020204" pitchFamily="34" charset="0"/>
              <a:buChar char="•"/>
            </a:pPr>
            <a:r>
              <a:rPr lang="en-US" b="0" i="0" dirty="0">
                <a:solidFill>
                  <a:srgbClr val="222635"/>
                </a:solidFill>
                <a:effectLst/>
                <a:latin typeface="Cambria" panose="02040503050406030204" pitchFamily="18" charset="0"/>
              </a:rPr>
              <a:t>Facebook and communities of developers worldwide maintain ReactJS, and many forums are there with thousands of React users helping each other with best practices, contributing to the library’s future.</a:t>
            </a:r>
          </a:p>
          <a:p>
            <a:endParaRPr lang="en-IN" dirty="0"/>
          </a:p>
        </p:txBody>
      </p:sp>
    </p:spTree>
    <p:extLst>
      <p:ext uri="{BB962C8B-B14F-4D97-AF65-F5344CB8AC3E}">
        <p14:creationId xmlns:p14="http://schemas.microsoft.com/office/powerpoint/2010/main" val="312810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6E39-15DA-472C-A4E9-494DC4F0DFE9}"/>
              </a:ext>
            </a:extLst>
          </p:cNvPr>
          <p:cNvSpPr>
            <a:spLocks noGrp="1"/>
          </p:cNvSpPr>
          <p:nvPr>
            <p:ph type="title"/>
          </p:nvPr>
        </p:nvSpPr>
        <p:spPr/>
        <p:txBody>
          <a:bodyPr/>
          <a:lstStyle/>
          <a:p>
            <a:r>
              <a:rPr lang="en-US" b="0" i="0" dirty="0">
                <a:solidFill>
                  <a:srgbClr val="8E0012"/>
                </a:solidFill>
                <a:effectLst/>
                <a:latin typeface="gilroy"/>
              </a:rPr>
              <a:t>Keeping Up with the Changes</a:t>
            </a:r>
            <a:br>
              <a:rPr lang="en-US" b="0" i="0" dirty="0">
                <a:solidFill>
                  <a:srgbClr val="8E0012"/>
                </a:solidFill>
                <a:effectLst/>
                <a:latin typeface="gilroy"/>
              </a:rPr>
            </a:br>
            <a:endParaRPr lang="en-IN" dirty="0"/>
          </a:p>
        </p:txBody>
      </p:sp>
      <p:sp>
        <p:nvSpPr>
          <p:cNvPr id="3" name="Content Placeholder 2">
            <a:extLst>
              <a:ext uri="{FF2B5EF4-FFF2-40B4-BE49-F238E27FC236}">
                <a16:creationId xmlns:a16="http://schemas.microsoft.com/office/drawing/2014/main" id="{BA181D6F-ABE2-415D-9FF4-0EF102B33E37}"/>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rPr>
              <a:t>As changes are made to React and related tools, sometimes there are breaking changes. In fact, some of the future versions of these tools may break some of the example code in this book. </a:t>
            </a:r>
          </a:p>
          <a:p>
            <a:r>
              <a:rPr lang="en-US" b="0" i="0" dirty="0">
                <a:solidFill>
                  <a:srgbClr val="333333"/>
                </a:solidFill>
                <a:effectLst/>
                <a:latin typeface="Times New Roman" panose="02020603050405020304" pitchFamily="18" charset="0"/>
              </a:rPr>
              <a:t>You can still follow along with the code samples. We’ll provide exact version information in the </a:t>
            </a:r>
            <a:r>
              <a:rPr lang="en-US" b="0" i="1" dirty="0" err="1">
                <a:solidFill>
                  <a:srgbClr val="333333"/>
                </a:solidFill>
                <a:effectLst/>
                <a:latin typeface="Times New Roman" panose="02020603050405020304" pitchFamily="18" charset="0"/>
              </a:rPr>
              <a:t>package.json</a:t>
            </a:r>
            <a:r>
              <a:rPr lang="en-US" b="0" i="0" dirty="0">
                <a:solidFill>
                  <a:srgbClr val="333333"/>
                </a:solidFill>
                <a:effectLst/>
                <a:latin typeface="Times New Roman" panose="02020603050405020304" pitchFamily="18" charset="0"/>
              </a:rPr>
              <a:t> file, so that you can install these packages at the correct version</a:t>
            </a:r>
            <a:endParaRPr lang="en-IN" dirty="0"/>
          </a:p>
        </p:txBody>
      </p:sp>
    </p:spTree>
    <p:extLst>
      <p:ext uri="{BB962C8B-B14F-4D97-AF65-F5344CB8AC3E}">
        <p14:creationId xmlns:p14="http://schemas.microsoft.com/office/powerpoint/2010/main" val="137993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49B3-82FB-403F-A507-90E224BCF67A}"/>
              </a:ext>
            </a:extLst>
          </p:cNvPr>
          <p:cNvSpPr>
            <a:spLocks noGrp="1"/>
          </p:cNvSpPr>
          <p:nvPr>
            <p:ph type="title"/>
          </p:nvPr>
        </p:nvSpPr>
        <p:spPr/>
        <p:txBody>
          <a:bodyPr/>
          <a:lstStyle/>
          <a:p>
            <a:r>
              <a:rPr lang="en-IN" b="0" i="0" dirty="0">
                <a:solidFill>
                  <a:srgbClr val="8E0012"/>
                </a:solidFill>
                <a:effectLst/>
                <a:latin typeface="gilroy"/>
              </a:rPr>
              <a:t>Working with the Files</a:t>
            </a:r>
            <a:br>
              <a:rPr lang="en-IN" b="0" i="0" dirty="0">
                <a:solidFill>
                  <a:srgbClr val="8E0012"/>
                </a:solidFill>
                <a:effectLst/>
                <a:latin typeface="gilroy"/>
              </a:rPr>
            </a:br>
            <a:endParaRPr lang="en-IN" dirty="0"/>
          </a:p>
        </p:txBody>
      </p:sp>
      <p:sp>
        <p:nvSpPr>
          <p:cNvPr id="3" name="Content Placeholder 2">
            <a:extLst>
              <a:ext uri="{FF2B5EF4-FFF2-40B4-BE49-F238E27FC236}">
                <a16:creationId xmlns:a16="http://schemas.microsoft.com/office/drawing/2014/main" id="{38CE7BA0-A16C-4485-8B30-A93BBD2D9E64}"/>
              </a:ext>
            </a:extLst>
          </p:cNvPr>
          <p:cNvSpPr>
            <a:spLocks noGrp="1"/>
          </p:cNvSpPr>
          <p:nvPr>
            <p:ph idx="1"/>
          </p:nvPr>
        </p:nvSpPr>
        <p:spPr/>
        <p:txBody>
          <a:bodyPr>
            <a:normAutofit fontScale="85000" lnSpcReduction="20000"/>
          </a:bodyPr>
          <a:lstStyle/>
          <a:p>
            <a:pPr algn="l" fontAlgn="base"/>
            <a:r>
              <a:rPr lang="en-US" b="0" i="0" dirty="0">
                <a:solidFill>
                  <a:srgbClr val="3D3B49"/>
                </a:solidFill>
                <a:effectLst/>
                <a:latin typeface="gilroy"/>
              </a:rPr>
              <a:t>File Repository</a:t>
            </a:r>
          </a:p>
          <a:p>
            <a:pPr lvl="1" fontAlgn="base"/>
            <a:r>
              <a:rPr lang="en-US" b="0" i="0" dirty="0">
                <a:solidFill>
                  <a:srgbClr val="333333"/>
                </a:solidFill>
                <a:effectLst/>
                <a:latin typeface="Times New Roman" panose="02020603050405020304" pitchFamily="18" charset="0"/>
              </a:rPr>
              <a:t>The </a:t>
            </a:r>
            <a:r>
              <a:rPr lang="en-US" b="0" i="0" u="none" strike="noStrike" dirty="0">
                <a:solidFill>
                  <a:srgbClr val="070C0F"/>
                </a:solidFill>
                <a:effectLst/>
                <a:latin typeface="Times New Roman" panose="02020603050405020304" pitchFamily="18" charset="0"/>
                <a:hlinkClick r:id="rId2"/>
              </a:rPr>
              <a:t>GitHub repository associated with this book</a:t>
            </a:r>
            <a:r>
              <a:rPr lang="en-US" b="0" i="0" dirty="0">
                <a:solidFill>
                  <a:srgbClr val="333333"/>
                </a:solidFill>
                <a:effectLst/>
                <a:latin typeface="Times New Roman" panose="02020603050405020304" pitchFamily="18" charset="0"/>
              </a:rPr>
              <a:t> provides all of the code files organized by chapter</a:t>
            </a:r>
          </a:p>
          <a:p>
            <a:pPr algn="l" fontAlgn="base"/>
            <a:r>
              <a:rPr lang="en-US" b="0" i="0" dirty="0">
                <a:solidFill>
                  <a:srgbClr val="3D3B49"/>
                </a:solidFill>
                <a:effectLst/>
                <a:latin typeface="gilroy"/>
              </a:rPr>
              <a:t>React Developer Tools</a:t>
            </a:r>
          </a:p>
          <a:p>
            <a:pPr lvl="1" fontAlgn="base"/>
            <a:r>
              <a:rPr lang="en-US" b="0" i="0" dirty="0">
                <a:solidFill>
                  <a:srgbClr val="333333"/>
                </a:solidFill>
                <a:effectLst/>
                <a:latin typeface="Times New Roman" panose="02020603050405020304" pitchFamily="18" charset="0"/>
              </a:rPr>
              <a:t>There are several developer tools that can be installed as browser extensions or add-ons that you may find useful as well:</a:t>
            </a:r>
          </a:p>
          <a:p>
            <a:pPr lvl="1" fontAlgn="base"/>
            <a:r>
              <a:rPr lang="en-US" b="0" i="0" dirty="0">
                <a:solidFill>
                  <a:srgbClr val="333333"/>
                </a:solidFill>
                <a:effectLst/>
                <a:latin typeface="Times New Roman" panose="02020603050405020304" pitchFamily="18" charset="0"/>
              </a:rPr>
              <a:t>react-detector</a:t>
            </a:r>
          </a:p>
          <a:p>
            <a:pPr lvl="2" fontAlgn="base"/>
            <a:r>
              <a:rPr lang="en-US" b="0" i="0" dirty="0">
                <a:solidFill>
                  <a:srgbClr val="333333"/>
                </a:solidFill>
                <a:effectLst/>
                <a:latin typeface="Times New Roman" panose="02020603050405020304" pitchFamily="18" charset="0"/>
              </a:rPr>
              <a:t>react-detector is a Chrome extension that lets you know which websites are using React and which are not.</a:t>
            </a:r>
          </a:p>
          <a:p>
            <a:pPr lvl="1" fontAlgn="base"/>
            <a:r>
              <a:rPr lang="en-US" b="0" i="0" dirty="0">
                <a:solidFill>
                  <a:srgbClr val="333333"/>
                </a:solidFill>
                <a:effectLst/>
                <a:latin typeface="Times New Roman" panose="02020603050405020304" pitchFamily="18" charset="0"/>
              </a:rPr>
              <a:t>show-me-the-react</a:t>
            </a:r>
          </a:p>
          <a:p>
            <a:pPr lvl="2" fontAlgn="base"/>
            <a:r>
              <a:rPr lang="en-US" b="0" i="0" dirty="0">
                <a:solidFill>
                  <a:srgbClr val="333333"/>
                </a:solidFill>
                <a:effectLst/>
                <a:latin typeface="Times New Roman" panose="02020603050405020304" pitchFamily="18" charset="0"/>
              </a:rPr>
              <a:t>This is another tool, available for Firefox and Chrome, that detects React as you browse the internet.</a:t>
            </a:r>
          </a:p>
          <a:p>
            <a:pPr lvl="1" fontAlgn="base"/>
            <a:r>
              <a:rPr lang="en-US" b="0" i="0" dirty="0">
                <a:solidFill>
                  <a:srgbClr val="333333"/>
                </a:solidFill>
                <a:effectLst/>
                <a:latin typeface="Times New Roman" panose="02020603050405020304" pitchFamily="18" charset="0"/>
              </a:rPr>
              <a:t>React Developer Tools</a:t>
            </a:r>
          </a:p>
          <a:p>
            <a:pPr lvl="2" fontAlgn="base"/>
            <a:r>
              <a:rPr lang="en-US" b="0" i="0" dirty="0">
                <a:solidFill>
                  <a:srgbClr val="333333"/>
                </a:solidFill>
                <a:effectLst/>
                <a:latin typeface="Times New Roman" panose="02020603050405020304" pitchFamily="18" charset="0"/>
              </a:rPr>
              <a:t>This is a plugin that can extend the functionality of the browser’s developer tools. </a:t>
            </a:r>
          </a:p>
          <a:p>
            <a:pPr lvl="1" fontAlgn="base"/>
            <a:r>
              <a:rPr lang="en-US" b="0" i="0" dirty="0">
                <a:solidFill>
                  <a:srgbClr val="3D3B49"/>
                </a:solidFill>
                <a:effectLst/>
                <a:latin typeface="gilroy"/>
              </a:rPr>
              <a:t>Installing Node.js</a:t>
            </a:r>
          </a:p>
          <a:p>
            <a:pPr lvl="2" fontAlgn="base"/>
            <a:r>
              <a:rPr lang="en-US" b="0" i="0" dirty="0">
                <a:solidFill>
                  <a:srgbClr val="333333"/>
                </a:solidFill>
                <a:effectLst/>
                <a:latin typeface="Times New Roman" panose="02020603050405020304" pitchFamily="18" charset="0"/>
              </a:rPr>
              <a:t>Node.js is JavaScript without the browser. It is a runtime environment used to build full-stack JavaScript applications. Node is open source and can be installed on Windows, macOS, Linux, and other platforms</a:t>
            </a:r>
          </a:p>
          <a:p>
            <a:pPr lvl="1" fontAlgn="base"/>
            <a:endParaRPr lang="en-US" b="0" i="0" dirty="0">
              <a:solidFill>
                <a:srgbClr val="333333"/>
              </a:solidFill>
              <a:effectLst/>
              <a:latin typeface="Times New Roman" panose="02020603050405020304" pitchFamily="18" charset="0"/>
            </a:endParaRPr>
          </a:p>
          <a:p>
            <a:pPr lvl="1" fontAlgn="base"/>
            <a:endParaRPr lang="en-US" b="0" i="0" dirty="0">
              <a:solidFill>
                <a:srgbClr val="333333"/>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325074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6B64-B99D-DDAC-C72C-0AB9E58D85FE}"/>
              </a:ext>
            </a:extLst>
          </p:cNvPr>
          <p:cNvSpPr>
            <a:spLocks noGrp="1"/>
          </p:cNvSpPr>
          <p:nvPr>
            <p:ph type="title"/>
          </p:nvPr>
        </p:nvSpPr>
        <p:spPr/>
        <p:txBody>
          <a:bodyPr/>
          <a:lstStyle/>
          <a:p>
            <a:pPr algn="ctr"/>
            <a:r>
              <a:rPr lang="en-IN" b="1" dirty="0"/>
              <a:t>Class </a:t>
            </a:r>
          </a:p>
        </p:txBody>
      </p:sp>
      <p:sp>
        <p:nvSpPr>
          <p:cNvPr id="3" name="Content Placeholder 2">
            <a:extLst>
              <a:ext uri="{FF2B5EF4-FFF2-40B4-BE49-F238E27FC236}">
                <a16:creationId xmlns:a16="http://schemas.microsoft.com/office/drawing/2014/main" id="{B84B20E4-A8E8-30AF-4F4B-54355E68A06F}"/>
              </a:ext>
            </a:extLst>
          </p:cNvPr>
          <p:cNvSpPr>
            <a:spLocks noGrp="1"/>
          </p:cNvSpPr>
          <p:nvPr>
            <p:ph idx="1"/>
          </p:nvPr>
        </p:nvSpPr>
        <p:spPr/>
        <p:txBody>
          <a:bodyPr/>
          <a:lstStyle/>
          <a:p>
            <a:r>
              <a:rPr lang="en-IN" dirty="0"/>
              <a:t>A class is the blue print or template from which individual objects are created.</a:t>
            </a:r>
          </a:p>
          <a:p>
            <a:r>
              <a:rPr lang="en-IN" dirty="0"/>
              <a:t>Class is a special kind of function.</a:t>
            </a:r>
          </a:p>
          <a:p>
            <a:pPr lvl="1"/>
            <a:endParaRPr lang="en-IN" dirty="0"/>
          </a:p>
          <a:p>
            <a:pPr lvl="1"/>
            <a:r>
              <a:rPr lang="en-IN" dirty="0"/>
              <a:t>Class declaration</a:t>
            </a:r>
          </a:p>
          <a:p>
            <a:pPr lvl="1"/>
            <a:r>
              <a:rPr lang="en-IN" dirty="0"/>
              <a:t>Class calling </a:t>
            </a:r>
          </a:p>
        </p:txBody>
      </p:sp>
    </p:spTree>
    <p:extLst>
      <p:ext uri="{BB962C8B-B14F-4D97-AF65-F5344CB8AC3E}">
        <p14:creationId xmlns:p14="http://schemas.microsoft.com/office/powerpoint/2010/main" val="179505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48D0-C2F7-30B6-D91C-DB623604FA80}"/>
              </a:ext>
            </a:extLst>
          </p:cNvPr>
          <p:cNvSpPr>
            <a:spLocks noGrp="1"/>
          </p:cNvSpPr>
          <p:nvPr>
            <p:ph type="title"/>
          </p:nvPr>
        </p:nvSpPr>
        <p:spPr/>
        <p:txBody>
          <a:bodyPr/>
          <a:lstStyle/>
          <a:p>
            <a:r>
              <a:rPr lang="en-IN" dirty="0"/>
              <a:t>Define a class</a:t>
            </a:r>
          </a:p>
        </p:txBody>
      </p:sp>
      <p:sp>
        <p:nvSpPr>
          <p:cNvPr id="3" name="Content Placeholder 2">
            <a:extLst>
              <a:ext uri="{FF2B5EF4-FFF2-40B4-BE49-F238E27FC236}">
                <a16:creationId xmlns:a16="http://schemas.microsoft.com/office/drawing/2014/main" id="{7A230EBD-BAF0-C3F8-B99B-B506AC81994A}"/>
              </a:ext>
            </a:extLst>
          </p:cNvPr>
          <p:cNvSpPr>
            <a:spLocks noGrp="1"/>
          </p:cNvSpPr>
          <p:nvPr>
            <p:ph idx="1"/>
          </p:nvPr>
        </p:nvSpPr>
        <p:spPr>
          <a:xfrm>
            <a:off x="838200" y="1352939"/>
            <a:ext cx="10515600" cy="4824024"/>
          </a:xfrm>
        </p:spPr>
        <p:txBody>
          <a:bodyPr>
            <a:normAutofit fontScale="70000" lnSpcReduction="20000"/>
          </a:bodyPr>
          <a:lstStyle/>
          <a:p>
            <a:r>
              <a:rPr lang="en-IN" b="1" dirty="0"/>
              <a:t>1</a:t>
            </a:r>
            <a:r>
              <a:rPr lang="en-IN" b="1" baseline="30000" dirty="0"/>
              <a:t>st</a:t>
            </a:r>
            <a:r>
              <a:rPr lang="en-IN" b="1" dirty="0"/>
              <a:t>  way:</a:t>
            </a:r>
          </a:p>
          <a:p>
            <a:r>
              <a:rPr lang="en-IN" dirty="0"/>
              <a:t> with the help of class keyword.</a:t>
            </a:r>
          </a:p>
          <a:p>
            <a:pPr marL="0" indent="0">
              <a:buNone/>
            </a:pPr>
            <a:r>
              <a:rPr lang="en-IN" dirty="0"/>
              <a:t>class </a:t>
            </a:r>
            <a:r>
              <a:rPr lang="en-IN" dirty="0" err="1"/>
              <a:t>class_nane</a:t>
            </a:r>
            <a:endParaRPr lang="en-IN" dirty="0"/>
          </a:p>
          <a:p>
            <a:pPr marL="0" indent="0">
              <a:buNone/>
            </a:pPr>
            <a:r>
              <a:rPr lang="en-IN" dirty="0"/>
              <a:t>{</a:t>
            </a:r>
          </a:p>
          <a:p>
            <a:pPr marL="0" indent="0">
              <a:buNone/>
            </a:pPr>
            <a:r>
              <a:rPr lang="en-IN" dirty="0"/>
              <a:t> // class body with constructor</a:t>
            </a:r>
          </a:p>
          <a:p>
            <a:pPr marL="0" indent="0">
              <a:buNone/>
            </a:pPr>
            <a:r>
              <a:rPr lang="en-IN" dirty="0"/>
              <a:t>}</a:t>
            </a:r>
          </a:p>
          <a:p>
            <a:pPr marL="0" indent="0">
              <a:buNone/>
            </a:pPr>
            <a:r>
              <a:rPr lang="en-US" b="1" dirty="0"/>
              <a:t>Example: </a:t>
            </a:r>
            <a:r>
              <a:rPr lang="en-US" dirty="0"/>
              <a:t>class Car {						</a:t>
            </a:r>
          </a:p>
          <a:p>
            <a:pPr marL="0" indent="0">
              <a:buNone/>
            </a:pPr>
            <a:r>
              <a:rPr lang="en-US" dirty="0"/>
              <a:t>  constructor(name, year) {</a:t>
            </a:r>
          </a:p>
          <a:p>
            <a:pPr marL="0" indent="0">
              <a:buNone/>
            </a:pPr>
            <a:r>
              <a:rPr lang="en-US" dirty="0"/>
              <a:t>    this.name = name;</a:t>
            </a:r>
          </a:p>
          <a:p>
            <a:pPr marL="0" indent="0">
              <a:buNone/>
            </a:pPr>
            <a:r>
              <a:rPr lang="en-US" dirty="0"/>
              <a:t>    </a:t>
            </a:r>
            <a:r>
              <a:rPr lang="en-US" dirty="0" err="1"/>
              <a:t>this.year</a:t>
            </a:r>
            <a:r>
              <a:rPr lang="en-US" dirty="0"/>
              <a:t> = year;</a:t>
            </a:r>
          </a:p>
          <a:p>
            <a:pPr marL="0" indent="0">
              <a:buNone/>
            </a:pPr>
            <a:r>
              <a:rPr lang="en-US" dirty="0"/>
              <a:t>	 var1=this.name;</a:t>
            </a:r>
          </a:p>
          <a:p>
            <a:pPr marL="0" indent="0">
              <a:buNone/>
            </a:pPr>
            <a:r>
              <a:rPr lang="en-US" dirty="0"/>
              <a:t>	 var2=</a:t>
            </a:r>
            <a:r>
              <a:rPr lang="en-US" dirty="0" err="1"/>
              <a:t>this.year</a:t>
            </a:r>
            <a:r>
              <a:rPr lang="en-US" dirty="0"/>
              <a:t>;</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687335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2553</Words>
  <Application>Microsoft Office PowerPoint</Application>
  <PresentationFormat>Widescreen</PresentationFormat>
  <Paragraphs>271</Paragraphs>
  <Slides>37</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37</vt:i4>
      </vt:variant>
    </vt:vector>
  </HeadingPairs>
  <TitlesOfParts>
    <vt:vector size="58" baseType="lpstr">
      <vt:lpstr>Arial</vt:lpstr>
      <vt:lpstr>Arial Unicode MS</vt:lpstr>
      <vt:lpstr>BlinkMacSystemFont</vt:lpstr>
      <vt:lpstr>Calibri</vt:lpstr>
      <vt:lpstr>Calibri Light</vt:lpstr>
      <vt:lpstr>Cambria</vt:lpstr>
      <vt:lpstr>Consolas</vt:lpstr>
      <vt:lpstr>Droid Sans Mono</vt:lpstr>
      <vt:lpstr>gilroy</vt:lpstr>
      <vt:lpstr>gilroy</vt:lpstr>
      <vt:lpstr>guardian-text-oreilly</vt:lpstr>
      <vt:lpstr>Heebo</vt:lpstr>
      <vt:lpstr>inherit</vt:lpstr>
      <vt:lpstr>MinionPro-It</vt:lpstr>
      <vt:lpstr>MinionPro-Regular</vt:lpstr>
      <vt:lpstr>MyriadPro-SemiboldCond</vt:lpstr>
      <vt:lpstr>Nunito</vt:lpstr>
      <vt:lpstr>Times New Roman</vt:lpstr>
      <vt:lpstr>var(--bs-font-monospace)</vt:lpstr>
      <vt:lpstr>Verdana</vt:lpstr>
      <vt:lpstr>Office Theme</vt:lpstr>
      <vt:lpstr>Unit -4</vt:lpstr>
      <vt:lpstr>Welcome to React </vt:lpstr>
      <vt:lpstr>Obstacles and Roadblocks </vt:lpstr>
      <vt:lpstr>React’s Future </vt:lpstr>
      <vt:lpstr>Cont..</vt:lpstr>
      <vt:lpstr>Keeping Up with the Changes </vt:lpstr>
      <vt:lpstr>Working with the Files </vt:lpstr>
      <vt:lpstr>Class </vt:lpstr>
      <vt:lpstr>Define a class</vt:lpstr>
      <vt:lpstr>2nd way to define the class</vt:lpstr>
      <vt:lpstr>Class calling </vt:lpstr>
      <vt:lpstr>Arrow functions </vt:lpstr>
      <vt:lpstr>Transpilers </vt:lpstr>
      <vt:lpstr>Array</vt:lpstr>
      <vt:lpstr>Cont..</vt:lpstr>
      <vt:lpstr>Array Methods </vt:lpstr>
      <vt:lpstr>Cont..</vt:lpstr>
      <vt:lpstr>ES6 - Objects </vt:lpstr>
      <vt:lpstr>Cont..</vt:lpstr>
      <vt:lpstr>Creating array within object</vt:lpstr>
      <vt:lpstr>Common js</vt:lpstr>
      <vt:lpstr>Module</vt:lpstr>
      <vt:lpstr>Exporting a Module </vt:lpstr>
      <vt:lpstr>Named exports (using multiple export keyword ) </vt:lpstr>
      <vt:lpstr>Named exports (using single export keyword)</vt:lpstr>
      <vt:lpstr>Default Exports </vt:lpstr>
      <vt:lpstr>Importing a Module </vt:lpstr>
      <vt:lpstr>Example:</vt:lpstr>
      <vt:lpstr>Imperative vs Declarative </vt:lpstr>
      <vt:lpstr>PowerPoint Presentation</vt:lpstr>
      <vt:lpstr>Functional Concepts  </vt:lpstr>
      <vt:lpstr>Immutability</vt:lpstr>
      <vt:lpstr>ES6- Promises</vt:lpstr>
      <vt:lpstr>ES6- What is Promise ?</vt:lpstr>
      <vt:lpstr>ES6- What is Promise ?</vt:lpstr>
      <vt:lpstr>Promise Syntax-</vt:lpstr>
      <vt:lpstr>Promise Syntax-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Sarabjeet singh</dc:creator>
  <cp:lastModifiedBy>Sarabjeet singh</cp:lastModifiedBy>
  <cp:revision>7</cp:revision>
  <dcterms:created xsi:type="dcterms:W3CDTF">2023-04-05T09:14:16Z</dcterms:created>
  <dcterms:modified xsi:type="dcterms:W3CDTF">2023-04-05T09:26:54Z</dcterms:modified>
</cp:coreProperties>
</file>