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0CBE-A1BE-B5D3-E454-C77BE376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CB6FCE-94BA-83CC-4F78-0C25FE09C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79CAC9-4BC3-8793-1686-A8CF5A4039C4}"/>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5" name="Footer Placeholder 4">
            <a:extLst>
              <a:ext uri="{FF2B5EF4-FFF2-40B4-BE49-F238E27FC236}">
                <a16:creationId xmlns:a16="http://schemas.microsoft.com/office/drawing/2014/main" id="{F9E404B3-D0BF-8160-5262-6156EF311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35982B-BB67-73E5-3D6B-3DAF7D4D8A25}"/>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420023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9202-14A0-8282-2D49-5DAD27EF37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29E6E4-F813-4188-B0BC-E21BBA183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204DB-2D0D-7A5D-F07D-C23B22CAE260}"/>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5" name="Footer Placeholder 4">
            <a:extLst>
              <a:ext uri="{FF2B5EF4-FFF2-40B4-BE49-F238E27FC236}">
                <a16:creationId xmlns:a16="http://schemas.microsoft.com/office/drawing/2014/main" id="{12E9CD6A-F14E-5356-7D7D-9A1784B91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2C455-9FF6-2CEF-7305-FC6F757143AB}"/>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427979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08543-D492-1248-7CEC-8A056C3C06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308E83-5897-F33B-842A-1247BD83A5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A852E-9B34-416F-1348-87BBBA6C0CF7}"/>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5" name="Footer Placeholder 4">
            <a:extLst>
              <a:ext uri="{FF2B5EF4-FFF2-40B4-BE49-F238E27FC236}">
                <a16:creationId xmlns:a16="http://schemas.microsoft.com/office/drawing/2014/main" id="{23C11B7E-0896-A6B2-EA7D-771BCB576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C0C8E-BA36-9832-D3F9-92608AFEDA90}"/>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334811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0269-903E-9885-5E88-1D1BED40BC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F0B7B-558E-C81E-3EC2-0EA819AD3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3FE5B-669F-BA46-CC35-CCEAFF07326F}"/>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5" name="Footer Placeholder 4">
            <a:extLst>
              <a:ext uri="{FF2B5EF4-FFF2-40B4-BE49-F238E27FC236}">
                <a16:creationId xmlns:a16="http://schemas.microsoft.com/office/drawing/2014/main" id="{5E4449B3-934D-7788-5325-52809A420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C3707-DB0F-9A54-6A09-091FA489B597}"/>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385804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88C8-ED78-1E47-5229-8B1F97AB28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B0E3CE-44F7-2571-2D81-93A4EEB8C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6B4897-83EC-6D38-6134-A8E315511696}"/>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5" name="Footer Placeholder 4">
            <a:extLst>
              <a:ext uri="{FF2B5EF4-FFF2-40B4-BE49-F238E27FC236}">
                <a16:creationId xmlns:a16="http://schemas.microsoft.com/office/drawing/2014/main" id="{D4C352D9-0624-ECB3-6FC6-7264A5B8C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34D6E-9DC2-A262-5A4D-686C00C66F8C}"/>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588898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1420-124A-4C73-A2F7-79C40AE6A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824DA8-FA01-93C7-67BC-328B80606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86606A-42F8-8C91-E16A-04213F716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1965AD-7670-E574-D492-A49F169EA733}"/>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6" name="Footer Placeholder 5">
            <a:extLst>
              <a:ext uri="{FF2B5EF4-FFF2-40B4-BE49-F238E27FC236}">
                <a16:creationId xmlns:a16="http://schemas.microsoft.com/office/drawing/2014/main" id="{D0BF3655-0124-1E5B-2AF4-0C724D681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8CCF0-3983-6028-B4E1-5986B9A8C8A5}"/>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347659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C671-704D-8C89-D91F-CF58240446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2EEEF-E265-C2BE-E6F3-BF84007A0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B95FCA-0516-DF46-475D-FAF39678BA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38C55-0342-BA76-D785-F48FF0152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D542C-2D8B-0C92-DFAA-346DB0D05B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077D6-F14E-B65F-62A0-3504647F57D6}"/>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8" name="Footer Placeholder 7">
            <a:extLst>
              <a:ext uri="{FF2B5EF4-FFF2-40B4-BE49-F238E27FC236}">
                <a16:creationId xmlns:a16="http://schemas.microsoft.com/office/drawing/2014/main" id="{6E0BF1D3-92FD-0053-999B-71F83DC14F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BD2234-806A-8D3B-B3A6-ABABF0DAFAD4}"/>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34177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BC2C-26B4-7B8A-A1D8-C33B1BC0CA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278ABF-E580-F686-5011-041FC64CCAE3}"/>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4" name="Footer Placeholder 3">
            <a:extLst>
              <a:ext uri="{FF2B5EF4-FFF2-40B4-BE49-F238E27FC236}">
                <a16:creationId xmlns:a16="http://schemas.microsoft.com/office/drawing/2014/main" id="{16F08073-F8B3-547F-F47F-56B28CF81E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37BC9D-BAC9-44CD-A3E6-B2734C207300}"/>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43396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0D22C-3D54-CAA2-D508-967C2C70FBC9}"/>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3" name="Footer Placeholder 2">
            <a:extLst>
              <a:ext uri="{FF2B5EF4-FFF2-40B4-BE49-F238E27FC236}">
                <a16:creationId xmlns:a16="http://schemas.microsoft.com/office/drawing/2014/main" id="{7B5E8E99-5CC3-A177-7D02-655A36236B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B3E995-37AA-4DDA-C7E5-BDA2A4606BDB}"/>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374745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AEFA-6215-62D4-C5DB-47CE60657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9EE333-54CB-953F-66D8-85D03B94F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18EB0-B5A7-4FC6-1E85-E645D6BD0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E47DE-8455-D4D4-F7B1-8699C8571D6C}"/>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6" name="Footer Placeholder 5">
            <a:extLst>
              <a:ext uri="{FF2B5EF4-FFF2-40B4-BE49-F238E27FC236}">
                <a16:creationId xmlns:a16="http://schemas.microsoft.com/office/drawing/2014/main" id="{2768B8E5-F086-E28F-2439-89B91CC74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AD1E4-F06F-41C9-CF26-37AC0F7DF901}"/>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326046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1A91-FBD0-4EBC-6750-705E24780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DDD400-2114-3195-8699-86BFFACD3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0B415A-F20A-C460-DDFE-79F660B46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60685-73BB-52B7-524E-A51D50E08344}"/>
              </a:ext>
            </a:extLst>
          </p:cNvPr>
          <p:cNvSpPr>
            <a:spLocks noGrp="1"/>
          </p:cNvSpPr>
          <p:nvPr>
            <p:ph type="dt" sz="half" idx="10"/>
          </p:nvPr>
        </p:nvSpPr>
        <p:spPr/>
        <p:txBody>
          <a:bodyPr/>
          <a:lstStyle/>
          <a:p>
            <a:fld id="{7F75F0E0-C046-48F4-955E-23BBA0D6ADBB}" type="datetimeFigureOut">
              <a:rPr lang="en-IN" smtClean="0"/>
              <a:t>14-10-2022</a:t>
            </a:fld>
            <a:endParaRPr lang="en-IN"/>
          </a:p>
        </p:txBody>
      </p:sp>
      <p:sp>
        <p:nvSpPr>
          <p:cNvPr id="6" name="Footer Placeholder 5">
            <a:extLst>
              <a:ext uri="{FF2B5EF4-FFF2-40B4-BE49-F238E27FC236}">
                <a16:creationId xmlns:a16="http://schemas.microsoft.com/office/drawing/2014/main" id="{C1C77E9C-05F3-9740-DD7E-5985C5262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BE133B-B84E-3612-F8C5-611C0A2C57D4}"/>
              </a:ext>
            </a:extLst>
          </p:cNvPr>
          <p:cNvSpPr>
            <a:spLocks noGrp="1"/>
          </p:cNvSpPr>
          <p:nvPr>
            <p:ph type="sldNum" sz="quarter" idx="12"/>
          </p:nvPr>
        </p:nvSpPr>
        <p:spPr/>
        <p:txBody>
          <a:bodyPr/>
          <a:lstStyle/>
          <a:p>
            <a:fld id="{4BACC159-EDBC-4F68-BB3D-4345FD600038}" type="slidenum">
              <a:rPr lang="en-IN" smtClean="0"/>
              <a:t>‹#›</a:t>
            </a:fld>
            <a:endParaRPr lang="en-IN"/>
          </a:p>
        </p:txBody>
      </p:sp>
    </p:spTree>
    <p:extLst>
      <p:ext uri="{BB962C8B-B14F-4D97-AF65-F5344CB8AC3E}">
        <p14:creationId xmlns:p14="http://schemas.microsoft.com/office/powerpoint/2010/main" val="226543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A6CAC-BEBD-CEFA-2F00-24F4A7EC0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E72D5-0BC4-BF67-F93F-28AFDC5003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3DAC4-9D98-4902-03E4-8740478C8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5F0E0-C046-48F4-955E-23BBA0D6ADBB}" type="datetimeFigureOut">
              <a:rPr lang="en-IN" smtClean="0"/>
              <a:t>14-10-2022</a:t>
            </a:fld>
            <a:endParaRPr lang="en-IN"/>
          </a:p>
        </p:txBody>
      </p:sp>
      <p:sp>
        <p:nvSpPr>
          <p:cNvPr id="5" name="Footer Placeholder 4">
            <a:extLst>
              <a:ext uri="{FF2B5EF4-FFF2-40B4-BE49-F238E27FC236}">
                <a16:creationId xmlns:a16="http://schemas.microsoft.com/office/drawing/2014/main" id="{DB53FE40-A907-3C6E-AC95-515CF3ED3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4973FB-6EC0-E41E-E1E7-8FE4F84B8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CC159-EDBC-4F68-BB3D-4345FD600038}" type="slidenum">
              <a:rPr lang="en-IN" smtClean="0"/>
              <a:t>‹#›</a:t>
            </a:fld>
            <a:endParaRPr lang="en-IN"/>
          </a:p>
        </p:txBody>
      </p:sp>
    </p:spTree>
    <p:extLst>
      <p:ext uri="{BB962C8B-B14F-4D97-AF65-F5344CB8AC3E}">
        <p14:creationId xmlns:p14="http://schemas.microsoft.com/office/powerpoint/2010/main" val="110846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7AE4-C7CE-8B5D-97A1-03AF542A8C03}"/>
              </a:ext>
            </a:extLst>
          </p:cNvPr>
          <p:cNvSpPr>
            <a:spLocks noGrp="1"/>
          </p:cNvSpPr>
          <p:nvPr>
            <p:ph type="ctrTitle"/>
          </p:nvPr>
        </p:nvSpPr>
        <p:spPr/>
        <p:txBody>
          <a:bodyPr/>
          <a:lstStyle/>
          <a:p>
            <a:r>
              <a:rPr lang="en-IN" b="0" i="0" dirty="0">
                <a:solidFill>
                  <a:srgbClr val="272C37"/>
                </a:solidFill>
                <a:effectLst/>
                <a:latin typeface="Roboto" panose="02000000000000000000" pitchFamily="2" charset="0"/>
              </a:rPr>
              <a:t>OOPS Concepts</a:t>
            </a:r>
            <a:endParaRPr lang="en-IN" dirty="0"/>
          </a:p>
        </p:txBody>
      </p:sp>
      <p:sp>
        <p:nvSpPr>
          <p:cNvPr id="3" name="Subtitle 2">
            <a:extLst>
              <a:ext uri="{FF2B5EF4-FFF2-40B4-BE49-F238E27FC236}">
                <a16:creationId xmlns:a16="http://schemas.microsoft.com/office/drawing/2014/main" id="{FE8F3943-5758-5759-C43E-D04440AD5E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310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4DB2-F238-065A-EB26-AAD37A5ABB21}"/>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Polymorphism</a:t>
            </a:r>
            <a:endParaRPr lang="en-IN" dirty="0"/>
          </a:p>
        </p:txBody>
      </p:sp>
      <p:sp>
        <p:nvSpPr>
          <p:cNvPr id="3" name="Content Placeholder 2">
            <a:extLst>
              <a:ext uri="{FF2B5EF4-FFF2-40B4-BE49-F238E27FC236}">
                <a16:creationId xmlns:a16="http://schemas.microsoft.com/office/drawing/2014/main" id="{6FF811EC-4E36-EFE6-9CFA-09A933DC9D68}"/>
              </a:ext>
            </a:extLst>
          </p:cNvPr>
          <p:cNvSpPr>
            <a:spLocks noGrp="1"/>
          </p:cNvSpPr>
          <p:nvPr>
            <p:ph idx="1"/>
          </p:nvPr>
        </p:nvSpPr>
        <p:spPr/>
        <p:txBody>
          <a:bodyPr/>
          <a:lstStyle/>
          <a:p>
            <a:r>
              <a:rPr lang="en-US" dirty="0"/>
              <a:t>Polymorphism means many forms. </a:t>
            </a:r>
          </a:p>
          <a:p>
            <a:r>
              <a:rPr lang="en-US" dirty="0"/>
              <a:t>It is the ability to take more than one form. </a:t>
            </a:r>
          </a:p>
          <a:p>
            <a:r>
              <a:rPr lang="en-US" dirty="0"/>
              <a:t>It is a feature that provides a function or an operator with more than one definition. </a:t>
            </a:r>
          </a:p>
          <a:p>
            <a:r>
              <a:rPr lang="en-US" dirty="0"/>
              <a:t>It can be implemented using function overloading, operator overload, function overriding, virtual function.</a:t>
            </a:r>
            <a:endParaRPr lang="en-IN" dirty="0"/>
          </a:p>
        </p:txBody>
      </p:sp>
    </p:spTree>
    <p:extLst>
      <p:ext uri="{BB962C8B-B14F-4D97-AF65-F5344CB8AC3E}">
        <p14:creationId xmlns:p14="http://schemas.microsoft.com/office/powerpoint/2010/main" val="356694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2E87-2151-6204-01A7-F5EF781CCA40}"/>
              </a:ext>
            </a:extLst>
          </p:cNvPr>
          <p:cNvSpPr>
            <a:spLocks noGrp="1"/>
          </p:cNvSpPr>
          <p:nvPr>
            <p:ph type="title"/>
          </p:nvPr>
        </p:nvSpPr>
        <p:spPr/>
        <p:txBody>
          <a:bodyPr>
            <a:normAutofit/>
          </a:bodyPr>
          <a:lstStyle/>
          <a:p>
            <a:r>
              <a:rPr lang="en-US" dirty="0"/>
              <a:t>Structure of object-oriented programming?</a:t>
            </a:r>
            <a:endParaRPr lang="en-IN" dirty="0"/>
          </a:p>
        </p:txBody>
      </p:sp>
      <p:sp>
        <p:nvSpPr>
          <p:cNvPr id="3" name="Content Placeholder 2">
            <a:extLst>
              <a:ext uri="{FF2B5EF4-FFF2-40B4-BE49-F238E27FC236}">
                <a16:creationId xmlns:a16="http://schemas.microsoft.com/office/drawing/2014/main" id="{341ECE88-44CD-68C0-FB6A-9E86010D9E46}"/>
              </a:ext>
            </a:extLst>
          </p:cNvPr>
          <p:cNvSpPr>
            <a:spLocks noGrp="1"/>
          </p:cNvSpPr>
          <p:nvPr>
            <p:ph idx="1"/>
          </p:nvPr>
        </p:nvSpPr>
        <p:spPr/>
        <p:txBody>
          <a:bodyPr>
            <a:normAutofit fontScale="77500" lnSpcReduction="20000"/>
          </a:bodyPr>
          <a:lstStyle/>
          <a:p>
            <a:pPr marL="0" indent="0">
              <a:buNone/>
            </a:pPr>
            <a:r>
              <a:rPr lang="en-US" dirty="0"/>
              <a:t>The structure, or building blocks, of object-oriented programming include the following:</a:t>
            </a:r>
          </a:p>
          <a:p>
            <a:endParaRPr lang="en-US" dirty="0"/>
          </a:p>
          <a:p>
            <a:pPr algn="just"/>
            <a:r>
              <a:rPr lang="en-US" b="1" dirty="0"/>
              <a:t>Classes</a:t>
            </a:r>
            <a:r>
              <a:rPr lang="en-US" dirty="0"/>
              <a:t> are user-defined data types that act as the blueprint for individual objects, attributes and methods.</a:t>
            </a:r>
          </a:p>
          <a:p>
            <a:pPr algn="just"/>
            <a:r>
              <a:rPr lang="en-US" b="1" dirty="0"/>
              <a:t>Objects</a:t>
            </a:r>
            <a:r>
              <a:rPr lang="en-US" dirty="0"/>
              <a:t> are instances of a class created with specifically defined data. Objects can correspond to real-world objects or an abstract entity. When class is defined initially, the description is the only object that is defined.</a:t>
            </a:r>
          </a:p>
          <a:p>
            <a:pPr algn="just"/>
            <a:r>
              <a:rPr lang="en-US" b="1" dirty="0"/>
              <a:t>Methods</a:t>
            </a:r>
            <a:r>
              <a:rPr lang="en-US" dirty="0"/>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pPr algn="just"/>
            <a:r>
              <a:rPr lang="en-US" b="1" dirty="0"/>
              <a:t>Attributes</a:t>
            </a:r>
            <a:r>
              <a:rPr lang="en-US" dirty="0"/>
              <a:t> are defined in the class template and represent the state of an object. Objects will have data stored in the attributes field. Class attributes belong to the class itself.</a:t>
            </a:r>
            <a:endParaRPr lang="en-IN" dirty="0"/>
          </a:p>
        </p:txBody>
      </p:sp>
    </p:spTree>
    <p:extLst>
      <p:ext uri="{BB962C8B-B14F-4D97-AF65-F5344CB8AC3E}">
        <p14:creationId xmlns:p14="http://schemas.microsoft.com/office/powerpoint/2010/main" val="264357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A753-C24E-B294-EBB0-BCB4626959B2}"/>
              </a:ext>
            </a:extLst>
          </p:cNvPr>
          <p:cNvSpPr>
            <a:spLocks noGrp="1"/>
          </p:cNvSpPr>
          <p:nvPr>
            <p:ph type="title"/>
          </p:nvPr>
        </p:nvSpPr>
        <p:spPr/>
        <p:txBody>
          <a:bodyPr/>
          <a:lstStyle/>
          <a:p>
            <a:r>
              <a:rPr lang="en-IN" dirty="0"/>
              <a:t>OPP Languages</a:t>
            </a:r>
          </a:p>
        </p:txBody>
      </p:sp>
      <p:sp>
        <p:nvSpPr>
          <p:cNvPr id="3" name="Content Placeholder 2">
            <a:extLst>
              <a:ext uri="{FF2B5EF4-FFF2-40B4-BE49-F238E27FC236}">
                <a16:creationId xmlns:a16="http://schemas.microsoft.com/office/drawing/2014/main" id="{AA9181FA-989A-5089-EA02-B4DD21B28171}"/>
              </a:ext>
            </a:extLst>
          </p:cNvPr>
          <p:cNvSpPr>
            <a:spLocks noGrp="1"/>
          </p:cNvSpPr>
          <p:nvPr>
            <p:ph idx="1"/>
          </p:nvPr>
        </p:nvSpPr>
        <p:spPr/>
        <p:txBody>
          <a:bodyPr>
            <a:normAutofit fontScale="92500" lnSpcReduction="20000"/>
          </a:bodyPr>
          <a:lstStyle/>
          <a:p>
            <a:r>
              <a:rPr lang="en-IN" dirty="0"/>
              <a:t>C++</a:t>
            </a:r>
          </a:p>
          <a:p>
            <a:r>
              <a:rPr lang="en-IN" dirty="0"/>
              <a:t>Java</a:t>
            </a:r>
          </a:p>
          <a:p>
            <a:r>
              <a:rPr lang="en-IN" dirty="0"/>
              <a:t>Python</a:t>
            </a:r>
          </a:p>
          <a:p>
            <a:r>
              <a:rPr lang="en-IN" dirty="0"/>
              <a:t>Ruby</a:t>
            </a:r>
          </a:p>
          <a:p>
            <a:r>
              <a:rPr lang="en-IN" dirty="0"/>
              <a:t>PHP</a:t>
            </a:r>
          </a:p>
          <a:p>
            <a:r>
              <a:rPr lang="en-IN" dirty="0"/>
              <a:t>Cobol</a:t>
            </a:r>
          </a:p>
          <a:p>
            <a:r>
              <a:rPr lang="en-IN" dirty="0"/>
              <a:t>Scala</a:t>
            </a:r>
          </a:p>
          <a:p>
            <a:r>
              <a:rPr lang="en-IN" dirty="0"/>
              <a:t>C#</a:t>
            </a:r>
          </a:p>
          <a:p>
            <a:r>
              <a:rPr lang="en-IN" dirty="0"/>
              <a:t>VB</a:t>
            </a:r>
          </a:p>
          <a:p>
            <a:r>
              <a:rPr lang="en-IN" dirty="0"/>
              <a:t>etc</a:t>
            </a:r>
          </a:p>
        </p:txBody>
      </p:sp>
    </p:spTree>
    <p:extLst>
      <p:ext uri="{BB962C8B-B14F-4D97-AF65-F5344CB8AC3E}">
        <p14:creationId xmlns:p14="http://schemas.microsoft.com/office/powerpoint/2010/main" val="322046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3D2-3B7F-86E3-BD31-9E0E9DE0EC26}"/>
              </a:ext>
            </a:extLst>
          </p:cNvPr>
          <p:cNvSpPr>
            <a:spLocks noGrp="1"/>
          </p:cNvSpPr>
          <p:nvPr>
            <p:ph type="title"/>
          </p:nvPr>
        </p:nvSpPr>
        <p:spPr/>
        <p:txBody>
          <a:bodyPr/>
          <a:lstStyle/>
          <a:p>
            <a:pPr algn="ctr"/>
            <a:r>
              <a:rPr lang="en-IN" dirty="0"/>
              <a:t>OOPS</a:t>
            </a:r>
          </a:p>
        </p:txBody>
      </p:sp>
      <p:sp>
        <p:nvSpPr>
          <p:cNvPr id="3" name="Content Placeholder 2">
            <a:extLst>
              <a:ext uri="{FF2B5EF4-FFF2-40B4-BE49-F238E27FC236}">
                <a16:creationId xmlns:a16="http://schemas.microsoft.com/office/drawing/2014/main" id="{EB4727EB-77D2-6EAF-E8E2-A5827F93CD86}"/>
              </a:ext>
            </a:extLst>
          </p:cNvPr>
          <p:cNvSpPr>
            <a:spLocks noGrp="1"/>
          </p:cNvSpPr>
          <p:nvPr>
            <p:ph idx="1"/>
          </p:nvPr>
        </p:nvSpPr>
        <p:spPr>
          <a:xfrm>
            <a:off x="838200" y="1642090"/>
            <a:ext cx="10515600" cy="5215910"/>
          </a:xfrm>
        </p:spPr>
        <p:txBody>
          <a:bodyPr>
            <a:normAutofit fontScale="92500" lnSpcReduction="10000"/>
          </a:bodyPr>
          <a:lstStyle/>
          <a:p>
            <a:pPr algn="just"/>
            <a:r>
              <a:rPr lang="en-US" dirty="0"/>
              <a:t>OOPs, or Object-oriented programming is an approach or a programming pattern where the programs are structured around objects rather than functions and logic. It makes the data partitioned into two memory areas, i.e., data and functions, and helps make the code flexible and modular.</a:t>
            </a:r>
          </a:p>
          <a:p>
            <a:pPr algn="just"/>
            <a:r>
              <a:rPr lang="en-US" dirty="0"/>
              <a:t>Why Do You Need OOP?</a:t>
            </a:r>
          </a:p>
          <a:p>
            <a:pPr algn="just"/>
            <a:r>
              <a:rPr lang="en-US" dirty="0"/>
              <a:t>Procedural-oriented programming </a:t>
            </a:r>
          </a:p>
          <a:p>
            <a:pPr lvl="1" algn="just"/>
            <a:r>
              <a:rPr lang="en-US" dirty="0"/>
              <a:t>Cannot reuse the code again in the program, </a:t>
            </a:r>
          </a:p>
          <a:p>
            <a:pPr lvl="1" algn="just"/>
            <a:r>
              <a:rPr lang="en-US" dirty="0"/>
              <a:t>there was the problem of global data access</a:t>
            </a:r>
          </a:p>
          <a:p>
            <a:pPr lvl="1" algn="just"/>
            <a:r>
              <a:rPr lang="en-US" dirty="0"/>
              <a:t>the approach couldn’t solve the real-world problems very well.</a:t>
            </a:r>
          </a:p>
          <a:p>
            <a:pPr algn="just"/>
            <a:r>
              <a:rPr lang="en-US" dirty="0"/>
              <a:t>Object-oriented programming</a:t>
            </a:r>
          </a:p>
          <a:p>
            <a:pPr lvl="1" algn="just"/>
            <a:r>
              <a:rPr lang="en-US" dirty="0"/>
              <a:t>It is easy to maintain the code with the help of classes and objects. </a:t>
            </a:r>
          </a:p>
          <a:p>
            <a:pPr lvl="1" algn="just"/>
            <a:r>
              <a:rPr lang="en-US" dirty="0"/>
              <a:t>Using inheritance, there is code reusability, i.e., you don’t have to write the same code again and again, which increases the simplicity of the program.</a:t>
            </a:r>
          </a:p>
          <a:p>
            <a:pPr lvl="1" algn="just"/>
            <a:r>
              <a:rPr lang="en-US" dirty="0"/>
              <a:t>Concepts like encapsulation and abstraction provide data hiding as well.</a:t>
            </a:r>
          </a:p>
          <a:p>
            <a:pPr algn="just"/>
            <a:endParaRPr lang="en-US" dirty="0"/>
          </a:p>
          <a:p>
            <a:pPr algn="just"/>
            <a:endParaRPr lang="en-IN" dirty="0"/>
          </a:p>
        </p:txBody>
      </p:sp>
    </p:spTree>
    <p:extLst>
      <p:ext uri="{BB962C8B-B14F-4D97-AF65-F5344CB8AC3E}">
        <p14:creationId xmlns:p14="http://schemas.microsoft.com/office/powerpoint/2010/main" val="68197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82B7-BF54-2AC7-87AD-97D95A204DE0}"/>
              </a:ext>
            </a:extLst>
          </p:cNvPr>
          <p:cNvSpPr>
            <a:spLocks noGrp="1"/>
          </p:cNvSpPr>
          <p:nvPr>
            <p:ph type="title"/>
          </p:nvPr>
        </p:nvSpPr>
        <p:spPr/>
        <p:txBody>
          <a:bodyPr/>
          <a:lstStyle/>
          <a:p>
            <a:r>
              <a:rPr lang="en-US" dirty="0"/>
              <a:t>Basic Object-Oriented Programming (OOPS) Concept in C++</a:t>
            </a:r>
            <a:endParaRPr lang="en-IN" dirty="0"/>
          </a:p>
        </p:txBody>
      </p:sp>
      <p:sp>
        <p:nvSpPr>
          <p:cNvPr id="3" name="Content Placeholder 2">
            <a:extLst>
              <a:ext uri="{FF2B5EF4-FFF2-40B4-BE49-F238E27FC236}">
                <a16:creationId xmlns:a16="http://schemas.microsoft.com/office/drawing/2014/main" id="{7C7B4CF5-E92A-8E6A-1A7D-E8A971CD4E99}"/>
              </a:ext>
            </a:extLst>
          </p:cNvPr>
          <p:cNvSpPr>
            <a:spLocks noGrp="1"/>
          </p:cNvSpPr>
          <p:nvPr>
            <p:ph idx="1"/>
          </p:nvPr>
        </p:nvSpPr>
        <p:spPr/>
        <p:txBody>
          <a:bodyPr/>
          <a:lstStyle/>
          <a:p>
            <a:pPr algn="just"/>
            <a:r>
              <a:rPr lang="en-US" dirty="0"/>
              <a:t>There are some basic concepts that act as the building blocks of OOPs.</a:t>
            </a:r>
          </a:p>
          <a:p>
            <a:pPr lvl="1"/>
            <a:r>
              <a:rPr lang="en-US" dirty="0"/>
              <a:t>Classes &amp; Objects</a:t>
            </a:r>
          </a:p>
          <a:p>
            <a:pPr lvl="1"/>
            <a:r>
              <a:rPr lang="en-US" dirty="0"/>
              <a:t>Abstraction</a:t>
            </a:r>
          </a:p>
          <a:p>
            <a:pPr lvl="1"/>
            <a:r>
              <a:rPr lang="en-US" dirty="0"/>
              <a:t>Encapsulation</a:t>
            </a:r>
          </a:p>
          <a:p>
            <a:pPr lvl="1"/>
            <a:r>
              <a:rPr lang="en-US" dirty="0"/>
              <a:t>Inheritance</a:t>
            </a:r>
          </a:p>
          <a:p>
            <a:pPr lvl="1"/>
            <a:r>
              <a:rPr lang="en-US" dirty="0"/>
              <a:t>Polymorphism</a:t>
            </a:r>
            <a:endParaRPr lang="en-IN" dirty="0"/>
          </a:p>
        </p:txBody>
      </p:sp>
    </p:spTree>
    <p:extLst>
      <p:ext uri="{BB962C8B-B14F-4D97-AF65-F5344CB8AC3E}">
        <p14:creationId xmlns:p14="http://schemas.microsoft.com/office/powerpoint/2010/main" val="320203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0BB1-FF20-0095-DC51-C9D1C86E3937}"/>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2ECC068A-5072-B37B-719E-365AFE99A207}"/>
              </a:ext>
            </a:extLst>
          </p:cNvPr>
          <p:cNvSpPr>
            <a:spLocks noGrp="1"/>
          </p:cNvSpPr>
          <p:nvPr>
            <p:ph idx="1"/>
          </p:nvPr>
        </p:nvSpPr>
        <p:spPr/>
        <p:txBody>
          <a:bodyPr/>
          <a:lstStyle/>
          <a:p>
            <a:pPr algn="just"/>
            <a:r>
              <a:rPr lang="en-US" dirty="0"/>
              <a:t>An Object can be defined as an entity that has a state and behavior, or in other words, anything that exists physically in the world is called an object. </a:t>
            </a:r>
          </a:p>
          <a:p>
            <a:pPr algn="just"/>
            <a:r>
              <a:rPr lang="en-US" dirty="0"/>
              <a:t>It can represent a dog, a person, a table, etc.</a:t>
            </a:r>
          </a:p>
          <a:p>
            <a:pPr algn="just"/>
            <a:r>
              <a:rPr lang="en-US" dirty="0"/>
              <a:t>An object means the combination of data and programs, which further represent an entity.</a:t>
            </a:r>
            <a:endParaRPr lang="en-IN" dirty="0"/>
          </a:p>
          <a:p>
            <a:endParaRPr lang="en-IN" dirty="0"/>
          </a:p>
        </p:txBody>
      </p:sp>
    </p:spTree>
    <p:extLst>
      <p:ext uri="{BB962C8B-B14F-4D97-AF65-F5344CB8AC3E}">
        <p14:creationId xmlns:p14="http://schemas.microsoft.com/office/powerpoint/2010/main" val="70905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9A0D-1DF9-23CC-135E-90E88740458C}"/>
              </a:ext>
            </a:extLst>
          </p:cNvPr>
          <p:cNvSpPr>
            <a:spLocks noGrp="1"/>
          </p:cNvSpPr>
          <p:nvPr>
            <p:ph type="title"/>
          </p:nvPr>
        </p:nvSpPr>
        <p:spPr/>
        <p:txBody>
          <a:bodyPr/>
          <a:lstStyle/>
          <a:p>
            <a:r>
              <a:rPr lang="en-IN" dirty="0"/>
              <a:t>Class</a:t>
            </a:r>
          </a:p>
        </p:txBody>
      </p:sp>
      <p:sp>
        <p:nvSpPr>
          <p:cNvPr id="3" name="Content Placeholder 2">
            <a:extLst>
              <a:ext uri="{FF2B5EF4-FFF2-40B4-BE49-F238E27FC236}">
                <a16:creationId xmlns:a16="http://schemas.microsoft.com/office/drawing/2014/main" id="{9E4963DB-ABE7-A476-9332-C904ACF7F7B5}"/>
              </a:ext>
            </a:extLst>
          </p:cNvPr>
          <p:cNvSpPr>
            <a:spLocks noGrp="1"/>
          </p:cNvSpPr>
          <p:nvPr>
            <p:ph idx="1"/>
          </p:nvPr>
        </p:nvSpPr>
        <p:spPr/>
        <p:txBody>
          <a:bodyPr/>
          <a:lstStyle/>
          <a:p>
            <a:r>
              <a:rPr lang="en-US" dirty="0"/>
              <a:t>Class can be defined as a blueprint of the object. </a:t>
            </a:r>
          </a:p>
          <a:p>
            <a:r>
              <a:rPr lang="en-US" dirty="0"/>
              <a:t>It is basically a collection of objects which act as building blocks. </a:t>
            </a:r>
            <a:endParaRPr lang="en-IN" dirty="0"/>
          </a:p>
        </p:txBody>
      </p:sp>
      <p:pic>
        <p:nvPicPr>
          <p:cNvPr id="5" name="Picture 4">
            <a:extLst>
              <a:ext uri="{FF2B5EF4-FFF2-40B4-BE49-F238E27FC236}">
                <a16:creationId xmlns:a16="http://schemas.microsoft.com/office/drawing/2014/main" id="{E6BA768A-9DD3-BC5D-B12D-539CFB074023}"/>
              </a:ext>
            </a:extLst>
          </p:cNvPr>
          <p:cNvPicPr>
            <a:picLocks noChangeAspect="1"/>
          </p:cNvPicPr>
          <p:nvPr/>
        </p:nvPicPr>
        <p:blipFill>
          <a:blip r:embed="rId2"/>
          <a:stretch>
            <a:fillRect/>
          </a:stretch>
        </p:blipFill>
        <p:spPr>
          <a:xfrm>
            <a:off x="3292823" y="2839077"/>
            <a:ext cx="4358280" cy="3010075"/>
          </a:xfrm>
          <a:prstGeom prst="rect">
            <a:avLst/>
          </a:prstGeom>
        </p:spPr>
      </p:pic>
    </p:spTree>
    <p:extLst>
      <p:ext uri="{BB962C8B-B14F-4D97-AF65-F5344CB8AC3E}">
        <p14:creationId xmlns:p14="http://schemas.microsoft.com/office/powerpoint/2010/main" val="134985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0FAC-B70E-D92E-9F34-14919F25FB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50B14C-2E8F-345A-64BD-E15AEF6A0EF4}"/>
              </a:ext>
            </a:extLst>
          </p:cNvPr>
          <p:cNvSpPr>
            <a:spLocks noGrp="1"/>
          </p:cNvSpPr>
          <p:nvPr>
            <p:ph idx="1"/>
          </p:nvPr>
        </p:nvSpPr>
        <p:spPr/>
        <p:txBody>
          <a:bodyPr/>
          <a:lstStyle/>
          <a:p>
            <a:pPr algn="just"/>
            <a:r>
              <a:rPr lang="en-US" dirty="0"/>
              <a:t>A class contains data members (variables) and member functions.</a:t>
            </a:r>
          </a:p>
          <a:p>
            <a:pPr algn="just"/>
            <a:r>
              <a:rPr lang="en-US" dirty="0"/>
              <a:t>These member functions are used to manipulate the data members inside the class.</a:t>
            </a:r>
          </a:p>
          <a:p>
            <a:endParaRPr lang="en-US" dirty="0"/>
          </a:p>
          <a:p>
            <a:endParaRPr lang="en-IN" dirty="0"/>
          </a:p>
        </p:txBody>
      </p:sp>
      <p:pic>
        <p:nvPicPr>
          <p:cNvPr id="5" name="Picture 4">
            <a:extLst>
              <a:ext uri="{FF2B5EF4-FFF2-40B4-BE49-F238E27FC236}">
                <a16:creationId xmlns:a16="http://schemas.microsoft.com/office/drawing/2014/main" id="{E4BD420E-3FC7-85A4-5312-A8639043E8D8}"/>
              </a:ext>
            </a:extLst>
          </p:cNvPr>
          <p:cNvPicPr>
            <a:picLocks noChangeAspect="1"/>
          </p:cNvPicPr>
          <p:nvPr/>
        </p:nvPicPr>
        <p:blipFill>
          <a:blip r:embed="rId2"/>
          <a:stretch>
            <a:fillRect/>
          </a:stretch>
        </p:blipFill>
        <p:spPr>
          <a:xfrm>
            <a:off x="3630716" y="3101014"/>
            <a:ext cx="4930567" cy="3756986"/>
          </a:xfrm>
          <a:prstGeom prst="rect">
            <a:avLst/>
          </a:prstGeom>
        </p:spPr>
      </p:pic>
    </p:spTree>
    <p:extLst>
      <p:ext uri="{BB962C8B-B14F-4D97-AF65-F5344CB8AC3E}">
        <p14:creationId xmlns:p14="http://schemas.microsoft.com/office/powerpoint/2010/main" val="37354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4405-9180-FDB3-20ED-1D8BB3FB6208}"/>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9F3A749A-ED57-E463-AA51-4208F02191A4}"/>
              </a:ext>
            </a:extLst>
          </p:cNvPr>
          <p:cNvSpPr>
            <a:spLocks noGrp="1"/>
          </p:cNvSpPr>
          <p:nvPr>
            <p:ph idx="1"/>
          </p:nvPr>
        </p:nvSpPr>
        <p:spPr/>
        <p:txBody>
          <a:bodyPr/>
          <a:lstStyle/>
          <a:p>
            <a:pPr algn="just"/>
            <a:r>
              <a:rPr lang="en-US" dirty="0"/>
              <a:t>Abstraction helps in the data hiding process.</a:t>
            </a:r>
          </a:p>
          <a:p>
            <a:pPr algn="just"/>
            <a:r>
              <a:rPr lang="en-US" dirty="0"/>
              <a:t> It helps in displaying the essential features without showing the details or the functionality to the user.</a:t>
            </a:r>
          </a:p>
          <a:p>
            <a:pPr algn="just"/>
            <a:r>
              <a:rPr lang="en-US" dirty="0"/>
              <a:t> It avoids unnecessary information or irrelevant details and shows only that specific part which the user wants to see.</a:t>
            </a:r>
          </a:p>
          <a:p>
            <a:endParaRPr lang="en-IN" dirty="0"/>
          </a:p>
        </p:txBody>
      </p:sp>
      <p:pic>
        <p:nvPicPr>
          <p:cNvPr id="5" name="Picture 4">
            <a:extLst>
              <a:ext uri="{FF2B5EF4-FFF2-40B4-BE49-F238E27FC236}">
                <a16:creationId xmlns:a16="http://schemas.microsoft.com/office/drawing/2014/main" id="{88DD2EB0-E869-D265-4498-7571A2A7D9FE}"/>
              </a:ext>
            </a:extLst>
          </p:cNvPr>
          <p:cNvPicPr>
            <a:picLocks noChangeAspect="1"/>
          </p:cNvPicPr>
          <p:nvPr/>
        </p:nvPicPr>
        <p:blipFill>
          <a:blip r:embed="rId2"/>
          <a:stretch>
            <a:fillRect/>
          </a:stretch>
        </p:blipFill>
        <p:spPr>
          <a:xfrm>
            <a:off x="3805695" y="4092714"/>
            <a:ext cx="4244708" cy="1882303"/>
          </a:xfrm>
          <a:prstGeom prst="rect">
            <a:avLst/>
          </a:prstGeom>
        </p:spPr>
      </p:pic>
    </p:spTree>
    <p:extLst>
      <p:ext uri="{BB962C8B-B14F-4D97-AF65-F5344CB8AC3E}">
        <p14:creationId xmlns:p14="http://schemas.microsoft.com/office/powerpoint/2010/main" val="156672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1730-01C7-470C-DC61-27D555BFDD45}"/>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Encapsulation</a:t>
            </a:r>
            <a:endParaRPr lang="en-IN" dirty="0"/>
          </a:p>
        </p:txBody>
      </p:sp>
      <p:sp>
        <p:nvSpPr>
          <p:cNvPr id="3" name="Content Placeholder 2">
            <a:extLst>
              <a:ext uri="{FF2B5EF4-FFF2-40B4-BE49-F238E27FC236}">
                <a16:creationId xmlns:a16="http://schemas.microsoft.com/office/drawing/2014/main" id="{2ED1AEC5-609B-DFDE-83FF-C8011323CFFA}"/>
              </a:ext>
            </a:extLst>
          </p:cNvPr>
          <p:cNvSpPr>
            <a:spLocks noGrp="1"/>
          </p:cNvSpPr>
          <p:nvPr>
            <p:ph idx="1"/>
          </p:nvPr>
        </p:nvSpPr>
        <p:spPr/>
        <p:txBody>
          <a:bodyPr/>
          <a:lstStyle/>
          <a:p>
            <a:pPr algn="just"/>
            <a:r>
              <a:rPr lang="en-US" dirty="0"/>
              <a:t>The wrapping up of data and functions together in a single unit is known as encapsulation. </a:t>
            </a:r>
          </a:p>
          <a:p>
            <a:pPr algn="just"/>
            <a:r>
              <a:rPr lang="en-US" dirty="0"/>
              <a:t>It can be achieved by making the data members' scope private and the member function’s scope public to access these data members.</a:t>
            </a:r>
          </a:p>
          <a:p>
            <a:pPr algn="just"/>
            <a:r>
              <a:rPr lang="en-US" dirty="0"/>
              <a:t>Encapsulation makes the data non-accessible to the outside world.</a:t>
            </a:r>
            <a:endParaRPr lang="en-IN" dirty="0"/>
          </a:p>
        </p:txBody>
      </p:sp>
      <p:pic>
        <p:nvPicPr>
          <p:cNvPr id="5" name="Picture 4">
            <a:extLst>
              <a:ext uri="{FF2B5EF4-FFF2-40B4-BE49-F238E27FC236}">
                <a16:creationId xmlns:a16="http://schemas.microsoft.com/office/drawing/2014/main" id="{3CC0EC82-8246-FF97-F89F-86C8C95D84E3}"/>
              </a:ext>
            </a:extLst>
          </p:cNvPr>
          <p:cNvPicPr>
            <a:picLocks noChangeAspect="1"/>
          </p:cNvPicPr>
          <p:nvPr/>
        </p:nvPicPr>
        <p:blipFill>
          <a:blip r:embed="rId2"/>
          <a:stretch>
            <a:fillRect/>
          </a:stretch>
        </p:blipFill>
        <p:spPr>
          <a:xfrm>
            <a:off x="3815026" y="4001294"/>
            <a:ext cx="4244708" cy="1882303"/>
          </a:xfrm>
          <a:prstGeom prst="rect">
            <a:avLst/>
          </a:prstGeom>
        </p:spPr>
      </p:pic>
    </p:spTree>
    <p:extLst>
      <p:ext uri="{BB962C8B-B14F-4D97-AF65-F5344CB8AC3E}">
        <p14:creationId xmlns:p14="http://schemas.microsoft.com/office/powerpoint/2010/main" val="131380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B106-4B7B-CF50-35F5-781616577EBA}"/>
              </a:ext>
            </a:extLst>
          </p:cNvPr>
          <p:cNvSpPr>
            <a:spLocks noGrp="1"/>
          </p:cNvSpPr>
          <p:nvPr>
            <p:ph type="title"/>
          </p:nvPr>
        </p:nvSpPr>
        <p:spPr/>
        <p:txBody>
          <a:bodyPr/>
          <a:lstStyle/>
          <a:p>
            <a:r>
              <a:rPr lang="en-IN" b="0" i="0" dirty="0">
                <a:solidFill>
                  <a:srgbClr val="272C37"/>
                </a:solidFill>
                <a:effectLst/>
                <a:latin typeface="Roboto" panose="02000000000000000000" pitchFamily="2" charset="0"/>
              </a:rPr>
              <a:t>Inheritance</a:t>
            </a:r>
            <a:endParaRPr lang="en-IN" dirty="0"/>
          </a:p>
        </p:txBody>
      </p:sp>
      <p:sp>
        <p:nvSpPr>
          <p:cNvPr id="3" name="Content Placeholder 2">
            <a:extLst>
              <a:ext uri="{FF2B5EF4-FFF2-40B4-BE49-F238E27FC236}">
                <a16:creationId xmlns:a16="http://schemas.microsoft.com/office/drawing/2014/main" id="{BF6D62FD-FB2F-E38A-8216-1976D559440D}"/>
              </a:ext>
            </a:extLst>
          </p:cNvPr>
          <p:cNvSpPr>
            <a:spLocks noGrp="1"/>
          </p:cNvSpPr>
          <p:nvPr>
            <p:ph idx="1"/>
          </p:nvPr>
        </p:nvSpPr>
        <p:spPr>
          <a:xfrm>
            <a:off x="838200" y="1455576"/>
            <a:ext cx="5403980" cy="4721387"/>
          </a:xfrm>
        </p:spPr>
        <p:txBody>
          <a:bodyPr>
            <a:normAutofit/>
          </a:bodyPr>
          <a:lstStyle/>
          <a:p>
            <a:pPr algn="just"/>
            <a:r>
              <a:rPr lang="en-US" sz="2400" dirty="0"/>
              <a:t>Inheritance is the process in which two classes have an is-a relationship among each other and objects of one class acquire properties and features of the other class.</a:t>
            </a:r>
          </a:p>
          <a:p>
            <a:pPr algn="just"/>
            <a:r>
              <a:rPr lang="en-US" sz="2400" dirty="0"/>
              <a:t> The class which inherits the features is known as the child class, and the class whose features it inherited is called the parent class.</a:t>
            </a:r>
          </a:p>
          <a:p>
            <a:pPr algn="just"/>
            <a:r>
              <a:rPr lang="en-US" sz="2400" dirty="0"/>
              <a:t> For example, Class Vehicle is the parent class, and Class Bus, Car, and Bike are child classes.</a:t>
            </a:r>
            <a:endParaRPr lang="en-IN" sz="2400" dirty="0"/>
          </a:p>
        </p:txBody>
      </p:sp>
      <p:pic>
        <p:nvPicPr>
          <p:cNvPr id="5" name="Picture 4">
            <a:extLst>
              <a:ext uri="{FF2B5EF4-FFF2-40B4-BE49-F238E27FC236}">
                <a16:creationId xmlns:a16="http://schemas.microsoft.com/office/drawing/2014/main" id="{AC30A667-398B-140F-56B0-16B2AF2976BA}"/>
              </a:ext>
            </a:extLst>
          </p:cNvPr>
          <p:cNvPicPr>
            <a:picLocks noChangeAspect="1"/>
          </p:cNvPicPr>
          <p:nvPr/>
        </p:nvPicPr>
        <p:blipFill>
          <a:blip r:embed="rId2"/>
          <a:stretch>
            <a:fillRect/>
          </a:stretch>
        </p:blipFill>
        <p:spPr>
          <a:xfrm>
            <a:off x="6691562" y="2004638"/>
            <a:ext cx="5176977" cy="3623262"/>
          </a:xfrm>
          <a:prstGeom prst="rect">
            <a:avLst/>
          </a:prstGeom>
        </p:spPr>
      </p:pic>
    </p:spTree>
    <p:extLst>
      <p:ext uri="{BB962C8B-B14F-4D97-AF65-F5344CB8AC3E}">
        <p14:creationId xmlns:p14="http://schemas.microsoft.com/office/powerpoint/2010/main" val="772450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711</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Roboto</vt:lpstr>
      <vt:lpstr>Office Theme</vt:lpstr>
      <vt:lpstr>OOPS Concepts</vt:lpstr>
      <vt:lpstr>OOPS</vt:lpstr>
      <vt:lpstr>Basic Object-Oriented Programming (OOPS) Concept in C++</vt:lpstr>
      <vt:lpstr>Object</vt:lpstr>
      <vt:lpstr>Class</vt:lpstr>
      <vt:lpstr>PowerPoint Presentation</vt:lpstr>
      <vt:lpstr>Abstraction</vt:lpstr>
      <vt:lpstr>Encapsulation</vt:lpstr>
      <vt:lpstr>Inheritance</vt:lpstr>
      <vt:lpstr>Polymorphism</vt:lpstr>
      <vt:lpstr>Structure of object-oriented programming?</vt:lpstr>
      <vt:lpstr>OPP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 In C++</dc:title>
  <dc:creator>Kala Sarin</dc:creator>
  <cp:lastModifiedBy>Kala Sarin</cp:lastModifiedBy>
  <cp:revision>2</cp:revision>
  <dcterms:created xsi:type="dcterms:W3CDTF">2022-10-13T18:19:40Z</dcterms:created>
  <dcterms:modified xsi:type="dcterms:W3CDTF">2022-10-13T18:48:24Z</dcterms:modified>
</cp:coreProperties>
</file>