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5D33F-EB21-9D16-BD6E-1BDAE74D20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672CAD-A3BD-00D1-6047-24C2B83031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57AEF-B34C-5CD4-BBE4-24B71012D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7C256-0E0F-4D20-80BF-0F4518747FFC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EC90A-EB25-8242-E013-18611C7AE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77B88-6D7A-A185-5073-399AF4E3E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7404-8A95-436D-B66A-50544E4728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057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06005-FF2B-931F-EACF-E58D9B0D4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C497C7-34D5-1D5E-4BE8-8201BE2B8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32328-B972-6483-AA7F-9F5C7102F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7C256-0E0F-4D20-80BF-0F4518747FFC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DD121-3F2B-5BD4-635B-9F8DA97E7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9D400-ABD4-5E29-0CF2-94120876C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7404-8A95-436D-B66A-50544E4728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284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A6A7E8-F2B7-42F8-803A-C165636C18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337931-D473-926B-656F-A8FE37475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A4A62-68E7-B2C1-6ED3-CB66A51CD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7C256-0E0F-4D20-80BF-0F4518747FFC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D661B-1964-77D0-914B-3F5FC6E7C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42530-F47B-0B15-C506-004B6AC44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7404-8A95-436D-B66A-50544E4728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302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01BB7-9545-F176-6526-DE777474C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68C9B-9F79-62A3-C113-0731B19B7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C64D5-E4D3-1299-2810-D489D7C0A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7C256-0E0F-4D20-80BF-0F4518747FFC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31F80-02FE-98EF-AA6E-956B7D4F7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5FDC1-D149-D3A4-6837-016DAB6E2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7404-8A95-436D-B66A-50544E4728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615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D7AFE-3007-D604-E974-94BFD9A25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1E835-0EB8-49BD-5BE1-59F210640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3198C-581C-BBCB-7CAF-31F85A911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7C256-0E0F-4D20-80BF-0F4518747FFC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6FA2E-BD98-67A6-69EE-3A71A1B41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75DA5-5971-7E56-EC52-6FBBEE8BB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7404-8A95-436D-B66A-50544E4728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398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5C86B-DD7A-C507-E612-A07EF8174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5E048-9551-2A55-57F2-2665057D89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DE37D0-4A22-596D-DBEE-E5955E7BE1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D55C2E-82BE-CD3F-AE6B-2C092B7C5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7C256-0E0F-4D20-80BF-0F4518747FFC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DAFA8D-BC09-CCAB-645D-18D827150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C38F2B-1D9C-F6C3-528F-D1D7C37D8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7404-8A95-436D-B66A-50544E4728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6849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93000-C610-5D35-5096-C4AF20B2D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27D93-04A8-1FB9-8A5D-CFB85E901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C90952-3BDB-2ABA-7354-99D2539E6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AA5056-B1EC-8575-3BF7-25D9023168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9CD44B-EE38-FDDB-6B18-1CF47759D6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5EE134-2589-A427-1CAB-EBEFF16D1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7C256-0E0F-4D20-80BF-0F4518747FFC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84E536-A624-EA24-75FA-D2E57BBD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F605F5-B61D-0016-8B85-2EE6E7175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7404-8A95-436D-B66A-50544E4728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528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7198E-1ACA-7B06-E246-335306101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2ACEA-A3C3-295E-3D5A-72668CBEC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7C256-0E0F-4D20-80BF-0F4518747FFC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938249-DDCC-E16E-C504-94D9CE4F5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798135-21EF-BB4B-BD6F-DE4D39D92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7404-8A95-436D-B66A-50544E4728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154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29EA83-C68D-E10D-1FA9-E4F4B7C90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7C256-0E0F-4D20-80BF-0F4518747FFC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BBB864-D615-51EC-8637-CF60C31DA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823D91-4176-EFEE-8176-EDB1BF647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7404-8A95-436D-B66A-50544E4728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058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4AACF-BE73-1626-8430-5E089C619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36F85-4B59-2102-5BCF-ED400E779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C75BB3-A66A-FFBE-5BDA-E4E4ED798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B92EE-C845-5336-894A-CCD00942F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7C256-0E0F-4D20-80BF-0F4518747FFC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A495FA-C64E-2B7D-9CF2-45FDBFD8C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912E34-8582-8215-ABD1-5523299C9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7404-8A95-436D-B66A-50544E4728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621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0FA0A-88DE-DACF-7D5A-B5C6C01D8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E891F6-BDF3-D3E6-6D70-9D8193FDE0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23E23-3777-EE4C-D0E5-0C976295A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54327-CE65-CDA7-D551-CF66FE8A8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7C256-0E0F-4D20-80BF-0F4518747FFC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8DA9D-F104-9E60-E35C-6A2A1F28A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2667E-78FE-4BC3-0731-F3EBD3DA7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7404-8A95-436D-B66A-50544E4728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166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8B9717-40DC-DA96-3BBD-857E043FD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5B0CEA-8FC8-517D-94F7-CB3EAEF27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8C40A-75D5-DEFE-0D29-C955948282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7C256-0E0F-4D20-80BF-0F4518747FFC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55D1E-B462-C403-7CCB-1F43AF819C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6E767-35D0-01C3-8567-86EA63E4A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37404-8A95-436D-B66A-50544E4728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450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AF589-C1FC-133D-84B1-D8033FF232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Sample Programs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E9EF43-E0CD-CC51-0F4F-19B9C0CE29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19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D4BCE-5FF5-02B4-DBBF-3498EE6E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2DE4C-2A32-18C8-453C-1745B3AD3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45767" cy="4351338"/>
          </a:xfrm>
        </p:spPr>
        <p:txBody>
          <a:bodyPr>
            <a:normAutofit fontScale="92500" lnSpcReduction="20000"/>
          </a:bodyPr>
          <a:lstStyle/>
          <a:p>
            <a:pPr marL="0" indent="0" algn="l" fontAlgn="base">
              <a:buNone/>
            </a:pPr>
            <a:r>
              <a:rPr lang="en-IN" sz="2400" b="1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#include&lt;iostream.h&gt;</a:t>
            </a:r>
            <a:br>
              <a:rPr lang="en-IN" sz="2400" b="1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1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#include&lt;conio.h&gt;</a:t>
            </a:r>
          </a:p>
          <a:p>
            <a:pPr marL="0" indent="0" algn="l" fontAlgn="base">
              <a:buNone/>
            </a:pPr>
            <a:r>
              <a:rPr lang="en-IN" sz="2400" b="1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 swap</a:t>
            </a:r>
            <a:br>
              <a:rPr lang="en-IN" sz="2400" b="1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1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IN" sz="2400" b="1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1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IN" sz="2400" b="1" i="0" dirty="0" err="1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IN" sz="2400" b="1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IN" sz="2400" b="1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1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public:</a:t>
            </a:r>
            <a:br>
              <a:rPr lang="en-IN" sz="2400" b="1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1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IN" sz="2400" b="1" i="0" dirty="0" err="1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getdata</a:t>
            </a:r>
            <a:r>
              <a:rPr lang="en-IN" sz="2400" b="1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br>
              <a:rPr lang="en-IN" sz="2400" b="1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1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IN" sz="2400" b="1" i="0" dirty="0" err="1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swapv</a:t>
            </a:r>
            <a:r>
              <a:rPr lang="en-IN" sz="2400" b="1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br>
              <a:rPr lang="en-IN" sz="2400" b="1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1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 display();</a:t>
            </a:r>
            <a:br>
              <a:rPr lang="en-IN" sz="2400" b="1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1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0" indent="0" algn="l" fontAlgn="base">
              <a:buNone/>
            </a:pPr>
            <a:r>
              <a:rPr lang="en-IN" sz="2400" b="1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 swap::</a:t>
            </a:r>
            <a:r>
              <a:rPr lang="en-IN" sz="2400" b="1" i="0" dirty="0" err="1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getdata</a:t>
            </a:r>
            <a:r>
              <a:rPr lang="en-IN" sz="2400" b="1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en-IN" sz="2400" b="1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1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IN" sz="2400" b="1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1" i="0" dirty="0" err="1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400" b="1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&lt;&lt;“Enter </a:t>
            </a:r>
            <a:r>
              <a:rPr lang="en-IN" sz="2400" b="1" i="0" u="none" strike="noStrike" dirty="0">
                <a:solidFill>
                  <a:srgbClr val="0274B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two numbers</a:t>
            </a:r>
            <a:r>
              <a:rPr lang="en-IN" sz="2400" b="1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:”;</a:t>
            </a:r>
            <a:br>
              <a:rPr lang="en-IN" sz="2400" b="1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1" i="0" dirty="0" err="1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IN" sz="2400" b="1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&gt;&gt;a&gt;&gt;b;</a:t>
            </a:r>
            <a:br>
              <a:rPr lang="en-IN" sz="2400" b="1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1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F66477-2477-D41D-F5DE-5048E145FA4F}"/>
              </a:ext>
            </a:extLst>
          </p:cNvPr>
          <p:cNvSpPr txBox="1"/>
          <p:nvPr/>
        </p:nvSpPr>
        <p:spPr>
          <a:xfrm>
            <a:off x="4817707" y="1690688"/>
            <a:ext cx="345854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IN" sz="2000" b="1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 swap::</a:t>
            </a:r>
            <a:r>
              <a:rPr lang="en-IN" sz="2000" b="1" i="0" dirty="0" err="1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swapv</a:t>
            </a:r>
            <a:r>
              <a:rPr lang="en-IN" sz="2000" b="1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en-IN" sz="2000" b="1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1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IN" sz="2000" b="1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1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a=</a:t>
            </a:r>
            <a:r>
              <a:rPr lang="en-IN" sz="2000" b="1" i="0" dirty="0" err="1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r>
              <a:rPr lang="en-IN" sz="2000" b="1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IN" sz="2000" b="1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1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b=a-b;</a:t>
            </a:r>
            <a:br>
              <a:rPr lang="en-IN" sz="2000" b="1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1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a=a-b;</a:t>
            </a:r>
            <a:br>
              <a:rPr lang="en-IN" sz="2000" b="1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1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l" fontAlgn="base"/>
            <a:r>
              <a:rPr lang="en-IN" sz="2000" b="1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 swap::display()</a:t>
            </a:r>
            <a:br>
              <a:rPr lang="en-IN" sz="2000" b="1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1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IN" sz="2000" b="1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1" i="0" dirty="0" err="1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000" b="1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&lt;&lt;“a=”&lt;&lt;a&lt;&lt;“b=”&lt;&lt;b;</a:t>
            </a:r>
            <a:br>
              <a:rPr lang="en-IN" sz="2000" b="1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1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1C9E3F-5A28-B2CC-9EA7-D3C73C814B38}"/>
              </a:ext>
            </a:extLst>
          </p:cNvPr>
          <p:cNvSpPr txBox="1"/>
          <p:nvPr/>
        </p:nvSpPr>
        <p:spPr>
          <a:xfrm>
            <a:off x="8416212" y="1166327"/>
            <a:ext cx="286449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  <a:b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1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1" i="0" dirty="0" err="1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clrscr</a:t>
            </a:r>
            <a:r>
              <a:rPr lang="en-IN" sz="2000" b="1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b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1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swap s;</a:t>
            </a:r>
          </a:p>
          <a:p>
            <a:pPr algn="l" fontAlgn="base"/>
            <a:r>
              <a:rPr lang="en-IN" sz="2000" b="1" i="0" dirty="0" err="1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s.getdata</a:t>
            </a:r>
            <a:r>
              <a:rPr lang="en-IN" sz="2000" b="1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br>
              <a:rPr lang="en-IN" sz="2000" b="1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1" i="0" dirty="0" err="1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000" b="1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&lt;&lt;“</a:t>
            </a:r>
            <a:r>
              <a:rPr lang="en-IN" sz="2000" b="1" i="0" dirty="0" err="1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nBefore</a:t>
            </a:r>
            <a:r>
              <a:rPr lang="en-IN" sz="2000" b="1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i="0" dirty="0" err="1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swap:n</a:t>
            </a:r>
            <a:r>
              <a:rPr lang="en-IN" sz="2000" b="1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  <a:br>
              <a:rPr lang="en-IN" sz="2000" b="1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1" i="0" dirty="0" err="1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s.display</a:t>
            </a:r>
            <a:r>
              <a:rPr lang="en-IN" sz="2000" b="1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algn="l" fontAlgn="base"/>
            <a:r>
              <a:rPr lang="en-IN" sz="2000" b="1" i="0" dirty="0" err="1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s.swapv</a:t>
            </a:r>
            <a:r>
              <a:rPr lang="en-IN" sz="2000" b="1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br>
              <a:rPr lang="en-IN" sz="2000" b="1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1" i="0" dirty="0" err="1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000" b="1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&lt;&lt;“</a:t>
            </a:r>
            <a:r>
              <a:rPr lang="en-IN" sz="2000" b="1" i="0" dirty="0" err="1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nnAfter</a:t>
            </a:r>
            <a:r>
              <a:rPr lang="en-IN" sz="2000" b="1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i="0" dirty="0" err="1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swap:n</a:t>
            </a:r>
            <a:r>
              <a:rPr lang="en-IN" sz="2000" b="1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  <a:br>
              <a:rPr lang="en-IN" sz="2000" b="1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1" i="0" dirty="0" err="1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s.display</a:t>
            </a:r>
            <a:r>
              <a:rPr lang="en-IN" sz="2000" b="1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2000" b="1" dirty="0" err="1">
                <a:solidFill>
                  <a:srgbClr val="3A3A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getch</a:t>
            </a:r>
            <a:r>
              <a:rPr lang="en-IN" sz="2000" b="1" dirty="0">
                <a:solidFill>
                  <a:srgbClr val="3A3A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2000" b="1" dirty="0">
                <a:solidFill>
                  <a:srgbClr val="3A3A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806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46614-205B-0517-4A7A-32D242011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0507"/>
            <a:ext cx="4218992" cy="5831632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5000" b="1" dirty="0"/>
              <a:t>#include&lt;iostream&gt;</a:t>
            </a:r>
          </a:p>
          <a:p>
            <a:pPr marL="0" indent="0">
              <a:buNone/>
            </a:pPr>
            <a:r>
              <a:rPr lang="en-US" sz="5000" b="1" dirty="0"/>
              <a:t>using namespace std;</a:t>
            </a:r>
          </a:p>
          <a:p>
            <a:pPr marL="0" indent="0">
              <a:buNone/>
            </a:pPr>
            <a:r>
              <a:rPr lang="en-US" sz="5000" b="1" dirty="0"/>
              <a:t>class Room {</a:t>
            </a:r>
          </a:p>
          <a:p>
            <a:pPr marL="0" indent="0">
              <a:buNone/>
            </a:pPr>
            <a:r>
              <a:rPr lang="en-US" sz="5000" b="1" dirty="0"/>
              <a:t>    double length;</a:t>
            </a:r>
          </a:p>
          <a:p>
            <a:pPr marL="0" indent="0">
              <a:buNone/>
            </a:pPr>
            <a:r>
              <a:rPr lang="en-US" sz="5000" b="1" dirty="0"/>
              <a:t>    double breadth;</a:t>
            </a:r>
          </a:p>
          <a:p>
            <a:pPr marL="0" indent="0">
              <a:buNone/>
            </a:pPr>
            <a:r>
              <a:rPr lang="en-US" sz="5000" b="1" dirty="0"/>
              <a:t>    double height;</a:t>
            </a:r>
          </a:p>
          <a:p>
            <a:pPr marL="0" indent="0">
              <a:buNone/>
            </a:pPr>
            <a:r>
              <a:rPr lang="en-US" sz="5000" b="1" dirty="0"/>
              <a:t> public:</a:t>
            </a:r>
          </a:p>
          <a:p>
            <a:pPr marL="0" indent="0">
              <a:buNone/>
            </a:pPr>
            <a:r>
              <a:rPr lang="en-US" sz="5000" b="1" dirty="0"/>
              <a:t>    void read()</a:t>
            </a:r>
          </a:p>
          <a:p>
            <a:pPr marL="0" indent="0">
              <a:buNone/>
            </a:pPr>
            <a:r>
              <a:rPr lang="en-US" sz="5000" b="1" dirty="0"/>
              <a:t>    {</a:t>
            </a:r>
          </a:p>
          <a:p>
            <a:pPr marL="0" indent="0">
              <a:buNone/>
            </a:pPr>
            <a:r>
              <a:rPr lang="en-US" sz="5000" b="1" dirty="0"/>
              <a:t>        </a:t>
            </a:r>
            <a:r>
              <a:rPr lang="en-US" sz="5000" b="1" dirty="0" err="1"/>
              <a:t>Cout</a:t>
            </a:r>
            <a:r>
              <a:rPr lang="en-US" sz="5000" b="1" dirty="0"/>
              <a:t>&lt;&lt;" Enter length, breadth and height\n";</a:t>
            </a:r>
          </a:p>
          <a:p>
            <a:pPr marL="0" indent="0">
              <a:buNone/>
            </a:pPr>
            <a:r>
              <a:rPr lang="en-US" sz="5000" b="1" dirty="0"/>
              <a:t>        </a:t>
            </a:r>
            <a:r>
              <a:rPr lang="en-US" sz="5000" b="1" dirty="0" err="1"/>
              <a:t>cin</a:t>
            </a:r>
            <a:r>
              <a:rPr lang="en-US" sz="5000" b="1" dirty="0"/>
              <a:t>&gt;&gt;length&gt;&gt;breadth&gt;&gt; height;</a:t>
            </a:r>
          </a:p>
          <a:p>
            <a:pPr marL="0" indent="0">
              <a:buNone/>
            </a:pPr>
            <a:r>
              <a:rPr lang="en-US" sz="5000" b="1" dirty="0"/>
              <a:t>    }</a:t>
            </a:r>
          </a:p>
          <a:p>
            <a:pPr marL="0" indent="0">
              <a:buNone/>
            </a:pPr>
            <a:r>
              <a:rPr lang="en-US" sz="5000" b="1" dirty="0"/>
              <a:t>    double </a:t>
            </a:r>
            <a:r>
              <a:rPr lang="en-US" sz="5000" b="1" dirty="0" err="1"/>
              <a:t>calculateArea</a:t>
            </a:r>
            <a:r>
              <a:rPr lang="en-US" sz="5000" b="1" dirty="0"/>
              <a:t>() {</a:t>
            </a:r>
          </a:p>
          <a:p>
            <a:pPr marL="0" indent="0">
              <a:buNone/>
            </a:pPr>
            <a:r>
              <a:rPr lang="en-US" sz="5000" b="1" dirty="0"/>
              <a:t>        return length * breadth;</a:t>
            </a:r>
          </a:p>
          <a:p>
            <a:pPr marL="0" indent="0">
              <a:buNone/>
            </a:pPr>
            <a:r>
              <a:rPr lang="en-US" sz="5000" b="1" dirty="0"/>
              <a:t>    }</a:t>
            </a:r>
          </a:p>
          <a:p>
            <a:pPr marL="0" indent="0">
              <a:buNone/>
            </a:pPr>
            <a:r>
              <a:rPr lang="en-US" sz="5000" b="1" dirty="0"/>
              <a:t>    double </a:t>
            </a:r>
            <a:r>
              <a:rPr lang="en-US" sz="5000" b="1" dirty="0" err="1"/>
              <a:t>calculateVolume</a:t>
            </a:r>
            <a:r>
              <a:rPr lang="en-US" sz="5000" b="1" dirty="0"/>
              <a:t>() {</a:t>
            </a:r>
          </a:p>
          <a:p>
            <a:pPr marL="0" indent="0">
              <a:buNone/>
            </a:pPr>
            <a:r>
              <a:rPr lang="en-US" sz="5000" b="1" dirty="0"/>
              <a:t>        return length * breadth * height;</a:t>
            </a:r>
          </a:p>
          <a:p>
            <a:pPr marL="0" indent="0">
              <a:buNone/>
            </a:pPr>
            <a:r>
              <a:rPr lang="en-US" sz="5000" b="1" dirty="0"/>
              <a:t>    }</a:t>
            </a:r>
          </a:p>
          <a:p>
            <a:pPr marL="0" indent="0">
              <a:buNone/>
            </a:pPr>
            <a:r>
              <a:rPr lang="en-US" sz="5000" b="1" dirty="0"/>
              <a:t>};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3BEA3D-865D-F661-31A5-DF7422BCFCAD}"/>
              </a:ext>
            </a:extLst>
          </p:cNvPr>
          <p:cNvSpPr txBox="1"/>
          <p:nvPr/>
        </p:nvSpPr>
        <p:spPr>
          <a:xfrm>
            <a:off x="5281127" y="531845"/>
            <a:ext cx="51878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 main() {</a:t>
            </a:r>
          </a:p>
          <a:p>
            <a:endParaRPr lang="en-US" b="1" dirty="0"/>
          </a:p>
          <a:p>
            <a:r>
              <a:rPr lang="en-US" b="1" dirty="0"/>
              <a:t>    // create object of Room class</a:t>
            </a:r>
          </a:p>
          <a:p>
            <a:r>
              <a:rPr lang="en-US" b="1" dirty="0"/>
              <a:t>    Room room1;</a:t>
            </a:r>
          </a:p>
          <a:p>
            <a:r>
              <a:rPr lang="en-US" b="1" dirty="0"/>
              <a:t>    room1.read();</a:t>
            </a:r>
          </a:p>
          <a:p>
            <a:endParaRPr lang="en-US" b="1" dirty="0"/>
          </a:p>
          <a:p>
            <a:r>
              <a:rPr lang="en-US" b="1" dirty="0"/>
              <a:t>    // calculate and display the area and volume of the room</a:t>
            </a:r>
          </a:p>
          <a:p>
            <a:r>
              <a:rPr lang="en-US" b="1" dirty="0"/>
              <a:t>    </a:t>
            </a:r>
            <a:r>
              <a:rPr lang="en-US" b="1" dirty="0" err="1"/>
              <a:t>cout</a:t>
            </a:r>
            <a:r>
              <a:rPr lang="en-US" b="1" dirty="0"/>
              <a:t> &lt;&lt; "Area of Room =  " &lt;&lt; room1.calculateArea() &lt;&lt; </a:t>
            </a:r>
            <a:r>
              <a:rPr lang="en-US" b="1" dirty="0" err="1"/>
              <a:t>endl</a:t>
            </a:r>
            <a:r>
              <a:rPr lang="en-US" b="1" dirty="0"/>
              <a:t>;</a:t>
            </a:r>
          </a:p>
          <a:p>
            <a:r>
              <a:rPr lang="en-US" b="1" dirty="0"/>
              <a:t>    </a:t>
            </a:r>
            <a:r>
              <a:rPr lang="en-US" b="1" dirty="0" err="1"/>
              <a:t>cout</a:t>
            </a:r>
            <a:r>
              <a:rPr lang="en-US" b="1" dirty="0"/>
              <a:t> &lt;&lt; "Volume of Room =  " &lt;&lt; room1.calculateVolume() &lt;&lt; </a:t>
            </a:r>
            <a:r>
              <a:rPr lang="en-US" b="1" dirty="0" err="1"/>
              <a:t>endl</a:t>
            </a:r>
            <a:r>
              <a:rPr lang="en-US" b="1" dirty="0"/>
              <a:t>;</a:t>
            </a:r>
          </a:p>
          <a:p>
            <a:endParaRPr lang="en-US" b="1" dirty="0"/>
          </a:p>
          <a:p>
            <a:r>
              <a:rPr lang="en-US" b="1" dirty="0"/>
              <a:t>    return 0;</a:t>
            </a:r>
          </a:p>
          <a:p>
            <a:r>
              <a:rPr lang="en-US" b="1" dirty="0"/>
              <a:t>}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911451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9C590-B227-500D-D3BA-74C46381B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Helvetica Neue Light"/>
              </a:rPr>
              <a:t> C++ program to find factorial of a number.</a:t>
            </a:r>
            <a:br>
              <a:rPr lang="en-IN" b="1" i="0" dirty="0">
                <a:solidFill>
                  <a:srgbClr val="000000"/>
                </a:solidFill>
                <a:effectLst/>
                <a:latin typeface="Helvetica Neue Light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819F4-22BC-71BD-AF48-930A8358E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853473" cy="4472538"/>
          </a:xfrm>
        </p:spPr>
        <p:txBody>
          <a:bodyPr>
            <a:normAutofit fontScale="25000" lnSpcReduction="20000"/>
          </a:bodyPr>
          <a:lstStyle/>
          <a:p>
            <a:pPr marL="0" indent="0" algn="l">
              <a:buNone/>
            </a:pPr>
            <a:br>
              <a:rPr lang="en-IN" dirty="0"/>
            </a:br>
            <a:r>
              <a:rPr lang="en-IN" sz="8000" b="1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 CODE</a:t>
            </a:r>
            <a:r>
              <a:rPr lang="en-IN" sz="80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80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8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#include&lt;iostream.h&gt;</a:t>
            </a:r>
            <a:b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8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#include&lt;conio.h&gt;</a:t>
            </a:r>
            <a:b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8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 fact</a:t>
            </a:r>
            <a:b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8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8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IN" sz="8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n,i</a:t>
            </a:r>
            <a:r>
              <a:rPr lang="en-IN" sz="8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8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long int a;</a:t>
            </a:r>
            <a:b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8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public: void read();</a:t>
            </a:r>
            <a:b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8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void </a:t>
            </a:r>
            <a:r>
              <a:rPr lang="en-IN" sz="8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</a:t>
            </a:r>
            <a:r>
              <a:rPr lang="en-IN" sz="8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b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8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0" indent="0">
              <a:buNone/>
            </a:pPr>
            <a:b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8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 fact::read()</a:t>
            </a:r>
            <a:b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8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8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8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8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&lt;&lt;"Enter a number:";</a:t>
            </a:r>
            <a:b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8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8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IN" sz="8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&gt;&gt;n;</a:t>
            </a:r>
            <a:b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8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b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1FCA96-ABA4-BAC1-CDE0-A6B0B2B522CC}"/>
              </a:ext>
            </a:extLst>
          </p:cNvPr>
          <p:cNvSpPr txBox="1"/>
          <p:nvPr/>
        </p:nvSpPr>
        <p:spPr>
          <a:xfrm>
            <a:off x="4590662" y="1996751"/>
            <a:ext cx="45160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 fact::</a:t>
            </a:r>
            <a:r>
              <a:rPr lang="en-IN" sz="18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</a:t>
            </a:r>
            <a:r>
              <a:rPr lang="en-IN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a=1;</a:t>
            </a:r>
            <a:b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8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=1;</a:t>
            </a:r>
            <a:b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while(</a:t>
            </a:r>
            <a:r>
              <a:rPr lang="en-IN" sz="18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&lt;=n)</a:t>
            </a:r>
            <a:b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b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 a=a*</a:t>
            </a:r>
            <a:r>
              <a:rPr lang="en-IN" sz="18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 </a:t>
            </a:r>
            <a:r>
              <a:rPr lang="en-IN" sz="18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  <a:b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}</a:t>
            </a:r>
            <a:b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&lt;&lt;"Factorial of the given number = "&lt;&lt;a;</a:t>
            </a:r>
            <a:b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CADDCE-0C84-5036-F1A9-8BE962CB7EB9}"/>
              </a:ext>
            </a:extLst>
          </p:cNvPr>
          <p:cNvSpPr txBox="1"/>
          <p:nvPr/>
        </p:nvSpPr>
        <p:spPr>
          <a:xfrm>
            <a:off x="8948057" y="1996751"/>
            <a:ext cx="26312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Helvetica Neue Light"/>
              </a:rPr>
              <a:t>void main()</a:t>
            </a:r>
            <a:br>
              <a:rPr lang="en-IN" dirty="0"/>
            </a:br>
            <a:r>
              <a:rPr lang="en-IN" b="1" i="0" dirty="0">
                <a:solidFill>
                  <a:srgbClr val="000000"/>
                </a:solidFill>
                <a:effectLst/>
                <a:latin typeface="Helvetica Neue Light"/>
              </a:rPr>
              <a:t>{</a:t>
            </a:r>
            <a:br>
              <a:rPr lang="en-IN" dirty="0"/>
            </a:br>
            <a:r>
              <a:rPr lang="en-IN" b="1" i="0" dirty="0">
                <a:solidFill>
                  <a:srgbClr val="000000"/>
                </a:solidFill>
                <a:effectLst/>
                <a:latin typeface="Helvetica Neue Light"/>
              </a:rPr>
              <a:t> fact f;</a:t>
            </a:r>
            <a:br>
              <a:rPr lang="en-IN" dirty="0"/>
            </a:br>
            <a:r>
              <a:rPr lang="en-IN" b="1" i="0" dirty="0">
                <a:solidFill>
                  <a:srgbClr val="000000"/>
                </a:solidFill>
                <a:effectLst/>
                <a:latin typeface="Helvetica Neue Light"/>
              </a:rPr>
              <a:t> </a:t>
            </a:r>
            <a:r>
              <a:rPr lang="en-IN" b="1" i="0" dirty="0" err="1">
                <a:solidFill>
                  <a:srgbClr val="000000"/>
                </a:solidFill>
                <a:effectLst/>
                <a:latin typeface="Helvetica Neue Light"/>
              </a:rPr>
              <a:t>f.read</a:t>
            </a:r>
            <a:r>
              <a:rPr lang="en-IN" b="1" i="0" dirty="0">
                <a:solidFill>
                  <a:srgbClr val="000000"/>
                </a:solidFill>
                <a:effectLst/>
                <a:latin typeface="Helvetica Neue Light"/>
              </a:rPr>
              <a:t>();</a:t>
            </a:r>
            <a:br>
              <a:rPr lang="en-IN" dirty="0"/>
            </a:br>
            <a:r>
              <a:rPr lang="en-IN" b="1" i="0" dirty="0">
                <a:solidFill>
                  <a:srgbClr val="000000"/>
                </a:solidFill>
                <a:effectLst/>
                <a:latin typeface="Helvetica Neue Light"/>
              </a:rPr>
              <a:t> </a:t>
            </a:r>
            <a:r>
              <a:rPr lang="en-IN" b="1" i="0" dirty="0" err="1">
                <a:solidFill>
                  <a:srgbClr val="000000"/>
                </a:solidFill>
                <a:effectLst/>
                <a:latin typeface="Helvetica Neue Light"/>
              </a:rPr>
              <a:t>f.cal</a:t>
            </a:r>
            <a:r>
              <a:rPr lang="en-IN" b="1" i="0" dirty="0">
                <a:solidFill>
                  <a:srgbClr val="000000"/>
                </a:solidFill>
                <a:effectLst/>
                <a:latin typeface="Helvetica Neue Light"/>
              </a:rPr>
              <a:t>();</a:t>
            </a:r>
            <a:br>
              <a:rPr lang="en-IN" dirty="0"/>
            </a:br>
            <a:r>
              <a:rPr lang="en-IN" b="1" i="0" dirty="0">
                <a:solidFill>
                  <a:srgbClr val="000000"/>
                </a:solidFill>
                <a:effectLst/>
                <a:latin typeface="Helvetica Neue Light"/>
              </a:rPr>
              <a:t> </a:t>
            </a:r>
            <a:r>
              <a:rPr lang="en-IN" b="1" i="0" dirty="0" err="1">
                <a:solidFill>
                  <a:srgbClr val="000000"/>
                </a:solidFill>
                <a:effectLst/>
                <a:latin typeface="Helvetica Neue Light"/>
              </a:rPr>
              <a:t>getch</a:t>
            </a:r>
            <a:r>
              <a:rPr lang="en-IN" b="1" i="0" dirty="0">
                <a:solidFill>
                  <a:srgbClr val="000000"/>
                </a:solidFill>
                <a:effectLst/>
                <a:latin typeface="Helvetica Neue Light"/>
              </a:rPr>
              <a:t>();</a:t>
            </a:r>
            <a:br>
              <a:rPr lang="en-IN" dirty="0"/>
            </a:br>
            <a:r>
              <a:rPr lang="en-IN" b="1" i="0" dirty="0">
                <a:solidFill>
                  <a:srgbClr val="000000"/>
                </a:solidFill>
                <a:effectLst/>
                <a:latin typeface="Helvetica Neue Light"/>
              </a:rPr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0073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B2B8B-5489-55DF-2841-8EC14D64A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solidFill>
                  <a:srgbClr val="000000"/>
                </a:solidFill>
                <a:effectLst/>
                <a:latin typeface="Helvetica Neue Light"/>
              </a:rPr>
              <a:t>odd or even using class.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2E15E-15AA-15DA-4708-8996C552E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93841" cy="4351338"/>
          </a:xfrm>
        </p:spPr>
        <p:txBody>
          <a:bodyPr>
            <a:normAutofit/>
          </a:bodyPr>
          <a:lstStyle/>
          <a:p>
            <a:r>
              <a:rPr lang="en-IN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#include&lt;iostream.h&gt;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#include&lt;conio.h&gt;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IN" sz="2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 n;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public: void </a:t>
            </a:r>
            <a:r>
              <a:rPr lang="en-IN" sz="2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getdata</a:t>
            </a:r>
            <a:r>
              <a:rPr lang="en-IN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   void check();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210DAE-1D57-839A-9CB5-79CF8F73C0AE}"/>
              </a:ext>
            </a:extLst>
          </p:cNvPr>
          <p:cNvSpPr txBox="1"/>
          <p:nvPr/>
        </p:nvSpPr>
        <p:spPr>
          <a:xfrm>
            <a:off x="4618653" y="1978090"/>
            <a:ext cx="303244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  </a:t>
            </a:r>
            <a:r>
              <a:rPr lang="en-IN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I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IN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getdata</a:t>
            </a:r>
            <a:r>
              <a:rPr lang="en-I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&lt;&lt;"Enter a number:";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I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&gt;&gt;n;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IN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I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::check()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if(n%2==0)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IN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&lt;&lt;"::: EVEN :::";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else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IN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&lt;&lt;"::: ODD :::";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6C6429-1759-D65C-4BA9-C7CD9F4B43CB}"/>
              </a:ext>
            </a:extLst>
          </p:cNvPr>
          <p:cNvSpPr txBox="1"/>
          <p:nvPr/>
        </p:nvSpPr>
        <p:spPr>
          <a:xfrm>
            <a:off x="8406882" y="1825625"/>
            <a:ext cx="29469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0" dirty="0">
                <a:solidFill>
                  <a:srgbClr val="000000"/>
                </a:solidFill>
                <a:effectLst/>
                <a:latin typeface="Helvetica Neue Light"/>
              </a:rPr>
              <a:t>void main()</a:t>
            </a:r>
            <a:br>
              <a:rPr lang="pt-BR" dirty="0"/>
            </a:br>
            <a:r>
              <a:rPr lang="pt-BR" b="1" i="0" dirty="0">
                <a:solidFill>
                  <a:srgbClr val="000000"/>
                </a:solidFill>
                <a:effectLst/>
                <a:latin typeface="Helvetica Neue Light"/>
              </a:rPr>
              <a:t>{</a:t>
            </a:r>
            <a:br>
              <a:rPr lang="pt-BR" dirty="0"/>
            </a:br>
            <a:r>
              <a:rPr lang="pt-BR" b="1" i="0" dirty="0">
                <a:solidFill>
                  <a:srgbClr val="000000"/>
                </a:solidFill>
                <a:effectLst/>
                <a:latin typeface="Helvetica Neue Light"/>
              </a:rPr>
              <a:t> num n1;</a:t>
            </a:r>
            <a:br>
              <a:rPr lang="pt-BR" dirty="0"/>
            </a:br>
            <a:r>
              <a:rPr lang="pt-BR" b="1" i="0" dirty="0">
                <a:solidFill>
                  <a:srgbClr val="000000"/>
                </a:solidFill>
                <a:effectLst/>
                <a:latin typeface="Helvetica Neue Light"/>
              </a:rPr>
              <a:t> n1.getdata();</a:t>
            </a:r>
            <a:br>
              <a:rPr lang="pt-BR" dirty="0"/>
            </a:br>
            <a:r>
              <a:rPr lang="pt-BR" b="1" i="0" dirty="0">
                <a:solidFill>
                  <a:srgbClr val="000000"/>
                </a:solidFill>
                <a:effectLst/>
                <a:latin typeface="Helvetica Neue Light"/>
              </a:rPr>
              <a:t> n1.check();</a:t>
            </a:r>
            <a:br>
              <a:rPr lang="pt-BR" dirty="0"/>
            </a:br>
            <a:r>
              <a:rPr lang="pt-BR" b="1" i="0" dirty="0">
                <a:solidFill>
                  <a:srgbClr val="000000"/>
                </a:solidFill>
                <a:effectLst/>
                <a:latin typeface="Helvetica Neue Light"/>
              </a:rPr>
              <a:t> getch();</a:t>
            </a:r>
            <a:br>
              <a:rPr lang="pt-BR" dirty="0"/>
            </a:br>
            <a:r>
              <a:rPr lang="pt-BR" b="1" i="0" dirty="0">
                <a:solidFill>
                  <a:srgbClr val="000000"/>
                </a:solidFill>
                <a:effectLst/>
                <a:latin typeface="Helvetica Neue Light"/>
              </a:rPr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5042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1D739-ACE0-D8AF-4F13-F5016A8C5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everse of a number using class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904F7-98FF-E8A6-8A3B-491056DA8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4150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#include&lt;iostream.h&gt;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#include&lt;conio.h&gt;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 rev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IN" sz="2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n,d,r</a:t>
            </a:r>
            <a:r>
              <a:rPr lang="en-IN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public: void read();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    void </a:t>
            </a:r>
            <a:r>
              <a:rPr lang="en-IN" sz="2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</a:t>
            </a:r>
            <a:r>
              <a:rPr lang="en-IN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 rev::read()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&lt;&lt;"Enter a number:";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IN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&gt;&gt;n;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9D90A0-A2A0-9B47-018B-E4A4F5EECE64}"/>
              </a:ext>
            </a:extLst>
          </p:cNvPr>
          <p:cNvSpPr txBox="1"/>
          <p:nvPr/>
        </p:nvSpPr>
        <p:spPr>
          <a:xfrm>
            <a:off x="6450562" y="628663"/>
            <a:ext cx="4746171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 rev::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r=0;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while(n&gt;0)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 d=n%10;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 r=r*10+d;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 n=n/10;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}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&lt;&lt;"Reverse of the given number = "&lt;&lt;r;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 main()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rev r1;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r1.read();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r1.cal();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getch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606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785</Words>
  <Application>Microsoft Office PowerPoint</Application>
  <PresentationFormat>Widescreen</PresentationFormat>
  <Paragraphs>60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Helvetica Neue Light</vt:lpstr>
      <vt:lpstr>Times New Roman</vt:lpstr>
      <vt:lpstr>Office Theme</vt:lpstr>
      <vt:lpstr>Sample Programs</vt:lpstr>
      <vt:lpstr>swap</vt:lpstr>
      <vt:lpstr>PowerPoint Presentation</vt:lpstr>
      <vt:lpstr> C++ program to find factorial of a number. </vt:lpstr>
      <vt:lpstr>odd or even using class.</vt:lpstr>
      <vt:lpstr>Reverse of a number using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Kala Sarin</dc:creator>
  <cp:lastModifiedBy>Kala Sarin</cp:lastModifiedBy>
  <cp:revision>7</cp:revision>
  <dcterms:created xsi:type="dcterms:W3CDTF">2022-10-19T15:50:36Z</dcterms:created>
  <dcterms:modified xsi:type="dcterms:W3CDTF">2022-10-19T16:06:22Z</dcterms:modified>
</cp:coreProperties>
</file>