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notesMasterIdLst>
    <p:notesMasterId r:id="rId41"/>
  </p:notesMasterIdLst>
  <p:handoutMasterIdLst>
    <p:handoutMasterId r:id="rId42"/>
  </p:handoutMasterIdLst>
  <p:sldIdLst>
    <p:sldId id="269" r:id="rId2"/>
    <p:sldId id="449" r:id="rId3"/>
    <p:sldId id="260" r:id="rId4"/>
    <p:sldId id="358" r:id="rId5"/>
    <p:sldId id="352" r:id="rId6"/>
    <p:sldId id="438" r:id="rId7"/>
    <p:sldId id="450" r:id="rId8"/>
    <p:sldId id="451" r:id="rId9"/>
    <p:sldId id="454" r:id="rId10"/>
    <p:sldId id="455" r:id="rId11"/>
    <p:sldId id="453" r:id="rId12"/>
    <p:sldId id="378" r:id="rId13"/>
    <p:sldId id="386" r:id="rId14"/>
    <p:sldId id="388" r:id="rId15"/>
    <p:sldId id="459" r:id="rId16"/>
    <p:sldId id="456" r:id="rId17"/>
    <p:sldId id="461" r:id="rId18"/>
    <p:sldId id="462" r:id="rId19"/>
    <p:sldId id="457" r:id="rId20"/>
    <p:sldId id="458" r:id="rId21"/>
    <p:sldId id="460" r:id="rId22"/>
    <p:sldId id="441" r:id="rId23"/>
    <p:sldId id="266" r:id="rId24"/>
    <p:sldId id="285" r:id="rId25"/>
    <p:sldId id="442" r:id="rId26"/>
    <p:sldId id="445" r:id="rId27"/>
    <p:sldId id="446" r:id="rId28"/>
    <p:sldId id="288" r:id="rId29"/>
    <p:sldId id="447" r:id="rId30"/>
    <p:sldId id="396" r:id="rId31"/>
    <p:sldId id="397" r:id="rId32"/>
    <p:sldId id="367" r:id="rId33"/>
    <p:sldId id="398" r:id="rId34"/>
    <p:sldId id="363" r:id="rId35"/>
    <p:sldId id="448" r:id="rId36"/>
    <p:sldId id="364" r:id="rId37"/>
    <p:sldId id="365" r:id="rId38"/>
    <p:sldId id="368" r:id="rId39"/>
    <p:sldId id="353"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43"/>
      </p:cViewPr>
      <p:guideLst>
        <p:guide orient="horz" pos="2160"/>
        <p:guide pos="2880"/>
      </p:guideLst>
    </p:cSldViewPr>
  </p:slideViewPr>
  <p:notesTextViewPr>
    <p:cViewPr>
      <p:scale>
        <a:sx n="1" d="1"/>
        <a:sy n="1" d="1"/>
      </p:scale>
      <p:origin x="0" y="0"/>
    </p:cViewPr>
  </p:notesTextViewPr>
  <p:notesViewPr>
    <p:cSldViewPr>
      <p:cViewPr varScale="1">
        <p:scale>
          <a:sx n="60" d="100"/>
          <a:sy n="60" d="100"/>
        </p:scale>
        <p:origin x="-273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BF3176-BDCC-49EA-B30D-5437BB8C7604}" type="datetimeFigureOut">
              <a:rPr lang="en-US" smtClean="0"/>
              <a:pPr/>
              <a:t>10/27/2022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227CDD-B970-4E95-B4CD-CAD47DE6DC57}" type="slidenum">
              <a:rPr lang="en-US" smtClean="0"/>
              <a:pPr/>
              <a:t>‹#›</a:t>
            </a:fld>
            <a:endParaRPr lang="en-US"/>
          </a:p>
        </p:txBody>
      </p:sp>
    </p:spTree>
    <p:extLst>
      <p:ext uri="{BB962C8B-B14F-4D97-AF65-F5344CB8AC3E}">
        <p14:creationId xmlns:p14="http://schemas.microsoft.com/office/powerpoint/2010/main" val="12811844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AB7907-3328-40C6-81DC-094447F4187C}" type="datetimeFigureOut">
              <a:rPr lang="en-US" smtClean="0"/>
              <a:pPr/>
              <a:t>10/27/2022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FFCBBA-87C4-482A-9ED2-FD5CC3AE6FAA}" type="slidenum">
              <a:rPr lang="en-US" smtClean="0"/>
              <a:pPr/>
              <a:t>‹#›</a:t>
            </a:fld>
            <a:endParaRPr lang="en-US"/>
          </a:p>
        </p:txBody>
      </p:sp>
    </p:spTree>
    <p:extLst>
      <p:ext uri="{BB962C8B-B14F-4D97-AF65-F5344CB8AC3E}">
        <p14:creationId xmlns:p14="http://schemas.microsoft.com/office/powerpoint/2010/main" val="1721297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lstStyle>
            <a:lvl1pPr>
              <a:defRPr sz="4400"/>
            </a:lvl1pPr>
          </a:lstStyle>
          <a:p>
            <a:r>
              <a:rPr lang="en-US" sz="4800" dirty="0"/>
              <a:t>CAP202-Lec#0</a:t>
            </a:r>
            <a:endParaRPr lang="en-US" dirty="0"/>
          </a:p>
        </p:txBody>
      </p:sp>
      <p:sp>
        <p:nvSpPr>
          <p:cNvPr id="3" name="Subtitle 2"/>
          <p:cNvSpPr>
            <a:spLocks noGrp="1"/>
          </p:cNvSpPr>
          <p:nvPr>
            <p:ph type="subTitle" idx="1"/>
          </p:nvPr>
        </p:nvSpPr>
        <p:spPr>
          <a:xfrm>
            <a:off x="838200" y="3429000"/>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7" name="Straight Connector 6"/>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9" name="Straight Connector 8"/>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Subtitle 2"/>
          <p:cNvSpPr txBox="1">
            <a:spLocks/>
          </p:cNvSpPr>
          <p:nvPr/>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4" name="Straight Connector 13"/>
          <p:cNvCxnSpPr/>
          <p:nvPr/>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Subtitle 2"/>
          <p:cNvSpPr txBox="1">
            <a:spLocks/>
          </p:cNvSpPr>
          <p:nvPr userDrawn="1"/>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6" name="Straight Connector 15"/>
          <p:cNvCxnSpPr/>
          <p:nvPr userDrawn="1"/>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7" name="TextBox 16"/>
          <p:cNvSpPr txBox="1"/>
          <p:nvPr userDrawn="1"/>
        </p:nvSpPr>
        <p:spPr>
          <a:xfrm>
            <a:off x="4556070" y="5562600"/>
            <a:ext cx="4572000" cy="1015663"/>
          </a:xfrm>
          <a:prstGeom prst="rect">
            <a:avLst/>
          </a:prstGeom>
          <a:noFill/>
        </p:spPr>
        <p:txBody>
          <a:bodyPr wrap="square" rtlCol="0">
            <a:spAutoFit/>
          </a:bodyPr>
          <a:lstStyle/>
          <a:p>
            <a:pPr algn="r"/>
            <a:r>
              <a:rPr lang="en-US" sz="2000" b="0" dirty="0">
                <a:solidFill>
                  <a:srgbClr val="002060"/>
                </a:solidFill>
                <a:latin typeface="Arial Rounded MT Bold" pitchFamily="34" charset="0"/>
              </a:rPr>
              <a:t>Created By: 		</a:t>
            </a:r>
          </a:p>
          <a:p>
            <a:pPr algn="r"/>
            <a:r>
              <a:rPr lang="en-US" sz="2000" b="0" dirty="0">
                <a:solidFill>
                  <a:srgbClr val="002060"/>
                </a:solidFill>
                <a:latin typeface="Arial Rounded MT Bold" pitchFamily="34" charset="0"/>
              </a:rPr>
              <a:t>Kumar Vishal</a:t>
            </a:r>
          </a:p>
          <a:p>
            <a:pPr algn="r"/>
            <a:r>
              <a:rPr lang="en-US" sz="2000" b="0" dirty="0">
                <a:solidFill>
                  <a:srgbClr val="002060"/>
                </a:solidFill>
                <a:latin typeface="Arial Rounded MT Bold" pitchFamily="34" charset="0"/>
              </a:rPr>
              <a:t>		(SCA),</a:t>
            </a:r>
            <a:r>
              <a:rPr lang="en-US" sz="2000" b="0" baseline="0" dirty="0">
                <a:solidFill>
                  <a:srgbClr val="002060"/>
                </a:solidFill>
                <a:latin typeface="Arial Rounded MT Bold" pitchFamily="34" charset="0"/>
              </a:rPr>
              <a:t> LPU</a:t>
            </a:r>
            <a:endParaRPr lang="en-US" sz="2000" b="0" dirty="0">
              <a:solidFill>
                <a:srgbClr val="002060"/>
              </a:solidFill>
              <a:latin typeface="Arial Rounded MT Bold"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0" y="685800"/>
            <a:ext cx="6400800" cy="5486400"/>
          </a:xfrm>
          <a:solidFill>
            <a:srgbClr val="FFE593"/>
          </a:solidFill>
        </p:spPr>
        <p:txBody>
          <a:bodyPr>
            <a:normAutofit/>
          </a:bodyPr>
          <a:lstStyle>
            <a:lvl1pPr marL="0" indent="0">
              <a:spcBef>
                <a:spcPts val="0"/>
              </a:spcBef>
              <a:buNone/>
              <a:defRPr sz="1800" b="1">
                <a:solidFill>
                  <a:schemeClr val="tx1"/>
                </a:solidFill>
                <a:latin typeface="Courier New" pitchFamily="49" charset="0"/>
                <a:cs typeface="Courier New" pitchFamily="49" charset="0"/>
              </a:defRPr>
            </a:lvl1pPr>
            <a:lvl2pPr marL="0" indent="0">
              <a:spcBef>
                <a:spcPts val="0"/>
              </a:spcBef>
              <a:buNone/>
              <a:defRPr sz="1800" b="1">
                <a:solidFill>
                  <a:schemeClr val="tx1"/>
                </a:solidFill>
                <a:latin typeface="Courier New" pitchFamily="49" charset="0"/>
                <a:cs typeface="Courier New" pitchFamily="49" charset="0"/>
              </a:defRPr>
            </a:lvl2pPr>
            <a:lvl3pPr marL="0" indent="0">
              <a:spcBef>
                <a:spcPts val="0"/>
              </a:spcBef>
              <a:buNone/>
              <a:defRPr sz="1800" b="1">
                <a:solidFill>
                  <a:schemeClr val="tx1"/>
                </a:solidFill>
                <a:latin typeface="Courier New" pitchFamily="49" charset="0"/>
                <a:cs typeface="Courier New" pitchFamily="49" charset="0"/>
              </a:defRPr>
            </a:lvl3pPr>
            <a:lvl4pPr marL="0" indent="0">
              <a:spcBef>
                <a:spcPts val="0"/>
              </a:spcBef>
              <a:buNone/>
              <a:defRPr sz="1800" b="1">
                <a:solidFill>
                  <a:schemeClr val="tx1"/>
                </a:solidFill>
                <a:latin typeface="Courier New" pitchFamily="49" charset="0"/>
                <a:cs typeface="Courier New" pitchFamily="49" charset="0"/>
              </a:defRPr>
            </a:lvl4pPr>
            <a:lvl5pPr marL="0" indent="0">
              <a:spcBef>
                <a:spcPts val="0"/>
              </a:spcBef>
              <a:buNone/>
              <a:defRPr sz="1800" b="1">
                <a:solidFill>
                  <a:schemeClr val="tx1"/>
                </a:solidFill>
                <a:latin typeface="Courier New" pitchFamily="49" charset="0"/>
                <a:cs typeface="Courier New"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3"/>
          </p:nvPr>
        </p:nvSpPr>
        <p:spPr>
          <a:xfrm>
            <a:off x="6553200" y="685800"/>
            <a:ext cx="2590800" cy="5486400"/>
          </a:xfrm>
        </p:spPr>
        <p:txBody>
          <a:bodyPr>
            <a:noAutofit/>
          </a:bodyPr>
          <a:lstStyle>
            <a:lvl1pPr marL="0" indent="0">
              <a:spcBef>
                <a:spcPts val="0"/>
              </a:spcBef>
              <a:buNone/>
              <a:defRPr sz="2800">
                <a:solidFill>
                  <a:schemeClr val="accent1"/>
                </a:solidFill>
              </a:defRPr>
            </a:lvl1pPr>
            <a:lvl2pPr marL="0" indent="0">
              <a:spcBef>
                <a:spcPts val="0"/>
              </a:spcBef>
              <a:buNone/>
              <a:defRPr sz="2800">
                <a:solidFill>
                  <a:schemeClr val="accent1"/>
                </a:solidFill>
              </a:defRPr>
            </a:lvl2pPr>
            <a:lvl3pPr marL="0" indent="0">
              <a:spcBef>
                <a:spcPts val="0"/>
              </a:spcBef>
              <a:buNone/>
              <a:defRPr sz="2800">
                <a:solidFill>
                  <a:schemeClr val="accent1"/>
                </a:solidFill>
              </a:defRPr>
            </a:lvl3pPr>
            <a:lvl4pPr marL="0" indent="0">
              <a:spcBef>
                <a:spcPts val="0"/>
              </a:spcBef>
              <a:buNone/>
              <a:defRPr sz="2800">
                <a:solidFill>
                  <a:schemeClr val="accent1"/>
                </a:solidFill>
              </a:defRPr>
            </a:lvl4pPr>
            <a:lvl5pPr marL="0" indent="0">
              <a:spcBef>
                <a:spcPts val="0"/>
              </a:spcBef>
              <a:buNone/>
              <a:defRPr sz="28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D4AB949-8418-408A-A668-BC67BFDA0BE0}"/>
              </a:ext>
            </a:extLst>
          </p:cNvPr>
          <p:cNvSpPr>
            <a:spLocks noGrp="1"/>
          </p:cNvSpPr>
          <p:nvPr>
            <p:ph type="dt" sz="half" idx="10"/>
          </p:nvPr>
        </p:nvSpPr>
        <p:spPr/>
        <p:txBody>
          <a:bodyPr/>
          <a:lstStyle>
            <a:lvl1pPr>
              <a:defRPr/>
            </a:lvl1pPr>
          </a:lstStyle>
          <a:p>
            <a:pPr>
              <a:defRPr/>
            </a:pPr>
            <a:fld id="{5C6E96DD-E684-4EF2-A9D9-72BD18EBE563}" type="datetimeFigureOut">
              <a:rPr lang="en-US"/>
              <a:pPr>
                <a:defRPr/>
              </a:pPr>
              <a:t>10/27/2022</a:t>
            </a:fld>
            <a:endParaRPr lang="en-US"/>
          </a:p>
        </p:txBody>
      </p:sp>
      <p:sp>
        <p:nvSpPr>
          <p:cNvPr id="3" name="Footer Placeholder 4">
            <a:extLst>
              <a:ext uri="{FF2B5EF4-FFF2-40B4-BE49-F238E27FC236}">
                <a16:creationId xmlns:a16="http://schemas.microsoft.com/office/drawing/2014/main" id="{0970FE87-F507-4CA8-9F10-0890EB85EBD9}"/>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BF0F2F19-855B-4ABA-B331-4C2D41F96D72}"/>
              </a:ext>
            </a:extLst>
          </p:cNvPr>
          <p:cNvSpPr>
            <a:spLocks noGrp="1"/>
          </p:cNvSpPr>
          <p:nvPr>
            <p:ph type="sldNum" sz="quarter" idx="12"/>
          </p:nvPr>
        </p:nvSpPr>
        <p:spPr/>
        <p:txBody>
          <a:bodyPr/>
          <a:lstStyle>
            <a:lvl1pPr>
              <a:defRPr/>
            </a:lvl1pPr>
          </a:lstStyle>
          <a:p>
            <a:fld id="{69EEF1AA-10A3-43E7-A66F-B7B93132D396}" type="slidenum">
              <a:rPr lang="en-US" altLang="en-US"/>
              <a:pPr/>
              <a:t>‹#›</a:t>
            </a:fld>
            <a:endParaRPr lang="en-US" altLang="en-US"/>
          </a:p>
        </p:txBody>
      </p:sp>
    </p:spTree>
    <p:extLst>
      <p:ext uri="{BB962C8B-B14F-4D97-AF65-F5344CB8AC3E}">
        <p14:creationId xmlns:p14="http://schemas.microsoft.com/office/powerpoint/2010/main" val="4039500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5"/>
          <p:cNvSpPr txBox="1">
            <a:spLocks/>
          </p:cNvSpPr>
          <p:nvPr/>
        </p:nvSpPr>
        <p:spPr>
          <a:xfrm>
            <a:off x="0" y="6553200"/>
            <a:ext cx="4572000" cy="381000"/>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200">
                <a:solidFill>
                  <a:schemeClr val="bg1">
                    <a:lumMod val="50000"/>
                  </a:schemeClr>
                </a:solidFill>
                <a:latin typeface="Arial Black" pitchFamily="34" charset="0"/>
              </a:defRPr>
            </a:lvl1pPr>
            <a:lvl2pPr>
              <a:defRPr sz="1200">
                <a:solidFill>
                  <a:schemeClr val="bg1">
                    <a:lumMod val="50000"/>
                  </a:schemeClr>
                </a:solidFill>
                <a:latin typeface="Arial Black" pitchFamily="34" charset="0"/>
              </a:defRPr>
            </a:lvl2pPr>
            <a:lvl3pPr>
              <a:defRPr sz="1200">
                <a:solidFill>
                  <a:schemeClr val="bg1">
                    <a:lumMod val="50000"/>
                  </a:schemeClr>
                </a:solidFill>
                <a:latin typeface="Arial Black" pitchFamily="34" charset="0"/>
              </a:defRPr>
            </a:lvl3pPr>
            <a:lvl4pPr>
              <a:defRPr sz="1200">
                <a:solidFill>
                  <a:schemeClr val="bg1">
                    <a:lumMod val="50000"/>
                  </a:schemeClr>
                </a:solidFill>
                <a:latin typeface="Arial Black" pitchFamily="34" charset="0"/>
              </a:defRPr>
            </a:lvl4pPr>
            <a:lvl5pPr>
              <a:defRPr sz="1200">
                <a:solidFill>
                  <a:schemeClr val="bg1">
                    <a:lumMod val="50000"/>
                  </a:schemeClr>
                </a:solidFill>
                <a:latin typeface="Arial Black" pitchFamily="34" charset="0"/>
              </a:defRPr>
            </a:lvl5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200" b="0" i="0" u="none" strike="noStrike" kern="1200" cap="none" spc="0" normalizeH="0" baseline="0" noProof="0" dirty="0">
                <a:ln>
                  <a:noFill/>
                </a:ln>
                <a:solidFill>
                  <a:schemeClr val="bg1">
                    <a:lumMod val="50000"/>
                  </a:schemeClr>
                </a:solidFill>
                <a:effectLst/>
                <a:uLnTx/>
                <a:uFillTx/>
                <a:latin typeface="Arial Black" pitchFamily="34" charset="0"/>
                <a:ea typeface="+mn-ea"/>
                <a:cs typeface="+mn-cs"/>
              </a:rPr>
              <a:t>OBJECT ORIENTED PROGRAMMING USING C++</a:t>
            </a:r>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microsoft.com/office/2007/relationships/hdphoto" Target="../media/hdphoto3.wdp"/></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6.xml"/><Relationship Id="rId4" Type="http://schemas.openxmlformats.org/officeDocument/2006/relationships/image" Target="../media/image29.jp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jpg"/><Relationship Id="rId1" Type="http://schemas.openxmlformats.org/officeDocument/2006/relationships/slideLayout" Target="../slideLayouts/slideLayout2.xml"/><Relationship Id="rId6" Type="http://schemas.openxmlformats.org/officeDocument/2006/relationships/image" Target="../media/image41.jpg"/><Relationship Id="rId5" Type="http://schemas.openxmlformats.org/officeDocument/2006/relationships/image" Target="../media/image40.jpg"/><Relationship Id="rId4" Type="http://schemas.openxmlformats.org/officeDocument/2006/relationships/image" Target="../media/image39.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6.xml"/><Relationship Id="rId4" Type="http://schemas.openxmlformats.org/officeDocument/2006/relationships/image" Target="../media/image29.jp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2.xml"/><Relationship Id="rId4" Type="http://schemas.openxmlformats.org/officeDocument/2006/relationships/image" Target="../media/image29.jpg"/></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06575"/>
            <a:ext cx="7772400" cy="1470025"/>
          </a:xfrm>
        </p:spPr>
        <p:txBody>
          <a:bodyPr>
            <a:normAutofit fontScale="90000"/>
          </a:bodyPr>
          <a:lstStyle/>
          <a:p>
            <a:r>
              <a:rPr lang="en-US" dirty="0"/>
              <a:t>CAP444</a:t>
            </a:r>
            <a:br>
              <a:rPr lang="en-US" dirty="0"/>
            </a:br>
            <a:r>
              <a:rPr lang="en-US" dirty="0"/>
              <a:t>OBJECT ORIENTED PROGRAMMING USING C++</a:t>
            </a:r>
            <a:br>
              <a:rPr lang="en-US" dirty="0"/>
            </a:br>
            <a:endParaRPr lang="en-US" dirty="0"/>
          </a:p>
        </p:txBody>
      </p:sp>
      <p:pic>
        <p:nvPicPr>
          <p:cNvPr id="20482" name="Picture 2" descr="C++ APK 1.10.1 - download free apk from APKSum">
            <a:extLst>
              <a:ext uri="{FF2B5EF4-FFF2-40B4-BE49-F238E27FC236}">
                <a16:creationId xmlns:a16="http://schemas.microsoft.com/office/drawing/2014/main" id="{B5E672F1-6BC3-4B9B-87BB-D607A2AA36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0900" y="4495800"/>
            <a:ext cx="2247900"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589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F4E71-818C-FC94-804C-6C83ADABC8A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D68B4F9-B8BA-9EB3-05E5-FC5F4B96069D}"/>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DEF4C2B0-48BE-69C7-0EBF-C8968D41FDC2}"/>
              </a:ext>
            </a:extLst>
          </p:cNvPr>
          <p:cNvPicPr>
            <a:picLocks noChangeAspect="1"/>
          </p:cNvPicPr>
          <p:nvPr/>
        </p:nvPicPr>
        <p:blipFill>
          <a:blip r:embed="rId2"/>
          <a:stretch>
            <a:fillRect/>
          </a:stretch>
        </p:blipFill>
        <p:spPr>
          <a:xfrm>
            <a:off x="2819400" y="457200"/>
            <a:ext cx="4126129" cy="5448366"/>
          </a:xfrm>
          <a:prstGeom prst="rect">
            <a:avLst/>
          </a:prstGeom>
        </p:spPr>
      </p:pic>
    </p:spTree>
    <p:extLst>
      <p:ext uri="{BB962C8B-B14F-4D97-AF65-F5344CB8AC3E}">
        <p14:creationId xmlns:p14="http://schemas.microsoft.com/office/powerpoint/2010/main" val="203004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6AA86-70F7-2725-0B0F-5A7133A46BC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8A81FC3-38BB-1375-CE6F-3F700CCCF7C8}"/>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78C465B0-6187-CA46-CB20-F33F13CC4665}"/>
              </a:ext>
            </a:extLst>
          </p:cNvPr>
          <p:cNvPicPr>
            <a:picLocks noChangeAspect="1"/>
          </p:cNvPicPr>
          <p:nvPr/>
        </p:nvPicPr>
        <p:blipFill>
          <a:blip r:embed="rId2"/>
          <a:stretch>
            <a:fillRect/>
          </a:stretch>
        </p:blipFill>
        <p:spPr>
          <a:xfrm>
            <a:off x="2667000" y="1105406"/>
            <a:ext cx="3604400" cy="5051237"/>
          </a:xfrm>
          <a:prstGeom prst="rect">
            <a:avLst/>
          </a:prstGeom>
        </p:spPr>
      </p:pic>
    </p:spTree>
    <p:extLst>
      <p:ext uri="{BB962C8B-B14F-4D97-AF65-F5344CB8AC3E}">
        <p14:creationId xmlns:p14="http://schemas.microsoft.com/office/powerpoint/2010/main" val="1506159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D4BCC-BDD2-43E2-AACB-D772C01DF839}"/>
              </a:ext>
            </a:extLst>
          </p:cNvPr>
          <p:cNvSpPr>
            <a:spLocks noGrp="1"/>
          </p:cNvSpPr>
          <p:nvPr>
            <p:ph type="title"/>
          </p:nvPr>
        </p:nvSpPr>
        <p:spPr/>
        <p:txBody>
          <a:bodyPr>
            <a:normAutofit/>
          </a:bodyPr>
          <a:lstStyle/>
          <a:p>
            <a:pPr algn="l"/>
            <a:r>
              <a:rPr lang="en-US" sz="3200" dirty="0">
                <a:latin typeface="Verdana" panose="020B0604030504040204" pitchFamily="34" charset="0"/>
              </a:rPr>
              <a:t>I</a:t>
            </a:r>
            <a:r>
              <a:rPr lang="en-US" sz="3200" i="0" u="none" strike="noStrike" baseline="0" dirty="0">
                <a:latin typeface="Verdana" panose="020B0604030504040204" pitchFamily="34" charset="0"/>
              </a:rPr>
              <a:t>nheritance: types of inheritance</a:t>
            </a:r>
            <a:endParaRPr lang="en-US" sz="6600" dirty="0"/>
          </a:p>
        </p:txBody>
      </p:sp>
      <p:sp>
        <p:nvSpPr>
          <p:cNvPr id="3" name="Content Placeholder 2">
            <a:extLst>
              <a:ext uri="{FF2B5EF4-FFF2-40B4-BE49-F238E27FC236}">
                <a16:creationId xmlns:a16="http://schemas.microsoft.com/office/drawing/2014/main" id="{D5DE4477-210C-4070-9BF0-F5E329E542FA}"/>
              </a:ext>
            </a:extLst>
          </p:cNvPr>
          <p:cNvSpPr>
            <a:spLocks noGrp="1"/>
          </p:cNvSpPr>
          <p:nvPr>
            <p:ph idx="1"/>
          </p:nvPr>
        </p:nvSpPr>
        <p:spPr>
          <a:xfrm>
            <a:off x="457200" y="1066800"/>
            <a:ext cx="8229600" cy="5059363"/>
          </a:xfrm>
        </p:spPr>
        <p:txBody>
          <a:bodyPr/>
          <a:lstStyle/>
          <a:p>
            <a:pPr marL="0" indent="0">
              <a:buNone/>
            </a:pPr>
            <a:endParaRPr lang="en-US" dirty="0"/>
          </a:p>
        </p:txBody>
      </p:sp>
      <p:sp>
        <p:nvSpPr>
          <p:cNvPr id="4" name="Rectangle 3">
            <a:extLst>
              <a:ext uri="{FF2B5EF4-FFF2-40B4-BE49-F238E27FC236}">
                <a16:creationId xmlns:a16="http://schemas.microsoft.com/office/drawing/2014/main" id="{CBA85DE0-9C62-4E92-BBC9-C48DB5701795}"/>
              </a:ext>
            </a:extLst>
          </p:cNvPr>
          <p:cNvSpPr/>
          <p:nvPr/>
        </p:nvSpPr>
        <p:spPr>
          <a:xfrm>
            <a:off x="762000" y="2286000"/>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a:t>
            </a:r>
          </a:p>
        </p:txBody>
      </p:sp>
      <p:cxnSp>
        <p:nvCxnSpPr>
          <p:cNvPr id="6" name="Straight Arrow Connector 5">
            <a:extLst>
              <a:ext uri="{FF2B5EF4-FFF2-40B4-BE49-F238E27FC236}">
                <a16:creationId xmlns:a16="http://schemas.microsoft.com/office/drawing/2014/main" id="{2C2FB630-15AE-4E02-A8FB-DAC90C59C3EC}"/>
              </a:ext>
            </a:extLst>
          </p:cNvPr>
          <p:cNvCxnSpPr/>
          <p:nvPr/>
        </p:nvCxnSpPr>
        <p:spPr>
          <a:xfrm>
            <a:off x="1219200" y="2895600"/>
            <a:ext cx="0" cy="137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4CEBCE29-FCAE-42CF-A2E1-F8A4DED429AD}"/>
              </a:ext>
            </a:extLst>
          </p:cNvPr>
          <p:cNvSpPr/>
          <p:nvPr/>
        </p:nvSpPr>
        <p:spPr>
          <a:xfrm>
            <a:off x="762026" y="4282281"/>
            <a:ext cx="990574"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a:t>
            </a:r>
          </a:p>
        </p:txBody>
      </p:sp>
      <p:sp>
        <p:nvSpPr>
          <p:cNvPr id="8" name="Rectangle 7">
            <a:extLst>
              <a:ext uri="{FF2B5EF4-FFF2-40B4-BE49-F238E27FC236}">
                <a16:creationId xmlns:a16="http://schemas.microsoft.com/office/drawing/2014/main" id="{93EA1842-5DA9-4C7A-8798-DD80EB78494D}"/>
              </a:ext>
            </a:extLst>
          </p:cNvPr>
          <p:cNvSpPr/>
          <p:nvPr/>
        </p:nvSpPr>
        <p:spPr>
          <a:xfrm>
            <a:off x="2895600" y="2286000"/>
            <a:ext cx="914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a:t>
            </a:r>
          </a:p>
        </p:txBody>
      </p:sp>
      <p:cxnSp>
        <p:nvCxnSpPr>
          <p:cNvPr id="10" name="Straight Arrow Connector 9">
            <a:extLst>
              <a:ext uri="{FF2B5EF4-FFF2-40B4-BE49-F238E27FC236}">
                <a16:creationId xmlns:a16="http://schemas.microsoft.com/office/drawing/2014/main" id="{4EC934B8-8023-4A65-AB8C-6D299A439F2D}"/>
              </a:ext>
            </a:extLst>
          </p:cNvPr>
          <p:cNvCxnSpPr/>
          <p:nvPr/>
        </p:nvCxnSpPr>
        <p:spPr>
          <a:xfrm>
            <a:off x="3352800" y="2895600"/>
            <a:ext cx="0" cy="967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0F39487-50AB-4578-838A-AD20CFE33CBB}"/>
              </a:ext>
            </a:extLst>
          </p:cNvPr>
          <p:cNvSpPr/>
          <p:nvPr/>
        </p:nvSpPr>
        <p:spPr>
          <a:xfrm>
            <a:off x="2971807" y="3863181"/>
            <a:ext cx="914397" cy="785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a:t>
            </a:r>
          </a:p>
        </p:txBody>
      </p:sp>
      <p:cxnSp>
        <p:nvCxnSpPr>
          <p:cNvPr id="13" name="Straight Arrow Connector 12">
            <a:extLst>
              <a:ext uri="{FF2B5EF4-FFF2-40B4-BE49-F238E27FC236}">
                <a16:creationId xmlns:a16="http://schemas.microsoft.com/office/drawing/2014/main" id="{DB329C7E-6AD7-46B1-91EF-93C8D1C34DE7}"/>
              </a:ext>
            </a:extLst>
          </p:cNvPr>
          <p:cNvCxnSpPr/>
          <p:nvPr/>
        </p:nvCxnSpPr>
        <p:spPr>
          <a:xfrm>
            <a:off x="3352800" y="4648200"/>
            <a:ext cx="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03BDBFBE-F167-4414-A874-DB30AB34DB51}"/>
              </a:ext>
            </a:extLst>
          </p:cNvPr>
          <p:cNvSpPr/>
          <p:nvPr/>
        </p:nvSpPr>
        <p:spPr>
          <a:xfrm>
            <a:off x="2971807" y="5334000"/>
            <a:ext cx="914397" cy="7159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a:t>
            </a:r>
          </a:p>
        </p:txBody>
      </p:sp>
      <p:sp>
        <p:nvSpPr>
          <p:cNvPr id="15" name="TextBox 14">
            <a:extLst>
              <a:ext uri="{FF2B5EF4-FFF2-40B4-BE49-F238E27FC236}">
                <a16:creationId xmlns:a16="http://schemas.microsoft.com/office/drawing/2014/main" id="{D482B7C4-889E-4F44-82CA-10AAADF6B3C0}"/>
              </a:ext>
            </a:extLst>
          </p:cNvPr>
          <p:cNvSpPr txBox="1"/>
          <p:nvPr/>
        </p:nvSpPr>
        <p:spPr>
          <a:xfrm>
            <a:off x="609600" y="5486400"/>
            <a:ext cx="947695" cy="461665"/>
          </a:xfrm>
          <a:prstGeom prst="rect">
            <a:avLst/>
          </a:prstGeom>
          <a:noFill/>
        </p:spPr>
        <p:txBody>
          <a:bodyPr wrap="none" rtlCol="0">
            <a:spAutoFit/>
          </a:bodyPr>
          <a:lstStyle/>
          <a:p>
            <a:r>
              <a:rPr lang="en-US" sz="2400" b="1" dirty="0">
                <a:solidFill>
                  <a:srgbClr val="FF0000"/>
                </a:solidFill>
              </a:rPr>
              <a:t>Single</a:t>
            </a:r>
          </a:p>
        </p:txBody>
      </p:sp>
      <p:sp>
        <p:nvSpPr>
          <p:cNvPr id="16" name="TextBox 15">
            <a:extLst>
              <a:ext uri="{FF2B5EF4-FFF2-40B4-BE49-F238E27FC236}">
                <a16:creationId xmlns:a16="http://schemas.microsoft.com/office/drawing/2014/main" id="{445E9741-235B-433D-91E2-A3B4A36195F0}"/>
              </a:ext>
            </a:extLst>
          </p:cNvPr>
          <p:cNvSpPr txBox="1"/>
          <p:nvPr/>
        </p:nvSpPr>
        <p:spPr>
          <a:xfrm>
            <a:off x="2797486" y="6183252"/>
            <a:ext cx="1263038" cy="400110"/>
          </a:xfrm>
          <a:prstGeom prst="rect">
            <a:avLst/>
          </a:prstGeom>
          <a:noFill/>
        </p:spPr>
        <p:txBody>
          <a:bodyPr wrap="none" rtlCol="0">
            <a:spAutoFit/>
          </a:bodyPr>
          <a:lstStyle/>
          <a:p>
            <a:r>
              <a:rPr lang="en-US" sz="2000" b="1" dirty="0">
                <a:solidFill>
                  <a:srgbClr val="FF0000"/>
                </a:solidFill>
              </a:rPr>
              <a:t>Multilevel</a:t>
            </a:r>
          </a:p>
        </p:txBody>
      </p:sp>
      <p:sp>
        <p:nvSpPr>
          <p:cNvPr id="17" name="Rectangle 16">
            <a:extLst>
              <a:ext uri="{FF2B5EF4-FFF2-40B4-BE49-F238E27FC236}">
                <a16:creationId xmlns:a16="http://schemas.microsoft.com/office/drawing/2014/main" id="{9D0533DB-49B3-4426-AF1A-E2B09C7B82DA}"/>
              </a:ext>
            </a:extLst>
          </p:cNvPr>
          <p:cNvSpPr/>
          <p:nvPr/>
        </p:nvSpPr>
        <p:spPr>
          <a:xfrm>
            <a:off x="4876800" y="2286000"/>
            <a:ext cx="914388"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a:t>
            </a:r>
          </a:p>
        </p:txBody>
      </p:sp>
      <p:sp>
        <p:nvSpPr>
          <p:cNvPr id="18" name="Rectangle 17">
            <a:extLst>
              <a:ext uri="{FF2B5EF4-FFF2-40B4-BE49-F238E27FC236}">
                <a16:creationId xmlns:a16="http://schemas.microsoft.com/office/drawing/2014/main" id="{14483BB0-FFEF-4738-A957-079CD739D321}"/>
              </a:ext>
            </a:extLst>
          </p:cNvPr>
          <p:cNvSpPr/>
          <p:nvPr/>
        </p:nvSpPr>
        <p:spPr>
          <a:xfrm>
            <a:off x="6676851" y="2286000"/>
            <a:ext cx="1066812"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a:t>
            </a:r>
          </a:p>
        </p:txBody>
      </p:sp>
      <p:cxnSp>
        <p:nvCxnSpPr>
          <p:cNvPr id="20" name="Straight Connector 19">
            <a:extLst>
              <a:ext uri="{FF2B5EF4-FFF2-40B4-BE49-F238E27FC236}">
                <a16:creationId xmlns:a16="http://schemas.microsoft.com/office/drawing/2014/main" id="{6827E061-7783-4458-8CC1-87BA5D6D733A}"/>
              </a:ext>
            </a:extLst>
          </p:cNvPr>
          <p:cNvCxnSpPr>
            <a:stCxn id="17" idx="2"/>
          </p:cNvCxnSpPr>
          <p:nvPr/>
        </p:nvCxnSpPr>
        <p:spPr>
          <a:xfrm>
            <a:off x="5333994" y="3048000"/>
            <a:ext cx="0" cy="12076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4128317-6602-456A-9480-C6A84957CB09}"/>
              </a:ext>
            </a:extLst>
          </p:cNvPr>
          <p:cNvCxnSpPr>
            <a:stCxn id="18" idx="2"/>
          </p:cNvCxnSpPr>
          <p:nvPr/>
        </p:nvCxnSpPr>
        <p:spPr>
          <a:xfrm>
            <a:off x="7210257" y="3048000"/>
            <a:ext cx="0" cy="12076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8681A1C-0E7B-4337-AD37-5E0298C99CFA}"/>
              </a:ext>
            </a:extLst>
          </p:cNvPr>
          <p:cNvCxnSpPr/>
          <p:nvPr/>
        </p:nvCxnSpPr>
        <p:spPr>
          <a:xfrm>
            <a:off x="5333994" y="4255690"/>
            <a:ext cx="18762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E50292A-628D-4888-B100-F908908B84E8}"/>
              </a:ext>
            </a:extLst>
          </p:cNvPr>
          <p:cNvCxnSpPr/>
          <p:nvPr/>
        </p:nvCxnSpPr>
        <p:spPr>
          <a:xfrm>
            <a:off x="6272125" y="4267200"/>
            <a:ext cx="0" cy="723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541E41ED-F547-4BD2-BA22-9EE95F57046C}"/>
              </a:ext>
            </a:extLst>
          </p:cNvPr>
          <p:cNvSpPr/>
          <p:nvPr/>
        </p:nvSpPr>
        <p:spPr>
          <a:xfrm>
            <a:off x="5791188" y="5002608"/>
            <a:ext cx="1219208" cy="94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a:t>
            </a:r>
          </a:p>
        </p:txBody>
      </p:sp>
      <p:sp>
        <p:nvSpPr>
          <p:cNvPr id="28" name="TextBox 27">
            <a:extLst>
              <a:ext uri="{FF2B5EF4-FFF2-40B4-BE49-F238E27FC236}">
                <a16:creationId xmlns:a16="http://schemas.microsoft.com/office/drawing/2014/main" id="{863D65E3-B647-4ED3-991B-50D010FC4F7C}"/>
              </a:ext>
            </a:extLst>
          </p:cNvPr>
          <p:cNvSpPr txBox="1"/>
          <p:nvPr/>
        </p:nvSpPr>
        <p:spPr>
          <a:xfrm>
            <a:off x="5791188" y="6400800"/>
            <a:ext cx="1090363" cy="400110"/>
          </a:xfrm>
          <a:prstGeom prst="rect">
            <a:avLst/>
          </a:prstGeom>
          <a:noFill/>
        </p:spPr>
        <p:txBody>
          <a:bodyPr wrap="none" rtlCol="0">
            <a:spAutoFit/>
          </a:bodyPr>
          <a:lstStyle/>
          <a:p>
            <a:r>
              <a:rPr lang="en-US" sz="2000" b="1" dirty="0">
                <a:solidFill>
                  <a:srgbClr val="FF0000"/>
                </a:solidFill>
              </a:rPr>
              <a:t>Multiple</a:t>
            </a:r>
          </a:p>
        </p:txBody>
      </p:sp>
    </p:spTree>
    <p:extLst>
      <p:ext uri="{BB962C8B-B14F-4D97-AF65-F5344CB8AC3E}">
        <p14:creationId xmlns:p14="http://schemas.microsoft.com/office/powerpoint/2010/main" val="1107032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704C2C3-6140-46A3-8C66-C1EFCBC1912C}"/>
              </a:ext>
            </a:extLst>
          </p:cNvPr>
          <p:cNvSpPr/>
          <p:nvPr/>
        </p:nvSpPr>
        <p:spPr>
          <a:xfrm>
            <a:off x="1143000" y="12192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A</a:t>
            </a:r>
          </a:p>
        </p:txBody>
      </p:sp>
      <p:cxnSp>
        <p:nvCxnSpPr>
          <p:cNvPr id="7" name="Straight Arrow Connector 6">
            <a:extLst>
              <a:ext uri="{FF2B5EF4-FFF2-40B4-BE49-F238E27FC236}">
                <a16:creationId xmlns:a16="http://schemas.microsoft.com/office/drawing/2014/main" id="{53D7968A-6898-470A-82B3-6A5F1AFA66B3}"/>
              </a:ext>
            </a:extLst>
          </p:cNvPr>
          <p:cNvCxnSpPr/>
          <p:nvPr/>
        </p:nvCxnSpPr>
        <p:spPr>
          <a:xfrm flipH="1">
            <a:off x="533400" y="1905000"/>
            <a:ext cx="990600" cy="1066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DD355F2-6E24-4C54-B0BB-F452F30819B9}"/>
              </a:ext>
            </a:extLst>
          </p:cNvPr>
          <p:cNvCxnSpPr/>
          <p:nvPr/>
        </p:nvCxnSpPr>
        <p:spPr>
          <a:xfrm>
            <a:off x="1524000" y="1905000"/>
            <a:ext cx="914400" cy="1066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366E982-2E67-49D8-BF56-03F8615C2461}"/>
              </a:ext>
            </a:extLst>
          </p:cNvPr>
          <p:cNvSpPr/>
          <p:nvPr/>
        </p:nvSpPr>
        <p:spPr>
          <a:xfrm>
            <a:off x="152400" y="2971800"/>
            <a:ext cx="762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a:t>
            </a:r>
          </a:p>
        </p:txBody>
      </p:sp>
      <p:sp>
        <p:nvSpPr>
          <p:cNvPr id="11" name="Rectangle 10">
            <a:extLst>
              <a:ext uri="{FF2B5EF4-FFF2-40B4-BE49-F238E27FC236}">
                <a16:creationId xmlns:a16="http://schemas.microsoft.com/office/drawing/2014/main" id="{27D952E5-FCB0-4F20-8A55-8976DF7D82DD}"/>
              </a:ext>
            </a:extLst>
          </p:cNvPr>
          <p:cNvSpPr/>
          <p:nvPr/>
        </p:nvSpPr>
        <p:spPr>
          <a:xfrm>
            <a:off x="2133600" y="2998033"/>
            <a:ext cx="762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a:t>
            </a:r>
          </a:p>
        </p:txBody>
      </p:sp>
      <p:sp>
        <p:nvSpPr>
          <p:cNvPr id="12" name="TextBox 11">
            <a:extLst>
              <a:ext uri="{FF2B5EF4-FFF2-40B4-BE49-F238E27FC236}">
                <a16:creationId xmlns:a16="http://schemas.microsoft.com/office/drawing/2014/main" id="{CDAA98F5-EAEA-45A9-8241-8A8CC9D969F0}"/>
              </a:ext>
            </a:extLst>
          </p:cNvPr>
          <p:cNvSpPr txBox="1"/>
          <p:nvPr/>
        </p:nvSpPr>
        <p:spPr>
          <a:xfrm>
            <a:off x="152400" y="4114801"/>
            <a:ext cx="3200399" cy="615553"/>
          </a:xfrm>
          <a:prstGeom prst="rect">
            <a:avLst/>
          </a:prstGeom>
          <a:noFill/>
        </p:spPr>
        <p:txBody>
          <a:bodyPr wrap="square" rtlCol="0">
            <a:spAutoFit/>
          </a:bodyPr>
          <a:lstStyle/>
          <a:p>
            <a:r>
              <a:rPr lang="en-US" sz="1600" b="1" i="0" dirty="0">
                <a:solidFill>
                  <a:srgbClr val="FF0000"/>
                </a:solidFill>
                <a:effectLst/>
                <a:latin typeface="Verdana" panose="020B0604030504040204" pitchFamily="34" charset="0"/>
                <a:ea typeface="Verdana" panose="020B0604030504040204" pitchFamily="34" charset="0"/>
              </a:rPr>
              <a:t>Hierarchical Inheritance</a:t>
            </a:r>
          </a:p>
          <a:p>
            <a:endParaRPr lang="en-US" dirty="0"/>
          </a:p>
        </p:txBody>
      </p:sp>
      <p:sp>
        <p:nvSpPr>
          <p:cNvPr id="14" name="Rectangle 13">
            <a:extLst>
              <a:ext uri="{FF2B5EF4-FFF2-40B4-BE49-F238E27FC236}">
                <a16:creationId xmlns:a16="http://schemas.microsoft.com/office/drawing/2014/main" id="{0493F0CF-D219-401E-83CD-B790BCA523D0}"/>
              </a:ext>
            </a:extLst>
          </p:cNvPr>
          <p:cNvSpPr/>
          <p:nvPr/>
        </p:nvSpPr>
        <p:spPr>
          <a:xfrm>
            <a:off x="4762502" y="1177352"/>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A</a:t>
            </a:r>
          </a:p>
        </p:txBody>
      </p:sp>
      <p:sp>
        <p:nvSpPr>
          <p:cNvPr id="16" name="Rectangle 15">
            <a:extLst>
              <a:ext uri="{FF2B5EF4-FFF2-40B4-BE49-F238E27FC236}">
                <a16:creationId xmlns:a16="http://schemas.microsoft.com/office/drawing/2014/main" id="{9397637C-F009-449B-B98A-C7BDBD53B6B0}"/>
              </a:ext>
            </a:extLst>
          </p:cNvPr>
          <p:cNvSpPr/>
          <p:nvPr/>
        </p:nvSpPr>
        <p:spPr>
          <a:xfrm>
            <a:off x="4838702" y="2971800"/>
            <a:ext cx="762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a:t>
            </a:r>
          </a:p>
        </p:txBody>
      </p:sp>
      <p:sp>
        <p:nvSpPr>
          <p:cNvPr id="18" name="Rectangle 17">
            <a:extLst>
              <a:ext uri="{FF2B5EF4-FFF2-40B4-BE49-F238E27FC236}">
                <a16:creationId xmlns:a16="http://schemas.microsoft.com/office/drawing/2014/main" id="{E4C9EDC8-D7A9-45E5-90BC-486A897FCCF9}"/>
              </a:ext>
            </a:extLst>
          </p:cNvPr>
          <p:cNvSpPr/>
          <p:nvPr/>
        </p:nvSpPr>
        <p:spPr>
          <a:xfrm>
            <a:off x="6365576" y="2998033"/>
            <a:ext cx="762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a:t>
            </a:r>
          </a:p>
        </p:txBody>
      </p:sp>
      <p:cxnSp>
        <p:nvCxnSpPr>
          <p:cNvPr id="22" name="Straight Arrow Connector 21">
            <a:extLst>
              <a:ext uri="{FF2B5EF4-FFF2-40B4-BE49-F238E27FC236}">
                <a16:creationId xmlns:a16="http://schemas.microsoft.com/office/drawing/2014/main" id="{6378139C-AA33-4BDE-8991-EF1AA736E69A}"/>
              </a:ext>
            </a:extLst>
          </p:cNvPr>
          <p:cNvCxnSpPr>
            <a:cxnSpLocks/>
          </p:cNvCxnSpPr>
          <p:nvPr/>
        </p:nvCxnSpPr>
        <p:spPr>
          <a:xfrm>
            <a:off x="5225949" y="1863152"/>
            <a:ext cx="0" cy="1032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68BD6D1-D618-41CB-A2FC-FDCDC5B7AFCF}"/>
              </a:ext>
            </a:extLst>
          </p:cNvPr>
          <p:cNvCxnSpPr>
            <a:cxnSpLocks/>
          </p:cNvCxnSpPr>
          <p:nvPr/>
        </p:nvCxnSpPr>
        <p:spPr>
          <a:xfrm>
            <a:off x="5363977" y="3665096"/>
            <a:ext cx="0" cy="805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79F1BB13-A7C5-4A02-AADE-E9682DA8F7D4}"/>
              </a:ext>
            </a:extLst>
          </p:cNvPr>
          <p:cNvSpPr/>
          <p:nvPr/>
        </p:nvSpPr>
        <p:spPr>
          <a:xfrm>
            <a:off x="4906777" y="4551935"/>
            <a:ext cx="914400" cy="835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t>
            </a:r>
          </a:p>
        </p:txBody>
      </p:sp>
      <p:cxnSp>
        <p:nvCxnSpPr>
          <p:cNvPr id="30" name="Straight Arrow Connector 29">
            <a:extLst>
              <a:ext uri="{FF2B5EF4-FFF2-40B4-BE49-F238E27FC236}">
                <a16:creationId xmlns:a16="http://schemas.microsoft.com/office/drawing/2014/main" id="{BC935A01-D2D7-424D-98AE-473A471CB6B9}"/>
              </a:ext>
            </a:extLst>
          </p:cNvPr>
          <p:cNvCxnSpPr>
            <a:cxnSpLocks/>
          </p:cNvCxnSpPr>
          <p:nvPr/>
        </p:nvCxnSpPr>
        <p:spPr>
          <a:xfrm flipH="1">
            <a:off x="5600702" y="3724870"/>
            <a:ext cx="910402" cy="745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1BDF2868-DB06-4F5A-B40A-73A676FC5B21}"/>
              </a:ext>
            </a:extLst>
          </p:cNvPr>
          <p:cNvSpPr txBox="1"/>
          <p:nvPr/>
        </p:nvSpPr>
        <p:spPr>
          <a:xfrm>
            <a:off x="5423938" y="5468647"/>
            <a:ext cx="2645276" cy="646331"/>
          </a:xfrm>
          <a:prstGeom prst="rect">
            <a:avLst/>
          </a:prstGeom>
          <a:noFill/>
        </p:spPr>
        <p:txBody>
          <a:bodyPr wrap="none" rtlCol="0">
            <a:spAutoFit/>
          </a:bodyPr>
          <a:lstStyle/>
          <a:p>
            <a:r>
              <a:rPr lang="en-US" b="1" i="0" dirty="0">
                <a:solidFill>
                  <a:srgbClr val="FF0000"/>
                </a:solidFill>
                <a:effectLst/>
                <a:latin typeface="Verdana" panose="020B0604030504040204" pitchFamily="34" charset="0"/>
                <a:ea typeface="Verdana" panose="020B0604030504040204" pitchFamily="34" charset="0"/>
              </a:rPr>
              <a:t>Hybrid Inheritance</a:t>
            </a:r>
          </a:p>
          <a:p>
            <a:endParaRPr lang="en-US" dirty="0"/>
          </a:p>
        </p:txBody>
      </p:sp>
    </p:spTree>
    <p:extLst>
      <p:ext uri="{BB962C8B-B14F-4D97-AF65-F5344CB8AC3E}">
        <p14:creationId xmlns:p14="http://schemas.microsoft.com/office/powerpoint/2010/main" val="846722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DD17C-61F8-4924-9E12-632E877095EB}"/>
              </a:ext>
            </a:extLst>
          </p:cNvPr>
          <p:cNvSpPr>
            <a:spLocks noGrp="1"/>
          </p:cNvSpPr>
          <p:nvPr>
            <p:ph type="title"/>
          </p:nvPr>
        </p:nvSpPr>
        <p:spPr/>
        <p:txBody>
          <a:bodyPr/>
          <a:lstStyle/>
          <a:p>
            <a:r>
              <a:rPr lang="en-US" dirty="0"/>
              <a:t>Single inheritance:</a:t>
            </a:r>
          </a:p>
        </p:txBody>
      </p:sp>
      <p:sp>
        <p:nvSpPr>
          <p:cNvPr id="3" name="Content Placeholder 2">
            <a:extLst>
              <a:ext uri="{FF2B5EF4-FFF2-40B4-BE49-F238E27FC236}">
                <a16:creationId xmlns:a16="http://schemas.microsoft.com/office/drawing/2014/main" id="{1FDDB6E0-0DEF-40E5-B678-5298B4E2404E}"/>
              </a:ext>
            </a:extLst>
          </p:cNvPr>
          <p:cNvSpPr>
            <a:spLocks noGrp="1"/>
          </p:cNvSpPr>
          <p:nvPr>
            <p:ph idx="1"/>
          </p:nvPr>
        </p:nvSpPr>
        <p:spPr/>
        <p:txBody>
          <a:bodyPr/>
          <a:lstStyle/>
          <a:p>
            <a:pPr marL="0" indent="0" algn="just" fontAlgn="base">
              <a:buNone/>
            </a:pPr>
            <a:r>
              <a:rPr lang="en-US" sz="1400" b="0" i="0" dirty="0">
                <a:solidFill>
                  <a:srgbClr val="273239"/>
                </a:solidFill>
                <a:effectLst/>
                <a:latin typeface="Times New Roman" panose="02020603050405020304" pitchFamily="18" charset="0"/>
                <a:cs typeface="Times New Roman" panose="02020603050405020304" pitchFamily="18" charset="0"/>
              </a:rPr>
              <a:t>In single inheritance, a class is allowed to inherit from only one class. i.e. one subclass is inherited by one base class only.</a:t>
            </a:r>
          </a:p>
          <a:p>
            <a:pPr marL="0" indent="0">
              <a:buNone/>
            </a:pPr>
            <a:br>
              <a:rPr lang="en-US" dirty="0"/>
            </a:br>
            <a:endParaRPr lang="en-US" dirty="0"/>
          </a:p>
        </p:txBody>
      </p:sp>
      <p:pic>
        <p:nvPicPr>
          <p:cNvPr id="5" name="Picture 4">
            <a:extLst>
              <a:ext uri="{FF2B5EF4-FFF2-40B4-BE49-F238E27FC236}">
                <a16:creationId xmlns:a16="http://schemas.microsoft.com/office/drawing/2014/main" id="{3DFD5C31-475A-21C6-6742-D6F53A0B155C}"/>
              </a:ext>
            </a:extLst>
          </p:cNvPr>
          <p:cNvPicPr>
            <a:picLocks noChangeAspect="1"/>
          </p:cNvPicPr>
          <p:nvPr/>
        </p:nvPicPr>
        <p:blipFill>
          <a:blip r:embed="rId2"/>
          <a:stretch>
            <a:fillRect/>
          </a:stretch>
        </p:blipFill>
        <p:spPr>
          <a:xfrm>
            <a:off x="762000" y="2438400"/>
            <a:ext cx="3558848" cy="2149026"/>
          </a:xfrm>
          <a:prstGeom prst="rect">
            <a:avLst/>
          </a:prstGeom>
        </p:spPr>
      </p:pic>
      <p:pic>
        <p:nvPicPr>
          <p:cNvPr id="7" name="Picture 6">
            <a:extLst>
              <a:ext uri="{FF2B5EF4-FFF2-40B4-BE49-F238E27FC236}">
                <a16:creationId xmlns:a16="http://schemas.microsoft.com/office/drawing/2014/main" id="{D2BE2C8C-7538-6034-1214-26A08F8F2711}"/>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5288012" y="2057400"/>
            <a:ext cx="3093988" cy="3124471"/>
          </a:xfrm>
          <a:prstGeom prst="rect">
            <a:avLst/>
          </a:prstGeom>
        </p:spPr>
      </p:pic>
    </p:spTree>
    <p:extLst>
      <p:ext uri="{BB962C8B-B14F-4D97-AF65-F5344CB8AC3E}">
        <p14:creationId xmlns:p14="http://schemas.microsoft.com/office/powerpoint/2010/main" val="47926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386B0-0F84-7B2A-44B9-CCBF23940428}"/>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F2139469-3ACA-7E4B-91DB-819B2F175953}"/>
              </a:ext>
            </a:extLst>
          </p:cNvPr>
          <p:cNvPicPr>
            <a:picLocks noGrp="1" noChangeAspect="1"/>
          </p:cNvPicPr>
          <p:nvPr>
            <p:ph idx="1"/>
          </p:nvPr>
        </p:nvPicPr>
        <p:blipFill>
          <a:blip r:embed="rId2"/>
          <a:stretch>
            <a:fillRect/>
          </a:stretch>
        </p:blipFill>
        <p:spPr>
          <a:xfrm>
            <a:off x="4800600" y="3352800"/>
            <a:ext cx="1356478" cy="502964"/>
          </a:xfrm>
        </p:spPr>
      </p:pic>
      <p:pic>
        <p:nvPicPr>
          <p:cNvPr id="5" name="Picture 4">
            <a:extLst>
              <a:ext uri="{FF2B5EF4-FFF2-40B4-BE49-F238E27FC236}">
                <a16:creationId xmlns:a16="http://schemas.microsoft.com/office/drawing/2014/main" id="{587D61BD-0A36-4C52-CD46-C88EC804BF45}"/>
              </a:ext>
            </a:extLst>
          </p:cNvPr>
          <p:cNvPicPr>
            <a:picLocks noChangeAspect="1"/>
          </p:cNvPicPr>
          <p:nvPr/>
        </p:nvPicPr>
        <p:blipFill>
          <a:blip r:embed="rId3"/>
          <a:stretch>
            <a:fillRect/>
          </a:stretch>
        </p:blipFill>
        <p:spPr>
          <a:xfrm>
            <a:off x="480060" y="457200"/>
            <a:ext cx="2918713" cy="3825572"/>
          </a:xfrm>
          <a:prstGeom prst="rect">
            <a:avLst/>
          </a:prstGeom>
        </p:spPr>
      </p:pic>
    </p:spTree>
    <p:extLst>
      <p:ext uri="{BB962C8B-B14F-4D97-AF65-F5344CB8AC3E}">
        <p14:creationId xmlns:p14="http://schemas.microsoft.com/office/powerpoint/2010/main" val="928831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C0010-4853-82E1-338F-57329F336CF2}"/>
              </a:ext>
            </a:extLst>
          </p:cNvPr>
          <p:cNvSpPr>
            <a:spLocks noGrp="1"/>
          </p:cNvSpPr>
          <p:nvPr>
            <p:ph type="title"/>
          </p:nvPr>
        </p:nvSpPr>
        <p:spPr/>
        <p:txBody>
          <a:bodyPr/>
          <a:lstStyle/>
          <a:p>
            <a:endParaRPr lang="en-IN"/>
          </a:p>
        </p:txBody>
      </p:sp>
      <p:pic>
        <p:nvPicPr>
          <p:cNvPr id="9" name="Content Placeholder 8">
            <a:extLst>
              <a:ext uri="{FF2B5EF4-FFF2-40B4-BE49-F238E27FC236}">
                <a16:creationId xmlns:a16="http://schemas.microsoft.com/office/drawing/2014/main" id="{C9E10FF0-36F4-1E43-352F-9E9EE69CC9F3}"/>
              </a:ext>
            </a:extLst>
          </p:cNvPr>
          <p:cNvPicPr>
            <a:picLocks noGrp="1" noChangeAspect="1"/>
          </p:cNvPicPr>
          <p:nvPr>
            <p:ph idx="1"/>
          </p:nvPr>
        </p:nvPicPr>
        <p:blipFill>
          <a:blip r:embed="rId2"/>
          <a:stretch>
            <a:fillRect/>
          </a:stretch>
        </p:blipFill>
        <p:spPr>
          <a:xfrm>
            <a:off x="2834859" y="914400"/>
            <a:ext cx="3619814" cy="3520745"/>
          </a:xfrm>
        </p:spPr>
      </p:pic>
      <p:pic>
        <p:nvPicPr>
          <p:cNvPr id="7" name="Picture 6">
            <a:extLst>
              <a:ext uri="{FF2B5EF4-FFF2-40B4-BE49-F238E27FC236}">
                <a16:creationId xmlns:a16="http://schemas.microsoft.com/office/drawing/2014/main" id="{ADF0CBBC-8F65-A815-EA0D-CC563839D300}"/>
              </a:ext>
            </a:extLst>
          </p:cNvPr>
          <p:cNvPicPr>
            <a:picLocks noChangeAspect="1"/>
          </p:cNvPicPr>
          <p:nvPr/>
        </p:nvPicPr>
        <p:blipFill>
          <a:blip r:embed="rId3"/>
          <a:stretch>
            <a:fillRect/>
          </a:stretch>
        </p:blipFill>
        <p:spPr>
          <a:xfrm>
            <a:off x="304800" y="914400"/>
            <a:ext cx="2530059" cy="2834886"/>
          </a:xfrm>
          <a:prstGeom prst="rect">
            <a:avLst/>
          </a:prstGeom>
        </p:spPr>
      </p:pic>
      <p:pic>
        <p:nvPicPr>
          <p:cNvPr id="11" name="Picture 10">
            <a:extLst>
              <a:ext uri="{FF2B5EF4-FFF2-40B4-BE49-F238E27FC236}">
                <a16:creationId xmlns:a16="http://schemas.microsoft.com/office/drawing/2014/main" id="{8FE0E6F5-A576-B0AF-5A49-C4297999FC0F}"/>
              </a:ext>
            </a:extLst>
          </p:cNvPr>
          <p:cNvPicPr>
            <a:picLocks noChangeAspect="1"/>
          </p:cNvPicPr>
          <p:nvPr/>
        </p:nvPicPr>
        <p:blipFill>
          <a:blip r:embed="rId4"/>
          <a:stretch>
            <a:fillRect/>
          </a:stretch>
        </p:blipFill>
        <p:spPr>
          <a:xfrm>
            <a:off x="6629400" y="2049660"/>
            <a:ext cx="1447925" cy="1379340"/>
          </a:xfrm>
          <a:prstGeom prst="rect">
            <a:avLst/>
          </a:prstGeom>
        </p:spPr>
      </p:pic>
    </p:spTree>
    <p:extLst>
      <p:ext uri="{BB962C8B-B14F-4D97-AF65-F5344CB8AC3E}">
        <p14:creationId xmlns:p14="http://schemas.microsoft.com/office/powerpoint/2010/main" val="1891620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91FE7471-382F-4DEF-BA28-5E7636FF2759}"/>
              </a:ext>
            </a:extLst>
          </p:cNvPr>
          <p:cNvSpPr>
            <a:spLocks noGrp="1"/>
          </p:cNvSpPr>
          <p:nvPr>
            <p:ph type="title"/>
          </p:nvPr>
        </p:nvSpPr>
        <p:spPr/>
        <p:txBody>
          <a:bodyPr/>
          <a:lstStyle/>
          <a:p>
            <a:pPr algn="l"/>
            <a:r>
              <a:rPr lang="en-US" altLang="en-US" sz="3600" dirty="0"/>
              <a:t>Multiple Inheritance</a:t>
            </a:r>
          </a:p>
        </p:txBody>
      </p:sp>
      <p:sp>
        <p:nvSpPr>
          <p:cNvPr id="23555" name="Content Placeholder 2">
            <a:extLst>
              <a:ext uri="{FF2B5EF4-FFF2-40B4-BE49-F238E27FC236}">
                <a16:creationId xmlns:a16="http://schemas.microsoft.com/office/drawing/2014/main" id="{C84295AA-9BDF-413D-966C-4D35D6C0DDBE}"/>
              </a:ext>
            </a:extLst>
          </p:cNvPr>
          <p:cNvSpPr>
            <a:spLocks noGrp="1"/>
          </p:cNvSpPr>
          <p:nvPr>
            <p:ph sz="half" idx="1"/>
          </p:nvPr>
        </p:nvSpPr>
        <p:spPr/>
        <p:txBody>
          <a:bodyPr>
            <a:normAutofit fontScale="92500" lnSpcReduction="10000"/>
          </a:bodyPr>
          <a:lstStyle/>
          <a:p>
            <a:pPr marL="0" indent="0">
              <a:buFont typeface="Arial" panose="020B0604020202020204" pitchFamily="34" charset="0"/>
              <a:buNone/>
            </a:pPr>
            <a:r>
              <a:rPr lang="en-US" altLang="en-US" dirty="0"/>
              <a:t>class Base1:  </a:t>
            </a:r>
          </a:p>
          <a:p>
            <a:pPr marL="0" indent="0">
              <a:buFont typeface="Arial" panose="020B0604020202020204" pitchFamily="34" charset="0"/>
              <a:buNone/>
            </a:pPr>
            <a:r>
              <a:rPr lang="en-US" altLang="en-US" dirty="0"/>
              <a:t>    </a:t>
            </a:r>
          </a:p>
          <a:p>
            <a:pPr marL="0" indent="0">
              <a:buFont typeface="Arial" panose="020B0604020202020204" pitchFamily="34" charset="0"/>
              <a:buNone/>
            </a:pPr>
            <a:r>
              <a:rPr lang="en-US" altLang="en-US" dirty="0"/>
              <a:t>  </a:t>
            </a:r>
          </a:p>
          <a:p>
            <a:pPr marL="0" indent="0">
              <a:buFont typeface="Arial" panose="020B0604020202020204" pitchFamily="34" charset="0"/>
              <a:buNone/>
            </a:pPr>
            <a:r>
              <a:rPr lang="en-US" altLang="en-US" dirty="0"/>
              <a:t>class Base2:  </a:t>
            </a:r>
          </a:p>
          <a:p>
            <a:pPr marL="0" indent="0">
              <a:buFont typeface="Arial" panose="020B0604020202020204" pitchFamily="34" charset="0"/>
              <a:buNone/>
            </a:pPr>
            <a:r>
              <a:rPr lang="en-US" altLang="en-US" dirty="0"/>
              <a:t>  </a:t>
            </a:r>
          </a:p>
          <a:p>
            <a:pPr marL="0" indent="0">
              <a:buFont typeface="Arial" panose="020B0604020202020204" pitchFamily="34" charset="0"/>
              <a:buNone/>
            </a:pPr>
            <a:r>
              <a:rPr lang="en-US" altLang="en-US" dirty="0"/>
              <a:t>.  </a:t>
            </a:r>
          </a:p>
          <a:p>
            <a:pPr marL="0" indent="0">
              <a:buFont typeface="Arial" panose="020B0604020202020204" pitchFamily="34" charset="0"/>
              <a:buNone/>
            </a:pPr>
            <a:r>
              <a:rPr lang="en-US" altLang="en-US" dirty="0"/>
              <a:t>.  </a:t>
            </a:r>
          </a:p>
          <a:p>
            <a:pPr marL="0" indent="0">
              <a:buFont typeface="Arial" panose="020B0604020202020204" pitchFamily="34" charset="0"/>
              <a:buNone/>
            </a:pPr>
            <a:r>
              <a:rPr lang="en-US" altLang="en-US" dirty="0"/>
              <a:t>.  </a:t>
            </a:r>
          </a:p>
          <a:p>
            <a:pPr marL="0" indent="0">
              <a:buFont typeface="Arial" panose="020B0604020202020204" pitchFamily="34" charset="0"/>
              <a:buNone/>
            </a:pPr>
            <a:r>
              <a:rPr lang="en-US" altLang="en-US" dirty="0"/>
              <a:t>class </a:t>
            </a:r>
            <a:r>
              <a:rPr lang="en-US" altLang="en-US" dirty="0" err="1"/>
              <a:t>BaseN</a:t>
            </a:r>
            <a:r>
              <a:rPr lang="en-US" altLang="en-US" dirty="0"/>
              <a:t>:  </a:t>
            </a:r>
          </a:p>
          <a:p>
            <a:pPr marL="0" indent="0">
              <a:buFont typeface="Arial" panose="020B0604020202020204" pitchFamily="34" charset="0"/>
              <a:buNone/>
            </a:pPr>
            <a:r>
              <a:rPr lang="en-US" altLang="en-US" dirty="0"/>
              <a:t>   </a:t>
            </a:r>
          </a:p>
        </p:txBody>
      </p:sp>
      <p:sp>
        <p:nvSpPr>
          <p:cNvPr id="23556" name="Content Placeholder 3">
            <a:extLst>
              <a:ext uri="{FF2B5EF4-FFF2-40B4-BE49-F238E27FC236}">
                <a16:creationId xmlns:a16="http://schemas.microsoft.com/office/drawing/2014/main" id="{50BA8669-6683-410C-9B6B-0FC477052F1E}"/>
              </a:ext>
            </a:extLst>
          </p:cNvPr>
          <p:cNvSpPr>
            <a:spLocks noGrp="1"/>
          </p:cNvSpPr>
          <p:nvPr>
            <p:ph sz="half" idx="2"/>
          </p:nvPr>
        </p:nvSpPr>
        <p:spPr>
          <a:xfrm>
            <a:off x="4648200" y="838200"/>
            <a:ext cx="4038600" cy="5287963"/>
          </a:xfrm>
        </p:spPr>
        <p:txBody>
          <a:bodyPr>
            <a:normAutofit fontScale="92500" lnSpcReduction="10000"/>
          </a:bodyPr>
          <a:lstStyle/>
          <a:p>
            <a:pPr marL="0" indent="0">
              <a:buFont typeface="Arial" panose="020B0604020202020204" pitchFamily="34" charset="0"/>
              <a:buNone/>
            </a:pPr>
            <a:endParaRPr lang="en-US" altLang="en-US" dirty="0"/>
          </a:p>
          <a:p>
            <a:pPr marL="0" indent="0">
              <a:buFont typeface="Arial" panose="020B0604020202020204" pitchFamily="34" charset="0"/>
              <a:buNone/>
            </a:pPr>
            <a:r>
              <a:rPr lang="en-US" altLang="en-US" dirty="0"/>
              <a:t>class Derived: public Base1, public Base2, ......  </a:t>
            </a:r>
          </a:p>
          <a:p>
            <a:pPr marL="0" indent="0">
              <a:buFont typeface="Arial" panose="020B0604020202020204" pitchFamily="34" charset="0"/>
              <a:buNone/>
            </a:pPr>
            <a:r>
              <a:rPr lang="en-US" altLang="en-US" dirty="0"/>
              <a:t>   </a:t>
            </a:r>
          </a:p>
          <a:p>
            <a:pPr marL="0" indent="0">
              <a:buFont typeface="Arial" panose="020B0604020202020204" pitchFamily="34" charset="0"/>
              <a:buNone/>
            </a:pPr>
            <a:endParaRPr lang="en-US" altLang="en-US" dirty="0"/>
          </a:p>
        </p:txBody>
      </p:sp>
      <p:sp>
        <p:nvSpPr>
          <p:cNvPr id="12" name="Rectangle 11">
            <a:extLst>
              <a:ext uri="{FF2B5EF4-FFF2-40B4-BE49-F238E27FC236}">
                <a16:creationId xmlns:a16="http://schemas.microsoft.com/office/drawing/2014/main" id="{F92FBC19-1757-4E43-9BCD-D8478A511FE0}"/>
              </a:ext>
            </a:extLst>
          </p:cNvPr>
          <p:cNvSpPr/>
          <p:nvPr/>
        </p:nvSpPr>
        <p:spPr>
          <a:xfrm>
            <a:off x="5181600" y="2667000"/>
            <a:ext cx="914388"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a:t>
            </a:r>
          </a:p>
        </p:txBody>
      </p:sp>
      <p:sp>
        <p:nvSpPr>
          <p:cNvPr id="13" name="Rectangle 12">
            <a:extLst>
              <a:ext uri="{FF2B5EF4-FFF2-40B4-BE49-F238E27FC236}">
                <a16:creationId xmlns:a16="http://schemas.microsoft.com/office/drawing/2014/main" id="{91851E44-F6BC-437A-8F70-487B6608AF55}"/>
              </a:ext>
            </a:extLst>
          </p:cNvPr>
          <p:cNvSpPr/>
          <p:nvPr/>
        </p:nvSpPr>
        <p:spPr>
          <a:xfrm>
            <a:off x="6981651" y="2667000"/>
            <a:ext cx="1066812"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a:t>
            </a:r>
          </a:p>
        </p:txBody>
      </p:sp>
      <p:cxnSp>
        <p:nvCxnSpPr>
          <p:cNvPr id="14" name="Straight Connector 13">
            <a:extLst>
              <a:ext uri="{FF2B5EF4-FFF2-40B4-BE49-F238E27FC236}">
                <a16:creationId xmlns:a16="http://schemas.microsoft.com/office/drawing/2014/main" id="{EFFE7E8F-EFEA-470B-AF07-07BEA371BF45}"/>
              </a:ext>
            </a:extLst>
          </p:cNvPr>
          <p:cNvCxnSpPr>
            <a:stCxn id="12" idx="2"/>
          </p:cNvCxnSpPr>
          <p:nvPr/>
        </p:nvCxnSpPr>
        <p:spPr>
          <a:xfrm>
            <a:off x="5638794" y="3429000"/>
            <a:ext cx="0" cy="12076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5A348F2-C13D-48A9-A50A-BBFD6383D820}"/>
              </a:ext>
            </a:extLst>
          </p:cNvPr>
          <p:cNvCxnSpPr>
            <a:stCxn id="13" idx="2"/>
          </p:cNvCxnSpPr>
          <p:nvPr/>
        </p:nvCxnSpPr>
        <p:spPr>
          <a:xfrm>
            <a:off x="7515057" y="3429000"/>
            <a:ext cx="0" cy="12076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6007D13-1D6A-4F7E-AD01-5D2056CA54E2}"/>
              </a:ext>
            </a:extLst>
          </p:cNvPr>
          <p:cNvCxnSpPr/>
          <p:nvPr/>
        </p:nvCxnSpPr>
        <p:spPr>
          <a:xfrm>
            <a:off x="5638794" y="4636690"/>
            <a:ext cx="18762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A6C4B94-8B09-40CC-ADB9-23226FE43D0D}"/>
              </a:ext>
            </a:extLst>
          </p:cNvPr>
          <p:cNvCxnSpPr/>
          <p:nvPr/>
        </p:nvCxnSpPr>
        <p:spPr>
          <a:xfrm>
            <a:off x="6576925" y="4648200"/>
            <a:ext cx="0" cy="723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95E3EBBA-6F8C-4E31-B343-4F36BD91222C}"/>
              </a:ext>
            </a:extLst>
          </p:cNvPr>
          <p:cNvSpPr/>
          <p:nvPr/>
        </p:nvSpPr>
        <p:spPr>
          <a:xfrm>
            <a:off x="6095988" y="5383608"/>
            <a:ext cx="1219208" cy="94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a:t>
            </a:r>
          </a:p>
        </p:txBody>
      </p:sp>
    </p:spTree>
    <p:extLst>
      <p:ext uri="{BB962C8B-B14F-4D97-AF65-F5344CB8AC3E}">
        <p14:creationId xmlns:p14="http://schemas.microsoft.com/office/powerpoint/2010/main" val="3478664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1FE9AEB-117B-2665-21BB-63B71772FA51}"/>
              </a:ext>
            </a:extLst>
          </p:cNvPr>
          <p:cNvGrpSpPr/>
          <p:nvPr/>
        </p:nvGrpSpPr>
        <p:grpSpPr>
          <a:xfrm>
            <a:off x="2971800" y="2057400"/>
            <a:ext cx="3581399" cy="2886671"/>
            <a:chOff x="1752600" y="507683"/>
            <a:chExt cx="4195763" cy="3675093"/>
          </a:xfrm>
        </p:grpSpPr>
        <p:pic>
          <p:nvPicPr>
            <p:cNvPr id="9" name="Picture 8">
              <a:extLst>
                <a:ext uri="{FF2B5EF4-FFF2-40B4-BE49-F238E27FC236}">
                  <a16:creationId xmlns:a16="http://schemas.microsoft.com/office/drawing/2014/main" id="{77C1D9A0-D83C-4777-8BBA-7D07E940D9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528637"/>
              <a:ext cx="1223963" cy="1223963"/>
            </a:xfrm>
            <a:prstGeom prst="rect">
              <a:avLst/>
            </a:prstGeom>
          </p:spPr>
        </p:pic>
        <p:pic>
          <p:nvPicPr>
            <p:cNvPr id="10" name="Picture 9">
              <a:extLst>
                <a:ext uri="{FF2B5EF4-FFF2-40B4-BE49-F238E27FC236}">
                  <a16:creationId xmlns:a16="http://schemas.microsoft.com/office/drawing/2014/main" id="{FC7E6600-8FC7-4589-AF56-FE3E5852BCCA}"/>
                </a:ext>
              </a:extLst>
            </p:cNvPr>
            <p:cNvPicPr>
              <a:picLocks noChangeAspect="1"/>
            </p:cNvPicPr>
            <p:nvPr/>
          </p:nvPicPr>
          <p:blipFill>
            <a:blip r:embed="rId3"/>
            <a:stretch>
              <a:fillRect/>
            </a:stretch>
          </p:blipFill>
          <p:spPr>
            <a:xfrm>
              <a:off x="1752600" y="507683"/>
              <a:ext cx="1571625" cy="1447800"/>
            </a:xfrm>
            <a:prstGeom prst="rect">
              <a:avLst/>
            </a:prstGeom>
          </p:spPr>
        </p:pic>
        <p:cxnSp>
          <p:nvCxnSpPr>
            <p:cNvPr id="12" name="Straight Arrow Connector 11">
              <a:extLst>
                <a:ext uri="{FF2B5EF4-FFF2-40B4-BE49-F238E27FC236}">
                  <a16:creationId xmlns:a16="http://schemas.microsoft.com/office/drawing/2014/main" id="{E219FCF1-1FC3-4836-8135-E52A60C0C0CA}"/>
                </a:ext>
              </a:extLst>
            </p:cNvPr>
            <p:cNvCxnSpPr/>
            <p:nvPr/>
          </p:nvCxnSpPr>
          <p:spPr>
            <a:xfrm>
              <a:off x="2743200" y="1752600"/>
              <a:ext cx="838200" cy="685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75517FF1-0BB3-4349-9953-A60E34716133}"/>
                </a:ext>
              </a:extLst>
            </p:cNvPr>
            <p:cNvCxnSpPr/>
            <p:nvPr/>
          </p:nvCxnSpPr>
          <p:spPr>
            <a:xfrm flipH="1">
              <a:off x="3733800" y="1752600"/>
              <a:ext cx="1447800" cy="685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6" name="Picture 15">
              <a:extLst>
                <a:ext uri="{FF2B5EF4-FFF2-40B4-BE49-F238E27FC236}">
                  <a16:creationId xmlns:a16="http://schemas.microsoft.com/office/drawing/2014/main" id="{F33547D6-65A9-466E-993B-67F525754C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4341" y="2459831"/>
              <a:ext cx="1618918" cy="1481138"/>
            </a:xfrm>
            <a:prstGeom prst="rect">
              <a:avLst/>
            </a:prstGeom>
          </p:spPr>
        </p:pic>
        <p:sp>
          <p:nvSpPr>
            <p:cNvPr id="17" name="TextBox 16">
              <a:extLst>
                <a:ext uri="{FF2B5EF4-FFF2-40B4-BE49-F238E27FC236}">
                  <a16:creationId xmlns:a16="http://schemas.microsoft.com/office/drawing/2014/main" id="{04555028-62CE-49FB-81B8-2DE080396A1B}"/>
                </a:ext>
              </a:extLst>
            </p:cNvPr>
            <p:cNvSpPr txBox="1"/>
            <p:nvPr/>
          </p:nvSpPr>
          <p:spPr>
            <a:xfrm>
              <a:off x="3244068" y="3813444"/>
              <a:ext cx="1018227" cy="369332"/>
            </a:xfrm>
            <a:prstGeom prst="rect">
              <a:avLst/>
            </a:prstGeom>
            <a:noFill/>
          </p:spPr>
          <p:txBody>
            <a:bodyPr wrap="none" rtlCol="0">
              <a:spAutoFit/>
            </a:bodyPr>
            <a:lstStyle/>
            <a:p>
              <a:r>
                <a:rPr lang="en-US" b="1" dirty="0"/>
                <a:t>student</a:t>
              </a:r>
            </a:p>
          </p:txBody>
        </p:sp>
      </p:grpSp>
      <p:sp>
        <p:nvSpPr>
          <p:cNvPr id="3" name="TextBox 2">
            <a:extLst>
              <a:ext uri="{FF2B5EF4-FFF2-40B4-BE49-F238E27FC236}">
                <a16:creationId xmlns:a16="http://schemas.microsoft.com/office/drawing/2014/main" id="{579C4543-839F-8A16-5CBA-069CFCEB2D18}"/>
              </a:ext>
            </a:extLst>
          </p:cNvPr>
          <p:cNvSpPr txBox="1"/>
          <p:nvPr/>
        </p:nvSpPr>
        <p:spPr>
          <a:xfrm>
            <a:off x="533400" y="838200"/>
            <a:ext cx="8077200" cy="1477328"/>
          </a:xfrm>
          <a:prstGeom prst="rect">
            <a:avLst/>
          </a:prstGeom>
          <a:noFill/>
        </p:spPr>
        <p:txBody>
          <a:bodyPr wrap="square" rtlCol="0">
            <a:spAutoFit/>
          </a:bodyPr>
          <a:lstStyle/>
          <a:p>
            <a:endParaRPr lang="en-US" sz="1800" b="0" i="0" dirty="0">
              <a:solidFill>
                <a:srgbClr val="273239"/>
              </a:solidFill>
              <a:effectLst/>
              <a:latin typeface="Times New Roman" panose="02020603050405020304" pitchFamily="18" charset="0"/>
              <a:cs typeface="Times New Roman" panose="02020603050405020304" pitchFamily="18" charset="0"/>
            </a:endParaRPr>
          </a:p>
          <a:p>
            <a:endParaRPr lang="en-US" dirty="0">
              <a:solidFill>
                <a:srgbClr val="273239"/>
              </a:solidFill>
              <a:latin typeface="Times New Roman" panose="02020603050405020304" pitchFamily="18" charset="0"/>
              <a:cs typeface="Times New Roman" panose="02020603050405020304" pitchFamily="18" charset="0"/>
            </a:endParaRPr>
          </a:p>
          <a:p>
            <a:r>
              <a:rPr lang="en-US" sz="1800" b="0" i="0" dirty="0">
                <a:solidFill>
                  <a:srgbClr val="273239"/>
                </a:solidFill>
                <a:effectLst/>
                <a:latin typeface="Times New Roman" panose="02020603050405020304" pitchFamily="18" charset="0"/>
                <a:cs typeface="Times New Roman" panose="02020603050405020304" pitchFamily="18" charset="0"/>
              </a:rPr>
              <a:t>Multiple Inheritance is a feature of C++ where a class can inherit from more than one class. </a:t>
            </a:r>
            <a:r>
              <a:rPr lang="en-US" sz="1800" b="0" i="0" dirty="0" err="1">
                <a:solidFill>
                  <a:srgbClr val="273239"/>
                </a:solidFill>
                <a:effectLst/>
                <a:latin typeface="Times New Roman" panose="02020603050405020304" pitchFamily="18" charset="0"/>
                <a:cs typeface="Times New Roman" panose="02020603050405020304" pitchFamily="18" charset="0"/>
              </a:rPr>
              <a:t>i.e</a:t>
            </a:r>
            <a:r>
              <a:rPr lang="en-US" sz="1800" b="0" i="0" dirty="0">
                <a:solidFill>
                  <a:srgbClr val="273239"/>
                </a:solidFill>
                <a:effectLst/>
                <a:latin typeface="Times New Roman" panose="02020603050405020304" pitchFamily="18" charset="0"/>
                <a:cs typeface="Times New Roman" panose="02020603050405020304" pitchFamily="18" charset="0"/>
              </a:rPr>
              <a:t> one </a:t>
            </a:r>
            <a:r>
              <a:rPr lang="en-US" sz="1800" b="1" i="0" dirty="0">
                <a:solidFill>
                  <a:srgbClr val="273239"/>
                </a:solidFill>
                <a:effectLst/>
                <a:latin typeface="Times New Roman" panose="02020603050405020304" pitchFamily="18" charset="0"/>
                <a:cs typeface="Times New Roman" panose="02020603050405020304" pitchFamily="18" charset="0"/>
              </a:rPr>
              <a:t>subclass</a:t>
            </a:r>
            <a:r>
              <a:rPr lang="en-US" sz="1800" b="0" i="0" dirty="0">
                <a:solidFill>
                  <a:srgbClr val="273239"/>
                </a:solidFill>
                <a:effectLst/>
                <a:latin typeface="Times New Roman" panose="02020603050405020304" pitchFamily="18" charset="0"/>
                <a:cs typeface="Times New Roman" panose="02020603050405020304" pitchFamily="18" charset="0"/>
              </a:rPr>
              <a:t> is inherited from more than one </a:t>
            </a:r>
            <a:r>
              <a:rPr lang="en-US" sz="1800" b="1" i="0" dirty="0">
                <a:solidFill>
                  <a:srgbClr val="273239"/>
                </a:solidFill>
                <a:effectLst/>
                <a:latin typeface="Times New Roman" panose="02020603050405020304" pitchFamily="18" charset="0"/>
                <a:cs typeface="Times New Roman" panose="02020603050405020304" pitchFamily="18" charset="0"/>
              </a:rPr>
              <a:t>base class</a:t>
            </a:r>
            <a:r>
              <a:rPr lang="en-US" sz="1800" b="0" i="0" dirty="0">
                <a:solidFill>
                  <a:srgbClr val="273239"/>
                </a:solidFill>
                <a:effectLst/>
                <a:latin typeface="Times New Roman" panose="02020603050405020304" pitchFamily="18" charset="0"/>
                <a:cs typeface="Times New Roman" panose="02020603050405020304" pitchFamily="18" charset="0"/>
              </a:rPr>
              <a:t>.</a:t>
            </a:r>
          </a:p>
          <a:p>
            <a:endParaRPr lang="en-IN" dirty="0"/>
          </a:p>
        </p:txBody>
      </p:sp>
      <p:sp>
        <p:nvSpPr>
          <p:cNvPr id="4" name="Title 1">
            <a:extLst>
              <a:ext uri="{FF2B5EF4-FFF2-40B4-BE49-F238E27FC236}">
                <a16:creationId xmlns:a16="http://schemas.microsoft.com/office/drawing/2014/main" id="{068493B3-A8E9-CFCD-C902-D852F663E51A}"/>
              </a:ext>
            </a:extLst>
          </p:cNvPr>
          <p:cNvSpPr txBox="1">
            <a:spLocks/>
          </p:cNvSpPr>
          <p:nvPr/>
        </p:nvSpPr>
        <p:spPr>
          <a:xfrm>
            <a:off x="457200" y="399249"/>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t>Multiple inheritance</a:t>
            </a:r>
          </a:p>
        </p:txBody>
      </p:sp>
    </p:spTree>
    <p:extLst>
      <p:ext uri="{BB962C8B-B14F-4D97-AF65-F5344CB8AC3E}">
        <p14:creationId xmlns:p14="http://schemas.microsoft.com/office/powerpoint/2010/main" val="3590973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17909-B285-169D-8389-CD77E0F33A88}"/>
              </a:ext>
            </a:extLst>
          </p:cNvPr>
          <p:cNvSpPr>
            <a:spLocks noGrp="1"/>
          </p:cNvSpPr>
          <p:nvPr>
            <p:ph type="title"/>
          </p:nvPr>
        </p:nvSpPr>
        <p:spPr>
          <a:xfrm>
            <a:off x="457200" y="0"/>
            <a:ext cx="8229600" cy="1143000"/>
          </a:xfrm>
        </p:spPr>
        <p:txBody>
          <a:bodyPr/>
          <a:lstStyle/>
          <a:p>
            <a:r>
              <a:rPr lang="en-IN" dirty="0"/>
              <a:t>Multiple inheritance</a:t>
            </a:r>
          </a:p>
        </p:txBody>
      </p:sp>
      <p:sp>
        <p:nvSpPr>
          <p:cNvPr id="3" name="Content Placeholder 2">
            <a:extLst>
              <a:ext uri="{FF2B5EF4-FFF2-40B4-BE49-F238E27FC236}">
                <a16:creationId xmlns:a16="http://schemas.microsoft.com/office/drawing/2014/main" id="{BB14201E-165D-187D-ECA5-FCABE9ECEBF4}"/>
              </a:ext>
            </a:extLst>
          </p:cNvPr>
          <p:cNvSpPr>
            <a:spLocks noGrp="1"/>
          </p:cNvSpPr>
          <p:nvPr>
            <p:ph idx="1"/>
          </p:nvPr>
        </p:nvSpPr>
        <p:spPr>
          <a:xfrm>
            <a:off x="457200" y="1040376"/>
            <a:ext cx="8229600" cy="4525963"/>
          </a:xfrm>
        </p:spPr>
        <p:txBody>
          <a:bodyPr/>
          <a:lstStyle/>
          <a:p>
            <a:endParaRPr lang="en-IN" dirty="0"/>
          </a:p>
        </p:txBody>
      </p:sp>
      <p:pic>
        <p:nvPicPr>
          <p:cNvPr id="5" name="Picture 4">
            <a:extLst>
              <a:ext uri="{FF2B5EF4-FFF2-40B4-BE49-F238E27FC236}">
                <a16:creationId xmlns:a16="http://schemas.microsoft.com/office/drawing/2014/main" id="{19047574-2EE7-A778-D2FB-2BA0572ED09C}"/>
              </a:ext>
            </a:extLst>
          </p:cNvPr>
          <p:cNvPicPr>
            <a:picLocks noChangeAspect="1"/>
          </p:cNvPicPr>
          <p:nvPr/>
        </p:nvPicPr>
        <p:blipFill>
          <a:blip r:embed="rId2"/>
          <a:stretch>
            <a:fillRect/>
          </a:stretch>
        </p:blipFill>
        <p:spPr>
          <a:xfrm>
            <a:off x="152400" y="2105441"/>
            <a:ext cx="3581400" cy="996076"/>
          </a:xfrm>
          <a:prstGeom prst="rect">
            <a:avLst/>
          </a:prstGeom>
        </p:spPr>
      </p:pic>
      <p:pic>
        <p:nvPicPr>
          <p:cNvPr id="7" name="Picture 6">
            <a:extLst>
              <a:ext uri="{FF2B5EF4-FFF2-40B4-BE49-F238E27FC236}">
                <a16:creationId xmlns:a16="http://schemas.microsoft.com/office/drawing/2014/main" id="{C5A6FBED-380F-E00E-1DF7-D7A46E0BD1F2}"/>
              </a:ext>
            </a:extLst>
          </p:cNvPr>
          <p:cNvPicPr>
            <a:picLocks noChangeAspect="1"/>
          </p:cNvPicPr>
          <p:nvPr/>
        </p:nvPicPr>
        <p:blipFill>
          <a:blip r:embed="rId3"/>
          <a:stretch>
            <a:fillRect/>
          </a:stretch>
        </p:blipFill>
        <p:spPr>
          <a:xfrm>
            <a:off x="3809538" y="1676400"/>
            <a:ext cx="5334462" cy="3703641"/>
          </a:xfrm>
          <a:prstGeom prst="rect">
            <a:avLst/>
          </a:prstGeom>
        </p:spPr>
      </p:pic>
    </p:spTree>
    <p:extLst>
      <p:ext uri="{BB962C8B-B14F-4D97-AF65-F5344CB8AC3E}">
        <p14:creationId xmlns:p14="http://schemas.microsoft.com/office/powerpoint/2010/main" val="1650692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A998C-60DF-743E-645C-91F61E52A35F}"/>
              </a:ext>
            </a:extLst>
          </p:cNvPr>
          <p:cNvSpPr>
            <a:spLocks noGrp="1"/>
          </p:cNvSpPr>
          <p:nvPr>
            <p:ph type="title"/>
          </p:nvPr>
        </p:nvSpPr>
        <p:spPr/>
        <p:txBody>
          <a:bodyPr/>
          <a:lstStyle/>
          <a:p>
            <a:r>
              <a:rPr lang="en-IN" dirty="0"/>
              <a:t>INHERITANCE</a:t>
            </a:r>
          </a:p>
        </p:txBody>
      </p:sp>
      <p:sp>
        <p:nvSpPr>
          <p:cNvPr id="3" name="Content Placeholder 2">
            <a:extLst>
              <a:ext uri="{FF2B5EF4-FFF2-40B4-BE49-F238E27FC236}">
                <a16:creationId xmlns:a16="http://schemas.microsoft.com/office/drawing/2014/main" id="{4814360D-86E4-9490-20CB-0195D1FA0795}"/>
              </a:ext>
            </a:extLst>
          </p:cNvPr>
          <p:cNvSpPr>
            <a:spLocks noGrp="1"/>
          </p:cNvSpPr>
          <p:nvPr>
            <p:ph idx="1"/>
          </p:nvPr>
        </p:nvSpPr>
        <p:spPr/>
        <p:txBody>
          <a:bodyPr>
            <a:normAutofit fontScale="70000" lnSpcReduction="20000"/>
          </a:bodyPr>
          <a:lstStyle/>
          <a:p>
            <a:pPr algn="just" fontAlgn="base"/>
            <a:r>
              <a:rPr lang="en-US" b="0" i="0" dirty="0">
                <a:solidFill>
                  <a:srgbClr val="273239"/>
                </a:solidFill>
                <a:effectLst/>
                <a:latin typeface="urw-din"/>
              </a:rPr>
              <a:t>Inheritance is a feature or a process in which, new classes are created from the existing classes. The new class created is called “derived class” or “child class” and the existing class is known as the “base class” or “parent class”. The derived class now is said to be inherited from the base class.</a:t>
            </a:r>
          </a:p>
          <a:p>
            <a:pPr algn="just" fontAlgn="base"/>
            <a:r>
              <a:rPr lang="en-US" b="0" i="0" dirty="0">
                <a:solidFill>
                  <a:srgbClr val="273239"/>
                </a:solidFill>
                <a:effectLst/>
                <a:latin typeface="urw-din"/>
              </a:rPr>
              <a:t>The derived class inherits all the properties of the base class, without changing the properties of base class and may add new features to its own. These new features in the derived class will not affect the base class. The derived class is the specialized class for the base class.</a:t>
            </a:r>
          </a:p>
          <a:p>
            <a:pPr algn="just" fontAlgn="base">
              <a:buFont typeface="Arial" panose="020B0604020202020204" pitchFamily="34" charset="0"/>
              <a:buChar char="•"/>
            </a:pPr>
            <a:r>
              <a:rPr lang="en-US" b="1" i="0" dirty="0">
                <a:solidFill>
                  <a:srgbClr val="273239"/>
                </a:solidFill>
                <a:effectLst/>
                <a:latin typeface="urw-din"/>
              </a:rPr>
              <a:t>Sub Class:</a:t>
            </a:r>
            <a:r>
              <a:rPr lang="en-US" b="0" i="0" dirty="0">
                <a:solidFill>
                  <a:srgbClr val="273239"/>
                </a:solidFill>
                <a:effectLst/>
                <a:latin typeface="urw-din"/>
              </a:rPr>
              <a:t> The class that inherits properties from another class is called Subclass or Derived Class. </a:t>
            </a:r>
          </a:p>
          <a:p>
            <a:pPr algn="just" fontAlgn="base">
              <a:buFont typeface="Arial" panose="020B0604020202020204" pitchFamily="34" charset="0"/>
              <a:buChar char="•"/>
            </a:pPr>
            <a:r>
              <a:rPr lang="en-US" b="1" i="0" dirty="0">
                <a:solidFill>
                  <a:srgbClr val="273239"/>
                </a:solidFill>
                <a:effectLst/>
                <a:latin typeface="urw-din"/>
              </a:rPr>
              <a:t>Super Class: </a:t>
            </a:r>
            <a:r>
              <a:rPr lang="en-US" b="0" i="0" dirty="0">
                <a:solidFill>
                  <a:srgbClr val="273239"/>
                </a:solidFill>
                <a:effectLst/>
                <a:latin typeface="urw-din"/>
              </a:rPr>
              <a:t>The class whose properties are inherited by a subclass is called Base Class or Superclass. </a:t>
            </a:r>
          </a:p>
          <a:p>
            <a:endParaRPr lang="en-IN" dirty="0"/>
          </a:p>
        </p:txBody>
      </p:sp>
    </p:spTree>
    <p:extLst>
      <p:ext uri="{BB962C8B-B14F-4D97-AF65-F5344CB8AC3E}">
        <p14:creationId xmlns:p14="http://schemas.microsoft.com/office/powerpoint/2010/main" val="1621866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B37E8-B400-B181-56B2-608F070ADDC2}"/>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08A64826-7F6C-C8DA-42D3-A9B7C31296F7}"/>
              </a:ext>
            </a:extLst>
          </p:cNvPr>
          <p:cNvPicPr>
            <a:picLocks noGrp="1" noChangeAspect="1"/>
          </p:cNvPicPr>
          <p:nvPr>
            <p:ph idx="1"/>
          </p:nvPr>
        </p:nvPicPr>
        <p:blipFill>
          <a:blip r:embed="rId2"/>
          <a:stretch>
            <a:fillRect/>
          </a:stretch>
        </p:blipFill>
        <p:spPr>
          <a:xfrm>
            <a:off x="4724400" y="3810000"/>
            <a:ext cx="2217612" cy="784928"/>
          </a:xfrm>
        </p:spPr>
      </p:pic>
      <p:pic>
        <p:nvPicPr>
          <p:cNvPr id="5" name="Picture 4">
            <a:extLst>
              <a:ext uri="{FF2B5EF4-FFF2-40B4-BE49-F238E27FC236}">
                <a16:creationId xmlns:a16="http://schemas.microsoft.com/office/drawing/2014/main" id="{DC683E4B-C309-DCD0-E489-1877B8839769}"/>
              </a:ext>
            </a:extLst>
          </p:cNvPr>
          <p:cNvPicPr>
            <a:picLocks noChangeAspect="1"/>
          </p:cNvPicPr>
          <p:nvPr/>
        </p:nvPicPr>
        <p:blipFill>
          <a:blip r:embed="rId3"/>
          <a:stretch>
            <a:fillRect/>
          </a:stretch>
        </p:blipFill>
        <p:spPr>
          <a:xfrm>
            <a:off x="533400" y="533400"/>
            <a:ext cx="3368332" cy="4534293"/>
          </a:xfrm>
          <a:prstGeom prst="rect">
            <a:avLst/>
          </a:prstGeom>
        </p:spPr>
      </p:pic>
    </p:spTree>
    <p:extLst>
      <p:ext uri="{BB962C8B-B14F-4D97-AF65-F5344CB8AC3E}">
        <p14:creationId xmlns:p14="http://schemas.microsoft.com/office/powerpoint/2010/main" val="1182732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9B02-7CED-9700-68AC-3AF43413E16F}"/>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B32D97BE-BAF8-50C5-4C7F-24D5DFF92643}"/>
              </a:ext>
            </a:extLst>
          </p:cNvPr>
          <p:cNvPicPr>
            <a:picLocks noChangeAspect="1"/>
          </p:cNvPicPr>
          <p:nvPr/>
        </p:nvPicPr>
        <p:blipFill>
          <a:blip r:embed="rId2"/>
          <a:stretch>
            <a:fillRect/>
          </a:stretch>
        </p:blipFill>
        <p:spPr>
          <a:xfrm>
            <a:off x="457200" y="457200"/>
            <a:ext cx="4176122" cy="4244708"/>
          </a:xfrm>
          <a:prstGeom prst="rect">
            <a:avLst/>
          </a:prstGeom>
        </p:spPr>
      </p:pic>
      <p:pic>
        <p:nvPicPr>
          <p:cNvPr id="7" name="Picture 6">
            <a:extLst>
              <a:ext uri="{FF2B5EF4-FFF2-40B4-BE49-F238E27FC236}">
                <a16:creationId xmlns:a16="http://schemas.microsoft.com/office/drawing/2014/main" id="{D6ABA5F8-7280-4403-076C-AFF582E7238B}"/>
              </a:ext>
            </a:extLst>
          </p:cNvPr>
          <p:cNvPicPr>
            <a:picLocks noChangeAspect="1"/>
          </p:cNvPicPr>
          <p:nvPr/>
        </p:nvPicPr>
        <p:blipFill>
          <a:blip r:embed="rId3"/>
          <a:stretch>
            <a:fillRect/>
          </a:stretch>
        </p:blipFill>
        <p:spPr>
          <a:xfrm>
            <a:off x="4800600" y="457200"/>
            <a:ext cx="5692633" cy="4084674"/>
          </a:xfrm>
          <a:prstGeom prst="rect">
            <a:avLst/>
          </a:prstGeom>
        </p:spPr>
      </p:pic>
      <p:pic>
        <p:nvPicPr>
          <p:cNvPr id="9" name="Picture 8">
            <a:extLst>
              <a:ext uri="{FF2B5EF4-FFF2-40B4-BE49-F238E27FC236}">
                <a16:creationId xmlns:a16="http://schemas.microsoft.com/office/drawing/2014/main" id="{3EF2EE2F-A964-9668-78E8-D3332AC9706D}"/>
              </a:ext>
            </a:extLst>
          </p:cNvPr>
          <p:cNvPicPr>
            <a:picLocks noChangeAspect="1"/>
          </p:cNvPicPr>
          <p:nvPr/>
        </p:nvPicPr>
        <p:blipFill>
          <a:blip r:embed="rId4"/>
          <a:stretch>
            <a:fillRect/>
          </a:stretch>
        </p:blipFill>
        <p:spPr>
          <a:xfrm>
            <a:off x="7490317" y="4876800"/>
            <a:ext cx="1653683" cy="701101"/>
          </a:xfrm>
          <a:prstGeom prst="rect">
            <a:avLst/>
          </a:prstGeom>
        </p:spPr>
      </p:pic>
    </p:spTree>
    <p:extLst>
      <p:ext uri="{BB962C8B-B14F-4D97-AF65-F5344CB8AC3E}">
        <p14:creationId xmlns:p14="http://schemas.microsoft.com/office/powerpoint/2010/main" val="2483689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A6388E9A-5D6E-44F0-88F7-E8AA78C950A2}"/>
              </a:ext>
            </a:extLst>
          </p:cNvPr>
          <p:cNvSpPr>
            <a:spLocks noGrp="1"/>
          </p:cNvSpPr>
          <p:nvPr>
            <p:ph type="title"/>
          </p:nvPr>
        </p:nvSpPr>
        <p:spPr>
          <a:xfrm>
            <a:off x="457200" y="274638"/>
            <a:ext cx="8229600" cy="411162"/>
          </a:xfrm>
        </p:spPr>
        <p:txBody>
          <a:bodyPr>
            <a:normAutofit fontScale="90000"/>
          </a:bodyPr>
          <a:lstStyle/>
          <a:p>
            <a:pPr algn="l"/>
            <a:r>
              <a:rPr lang="en-US" altLang="en-US" sz="3200" b="1" i="1" u="sng" dirty="0"/>
              <a:t>Multilevel inheritance:</a:t>
            </a:r>
            <a:br>
              <a:rPr lang="en-US" altLang="en-US" sz="3200" b="1" i="1" u="sng" dirty="0"/>
            </a:br>
            <a:endParaRPr lang="en-US" altLang="en-US" sz="3200" b="1" i="1" u="sng" dirty="0"/>
          </a:p>
        </p:txBody>
      </p:sp>
      <p:sp>
        <p:nvSpPr>
          <p:cNvPr id="8195" name="Content Placeholder 2">
            <a:extLst>
              <a:ext uri="{FF2B5EF4-FFF2-40B4-BE49-F238E27FC236}">
                <a16:creationId xmlns:a16="http://schemas.microsoft.com/office/drawing/2014/main" id="{BD58B112-8FB6-4B1F-992A-F4C002349C92}"/>
              </a:ext>
            </a:extLst>
          </p:cNvPr>
          <p:cNvSpPr>
            <a:spLocks noGrp="1"/>
          </p:cNvSpPr>
          <p:nvPr>
            <p:ph idx="1"/>
          </p:nvPr>
        </p:nvSpPr>
        <p:spPr>
          <a:xfrm>
            <a:off x="457200" y="533400"/>
            <a:ext cx="8686800" cy="6324600"/>
          </a:xfrm>
        </p:spPr>
        <p:txBody>
          <a:bodyPr/>
          <a:lstStyle/>
          <a:p>
            <a:pPr marL="0" indent="0">
              <a:buNone/>
            </a:pPr>
            <a:r>
              <a:rPr lang="en-US" altLang="en-US" sz="2400" dirty="0">
                <a:solidFill>
                  <a:srgbClr val="FF0000"/>
                </a:solidFill>
              </a:rPr>
              <a:t>One class is going to become base class for other derived class</a:t>
            </a:r>
          </a:p>
          <a:p>
            <a:pPr>
              <a:buFont typeface="Arial" panose="020B0604020202020204" pitchFamily="34" charset="0"/>
              <a:buNone/>
            </a:pPr>
            <a:endParaRPr lang="en-US" altLang="en-US" sz="2400" dirty="0"/>
          </a:p>
          <a:p>
            <a:pPr>
              <a:buFont typeface="Arial" panose="020B0604020202020204" pitchFamily="34" charset="0"/>
              <a:buNone/>
            </a:pPr>
            <a:r>
              <a:rPr lang="en-US" altLang="en-US" dirty="0"/>
              <a:t>						</a:t>
            </a:r>
          </a:p>
          <a:p>
            <a:pPr>
              <a:buFont typeface="Arial" panose="020B0604020202020204" pitchFamily="34" charset="0"/>
              <a:buNone/>
            </a:pPr>
            <a:r>
              <a:rPr lang="en-US" altLang="en-US" dirty="0"/>
              <a:t>				</a:t>
            </a:r>
          </a:p>
          <a:p>
            <a:pPr>
              <a:buFont typeface="Arial" panose="020B0604020202020204" pitchFamily="34" charset="0"/>
              <a:buNone/>
            </a:pPr>
            <a:endParaRPr lang="en-US" altLang="en-US" dirty="0"/>
          </a:p>
          <a:p>
            <a:pPr>
              <a:buFont typeface="Arial" panose="020B0604020202020204" pitchFamily="34" charset="0"/>
              <a:buNone/>
            </a:pPr>
            <a:endParaRPr lang="en-US" altLang="en-US" dirty="0"/>
          </a:p>
          <a:p>
            <a:pPr>
              <a:buFont typeface="Arial" panose="020B0604020202020204" pitchFamily="34" charset="0"/>
              <a:buNone/>
            </a:pPr>
            <a:endParaRPr lang="en-US" altLang="en-US" dirty="0"/>
          </a:p>
          <a:p>
            <a:pPr>
              <a:buFont typeface="Arial" panose="020B0604020202020204" pitchFamily="34" charset="0"/>
              <a:buNone/>
            </a:pPr>
            <a:r>
              <a:rPr lang="en-US" altLang="en-US" dirty="0"/>
              <a:t>						</a:t>
            </a:r>
          </a:p>
        </p:txBody>
      </p:sp>
      <p:cxnSp>
        <p:nvCxnSpPr>
          <p:cNvPr id="15" name="Straight Connector 14">
            <a:extLst>
              <a:ext uri="{FF2B5EF4-FFF2-40B4-BE49-F238E27FC236}">
                <a16:creationId xmlns:a16="http://schemas.microsoft.com/office/drawing/2014/main" id="{147549B3-9641-4C91-B1D2-45391F308B0F}"/>
              </a:ext>
            </a:extLst>
          </p:cNvPr>
          <p:cNvCxnSpPr/>
          <p:nvPr/>
        </p:nvCxnSpPr>
        <p:spPr>
          <a:xfrm>
            <a:off x="1371600" y="3200400"/>
            <a:ext cx="16764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20" name="Table 19">
            <a:extLst>
              <a:ext uri="{FF2B5EF4-FFF2-40B4-BE49-F238E27FC236}">
                <a16:creationId xmlns:a16="http://schemas.microsoft.com/office/drawing/2014/main" id="{DEE4A2EC-B9E9-47D4-A265-BF1F51901548}"/>
              </a:ext>
            </a:extLst>
          </p:cNvPr>
          <p:cNvGraphicFramePr>
            <a:graphicFrameLocks noGrp="1"/>
          </p:cNvGraphicFramePr>
          <p:nvPr/>
        </p:nvGraphicFramePr>
        <p:xfrm>
          <a:off x="838200" y="3048000"/>
          <a:ext cx="2985294" cy="1476486"/>
        </p:xfrm>
        <a:graphic>
          <a:graphicData uri="http://schemas.openxmlformats.org/drawingml/2006/table">
            <a:tbl>
              <a:tblPr firstRow="1" bandRow="1">
                <a:tableStyleId>{5C22544A-7EE6-4342-B048-85BDC9FD1C3A}</a:tableStyleId>
              </a:tblPr>
              <a:tblGrid>
                <a:gridCol w="2985294">
                  <a:extLst>
                    <a:ext uri="{9D8B030D-6E8A-4147-A177-3AD203B41FA5}">
                      <a16:colId xmlns:a16="http://schemas.microsoft.com/office/drawing/2014/main" val="20000"/>
                    </a:ext>
                  </a:extLst>
                </a:gridCol>
              </a:tblGrid>
              <a:tr h="418203">
                <a:tc>
                  <a:txBody>
                    <a:bodyPr/>
                    <a:lstStyle/>
                    <a:p>
                      <a:pPr algn="ctr"/>
                      <a:r>
                        <a:rPr lang="en-US" b="1" dirty="0"/>
                        <a:t>Bank</a:t>
                      </a:r>
                    </a:p>
                  </a:txBody>
                  <a:tcPr/>
                </a:tc>
                <a:extLst>
                  <a:ext uri="{0D108BD9-81ED-4DB2-BD59-A6C34878D82A}">
                    <a16:rowId xmlns:a16="http://schemas.microsoft.com/office/drawing/2014/main" val="10000"/>
                  </a:ext>
                </a:extLst>
              </a:tr>
              <a:tr h="526936">
                <a:tc>
                  <a:txBody>
                    <a:bodyPr/>
                    <a:lstStyle/>
                    <a:p>
                      <a:r>
                        <a:rPr lang="en-US" baseline="0" dirty="0" err="1"/>
                        <a:t>BankName</a:t>
                      </a:r>
                      <a:r>
                        <a:rPr lang="en-US" baseline="0" dirty="0"/>
                        <a:t>=“SBI”</a:t>
                      </a:r>
                    </a:p>
                    <a:p>
                      <a:r>
                        <a:rPr lang="en-US" baseline="0" dirty="0" err="1"/>
                        <a:t>IFSCCode</a:t>
                      </a:r>
                      <a:r>
                        <a:rPr lang="en-US" baseline="0" dirty="0"/>
                        <a:t>=“SBI001”</a:t>
                      </a:r>
                      <a:endParaRPr lang="en-US" dirty="0"/>
                    </a:p>
                  </a:txBody>
                  <a:tcPr/>
                </a:tc>
                <a:extLst>
                  <a:ext uri="{0D108BD9-81ED-4DB2-BD59-A6C34878D82A}">
                    <a16:rowId xmlns:a16="http://schemas.microsoft.com/office/drawing/2014/main" val="10001"/>
                  </a:ext>
                </a:extLst>
              </a:tr>
              <a:tr h="418203">
                <a:tc>
                  <a:txBody>
                    <a:bodyPr/>
                    <a:lstStyle/>
                    <a:p>
                      <a:endParaRPr lang="en-US" dirty="0"/>
                    </a:p>
                  </a:txBody>
                  <a:tcPr/>
                </a:tc>
                <a:extLst>
                  <a:ext uri="{0D108BD9-81ED-4DB2-BD59-A6C34878D82A}">
                    <a16:rowId xmlns:a16="http://schemas.microsoft.com/office/drawing/2014/main" val="10002"/>
                  </a:ext>
                </a:extLst>
              </a:tr>
            </a:tbl>
          </a:graphicData>
        </a:graphic>
      </p:graphicFrame>
      <p:graphicFrame>
        <p:nvGraphicFramePr>
          <p:cNvPr id="21" name="Table 20">
            <a:extLst>
              <a:ext uri="{FF2B5EF4-FFF2-40B4-BE49-F238E27FC236}">
                <a16:creationId xmlns:a16="http://schemas.microsoft.com/office/drawing/2014/main" id="{9E7015AE-4EB0-4347-9D54-F6E5921BA984}"/>
              </a:ext>
            </a:extLst>
          </p:cNvPr>
          <p:cNvGraphicFramePr>
            <a:graphicFrameLocks noGrp="1"/>
          </p:cNvGraphicFramePr>
          <p:nvPr/>
        </p:nvGraphicFramePr>
        <p:xfrm>
          <a:off x="838200" y="5202238"/>
          <a:ext cx="3200400" cy="206248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20000"/>
                    </a:ext>
                  </a:extLst>
                </a:gridCol>
              </a:tblGrid>
              <a:tr h="508000">
                <a:tc>
                  <a:txBody>
                    <a:bodyPr/>
                    <a:lstStyle/>
                    <a:p>
                      <a:pPr algn="ctr"/>
                      <a:r>
                        <a:rPr lang="en-US" b="1" dirty="0"/>
                        <a:t>Customer</a:t>
                      </a:r>
                    </a:p>
                  </a:txBody>
                  <a:tcPr/>
                </a:tc>
                <a:extLst>
                  <a:ext uri="{0D108BD9-81ED-4DB2-BD59-A6C34878D82A}">
                    <a16:rowId xmlns:a16="http://schemas.microsoft.com/office/drawing/2014/main" val="10000"/>
                  </a:ext>
                </a:extLst>
              </a:tr>
              <a:tr h="508000">
                <a:tc>
                  <a:txBody>
                    <a:bodyPr/>
                    <a:lstStyle/>
                    <a:p>
                      <a:r>
                        <a:rPr lang="en-US" baseline="0" dirty="0" err="1"/>
                        <a:t>Cust_Name</a:t>
                      </a:r>
                      <a:r>
                        <a:rPr lang="en-US" baseline="0" dirty="0"/>
                        <a:t>, </a:t>
                      </a:r>
                    </a:p>
                    <a:p>
                      <a:r>
                        <a:rPr lang="en-US" dirty="0" err="1"/>
                        <a:t>Cust_Id</a:t>
                      </a:r>
                      <a:r>
                        <a:rPr lang="en-US" dirty="0"/>
                        <a:t>,</a:t>
                      </a:r>
                    </a:p>
                    <a:p>
                      <a:r>
                        <a:rPr lang="en-US" dirty="0" err="1"/>
                        <a:t>BalanceAmount</a:t>
                      </a:r>
                      <a:endParaRPr lang="en-US" dirty="0"/>
                    </a:p>
                  </a:txBody>
                  <a:tcPr/>
                </a:tc>
                <a:extLst>
                  <a:ext uri="{0D108BD9-81ED-4DB2-BD59-A6C34878D82A}">
                    <a16:rowId xmlns:a16="http://schemas.microsoft.com/office/drawing/2014/main" val="10001"/>
                  </a:ext>
                </a:extLst>
              </a:tr>
              <a:tr h="508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checkBalance</a:t>
                      </a:r>
                      <a:r>
                        <a:rPr lang="en-US" dirty="0"/>
                        <a:t>():</a:t>
                      </a:r>
                    </a:p>
                    <a:p>
                      <a:endParaRPr lang="en-US" dirty="0"/>
                    </a:p>
                  </a:txBody>
                  <a:tcPr/>
                </a:tc>
                <a:extLst>
                  <a:ext uri="{0D108BD9-81ED-4DB2-BD59-A6C34878D82A}">
                    <a16:rowId xmlns:a16="http://schemas.microsoft.com/office/drawing/2014/main" val="10002"/>
                  </a:ext>
                </a:extLst>
              </a:tr>
            </a:tbl>
          </a:graphicData>
        </a:graphic>
      </p:graphicFrame>
      <p:cxnSp>
        <p:nvCxnSpPr>
          <p:cNvPr id="26" name="Straight Arrow Connector 25">
            <a:extLst>
              <a:ext uri="{FF2B5EF4-FFF2-40B4-BE49-F238E27FC236}">
                <a16:creationId xmlns:a16="http://schemas.microsoft.com/office/drawing/2014/main" id="{8E85211E-E235-428C-B173-8AD3FD11E068}"/>
              </a:ext>
            </a:extLst>
          </p:cNvPr>
          <p:cNvCxnSpPr>
            <a:cxnSpLocks/>
          </p:cNvCxnSpPr>
          <p:nvPr/>
        </p:nvCxnSpPr>
        <p:spPr>
          <a:xfrm>
            <a:off x="1905000" y="4524486"/>
            <a:ext cx="0" cy="733314"/>
          </a:xfrm>
          <a:prstGeom prst="straightConnector1">
            <a:avLst/>
          </a:prstGeom>
          <a:ln w="34925" cmpd="sng">
            <a:tailEnd type="arrow"/>
          </a:ln>
        </p:spPr>
        <p:style>
          <a:lnRef idx="1">
            <a:schemeClr val="accent1"/>
          </a:lnRef>
          <a:fillRef idx="0">
            <a:schemeClr val="accent1"/>
          </a:fillRef>
          <a:effectRef idx="0">
            <a:schemeClr val="accent1"/>
          </a:effectRef>
          <a:fontRef idx="minor">
            <a:schemeClr val="tx1"/>
          </a:fontRef>
        </p:style>
      </p:cxnSp>
      <p:graphicFrame>
        <p:nvGraphicFramePr>
          <p:cNvPr id="10" name="Table 9">
            <a:extLst>
              <a:ext uri="{FF2B5EF4-FFF2-40B4-BE49-F238E27FC236}">
                <a16:creationId xmlns:a16="http://schemas.microsoft.com/office/drawing/2014/main" id="{1E6B64E9-8AAD-4446-B54A-94C83EB28316}"/>
              </a:ext>
            </a:extLst>
          </p:cNvPr>
          <p:cNvGraphicFramePr>
            <a:graphicFrameLocks noGrp="1"/>
          </p:cNvGraphicFramePr>
          <p:nvPr/>
        </p:nvGraphicFramePr>
        <p:xfrm>
          <a:off x="838200" y="1066800"/>
          <a:ext cx="2985294" cy="1524000"/>
        </p:xfrm>
        <a:graphic>
          <a:graphicData uri="http://schemas.openxmlformats.org/drawingml/2006/table">
            <a:tbl>
              <a:tblPr firstRow="1" bandRow="1">
                <a:tableStyleId>{5C22544A-7EE6-4342-B048-85BDC9FD1C3A}</a:tableStyleId>
              </a:tblPr>
              <a:tblGrid>
                <a:gridCol w="2985294">
                  <a:extLst>
                    <a:ext uri="{9D8B030D-6E8A-4147-A177-3AD203B41FA5}">
                      <a16:colId xmlns:a16="http://schemas.microsoft.com/office/drawing/2014/main" val="20000"/>
                    </a:ext>
                  </a:extLst>
                </a:gridCol>
              </a:tblGrid>
              <a:tr h="508000">
                <a:tc>
                  <a:txBody>
                    <a:bodyPr/>
                    <a:lstStyle/>
                    <a:p>
                      <a:pPr algn="ctr"/>
                      <a:r>
                        <a:rPr lang="en-US" b="1" dirty="0"/>
                        <a:t>PMFund</a:t>
                      </a:r>
                    </a:p>
                  </a:txBody>
                  <a:tcPr/>
                </a:tc>
                <a:extLst>
                  <a:ext uri="{0D108BD9-81ED-4DB2-BD59-A6C34878D82A}">
                    <a16:rowId xmlns:a16="http://schemas.microsoft.com/office/drawing/2014/main" val="10000"/>
                  </a:ext>
                </a:extLst>
              </a:tr>
              <a:tr h="508000">
                <a:tc>
                  <a:txBody>
                    <a:bodyPr/>
                    <a:lstStyle/>
                    <a:p>
                      <a:r>
                        <a:rPr lang="en-US" sz="1600" baseline="0" dirty="0" err="1"/>
                        <a:t>FundAmount</a:t>
                      </a:r>
                      <a:r>
                        <a:rPr lang="en-US" sz="1600" baseline="0" dirty="0"/>
                        <a:t>=1000</a:t>
                      </a:r>
                      <a:endParaRPr lang="en-US" sz="1600" dirty="0"/>
                    </a:p>
                  </a:txBody>
                  <a:tcPr/>
                </a:tc>
                <a:extLst>
                  <a:ext uri="{0D108BD9-81ED-4DB2-BD59-A6C34878D82A}">
                    <a16:rowId xmlns:a16="http://schemas.microsoft.com/office/drawing/2014/main" val="10001"/>
                  </a:ext>
                </a:extLst>
              </a:tr>
              <a:tr h="508000">
                <a:tc>
                  <a:txBody>
                    <a:bodyPr/>
                    <a:lstStyle/>
                    <a:p>
                      <a:endParaRPr lang="en-US" sz="1600" dirty="0"/>
                    </a:p>
                  </a:txBody>
                  <a:tcPr/>
                </a:tc>
                <a:extLst>
                  <a:ext uri="{0D108BD9-81ED-4DB2-BD59-A6C34878D82A}">
                    <a16:rowId xmlns:a16="http://schemas.microsoft.com/office/drawing/2014/main" val="10002"/>
                  </a:ext>
                </a:extLst>
              </a:tr>
            </a:tbl>
          </a:graphicData>
        </a:graphic>
      </p:graphicFrame>
      <p:cxnSp>
        <p:nvCxnSpPr>
          <p:cNvPr id="13" name="Straight Arrow Connector 12">
            <a:extLst>
              <a:ext uri="{FF2B5EF4-FFF2-40B4-BE49-F238E27FC236}">
                <a16:creationId xmlns:a16="http://schemas.microsoft.com/office/drawing/2014/main" id="{B496894A-BDCD-4421-A6C5-9DE5D0D66C50}"/>
              </a:ext>
            </a:extLst>
          </p:cNvPr>
          <p:cNvCxnSpPr>
            <a:cxnSpLocks/>
          </p:cNvCxnSpPr>
          <p:nvPr/>
        </p:nvCxnSpPr>
        <p:spPr>
          <a:xfrm>
            <a:off x="1905000" y="2590800"/>
            <a:ext cx="0" cy="533400"/>
          </a:xfrm>
          <a:prstGeom prst="straightConnector1">
            <a:avLst/>
          </a:prstGeom>
          <a:ln w="34925" cmpd="sng">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5A969BC-45F7-4FAB-95B5-E3EAE8850309}"/>
              </a:ext>
            </a:extLst>
          </p:cNvPr>
          <p:cNvCxnSpPr/>
          <p:nvPr/>
        </p:nvCxnSpPr>
        <p:spPr>
          <a:xfrm>
            <a:off x="3048000" y="1371600"/>
            <a:ext cx="1981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230" name="TextBox 18">
            <a:extLst>
              <a:ext uri="{FF2B5EF4-FFF2-40B4-BE49-F238E27FC236}">
                <a16:creationId xmlns:a16="http://schemas.microsoft.com/office/drawing/2014/main" id="{4BC17E62-E2A5-4AE4-8B46-186D67BCF20E}"/>
              </a:ext>
            </a:extLst>
          </p:cNvPr>
          <p:cNvSpPr txBox="1">
            <a:spLocks noChangeArrowheads="1"/>
          </p:cNvSpPr>
          <p:nvPr/>
        </p:nvSpPr>
        <p:spPr bwMode="auto">
          <a:xfrm>
            <a:off x="5181600" y="1219200"/>
            <a:ext cx="31334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t>Base Class for class Bank</a:t>
            </a:r>
          </a:p>
        </p:txBody>
      </p:sp>
      <p:cxnSp>
        <p:nvCxnSpPr>
          <p:cNvPr id="22" name="Straight Arrow Connector 21">
            <a:extLst>
              <a:ext uri="{FF2B5EF4-FFF2-40B4-BE49-F238E27FC236}">
                <a16:creationId xmlns:a16="http://schemas.microsoft.com/office/drawing/2014/main" id="{4010052D-A41E-476D-B46C-EDB103EDBDA4}"/>
              </a:ext>
            </a:extLst>
          </p:cNvPr>
          <p:cNvCxnSpPr/>
          <p:nvPr/>
        </p:nvCxnSpPr>
        <p:spPr>
          <a:xfrm>
            <a:off x="3200400" y="3276600"/>
            <a:ext cx="1981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232" name="TextBox 22">
            <a:extLst>
              <a:ext uri="{FF2B5EF4-FFF2-40B4-BE49-F238E27FC236}">
                <a16:creationId xmlns:a16="http://schemas.microsoft.com/office/drawing/2014/main" id="{524CD722-E842-463E-8966-86373B321B04}"/>
              </a:ext>
            </a:extLst>
          </p:cNvPr>
          <p:cNvSpPr txBox="1">
            <a:spLocks noChangeArrowheads="1"/>
          </p:cNvSpPr>
          <p:nvPr/>
        </p:nvSpPr>
        <p:spPr bwMode="auto">
          <a:xfrm>
            <a:off x="5181601" y="3124200"/>
            <a:ext cx="421917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t>Derived Class from PMFund  and </a:t>
            </a:r>
          </a:p>
          <a:p>
            <a:pPr eaLnBrk="1" hangingPunct="1"/>
            <a:r>
              <a:rPr lang="en-US" altLang="en-US" b="1" dirty="0"/>
              <a:t>Base Class for Customer</a:t>
            </a:r>
          </a:p>
        </p:txBody>
      </p:sp>
      <p:cxnSp>
        <p:nvCxnSpPr>
          <p:cNvPr id="24" name="Straight Arrow Connector 23">
            <a:extLst>
              <a:ext uri="{FF2B5EF4-FFF2-40B4-BE49-F238E27FC236}">
                <a16:creationId xmlns:a16="http://schemas.microsoft.com/office/drawing/2014/main" id="{9B085346-0B1C-499A-BC23-A7B148E77D23}"/>
              </a:ext>
            </a:extLst>
          </p:cNvPr>
          <p:cNvCxnSpPr/>
          <p:nvPr/>
        </p:nvCxnSpPr>
        <p:spPr>
          <a:xfrm>
            <a:off x="3200400" y="5486400"/>
            <a:ext cx="1981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234" name="TextBox 26">
            <a:extLst>
              <a:ext uri="{FF2B5EF4-FFF2-40B4-BE49-F238E27FC236}">
                <a16:creationId xmlns:a16="http://schemas.microsoft.com/office/drawing/2014/main" id="{4BA3AF0E-9134-4BC7-A733-3C6558FF378C}"/>
              </a:ext>
            </a:extLst>
          </p:cNvPr>
          <p:cNvSpPr txBox="1">
            <a:spLocks noChangeArrowheads="1"/>
          </p:cNvSpPr>
          <p:nvPr/>
        </p:nvSpPr>
        <p:spPr bwMode="auto">
          <a:xfrm>
            <a:off x="5257800" y="5257800"/>
            <a:ext cx="30565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t>Derived Class from Bank</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67131D16-0443-4DBC-B729-0C4FDC00C0BA}"/>
              </a:ext>
            </a:extLst>
          </p:cNvPr>
          <p:cNvSpPr>
            <a:spLocks noGrp="1"/>
          </p:cNvSpPr>
          <p:nvPr>
            <p:ph type="title"/>
          </p:nvPr>
        </p:nvSpPr>
        <p:spPr>
          <a:xfrm>
            <a:off x="609600" y="196057"/>
            <a:ext cx="8229600" cy="411162"/>
          </a:xfrm>
        </p:spPr>
        <p:txBody>
          <a:bodyPr>
            <a:normAutofit fontScale="90000"/>
          </a:bodyPr>
          <a:lstStyle/>
          <a:p>
            <a:pPr algn="l"/>
            <a:r>
              <a:rPr lang="en-US" altLang="en-US" sz="3200" dirty="0"/>
              <a:t>Hierarchical inheritance:</a:t>
            </a:r>
            <a:br>
              <a:rPr lang="en-US" altLang="en-US" sz="3200" dirty="0"/>
            </a:br>
            <a:endParaRPr lang="en-US" altLang="en-US" sz="3200" dirty="0"/>
          </a:p>
        </p:txBody>
      </p:sp>
      <p:sp>
        <p:nvSpPr>
          <p:cNvPr id="9219" name="Content Placeholder 2">
            <a:extLst>
              <a:ext uri="{FF2B5EF4-FFF2-40B4-BE49-F238E27FC236}">
                <a16:creationId xmlns:a16="http://schemas.microsoft.com/office/drawing/2014/main" id="{1ED3D277-73CE-4A7B-824E-297B2CBB5B6E}"/>
              </a:ext>
            </a:extLst>
          </p:cNvPr>
          <p:cNvSpPr>
            <a:spLocks noGrp="1"/>
          </p:cNvSpPr>
          <p:nvPr>
            <p:ph idx="1"/>
          </p:nvPr>
        </p:nvSpPr>
        <p:spPr>
          <a:xfrm>
            <a:off x="457200" y="533400"/>
            <a:ext cx="8686800" cy="6324600"/>
          </a:xfrm>
        </p:spPr>
        <p:txBody>
          <a:bodyPr/>
          <a:lstStyle/>
          <a:p>
            <a:pPr marL="0" indent="0">
              <a:buNone/>
            </a:pPr>
            <a:r>
              <a:rPr lang="en-US" altLang="en-US" sz="2000" b="1" dirty="0"/>
              <a:t>One base class and multiple derived class, one –to-many relationship</a:t>
            </a:r>
          </a:p>
          <a:p>
            <a:pPr>
              <a:buFont typeface="Arial" panose="020B0604020202020204" pitchFamily="34" charset="0"/>
              <a:buNone/>
            </a:pPr>
            <a:endParaRPr lang="en-US" altLang="en-US" sz="2400" dirty="0"/>
          </a:p>
          <a:p>
            <a:pPr>
              <a:buFont typeface="Arial" panose="020B0604020202020204" pitchFamily="34" charset="0"/>
              <a:buNone/>
            </a:pPr>
            <a:r>
              <a:rPr lang="en-US" altLang="en-US" dirty="0"/>
              <a:t>						</a:t>
            </a:r>
          </a:p>
          <a:p>
            <a:pPr>
              <a:buFont typeface="Arial" panose="020B0604020202020204" pitchFamily="34" charset="0"/>
              <a:buNone/>
            </a:pPr>
            <a:r>
              <a:rPr lang="en-US" altLang="en-US" dirty="0"/>
              <a:t>				</a:t>
            </a:r>
          </a:p>
          <a:p>
            <a:pPr>
              <a:buFont typeface="Arial" panose="020B0604020202020204" pitchFamily="34" charset="0"/>
              <a:buNone/>
            </a:pPr>
            <a:endParaRPr lang="en-US" altLang="en-US" dirty="0"/>
          </a:p>
          <a:p>
            <a:pPr>
              <a:buFont typeface="Arial" panose="020B0604020202020204" pitchFamily="34" charset="0"/>
              <a:buNone/>
            </a:pPr>
            <a:endParaRPr lang="en-US" altLang="en-US" dirty="0"/>
          </a:p>
          <a:p>
            <a:pPr>
              <a:buFont typeface="Arial" panose="020B0604020202020204" pitchFamily="34" charset="0"/>
              <a:buNone/>
            </a:pPr>
            <a:endParaRPr lang="en-US" altLang="en-US" dirty="0"/>
          </a:p>
          <a:p>
            <a:pPr>
              <a:buFont typeface="Arial" panose="020B0604020202020204" pitchFamily="34" charset="0"/>
              <a:buNone/>
            </a:pPr>
            <a:r>
              <a:rPr lang="en-US" altLang="en-US" dirty="0"/>
              <a:t>						</a:t>
            </a:r>
          </a:p>
        </p:txBody>
      </p:sp>
      <p:cxnSp>
        <p:nvCxnSpPr>
          <p:cNvPr id="15" name="Straight Connector 14">
            <a:extLst>
              <a:ext uri="{FF2B5EF4-FFF2-40B4-BE49-F238E27FC236}">
                <a16:creationId xmlns:a16="http://schemas.microsoft.com/office/drawing/2014/main" id="{71E2619B-CB18-430C-81F8-95585B4BE0BE}"/>
              </a:ext>
            </a:extLst>
          </p:cNvPr>
          <p:cNvCxnSpPr/>
          <p:nvPr/>
        </p:nvCxnSpPr>
        <p:spPr>
          <a:xfrm>
            <a:off x="1371600" y="3200400"/>
            <a:ext cx="16764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AF67BBC-60B2-4208-AE09-DC42F869C45D}"/>
              </a:ext>
            </a:extLst>
          </p:cNvPr>
          <p:cNvCxnSpPr/>
          <p:nvPr/>
        </p:nvCxnSpPr>
        <p:spPr>
          <a:xfrm rot="5400000">
            <a:off x="3658394" y="2894806"/>
            <a:ext cx="609600" cy="1588"/>
          </a:xfrm>
          <a:prstGeom prst="straightConnector1">
            <a:avLst/>
          </a:prstGeom>
          <a:ln w="34925" cmpd="sng">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6A3AB3D-099B-4BB4-8D4E-6B5246518FA9}"/>
              </a:ext>
            </a:extLst>
          </p:cNvPr>
          <p:cNvCxnSpPr/>
          <p:nvPr/>
        </p:nvCxnSpPr>
        <p:spPr>
          <a:xfrm>
            <a:off x="1143000" y="3352800"/>
            <a:ext cx="64770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7FCCFA4-AF50-4D47-9C37-0C08BC7CAF3A}"/>
              </a:ext>
            </a:extLst>
          </p:cNvPr>
          <p:cNvCxnSpPr/>
          <p:nvPr/>
        </p:nvCxnSpPr>
        <p:spPr>
          <a:xfrm rot="5400000">
            <a:off x="495301" y="4000500"/>
            <a:ext cx="1295400" cy="3175"/>
          </a:xfrm>
          <a:prstGeom prst="straightConnector1">
            <a:avLst/>
          </a:prstGeom>
          <a:ln w="34925" cmpd="sng">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DD626F4-AB53-4BFD-8987-AEE2CDC47A78}"/>
              </a:ext>
            </a:extLst>
          </p:cNvPr>
          <p:cNvCxnSpPr/>
          <p:nvPr/>
        </p:nvCxnSpPr>
        <p:spPr>
          <a:xfrm rot="5400000">
            <a:off x="6973094" y="3999706"/>
            <a:ext cx="1295400" cy="1588"/>
          </a:xfrm>
          <a:prstGeom prst="straightConnector1">
            <a:avLst/>
          </a:prstGeom>
          <a:ln w="34925" cmpd="sng">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01B4730-F77A-4DE5-93E0-EBB65B55CF2A}"/>
              </a:ext>
            </a:extLst>
          </p:cNvPr>
          <p:cNvCxnSpPr/>
          <p:nvPr/>
        </p:nvCxnSpPr>
        <p:spPr>
          <a:xfrm rot="5400000">
            <a:off x="2645899" y="3998913"/>
            <a:ext cx="1295400" cy="3175"/>
          </a:xfrm>
          <a:prstGeom prst="straightConnector1">
            <a:avLst/>
          </a:prstGeom>
          <a:ln w="34925" cmpd="sng">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125DBF3-CFE6-4A89-83F0-729C5F2C11F1}"/>
              </a:ext>
            </a:extLst>
          </p:cNvPr>
          <p:cNvCxnSpPr/>
          <p:nvPr/>
        </p:nvCxnSpPr>
        <p:spPr>
          <a:xfrm rot="5400000">
            <a:off x="4859593" y="4048675"/>
            <a:ext cx="1295400" cy="3175"/>
          </a:xfrm>
          <a:prstGeom prst="straightConnector1">
            <a:avLst/>
          </a:prstGeom>
          <a:ln w="34925" cmpd="sng">
            <a:tailEnd type="arrow"/>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473F294B-7076-44B3-BB58-FB454B236C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3884" y="4829968"/>
            <a:ext cx="1901825" cy="1691874"/>
          </a:xfrm>
          <a:prstGeom prst="rect">
            <a:avLst/>
          </a:prstGeom>
        </p:spPr>
      </p:pic>
      <p:pic>
        <p:nvPicPr>
          <p:cNvPr id="7" name="Picture 6">
            <a:extLst>
              <a:ext uri="{FF2B5EF4-FFF2-40B4-BE49-F238E27FC236}">
                <a16:creationId xmlns:a16="http://schemas.microsoft.com/office/drawing/2014/main" id="{1C57C29C-0013-483E-924B-DEEE997FCB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3196" y="990601"/>
            <a:ext cx="3758408" cy="1503363"/>
          </a:xfrm>
          <a:prstGeom prst="rect">
            <a:avLst/>
          </a:prstGeom>
        </p:spPr>
      </p:pic>
      <p:pic>
        <p:nvPicPr>
          <p:cNvPr id="9" name="Picture 8">
            <a:extLst>
              <a:ext uri="{FF2B5EF4-FFF2-40B4-BE49-F238E27FC236}">
                <a16:creationId xmlns:a16="http://schemas.microsoft.com/office/drawing/2014/main" id="{9494FC4D-D8C6-4DEB-8967-2163D5861A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17" y="4829968"/>
            <a:ext cx="2107885" cy="1638300"/>
          </a:xfrm>
          <a:prstGeom prst="rect">
            <a:avLst/>
          </a:prstGeom>
        </p:spPr>
      </p:pic>
      <p:pic>
        <p:nvPicPr>
          <p:cNvPr id="12" name="Picture 11">
            <a:extLst>
              <a:ext uri="{FF2B5EF4-FFF2-40B4-BE49-F238E27FC236}">
                <a16:creationId xmlns:a16="http://schemas.microsoft.com/office/drawing/2014/main" id="{68FBC3A7-CF5D-49F8-9BC0-3D51410ECC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64977" y="4829968"/>
            <a:ext cx="1996143" cy="1769113"/>
          </a:xfrm>
          <a:prstGeom prst="rect">
            <a:avLst/>
          </a:prstGeom>
        </p:spPr>
      </p:pic>
      <p:pic>
        <p:nvPicPr>
          <p:cNvPr id="19" name="Picture 18">
            <a:extLst>
              <a:ext uri="{FF2B5EF4-FFF2-40B4-BE49-F238E27FC236}">
                <a16:creationId xmlns:a16="http://schemas.microsoft.com/office/drawing/2014/main" id="{CFBC23C7-586A-4DDD-9CA3-5D88C4CE238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9072" y="4824015"/>
            <a:ext cx="2466975" cy="18478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91FE7471-382F-4DEF-BA28-5E7636FF2759}"/>
              </a:ext>
            </a:extLst>
          </p:cNvPr>
          <p:cNvSpPr>
            <a:spLocks noGrp="1"/>
          </p:cNvSpPr>
          <p:nvPr>
            <p:ph type="title"/>
          </p:nvPr>
        </p:nvSpPr>
        <p:spPr/>
        <p:txBody>
          <a:bodyPr/>
          <a:lstStyle/>
          <a:p>
            <a:pPr algn="l"/>
            <a:r>
              <a:rPr lang="en-US" altLang="en-US" sz="3600" dirty="0"/>
              <a:t>Multiple Inheritance</a:t>
            </a:r>
          </a:p>
        </p:txBody>
      </p:sp>
      <p:sp>
        <p:nvSpPr>
          <p:cNvPr id="23555" name="Content Placeholder 2">
            <a:extLst>
              <a:ext uri="{FF2B5EF4-FFF2-40B4-BE49-F238E27FC236}">
                <a16:creationId xmlns:a16="http://schemas.microsoft.com/office/drawing/2014/main" id="{C84295AA-9BDF-413D-966C-4D35D6C0DDBE}"/>
              </a:ext>
            </a:extLst>
          </p:cNvPr>
          <p:cNvSpPr>
            <a:spLocks noGrp="1"/>
          </p:cNvSpPr>
          <p:nvPr>
            <p:ph sz="half" idx="1"/>
          </p:nvPr>
        </p:nvSpPr>
        <p:spPr/>
        <p:txBody>
          <a:bodyPr>
            <a:normAutofit fontScale="92500" lnSpcReduction="10000"/>
          </a:bodyPr>
          <a:lstStyle/>
          <a:p>
            <a:pPr marL="0" indent="0">
              <a:buFont typeface="Arial" panose="020B0604020202020204" pitchFamily="34" charset="0"/>
              <a:buNone/>
            </a:pPr>
            <a:r>
              <a:rPr lang="en-US" altLang="en-US" dirty="0"/>
              <a:t>class Base1:  </a:t>
            </a:r>
          </a:p>
          <a:p>
            <a:pPr marL="0" indent="0">
              <a:buFont typeface="Arial" panose="020B0604020202020204" pitchFamily="34" charset="0"/>
              <a:buNone/>
            </a:pPr>
            <a:r>
              <a:rPr lang="en-US" altLang="en-US" dirty="0"/>
              <a:t>    </a:t>
            </a:r>
          </a:p>
          <a:p>
            <a:pPr marL="0" indent="0">
              <a:buFont typeface="Arial" panose="020B0604020202020204" pitchFamily="34" charset="0"/>
              <a:buNone/>
            </a:pPr>
            <a:r>
              <a:rPr lang="en-US" altLang="en-US" dirty="0"/>
              <a:t>  </a:t>
            </a:r>
          </a:p>
          <a:p>
            <a:pPr marL="0" indent="0">
              <a:buFont typeface="Arial" panose="020B0604020202020204" pitchFamily="34" charset="0"/>
              <a:buNone/>
            </a:pPr>
            <a:r>
              <a:rPr lang="en-US" altLang="en-US" dirty="0"/>
              <a:t>class Base2:  </a:t>
            </a:r>
          </a:p>
          <a:p>
            <a:pPr marL="0" indent="0">
              <a:buFont typeface="Arial" panose="020B0604020202020204" pitchFamily="34" charset="0"/>
              <a:buNone/>
            </a:pPr>
            <a:r>
              <a:rPr lang="en-US" altLang="en-US" dirty="0"/>
              <a:t>  </a:t>
            </a:r>
          </a:p>
          <a:p>
            <a:pPr marL="0" indent="0">
              <a:buFont typeface="Arial" panose="020B0604020202020204" pitchFamily="34" charset="0"/>
              <a:buNone/>
            </a:pPr>
            <a:r>
              <a:rPr lang="en-US" altLang="en-US" dirty="0"/>
              <a:t>.  </a:t>
            </a:r>
          </a:p>
          <a:p>
            <a:pPr marL="0" indent="0">
              <a:buFont typeface="Arial" panose="020B0604020202020204" pitchFamily="34" charset="0"/>
              <a:buNone/>
            </a:pPr>
            <a:r>
              <a:rPr lang="en-US" altLang="en-US" dirty="0"/>
              <a:t>.  </a:t>
            </a:r>
          </a:p>
          <a:p>
            <a:pPr marL="0" indent="0">
              <a:buFont typeface="Arial" panose="020B0604020202020204" pitchFamily="34" charset="0"/>
              <a:buNone/>
            </a:pPr>
            <a:r>
              <a:rPr lang="en-US" altLang="en-US" dirty="0"/>
              <a:t>.  </a:t>
            </a:r>
          </a:p>
          <a:p>
            <a:pPr marL="0" indent="0">
              <a:buFont typeface="Arial" panose="020B0604020202020204" pitchFamily="34" charset="0"/>
              <a:buNone/>
            </a:pPr>
            <a:r>
              <a:rPr lang="en-US" altLang="en-US" dirty="0"/>
              <a:t>class </a:t>
            </a:r>
            <a:r>
              <a:rPr lang="en-US" altLang="en-US" dirty="0" err="1"/>
              <a:t>BaseN</a:t>
            </a:r>
            <a:r>
              <a:rPr lang="en-US" altLang="en-US" dirty="0"/>
              <a:t>:  </a:t>
            </a:r>
          </a:p>
          <a:p>
            <a:pPr marL="0" indent="0">
              <a:buFont typeface="Arial" panose="020B0604020202020204" pitchFamily="34" charset="0"/>
              <a:buNone/>
            </a:pPr>
            <a:r>
              <a:rPr lang="en-US" altLang="en-US" dirty="0"/>
              <a:t>   </a:t>
            </a:r>
          </a:p>
        </p:txBody>
      </p:sp>
      <p:sp>
        <p:nvSpPr>
          <p:cNvPr id="23556" name="Content Placeholder 3">
            <a:extLst>
              <a:ext uri="{FF2B5EF4-FFF2-40B4-BE49-F238E27FC236}">
                <a16:creationId xmlns:a16="http://schemas.microsoft.com/office/drawing/2014/main" id="{50BA8669-6683-410C-9B6B-0FC477052F1E}"/>
              </a:ext>
            </a:extLst>
          </p:cNvPr>
          <p:cNvSpPr>
            <a:spLocks noGrp="1"/>
          </p:cNvSpPr>
          <p:nvPr>
            <p:ph sz="half" idx="2"/>
          </p:nvPr>
        </p:nvSpPr>
        <p:spPr>
          <a:xfrm>
            <a:off x="4648200" y="838200"/>
            <a:ext cx="4038600" cy="5287963"/>
          </a:xfrm>
        </p:spPr>
        <p:txBody>
          <a:bodyPr>
            <a:normAutofit fontScale="92500" lnSpcReduction="10000"/>
          </a:bodyPr>
          <a:lstStyle/>
          <a:p>
            <a:pPr marL="0" indent="0">
              <a:buFont typeface="Arial" panose="020B0604020202020204" pitchFamily="34" charset="0"/>
              <a:buNone/>
            </a:pPr>
            <a:endParaRPr lang="en-US" altLang="en-US" dirty="0"/>
          </a:p>
          <a:p>
            <a:pPr marL="0" indent="0">
              <a:buFont typeface="Arial" panose="020B0604020202020204" pitchFamily="34" charset="0"/>
              <a:buNone/>
            </a:pPr>
            <a:r>
              <a:rPr lang="en-US" altLang="en-US" dirty="0"/>
              <a:t>class Derived: public Base1, public Base2, ......  </a:t>
            </a:r>
          </a:p>
          <a:p>
            <a:pPr marL="0" indent="0">
              <a:buFont typeface="Arial" panose="020B0604020202020204" pitchFamily="34" charset="0"/>
              <a:buNone/>
            </a:pPr>
            <a:r>
              <a:rPr lang="en-US" altLang="en-US" dirty="0"/>
              <a:t>   </a:t>
            </a:r>
          </a:p>
          <a:p>
            <a:pPr marL="0" indent="0">
              <a:buFont typeface="Arial" panose="020B0604020202020204" pitchFamily="34" charset="0"/>
              <a:buNone/>
            </a:pPr>
            <a:endParaRPr lang="en-US" altLang="en-US" dirty="0"/>
          </a:p>
        </p:txBody>
      </p:sp>
      <p:sp>
        <p:nvSpPr>
          <p:cNvPr id="12" name="Rectangle 11">
            <a:extLst>
              <a:ext uri="{FF2B5EF4-FFF2-40B4-BE49-F238E27FC236}">
                <a16:creationId xmlns:a16="http://schemas.microsoft.com/office/drawing/2014/main" id="{F92FBC19-1757-4E43-9BCD-D8478A511FE0}"/>
              </a:ext>
            </a:extLst>
          </p:cNvPr>
          <p:cNvSpPr/>
          <p:nvPr/>
        </p:nvSpPr>
        <p:spPr>
          <a:xfrm>
            <a:off x="5181600" y="2667000"/>
            <a:ext cx="914388"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a:t>
            </a:r>
          </a:p>
        </p:txBody>
      </p:sp>
      <p:sp>
        <p:nvSpPr>
          <p:cNvPr id="13" name="Rectangle 12">
            <a:extLst>
              <a:ext uri="{FF2B5EF4-FFF2-40B4-BE49-F238E27FC236}">
                <a16:creationId xmlns:a16="http://schemas.microsoft.com/office/drawing/2014/main" id="{91851E44-F6BC-437A-8F70-487B6608AF55}"/>
              </a:ext>
            </a:extLst>
          </p:cNvPr>
          <p:cNvSpPr/>
          <p:nvPr/>
        </p:nvSpPr>
        <p:spPr>
          <a:xfrm>
            <a:off x="6981651" y="2667000"/>
            <a:ext cx="1066812"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a:t>
            </a:r>
          </a:p>
        </p:txBody>
      </p:sp>
      <p:cxnSp>
        <p:nvCxnSpPr>
          <p:cNvPr id="14" name="Straight Connector 13">
            <a:extLst>
              <a:ext uri="{FF2B5EF4-FFF2-40B4-BE49-F238E27FC236}">
                <a16:creationId xmlns:a16="http://schemas.microsoft.com/office/drawing/2014/main" id="{EFFE7E8F-EFEA-470B-AF07-07BEA371BF45}"/>
              </a:ext>
            </a:extLst>
          </p:cNvPr>
          <p:cNvCxnSpPr>
            <a:stCxn id="12" idx="2"/>
          </p:cNvCxnSpPr>
          <p:nvPr/>
        </p:nvCxnSpPr>
        <p:spPr>
          <a:xfrm>
            <a:off x="5638794" y="3429000"/>
            <a:ext cx="0" cy="12076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5A348F2-C13D-48A9-A50A-BBFD6383D820}"/>
              </a:ext>
            </a:extLst>
          </p:cNvPr>
          <p:cNvCxnSpPr>
            <a:stCxn id="13" idx="2"/>
          </p:cNvCxnSpPr>
          <p:nvPr/>
        </p:nvCxnSpPr>
        <p:spPr>
          <a:xfrm>
            <a:off x="7515057" y="3429000"/>
            <a:ext cx="0" cy="12076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6007D13-1D6A-4F7E-AD01-5D2056CA54E2}"/>
              </a:ext>
            </a:extLst>
          </p:cNvPr>
          <p:cNvCxnSpPr/>
          <p:nvPr/>
        </p:nvCxnSpPr>
        <p:spPr>
          <a:xfrm>
            <a:off x="5638794" y="4636690"/>
            <a:ext cx="18762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A6C4B94-8B09-40CC-ADB9-23226FE43D0D}"/>
              </a:ext>
            </a:extLst>
          </p:cNvPr>
          <p:cNvCxnSpPr/>
          <p:nvPr/>
        </p:nvCxnSpPr>
        <p:spPr>
          <a:xfrm>
            <a:off x="6576925" y="4648200"/>
            <a:ext cx="0" cy="723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95E3EBBA-6F8C-4E31-B343-4F36BD91222C}"/>
              </a:ext>
            </a:extLst>
          </p:cNvPr>
          <p:cNvSpPr/>
          <p:nvPr/>
        </p:nvSpPr>
        <p:spPr>
          <a:xfrm>
            <a:off x="6095988" y="5383608"/>
            <a:ext cx="1219208" cy="94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7C1D9A0-D83C-4777-8BBA-7D07E940D9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528637"/>
            <a:ext cx="1223963" cy="1223963"/>
          </a:xfrm>
          <a:prstGeom prst="rect">
            <a:avLst/>
          </a:prstGeom>
        </p:spPr>
      </p:pic>
      <p:pic>
        <p:nvPicPr>
          <p:cNvPr id="10" name="Picture 9">
            <a:extLst>
              <a:ext uri="{FF2B5EF4-FFF2-40B4-BE49-F238E27FC236}">
                <a16:creationId xmlns:a16="http://schemas.microsoft.com/office/drawing/2014/main" id="{FC7E6600-8FC7-4589-AF56-FE3E5852BCCA}"/>
              </a:ext>
            </a:extLst>
          </p:cNvPr>
          <p:cNvPicPr>
            <a:picLocks noChangeAspect="1"/>
          </p:cNvPicPr>
          <p:nvPr/>
        </p:nvPicPr>
        <p:blipFill>
          <a:blip r:embed="rId3"/>
          <a:stretch>
            <a:fillRect/>
          </a:stretch>
        </p:blipFill>
        <p:spPr>
          <a:xfrm>
            <a:off x="1752600" y="507683"/>
            <a:ext cx="1571625" cy="1447800"/>
          </a:xfrm>
          <a:prstGeom prst="rect">
            <a:avLst/>
          </a:prstGeom>
        </p:spPr>
      </p:pic>
      <p:cxnSp>
        <p:nvCxnSpPr>
          <p:cNvPr id="12" name="Straight Arrow Connector 11">
            <a:extLst>
              <a:ext uri="{FF2B5EF4-FFF2-40B4-BE49-F238E27FC236}">
                <a16:creationId xmlns:a16="http://schemas.microsoft.com/office/drawing/2014/main" id="{E219FCF1-1FC3-4836-8135-E52A60C0C0CA}"/>
              </a:ext>
            </a:extLst>
          </p:cNvPr>
          <p:cNvCxnSpPr/>
          <p:nvPr/>
        </p:nvCxnSpPr>
        <p:spPr>
          <a:xfrm>
            <a:off x="2743200" y="1752600"/>
            <a:ext cx="838200" cy="685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75517FF1-0BB3-4349-9953-A60E34716133}"/>
              </a:ext>
            </a:extLst>
          </p:cNvPr>
          <p:cNvCxnSpPr/>
          <p:nvPr/>
        </p:nvCxnSpPr>
        <p:spPr>
          <a:xfrm flipH="1">
            <a:off x="3733800" y="1752600"/>
            <a:ext cx="1447800" cy="685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6" name="Picture 15">
            <a:extLst>
              <a:ext uri="{FF2B5EF4-FFF2-40B4-BE49-F238E27FC236}">
                <a16:creationId xmlns:a16="http://schemas.microsoft.com/office/drawing/2014/main" id="{F33547D6-65A9-466E-993B-67F525754C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4341" y="2459831"/>
            <a:ext cx="1618918" cy="1481138"/>
          </a:xfrm>
          <a:prstGeom prst="rect">
            <a:avLst/>
          </a:prstGeom>
        </p:spPr>
      </p:pic>
      <p:sp>
        <p:nvSpPr>
          <p:cNvPr id="17" name="TextBox 16">
            <a:extLst>
              <a:ext uri="{FF2B5EF4-FFF2-40B4-BE49-F238E27FC236}">
                <a16:creationId xmlns:a16="http://schemas.microsoft.com/office/drawing/2014/main" id="{04555028-62CE-49FB-81B8-2DE080396A1B}"/>
              </a:ext>
            </a:extLst>
          </p:cNvPr>
          <p:cNvSpPr txBox="1"/>
          <p:nvPr/>
        </p:nvSpPr>
        <p:spPr>
          <a:xfrm>
            <a:off x="3244068" y="3813444"/>
            <a:ext cx="1018227" cy="369332"/>
          </a:xfrm>
          <a:prstGeom prst="rect">
            <a:avLst/>
          </a:prstGeom>
          <a:noFill/>
        </p:spPr>
        <p:txBody>
          <a:bodyPr wrap="none" rtlCol="0">
            <a:spAutoFit/>
          </a:bodyPr>
          <a:lstStyle/>
          <a:p>
            <a:r>
              <a:rPr lang="en-US" b="1" dirty="0"/>
              <a:t>student</a:t>
            </a:r>
          </a:p>
        </p:txBody>
      </p:sp>
    </p:spTree>
    <p:extLst>
      <p:ext uri="{BB962C8B-B14F-4D97-AF65-F5344CB8AC3E}">
        <p14:creationId xmlns:p14="http://schemas.microsoft.com/office/powerpoint/2010/main" val="3989696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81F50-0C68-4B34-AE52-9196F6E309BC}"/>
              </a:ext>
            </a:extLst>
          </p:cNvPr>
          <p:cNvSpPr>
            <a:spLocks noGrp="1"/>
          </p:cNvSpPr>
          <p:nvPr>
            <p:ph type="title"/>
          </p:nvPr>
        </p:nvSpPr>
        <p:spPr/>
        <p:txBody>
          <a:bodyPr>
            <a:normAutofit fontScale="90000"/>
          </a:bodyPr>
          <a:lstStyle/>
          <a:p>
            <a:br>
              <a:rPr lang="en-US" b="1" dirty="0"/>
            </a:br>
            <a:r>
              <a:rPr lang="en-US" b="1" dirty="0"/>
              <a:t>Ambiguity in Inheritance</a:t>
            </a:r>
            <a:br>
              <a:rPr lang="en-US" b="1" dirty="0"/>
            </a:br>
            <a:endParaRPr lang="en-US" dirty="0"/>
          </a:p>
        </p:txBody>
      </p:sp>
      <p:sp>
        <p:nvSpPr>
          <p:cNvPr id="3" name="Content Placeholder 2">
            <a:extLst>
              <a:ext uri="{FF2B5EF4-FFF2-40B4-BE49-F238E27FC236}">
                <a16:creationId xmlns:a16="http://schemas.microsoft.com/office/drawing/2014/main" id="{22B4DC0E-D721-4E84-9580-9662D5DB9093}"/>
              </a:ext>
            </a:extLst>
          </p:cNvPr>
          <p:cNvSpPr>
            <a:spLocks noGrp="1"/>
          </p:cNvSpPr>
          <p:nvPr>
            <p:ph idx="1"/>
          </p:nvPr>
        </p:nvSpPr>
        <p:spPr>
          <a:xfrm>
            <a:off x="457200" y="1417638"/>
            <a:ext cx="8229600" cy="4708525"/>
          </a:xfrm>
        </p:spPr>
        <p:txBody>
          <a:bodyPr/>
          <a:lstStyle/>
          <a:p>
            <a:pPr marL="0" indent="0" algn="just">
              <a:buNone/>
            </a:pPr>
            <a:r>
              <a:rPr lang="en-US" sz="2800" dirty="0"/>
              <a:t>In multiple inheritances, when one class is derived from two or more base classes then there may be a possibility that the base classes have functions with the same name. </a:t>
            </a:r>
          </a:p>
          <a:p>
            <a:pPr marL="0" indent="0" algn="just">
              <a:buNone/>
            </a:pPr>
            <a:endParaRPr lang="en-US" dirty="0"/>
          </a:p>
        </p:txBody>
      </p:sp>
      <p:pic>
        <p:nvPicPr>
          <p:cNvPr id="4" name="Picture 3">
            <a:extLst>
              <a:ext uri="{FF2B5EF4-FFF2-40B4-BE49-F238E27FC236}">
                <a16:creationId xmlns:a16="http://schemas.microsoft.com/office/drawing/2014/main" id="{6D9A8CC3-EF3B-4D56-97BB-32945781BB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7987" y="3467539"/>
            <a:ext cx="1223963" cy="1223963"/>
          </a:xfrm>
          <a:prstGeom prst="rect">
            <a:avLst/>
          </a:prstGeom>
        </p:spPr>
      </p:pic>
      <p:pic>
        <p:nvPicPr>
          <p:cNvPr id="5" name="Picture 4">
            <a:extLst>
              <a:ext uri="{FF2B5EF4-FFF2-40B4-BE49-F238E27FC236}">
                <a16:creationId xmlns:a16="http://schemas.microsoft.com/office/drawing/2014/main" id="{33340083-E9B8-413B-9204-3E371914FB13}"/>
              </a:ext>
            </a:extLst>
          </p:cNvPr>
          <p:cNvPicPr>
            <a:picLocks noChangeAspect="1"/>
          </p:cNvPicPr>
          <p:nvPr/>
        </p:nvPicPr>
        <p:blipFill>
          <a:blip r:embed="rId3"/>
          <a:stretch>
            <a:fillRect/>
          </a:stretch>
        </p:blipFill>
        <p:spPr>
          <a:xfrm>
            <a:off x="3786187" y="3446585"/>
            <a:ext cx="1571625" cy="1447800"/>
          </a:xfrm>
          <a:prstGeom prst="rect">
            <a:avLst/>
          </a:prstGeom>
        </p:spPr>
      </p:pic>
      <p:cxnSp>
        <p:nvCxnSpPr>
          <p:cNvPr id="6" name="Straight Arrow Connector 5">
            <a:extLst>
              <a:ext uri="{FF2B5EF4-FFF2-40B4-BE49-F238E27FC236}">
                <a16:creationId xmlns:a16="http://schemas.microsoft.com/office/drawing/2014/main" id="{E625C132-52A9-4B83-B6F7-6975F4ABD03E}"/>
              </a:ext>
            </a:extLst>
          </p:cNvPr>
          <p:cNvCxnSpPr/>
          <p:nvPr/>
        </p:nvCxnSpPr>
        <p:spPr>
          <a:xfrm>
            <a:off x="4776787" y="4691502"/>
            <a:ext cx="838200" cy="685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7ACA00CC-FB57-4BAA-B16B-C9571765C0FE}"/>
              </a:ext>
            </a:extLst>
          </p:cNvPr>
          <p:cNvCxnSpPr/>
          <p:nvPr/>
        </p:nvCxnSpPr>
        <p:spPr>
          <a:xfrm flipH="1">
            <a:off x="5767387" y="4691502"/>
            <a:ext cx="1447800" cy="685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28945A16-E15C-4F0D-80BB-00C3E2A166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7928" y="5398733"/>
            <a:ext cx="1618918" cy="1481138"/>
          </a:xfrm>
          <a:prstGeom prst="rect">
            <a:avLst/>
          </a:prstGeom>
        </p:spPr>
      </p:pic>
      <p:sp>
        <p:nvSpPr>
          <p:cNvPr id="9" name="Rectangle 8">
            <a:extLst>
              <a:ext uri="{FF2B5EF4-FFF2-40B4-BE49-F238E27FC236}">
                <a16:creationId xmlns:a16="http://schemas.microsoft.com/office/drawing/2014/main" id="{CF64AF7F-8380-4F56-A01A-7A510071096F}"/>
              </a:ext>
            </a:extLst>
          </p:cNvPr>
          <p:cNvSpPr/>
          <p:nvPr/>
        </p:nvSpPr>
        <p:spPr>
          <a:xfrm>
            <a:off x="1937786" y="3935336"/>
            <a:ext cx="3696801" cy="369332"/>
          </a:xfrm>
          <a:prstGeom prst="rect">
            <a:avLst/>
          </a:prstGeom>
        </p:spPr>
        <p:txBody>
          <a:bodyPr wrap="square">
            <a:spAutoFit/>
          </a:bodyPr>
          <a:lstStyle/>
          <a:p>
            <a:r>
              <a:rPr lang="en-US" dirty="0" err="1"/>
              <a:t>getUniversityDetails</a:t>
            </a:r>
            <a:r>
              <a:rPr lang="en-US" dirty="0"/>
              <a:t>()</a:t>
            </a:r>
          </a:p>
        </p:txBody>
      </p:sp>
      <p:sp>
        <p:nvSpPr>
          <p:cNvPr id="10" name="Rectangle 9">
            <a:extLst>
              <a:ext uri="{FF2B5EF4-FFF2-40B4-BE49-F238E27FC236}">
                <a16:creationId xmlns:a16="http://schemas.microsoft.com/office/drawing/2014/main" id="{3B0A3D46-6521-4FD9-8022-54E405D0B400}"/>
              </a:ext>
            </a:extLst>
          </p:cNvPr>
          <p:cNvSpPr/>
          <p:nvPr/>
        </p:nvSpPr>
        <p:spPr>
          <a:xfrm>
            <a:off x="7048499" y="4834020"/>
            <a:ext cx="3276600" cy="369332"/>
          </a:xfrm>
          <a:prstGeom prst="rect">
            <a:avLst/>
          </a:prstGeom>
        </p:spPr>
        <p:txBody>
          <a:bodyPr wrap="square">
            <a:spAutoFit/>
          </a:bodyPr>
          <a:lstStyle/>
          <a:p>
            <a:r>
              <a:rPr lang="en-US" dirty="0" err="1"/>
              <a:t>getUniversityDetails</a:t>
            </a:r>
            <a:r>
              <a:rPr lang="en-US" dirty="0"/>
              <a:t>()</a:t>
            </a:r>
          </a:p>
        </p:txBody>
      </p:sp>
      <p:sp>
        <p:nvSpPr>
          <p:cNvPr id="11" name="TextBox 10">
            <a:extLst>
              <a:ext uri="{FF2B5EF4-FFF2-40B4-BE49-F238E27FC236}">
                <a16:creationId xmlns:a16="http://schemas.microsoft.com/office/drawing/2014/main" id="{33F953C2-7474-4937-B337-39E339A60A07}"/>
              </a:ext>
            </a:extLst>
          </p:cNvPr>
          <p:cNvSpPr txBox="1"/>
          <p:nvPr/>
        </p:nvSpPr>
        <p:spPr>
          <a:xfrm>
            <a:off x="6093421" y="5428567"/>
            <a:ext cx="397866" cy="646331"/>
          </a:xfrm>
          <a:prstGeom prst="rect">
            <a:avLst/>
          </a:prstGeom>
          <a:noFill/>
        </p:spPr>
        <p:txBody>
          <a:bodyPr wrap="none" rtlCol="0">
            <a:spAutoFit/>
          </a:bodyPr>
          <a:lstStyle/>
          <a:p>
            <a:r>
              <a:rPr lang="en-US" sz="3600" b="1" dirty="0">
                <a:solidFill>
                  <a:srgbClr val="FF0000"/>
                </a:solidFill>
              </a:rPr>
              <a:t>?</a:t>
            </a:r>
          </a:p>
        </p:txBody>
      </p:sp>
    </p:spTree>
    <p:extLst>
      <p:ext uri="{BB962C8B-B14F-4D97-AF65-F5344CB8AC3E}">
        <p14:creationId xmlns:p14="http://schemas.microsoft.com/office/powerpoint/2010/main" val="38507521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DF1D0-0349-4032-902C-D9F822A387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83FDC02-09FF-4AE5-AE7C-49A43F2F52DB}"/>
              </a:ext>
            </a:extLst>
          </p:cNvPr>
          <p:cNvSpPr>
            <a:spLocks noGrp="1"/>
          </p:cNvSpPr>
          <p:nvPr>
            <p:ph idx="1"/>
          </p:nvPr>
        </p:nvSpPr>
        <p:spPr/>
        <p:txBody>
          <a:bodyPr/>
          <a:lstStyle/>
          <a:p>
            <a:pPr marL="0" indent="0">
              <a:buNone/>
            </a:pPr>
            <a:r>
              <a:rPr lang="en-US" dirty="0"/>
              <a:t>We can solve using </a:t>
            </a:r>
            <a:r>
              <a:rPr lang="en-US" b="1" i="1" dirty="0"/>
              <a:t>scope resolution operator</a:t>
            </a:r>
            <a:r>
              <a:rPr lang="en-US" dirty="0"/>
              <a:t> </a:t>
            </a:r>
          </a:p>
          <a:p>
            <a:pPr marL="0" indent="0">
              <a:buNone/>
            </a:pPr>
            <a:r>
              <a:rPr lang="en-US" dirty="0"/>
              <a:t>Syntax:</a:t>
            </a:r>
          </a:p>
          <a:p>
            <a:pPr marL="0" indent="0">
              <a:buNone/>
            </a:pPr>
            <a:r>
              <a:rPr lang="en-US" dirty="0" err="1"/>
              <a:t>ObjectName.ClassName</a:t>
            </a:r>
            <a:r>
              <a:rPr lang="en-US" dirty="0"/>
              <a:t>::</a:t>
            </a:r>
            <a:r>
              <a:rPr lang="en-US" dirty="0" err="1"/>
              <a:t>FunctionName</a:t>
            </a:r>
            <a:r>
              <a:rPr lang="en-US" dirty="0"/>
              <a:t>();</a:t>
            </a:r>
          </a:p>
        </p:txBody>
      </p:sp>
      <p:pic>
        <p:nvPicPr>
          <p:cNvPr id="4" name="Picture 3">
            <a:extLst>
              <a:ext uri="{FF2B5EF4-FFF2-40B4-BE49-F238E27FC236}">
                <a16:creationId xmlns:a16="http://schemas.microsoft.com/office/drawing/2014/main" id="{6085E9B1-1453-4B89-A2BA-DFFE3384AE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3581399"/>
            <a:ext cx="2590800" cy="2370307"/>
          </a:xfrm>
          <a:prstGeom prst="rect">
            <a:avLst/>
          </a:prstGeom>
        </p:spPr>
      </p:pic>
      <p:pic>
        <p:nvPicPr>
          <p:cNvPr id="7" name="Picture 6">
            <a:extLst>
              <a:ext uri="{FF2B5EF4-FFF2-40B4-BE49-F238E27FC236}">
                <a16:creationId xmlns:a16="http://schemas.microsoft.com/office/drawing/2014/main" id="{CC9F346F-BDC4-435C-A0AB-C623BC7DD7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200" y="4002207"/>
            <a:ext cx="1439852" cy="762000"/>
          </a:xfrm>
          <a:prstGeom prst="rect">
            <a:avLst/>
          </a:prstGeom>
        </p:spPr>
      </p:pic>
      <p:cxnSp>
        <p:nvCxnSpPr>
          <p:cNvPr id="11" name="Straight Arrow Connector 10">
            <a:extLst>
              <a:ext uri="{FF2B5EF4-FFF2-40B4-BE49-F238E27FC236}">
                <a16:creationId xmlns:a16="http://schemas.microsoft.com/office/drawing/2014/main" id="{307B3D85-6DCB-4EAD-8B09-9B36408FD7BA}"/>
              </a:ext>
            </a:extLst>
          </p:cNvPr>
          <p:cNvCxnSpPr>
            <a:cxnSpLocks/>
          </p:cNvCxnSpPr>
          <p:nvPr/>
        </p:nvCxnSpPr>
        <p:spPr>
          <a:xfrm flipV="1">
            <a:off x="4641166" y="2057400"/>
            <a:ext cx="457200" cy="8993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375114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5">
            <a:extLst>
              <a:ext uri="{FF2B5EF4-FFF2-40B4-BE49-F238E27FC236}">
                <a16:creationId xmlns:a16="http://schemas.microsoft.com/office/drawing/2014/main" id="{42F973C9-D72A-4A5F-96DD-E7558E0679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163" y="700088"/>
            <a:ext cx="7305675" cy="545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57845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CDF116-4719-4A14-A752-E90968299635}"/>
              </a:ext>
            </a:extLst>
          </p:cNvPr>
          <p:cNvSpPr>
            <a:spLocks noGrp="1"/>
          </p:cNvSpPr>
          <p:nvPr>
            <p:ph idx="1"/>
          </p:nvPr>
        </p:nvSpPr>
        <p:spPr>
          <a:xfrm>
            <a:off x="457200" y="457200"/>
            <a:ext cx="8229600" cy="5668963"/>
          </a:xfrm>
        </p:spPr>
        <p:txBody>
          <a:bodyPr>
            <a:normAutofit fontScale="55000" lnSpcReduction="20000"/>
          </a:bodyPr>
          <a:lstStyle/>
          <a:p>
            <a:pPr marL="0" indent="0">
              <a:buNone/>
            </a:pPr>
            <a:r>
              <a:rPr lang="en-US" dirty="0"/>
              <a:t>#include &lt;iostream&gt;</a:t>
            </a:r>
          </a:p>
          <a:p>
            <a:pPr marL="0" indent="0">
              <a:buNone/>
            </a:pPr>
            <a:r>
              <a:rPr lang="en-US" dirty="0"/>
              <a:t>using namespace std;</a:t>
            </a:r>
          </a:p>
          <a:p>
            <a:pPr marL="0" indent="0">
              <a:buNone/>
            </a:pPr>
            <a:r>
              <a:rPr lang="en-US" dirty="0"/>
              <a:t>class </a:t>
            </a:r>
            <a:r>
              <a:rPr lang="en-US" dirty="0" err="1"/>
              <a:t>MyBaseClass</a:t>
            </a:r>
            <a:r>
              <a:rPr lang="en-US" dirty="0"/>
              <a:t> {</a:t>
            </a:r>
          </a:p>
          <a:p>
            <a:pPr marL="0" indent="0">
              <a:buNone/>
            </a:pPr>
            <a:r>
              <a:rPr lang="en-US" dirty="0"/>
              <a:t>   public:</a:t>
            </a:r>
          </a:p>
          <a:p>
            <a:pPr marL="0" indent="0">
              <a:buNone/>
            </a:pPr>
            <a:r>
              <a:rPr lang="en-US" dirty="0"/>
              <a:t>   </a:t>
            </a:r>
            <a:r>
              <a:rPr lang="en-US" dirty="0" err="1"/>
              <a:t>MyBaseClass</a:t>
            </a:r>
            <a:r>
              <a:rPr lang="en-US" dirty="0"/>
              <a:t>(int x) {</a:t>
            </a:r>
          </a:p>
          <a:p>
            <a:pPr marL="0" indent="0">
              <a:buNone/>
            </a:pPr>
            <a:r>
              <a:rPr lang="en-US" dirty="0"/>
              <a:t>      </a:t>
            </a:r>
            <a:r>
              <a:rPr lang="en-US" dirty="0" err="1"/>
              <a:t>cout</a:t>
            </a:r>
            <a:r>
              <a:rPr lang="en-US" dirty="0"/>
              <a:t> &lt;&lt; "Constructor of base class: " &lt;&lt; x &lt;&lt; </a:t>
            </a:r>
            <a:r>
              <a:rPr lang="en-US" dirty="0" err="1"/>
              <a:t>endl</a:t>
            </a:r>
            <a:r>
              <a:rPr lang="en-US" dirty="0"/>
              <a:t>;</a:t>
            </a:r>
          </a:p>
          <a:p>
            <a:pPr marL="0" indent="0">
              <a:buNone/>
            </a:pPr>
            <a:r>
              <a:rPr lang="en-US" dirty="0"/>
              <a:t>   }</a:t>
            </a:r>
          </a:p>
          <a:p>
            <a:pPr marL="0" indent="0">
              <a:buNone/>
            </a:pPr>
            <a:r>
              <a:rPr lang="en-US" dirty="0"/>
              <a:t>};</a:t>
            </a:r>
          </a:p>
          <a:p>
            <a:pPr marL="0" indent="0">
              <a:buNone/>
            </a:pPr>
            <a:r>
              <a:rPr lang="en-US" dirty="0"/>
              <a:t>class </a:t>
            </a:r>
            <a:r>
              <a:rPr lang="en-US" dirty="0" err="1"/>
              <a:t>MyDerivedClass</a:t>
            </a:r>
            <a:r>
              <a:rPr lang="en-US" dirty="0"/>
              <a:t> : public </a:t>
            </a:r>
            <a:r>
              <a:rPr lang="en-US" dirty="0" err="1"/>
              <a:t>MyBaseClass</a:t>
            </a:r>
            <a:r>
              <a:rPr lang="en-US" dirty="0"/>
              <a:t> { </a:t>
            </a:r>
          </a:p>
          <a:p>
            <a:pPr marL="0" indent="0">
              <a:buNone/>
            </a:pPr>
            <a:r>
              <a:rPr lang="en-US" dirty="0"/>
              <a:t>   public:</a:t>
            </a:r>
          </a:p>
          <a:p>
            <a:pPr marL="0" indent="0">
              <a:buNone/>
            </a:pPr>
            <a:r>
              <a:rPr lang="en-US" dirty="0"/>
              <a:t>      </a:t>
            </a:r>
            <a:r>
              <a:rPr lang="en-US" dirty="0" err="1">
                <a:solidFill>
                  <a:srgbClr val="FF0000"/>
                </a:solidFill>
              </a:rPr>
              <a:t>MyDerivedClass</a:t>
            </a:r>
            <a:r>
              <a:rPr lang="en-US" dirty="0">
                <a:solidFill>
                  <a:srgbClr val="FF0000"/>
                </a:solidFill>
              </a:rPr>
              <a:t>(int y) : </a:t>
            </a:r>
            <a:r>
              <a:rPr lang="en-US" dirty="0" err="1">
                <a:solidFill>
                  <a:srgbClr val="FF0000"/>
                </a:solidFill>
              </a:rPr>
              <a:t>MyBaseClass</a:t>
            </a:r>
            <a:r>
              <a:rPr lang="en-US" dirty="0">
                <a:solidFill>
                  <a:srgbClr val="FF0000"/>
                </a:solidFill>
              </a:rPr>
              <a:t>(50)</a:t>
            </a:r>
            <a:r>
              <a:rPr lang="en-US" dirty="0"/>
              <a:t> {</a:t>
            </a:r>
          </a:p>
          <a:p>
            <a:pPr marL="0" indent="0">
              <a:buNone/>
            </a:pPr>
            <a:r>
              <a:rPr lang="en-US" dirty="0"/>
              <a:t>         </a:t>
            </a:r>
            <a:r>
              <a:rPr lang="en-US" dirty="0" err="1"/>
              <a:t>cout</a:t>
            </a:r>
            <a:r>
              <a:rPr lang="en-US" dirty="0"/>
              <a:t> &lt;&lt; "Constructor of derived class: " &lt;&lt; y &lt;&lt; </a:t>
            </a:r>
            <a:r>
              <a:rPr lang="en-US" dirty="0" err="1"/>
              <a:t>endl</a:t>
            </a:r>
            <a:r>
              <a:rPr lang="en-US" dirty="0"/>
              <a:t>;</a:t>
            </a:r>
          </a:p>
          <a:p>
            <a:pPr marL="0" indent="0">
              <a:buNone/>
            </a:pPr>
            <a:r>
              <a:rPr lang="en-US" dirty="0"/>
              <a:t>      }</a:t>
            </a:r>
          </a:p>
          <a:p>
            <a:pPr marL="0" indent="0">
              <a:buNone/>
            </a:pPr>
            <a:r>
              <a:rPr lang="en-US" dirty="0"/>
              <a:t>};</a:t>
            </a:r>
          </a:p>
          <a:p>
            <a:pPr marL="0" indent="0">
              <a:buNone/>
            </a:pPr>
            <a:r>
              <a:rPr lang="en-US" dirty="0"/>
              <a:t>int main() {</a:t>
            </a:r>
          </a:p>
          <a:p>
            <a:pPr marL="0" indent="0">
              <a:buNone/>
            </a:pPr>
            <a:r>
              <a:rPr lang="en-US" dirty="0"/>
              <a:t>   </a:t>
            </a:r>
            <a:r>
              <a:rPr lang="en-US" dirty="0" err="1"/>
              <a:t>MyDerivedClass</a:t>
            </a:r>
            <a:r>
              <a:rPr lang="en-US" dirty="0"/>
              <a:t> derived(100);</a:t>
            </a:r>
          </a:p>
          <a:p>
            <a:pPr marL="0" indent="0">
              <a:buNone/>
            </a:pPr>
            <a:r>
              <a:rPr lang="en-US" dirty="0"/>
              <a:t>}</a:t>
            </a:r>
          </a:p>
          <a:p>
            <a:pPr marL="0" indent="0">
              <a:buNone/>
            </a:pPr>
            <a:r>
              <a:rPr lang="en-US" u="sng" dirty="0">
                <a:solidFill>
                  <a:srgbClr val="FF0000"/>
                </a:solidFill>
              </a:rPr>
              <a:t>Output:</a:t>
            </a:r>
          </a:p>
          <a:p>
            <a:pPr marL="0" indent="0">
              <a:buNone/>
            </a:pPr>
            <a:r>
              <a:rPr lang="en-US" dirty="0"/>
              <a:t>Constructor of base class: 50</a:t>
            </a:r>
          </a:p>
          <a:p>
            <a:pPr marL="0" indent="0">
              <a:buNone/>
            </a:pPr>
            <a:r>
              <a:rPr lang="en-US" dirty="0"/>
              <a:t>Constructor of derived class: 100</a:t>
            </a:r>
          </a:p>
        </p:txBody>
      </p:sp>
      <p:sp>
        <p:nvSpPr>
          <p:cNvPr id="4" name="TextBox 3">
            <a:extLst>
              <a:ext uri="{FF2B5EF4-FFF2-40B4-BE49-F238E27FC236}">
                <a16:creationId xmlns:a16="http://schemas.microsoft.com/office/drawing/2014/main" id="{C314BA7E-4540-436F-BA07-970A1FCF2B17}"/>
              </a:ext>
            </a:extLst>
          </p:cNvPr>
          <p:cNvSpPr txBox="1"/>
          <p:nvPr/>
        </p:nvSpPr>
        <p:spPr>
          <a:xfrm>
            <a:off x="2895600" y="685800"/>
            <a:ext cx="5126336" cy="830997"/>
          </a:xfrm>
          <a:prstGeom prst="rect">
            <a:avLst/>
          </a:prstGeom>
          <a:noFill/>
        </p:spPr>
        <p:txBody>
          <a:bodyPr wrap="square" rtlCol="0">
            <a:spAutoFit/>
          </a:bodyPr>
          <a:lstStyle/>
          <a:p>
            <a:r>
              <a:rPr lang="en-US" sz="2400" i="1" u="sng" dirty="0">
                <a:solidFill>
                  <a:srgbClr val="FF0000"/>
                </a:solidFill>
              </a:rPr>
              <a:t>To call base class constructor in derived class</a:t>
            </a:r>
          </a:p>
        </p:txBody>
      </p:sp>
    </p:spTree>
    <p:extLst>
      <p:ext uri="{BB962C8B-B14F-4D97-AF65-F5344CB8AC3E}">
        <p14:creationId xmlns:p14="http://schemas.microsoft.com/office/powerpoint/2010/main" val="985158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46981FA6-215E-40AA-A335-F164415B7FDE}"/>
              </a:ext>
            </a:extLst>
          </p:cNvPr>
          <p:cNvSpPr>
            <a:spLocks noGrp="1"/>
          </p:cNvSpPr>
          <p:nvPr>
            <p:ph type="title"/>
          </p:nvPr>
        </p:nvSpPr>
        <p:spPr/>
        <p:txBody>
          <a:bodyPr/>
          <a:lstStyle/>
          <a:p>
            <a:pPr algn="l" eaLnBrk="1" hangingPunct="1"/>
            <a:r>
              <a:rPr lang="en-US" altLang="en-US" dirty="0"/>
              <a:t>Inheritance </a:t>
            </a:r>
          </a:p>
        </p:txBody>
      </p:sp>
      <p:sp>
        <p:nvSpPr>
          <p:cNvPr id="21507" name="Content Placeholder 2">
            <a:extLst>
              <a:ext uri="{FF2B5EF4-FFF2-40B4-BE49-F238E27FC236}">
                <a16:creationId xmlns:a16="http://schemas.microsoft.com/office/drawing/2014/main" id="{F2FB75FB-1BE3-47AE-AB3B-DE8E1D511ACC}"/>
              </a:ext>
            </a:extLst>
          </p:cNvPr>
          <p:cNvSpPr>
            <a:spLocks noGrp="1"/>
          </p:cNvSpPr>
          <p:nvPr>
            <p:ph idx="1"/>
          </p:nvPr>
        </p:nvSpPr>
        <p:spPr/>
        <p:txBody>
          <a:bodyPr>
            <a:normAutofit/>
          </a:bodyPr>
          <a:lstStyle/>
          <a:p>
            <a:pPr eaLnBrk="1" hangingPunct="1">
              <a:buFont typeface="Wingdings" panose="05000000000000000000" pitchFamily="2" charset="2"/>
              <a:buChar char="ü"/>
            </a:pPr>
            <a:r>
              <a:rPr lang="en-US" altLang="en-US" sz="2800" dirty="0"/>
              <a:t>One class can be derived from other class.</a:t>
            </a:r>
          </a:p>
          <a:p>
            <a:pPr eaLnBrk="1" hangingPunct="1">
              <a:buFont typeface="Wingdings" panose="05000000000000000000" pitchFamily="2" charset="2"/>
              <a:buChar char="ü"/>
            </a:pPr>
            <a:r>
              <a:rPr lang="en-US" altLang="en-US" sz="2800" dirty="0"/>
              <a:t>We can make the relationship between the classes.</a:t>
            </a:r>
          </a:p>
          <a:p>
            <a:pPr eaLnBrk="1" hangingPunct="1">
              <a:buFont typeface="Wingdings" panose="05000000000000000000" pitchFamily="2" charset="2"/>
              <a:buChar char="ü"/>
            </a:pPr>
            <a:r>
              <a:rPr lang="en-US" altLang="en-US" sz="2800" dirty="0"/>
              <a:t>We can re-use the functionality of classes</a:t>
            </a:r>
          </a:p>
          <a:p>
            <a:pPr eaLnBrk="1" hangingPunct="1">
              <a:buFont typeface="Wingdings" panose="05000000000000000000" pitchFamily="2" charset="2"/>
              <a:buChar char="ü"/>
            </a:pPr>
            <a:r>
              <a:rPr lang="en-US" altLang="en-US" sz="2800" dirty="0"/>
              <a:t>We can use different form of inheritance</a:t>
            </a:r>
          </a:p>
          <a:p>
            <a:pPr marL="0" indent="0" eaLnBrk="1" hangingPunct="1">
              <a:buNone/>
            </a:pPr>
            <a:endParaRPr lang="en-US" altLang="en-US" sz="2800" dirty="0"/>
          </a:p>
        </p:txBody>
      </p:sp>
      <p:sp>
        <p:nvSpPr>
          <p:cNvPr id="2" name="Rectangle 1">
            <a:extLst>
              <a:ext uri="{FF2B5EF4-FFF2-40B4-BE49-F238E27FC236}">
                <a16:creationId xmlns:a16="http://schemas.microsoft.com/office/drawing/2014/main" id="{8683DCA9-0DE8-41CD-A5FC-472D1AB6D23B}"/>
              </a:ext>
            </a:extLst>
          </p:cNvPr>
          <p:cNvSpPr/>
          <p:nvPr/>
        </p:nvSpPr>
        <p:spPr>
          <a:xfrm>
            <a:off x="2743200" y="3862437"/>
            <a:ext cx="1447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Base Class</a:t>
            </a:r>
          </a:p>
        </p:txBody>
      </p:sp>
      <p:sp>
        <p:nvSpPr>
          <p:cNvPr id="4" name="Arrow: Down 3">
            <a:extLst>
              <a:ext uri="{FF2B5EF4-FFF2-40B4-BE49-F238E27FC236}">
                <a16:creationId xmlns:a16="http://schemas.microsoft.com/office/drawing/2014/main" id="{09EF0FA7-1AC7-4040-A185-28BF01FA3E12}"/>
              </a:ext>
            </a:extLst>
          </p:cNvPr>
          <p:cNvSpPr/>
          <p:nvPr/>
        </p:nvSpPr>
        <p:spPr>
          <a:xfrm>
            <a:off x="3276600" y="4395837"/>
            <a:ext cx="228600" cy="1143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53A1FB-B27E-4067-8125-6AB6D30D5A77}"/>
              </a:ext>
            </a:extLst>
          </p:cNvPr>
          <p:cNvSpPr/>
          <p:nvPr/>
        </p:nvSpPr>
        <p:spPr>
          <a:xfrm>
            <a:off x="2743200" y="5629105"/>
            <a:ext cx="1447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Derived Class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7A0A43-0816-4DA3-8ACA-20E4A7947529}"/>
              </a:ext>
            </a:extLst>
          </p:cNvPr>
          <p:cNvPicPr>
            <a:picLocks noChangeAspect="1"/>
          </p:cNvPicPr>
          <p:nvPr/>
        </p:nvPicPr>
        <p:blipFill>
          <a:blip r:embed="rId2"/>
          <a:stretch>
            <a:fillRect/>
          </a:stretch>
        </p:blipFill>
        <p:spPr>
          <a:xfrm>
            <a:off x="2286000" y="1447800"/>
            <a:ext cx="4322367" cy="3725396"/>
          </a:xfrm>
          <a:prstGeom prst="rect">
            <a:avLst/>
          </a:prstGeom>
        </p:spPr>
      </p:pic>
      <p:pic>
        <p:nvPicPr>
          <p:cNvPr id="8" name="Picture 7">
            <a:extLst>
              <a:ext uri="{FF2B5EF4-FFF2-40B4-BE49-F238E27FC236}">
                <a16:creationId xmlns:a16="http://schemas.microsoft.com/office/drawing/2014/main" id="{9AD16E05-BC05-4096-8E14-119FE5D21F4E}"/>
              </a:ext>
            </a:extLst>
          </p:cNvPr>
          <p:cNvPicPr>
            <a:picLocks noChangeAspect="1"/>
          </p:cNvPicPr>
          <p:nvPr/>
        </p:nvPicPr>
        <p:blipFill>
          <a:blip r:embed="rId3"/>
          <a:stretch>
            <a:fillRect/>
          </a:stretch>
        </p:blipFill>
        <p:spPr>
          <a:xfrm>
            <a:off x="304800" y="914400"/>
            <a:ext cx="1743075" cy="2181225"/>
          </a:xfrm>
          <a:prstGeom prst="rect">
            <a:avLst/>
          </a:prstGeom>
        </p:spPr>
      </p:pic>
      <p:sp>
        <p:nvSpPr>
          <p:cNvPr id="2" name="TextBox 1">
            <a:extLst>
              <a:ext uri="{FF2B5EF4-FFF2-40B4-BE49-F238E27FC236}">
                <a16:creationId xmlns:a16="http://schemas.microsoft.com/office/drawing/2014/main" id="{576F9D20-B049-492F-A3BF-EBEA9B2A1BCE}"/>
              </a:ext>
            </a:extLst>
          </p:cNvPr>
          <p:cNvSpPr txBox="1"/>
          <p:nvPr/>
        </p:nvSpPr>
        <p:spPr>
          <a:xfrm>
            <a:off x="3160548" y="395869"/>
            <a:ext cx="2573269" cy="523220"/>
          </a:xfrm>
          <a:prstGeom prst="rect">
            <a:avLst/>
          </a:prstGeom>
          <a:noFill/>
        </p:spPr>
        <p:txBody>
          <a:bodyPr wrap="none" rtlCol="0">
            <a:spAutoFit/>
          </a:bodyPr>
          <a:lstStyle/>
          <a:p>
            <a:r>
              <a:rPr lang="en-US" sz="2800" dirty="0">
                <a:solidFill>
                  <a:srgbClr val="FF0000"/>
                </a:solidFill>
              </a:rPr>
              <a:t>Type Conversion</a:t>
            </a:r>
          </a:p>
        </p:txBody>
      </p:sp>
    </p:spTree>
    <p:extLst>
      <p:ext uri="{BB962C8B-B14F-4D97-AF65-F5344CB8AC3E}">
        <p14:creationId xmlns:p14="http://schemas.microsoft.com/office/powerpoint/2010/main" val="34000570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672F7-2CD1-40AD-8334-24BE000D311E}"/>
              </a:ext>
            </a:extLst>
          </p:cNvPr>
          <p:cNvSpPr>
            <a:spLocks noGrp="1"/>
          </p:cNvSpPr>
          <p:nvPr>
            <p:ph type="title"/>
          </p:nvPr>
        </p:nvSpPr>
        <p:spPr/>
        <p:txBody>
          <a:bodyPr/>
          <a:lstStyle/>
          <a:p>
            <a:r>
              <a:rPr lang="en-US" dirty="0"/>
              <a:t>Type Conversion</a:t>
            </a:r>
          </a:p>
        </p:txBody>
      </p:sp>
      <p:sp>
        <p:nvSpPr>
          <p:cNvPr id="3" name="Content Placeholder 2">
            <a:extLst>
              <a:ext uri="{FF2B5EF4-FFF2-40B4-BE49-F238E27FC236}">
                <a16:creationId xmlns:a16="http://schemas.microsoft.com/office/drawing/2014/main" id="{9DDCAEBC-CA73-495E-AF1E-1052E4138696}"/>
              </a:ext>
            </a:extLst>
          </p:cNvPr>
          <p:cNvSpPr>
            <a:spLocks noGrp="1"/>
          </p:cNvSpPr>
          <p:nvPr>
            <p:ph idx="1"/>
          </p:nvPr>
        </p:nvSpPr>
        <p:spPr/>
        <p:txBody>
          <a:bodyPr/>
          <a:lstStyle/>
          <a:p>
            <a:r>
              <a:rPr lang="en-US" dirty="0">
                <a:solidFill>
                  <a:srgbClr val="C00000"/>
                </a:solidFill>
              </a:rPr>
              <a:t>Basic data types conversion done automatic by compiler</a:t>
            </a:r>
          </a:p>
          <a:p>
            <a:r>
              <a:rPr lang="en-US" dirty="0">
                <a:solidFill>
                  <a:srgbClr val="C00000"/>
                </a:solidFill>
              </a:rPr>
              <a:t>User define data type conversion not done automatically</a:t>
            </a:r>
          </a:p>
          <a:p>
            <a:r>
              <a:rPr lang="en-US" dirty="0">
                <a:solidFill>
                  <a:srgbClr val="C00000"/>
                </a:solidFill>
              </a:rPr>
              <a:t>User define data type conversion done by using either constructor or by using casting operator</a:t>
            </a:r>
          </a:p>
        </p:txBody>
      </p:sp>
    </p:spTree>
    <p:extLst>
      <p:ext uri="{BB962C8B-B14F-4D97-AF65-F5344CB8AC3E}">
        <p14:creationId xmlns:p14="http://schemas.microsoft.com/office/powerpoint/2010/main" val="2345907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5FA0DF-46F8-4E69-99BD-232B99FC64D1}"/>
              </a:ext>
            </a:extLst>
          </p:cNvPr>
          <p:cNvSpPr>
            <a:spLocks noGrp="1"/>
          </p:cNvSpPr>
          <p:nvPr>
            <p:ph sz="half" idx="1"/>
          </p:nvPr>
        </p:nvSpPr>
        <p:spPr>
          <a:xfrm>
            <a:off x="457200" y="838200"/>
            <a:ext cx="4038600" cy="5287963"/>
          </a:xfrm>
        </p:spPr>
        <p:txBody>
          <a:bodyPr>
            <a:normAutofit fontScale="85000" lnSpcReduction="20000"/>
          </a:bodyPr>
          <a:lstStyle/>
          <a:p>
            <a:pPr marL="0" indent="0">
              <a:buNone/>
            </a:pPr>
            <a:r>
              <a:rPr lang="en-US" dirty="0">
                <a:solidFill>
                  <a:srgbClr val="FF0000"/>
                </a:solidFill>
              </a:rPr>
              <a:t>What will be output?</a:t>
            </a:r>
          </a:p>
          <a:p>
            <a:pPr marL="0" indent="0">
              <a:buNone/>
            </a:pPr>
            <a:r>
              <a:rPr lang="en-US" dirty="0">
                <a:solidFill>
                  <a:schemeClr val="tx1"/>
                </a:solidFill>
              </a:rPr>
              <a:t>   #include &lt;iostream&gt;</a:t>
            </a:r>
          </a:p>
          <a:p>
            <a:pPr marL="0" indent="0">
              <a:buNone/>
            </a:pPr>
            <a:r>
              <a:rPr lang="en-US" dirty="0">
                <a:solidFill>
                  <a:schemeClr val="tx1"/>
                </a:solidFill>
              </a:rPr>
              <a:t>    using namespace std;</a:t>
            </a:r>
          </a:p>
          <a:p>
            <a:pPr marL="0" indent="0">
              <a:buNone/>
            </a:pPr>
            <a:r>
              <a:rPr lang="en-US" dirty="0">
                <a:solidFill>
                  <a:schemeClr val="tx1"/>
                </a:solidFill>
              </a:rPr>
              <a:t>    int main()</a:t>
            </a:r>
          </a:p>
          <a:p>
            <a:pPr marL="0" indent="0">
              <a:buNone/>
            </a:pPr>
            <a:r>
              <a:rPr lang="en-US" dirty="0">
                <a:solidFill>
                  <a:schemeClr val="tx1"/>
                </a:solidFill>
              </a:rPr>
              <a:t>    {</a:t>
            </a:r>
          </a:p>
          <a:p>
            <a:pPr marL="0" indent="0">
              <a:buNone/>
            </a:pPr>
            <a:r>
              <a:rPr lang="en-US" dirty="0">
                <a:solidFill>
                  <a:schemeClr val="tx1"/>
                </a:solidFill>
              </a:rPr>
              <a:t>        double a = 21.09399;</a:t>
            </a:r>
          </a:p>
          <a:p>
            <a:pPr marL="0" indent="0">
              <a:buNone/>
            </a:pPr>
            <a:r>
              <a:rPr lang="en-US" dirty="0">
                <a:solidFill>
                  <a:schemeClr val="tx1"/>
                </a:solidFill>
              </a:rPr>
              <a:t>        float b = 10.20f;</a:t>
            </a:r>
          </a:p>
          <a:p>
            <a:pPr marL="0" indent="0">
              <a:buNone/>
            </a:pPr>
            <a:r>
              <a:rPr lang="en-US" dirty="0">
                <a:solidFill>
                  <a:schemeClr val="tx1"/>
                </a:solidFill>
              </a:rPr>
              <a:t>        int c ;</a:t>
            </a:r>
          </a:p>
          <a:p>
            <a:pPr marL="0" indent="0">
              <a:buNone/>
            </a:pPr>
            <a:r>
              <a:rPr lang="en-US" dirty="0">
                <a:solidFill>
                  <a:schemeClr val="tx1"/>
                </a:solidFill>
              </a:rPr>
              <a:t>        c = a;</a:t>
            </a:r>
          </a:p>
          <a:p>
            <a:pPr marL="0" indent="0">
              <a:buNone/>
            </a:pPr>
            <a:r>
              <a:rPr lang="en-US" dirty="0">
                <a:solidFill>
                  <a:schemeClr val="tx1"/>
                </a:solidFill>
              </a:rPr>
              <a:t>        </a:t>
            </a:r>
            <a:r>
              <a:rPr lang="en-US" dirty="0" err="1">
                <a:solidFill>
                  <a:schemeClr val="tx1"/>
                </a:solidFill>
              </a:rPr>
              <a:t>cout</a:t>
            </a:r>
            <a:r>
              <a:rPr lang="en-US" dirty="0">
                <a:solidFill>
                  <a:schemeClr val="tx1"/>
                </a:solidFill>
              </a:rPr>
              <a:t> &lt;&lt; c ;</a:t>
            </a:r>
          </a:p>
          <a:p>
            <a:pPr marL="0" indent="0">
              <a:buNone/>
            </a:pPr>
            <a:r>
              <a:rPr lang="en-US" dirty="0">
                <a:solidFill>
                  <a:schemeClr val="tx1"/>
                </a:solidFill>
              </a:rPr>
              <a:t>        c = b;</a:t>
            </a:r>
          </a:p>
          <a:p>
            <a:pPr marL="0" indent="0">
              <a:buNone/>
            </a:pPr>
            <a:r>
              <a:rPr lang="en-US" dirty="0">
                <a:solidFill>
                  <a:schemeClr val="tx1"/>
                </a:solidFill>
              </a:rPr>
              <a:t>        </a:t>
            </a:r>
            <a:r>
              <a:rPr lang="en-US" dirty="0" err="1">
                <a:solidFill>
                  <a:schemeClr val="tx1"/>
                </a:solidFill>
              </a:rPr>
              <a:t>cout</a:t>
            </a:r>
            <a:r>
              <a:rPr lang="en-US" dirty="0">
                <a:solidFill>
                  <a:schemeClr val="tx1"/>
                </a:solidFill>
              </a:rPr>
              <a:t> &lt;&lt; c ;</a:t>
            </a:r>
          </a:p>
          <a:p>
            <a:pPr marL="0" indent="0">
              <a:buNone/>
            </a:pPr>
            <a:r>
              <a:rPr lang="en-US" dirty="0">
                <a:solidFill>
                  <a:schemeClr val="tx1"/>
                </a:solidFill>
              </a:rPr>
              <a:t>        return 0;</a:t>
            </a:r>
          </a:p>
          <a:p>
            <a:pPr marL="0" indent="0">
              <a:buNone/>
            </a:pPr>
            <a:r>
              <a:rPr lang="en-US" dirty="0">
                <a:solidFill>
                  <a:schemeClr val="tx1"/>
                </a:solidFill>
              </a:rPr>
              <a:t>    }</a:t>
            </a:r>
          </a:p>
        </p:txBody>
      </p:sp>
      <p:sp>
        <p:nvSpPr>
          <p:cNvPr id="6" name="Content Placeholder 5">
            <a:extLst>
              <a:ext uri="{FF2B5EF4-FFF2-40B4-BE49-F238E27FC236}">
                <a16:creationId xmlns:a16="http://schemas.microsoft.com/office/drawing/2014/main" id="{B0A465C5-F6E8-40D1-ACAF-062DAD295BBC}"/>
              </a:ext>
            </a:extLst>
          </p:cNvPr>
          <p:cNvSpPr>
            <a:spLocks noGrp="1"/>
          </p:cNvSpPr>
          <p:nvPr>
            <p:ph sz="half" idx="2"/>
          </p:nvPr>
        </p:nvSpPr>
        <p:spPr>
          <a:xfrm>
            <a:off x="4648200" y="2057400"/>
            <a:ext cx="4038600" cy="4068763"/>
          </a:xfrm>
        </p:spPr>
        <p:txBody>
          <a:bodyPr>
            <a:normAutofit fontScale="85000" lnSpcReduction="20000"/>
          </a:bodyPr>
          <a:lstStyle/>
          <a:p>
            <a:pPr marL="514350" indent="-514350">
              <a:buAutoNum type="alphaUcParenR"/>
            </a:pPr>
            <a:r>
              <a:rPr lang="pt-BR" b="0" i="0" dirty="0">
                <a:solidFill>
                  <a:srgbClr val="C00000"/>
                </a:solidFill>
                <a:effectLst/>
                <a:latin typeface="Open Sans"/>
              </a:rPr>
              <a:t>2110</a:t>
            </a:r>
          </a:p>
          <a:p>
            <a:pPr marL="514350" indent="-514350">
              <a:buAutoNum type="alphaUcParenR"/>
            </a:pPr>
            <a:r>
              <a:rPr lang="pt-BR" b="0" i="0" dirty="0">
                <a:solidFill>
                  <a:srgbClr val="C00000"/>
                </a:solidFill>
                <a:effectLst/>
                <a:latin typeface="Open Sans"/>
              </a:rPr>
              <a:t>1210</a:t>
            </a:r>
          </a:p>
          <a:p>
            <a:pPr marL="514350" indent="-514350">
              <a:buAutoNum type="alphaUcParenR"/>
            </a:pPr>
            <a:r>
              <a:rPr lang="pt-BR" b="0" i="0" dirty="0">
                <a:solidFill>
                  <a:srgbClr val="C00000"/>
                </a:solidFill>
                <a:effectLst/>
                <a:latin typeface="Open Sans"/>
              </a:rPr>
              <a:t>21</a:t>
            </a:r>
          </a:p>
          <a:p>
            <a:pPr marL="514350" indent="-514350">
              <a:buAutoNum type="alphaUcParenR"/>
            </a:pPr>
            <a:r>
              <a:rPr lang="pt-BR" b="0" i="0" dirty="0">
                <a:solidFill>
                  <a:srgbClr val="C00000"/>
                </a:solidFill>
                <a:effectLst/>
                <a:latin typeface="Open Sans"/>
              </a:rPr>
              <a:t>121</a:t>
            </a:r>
            <a:endParaRPr lang="en-US" dirty="0">
              <a:solidFill>
                <a:srgbClr val="C00000"/>
              </a:solidFill>
            </a:endParaRPr>
          </a:p>
        </p:txBody>
      </p:sp>
    </p:spTree>
    <p:extLst>
      <p:ext uri="{BB962C8B-B14F-4D97-AF65-F5344CB8AC3E}">
        <p14:creationId xmlns:p14="http://schemas.microsoft.com/office/powerpoint/2010/main" val="33317799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A3472-ECC3-4DAE-8C51-73479104C16E}"/>
              </a:ext>
            </a:extLst>
          </p:cNvPr>
          <p:cNvSpPr>
            <a:spLocks noGrp="1"/>
          </p:cNvSpPr>
          <p:nvPr>
            <p:ph type="title"/>
          </p:nvPr>
        </p:nvSpPr>
        <p:spPr>
          <a:xfrm>
            <a:off x="457200" y="457200"/>
            <a:ext cx="8229600" cy="960438"/>
          </a:xfrm>
        </p:spPr>
        <p:txBody>
          <a:bodyPr>
            <a:noAutofit/>
          </a:bodyPr>
          <a:lstStyle/>
          <a:p>
            <a:br>
              <a:rPr lang="en-US" sz="3200" dirty="0"/>
            </a:br>
            <a:br>
              <a:rPr lang="en-US" sz="3200" dirty="0"/>
            </a:br>
            <a:r>
              <a:rPr lang="en-US" sz="3200" dirty="0"/>
              <a:t>Three type of situation occurs during user define type conversion:</a:t>
            </a:r>
          </a:p>
        </p:txBody>
      </p:sp>
      <p:sp>
        <p:nvSpPr>
          <p:cNvPr id="3" name="Content Placeholder 2">
            <a:extLst>
              <a:ext uri="{FF2B5EF4-FFF2-40B4-BE49-F238E27FC236}">
                <a16:creationId xmlns:a16="http://schemas.microsoft.com/office/drawing/2014/main" id="{A30CB724-3AF8-4E0B-9463-999CB79B8705}"/>
              </a:ext>
            </a:extLst>
          </p:cNvPr>
          <p:cNvSpPr>
            <a:spLocks noGrp="1"/>
          </p:cNvSpPr>
          <p:nvPr>
            <p:ph idx="1"/>
          </p:nvPr>
        </p:nvSpPr>
        <p:spPr>
          <a:xfrm>
            <a:off x="457200" y="1905000"/>
            <a:ext cx="8229600" cy="4221163"/>
          </a:xfrm>
        </p:spPr>
        <p:txBody>
          <a:bodyPr/>
          <a:lstStyle/>
          <a:p>
            <a:r>
              <a:rPr lang="en-US" dirty="0">
                <a:solidFill>
                  <a:srgbClr val="C00000"/>
                </a:solidFill>
              </a:rPr>
              <a:t>1. basic type to class type(using constructor)</a:t>
            </a:r>
          </a:p>
          <a:p>
            <a:r>
              <a:rPr lang="en-US" dirty="0">
                <a:solidFill>
                  <a:srgbClr val="C00000"/>
                </a:solidFill>
              </a:rPr>
              <a:t>2. class type to basic type(using casting operator function)</a:t>
            </a:r>
          </a:p>
          <a:p>
            <a:r>
              <a:rPr lang="en-US" dirty="0">
                <a:solidFill>
                  <a:srgbClr val="C00000"/>
                </a:solidFill>
              </a:rPr>
              <a:t>3. class type to class type (using constructor and casting operator function both)</a:t>
            </a:r>
          </a:p>
        </p:txBody>
      </p:sp>
    </p:spTree>
    <p:extLst>
      <p:ext uri="{BB962C8B-B14F-4D97-AF65-F5344CB8AC3E}">
        <p14:creationId xmlns:p14="http://schemas.microsoft.com/office/powerpoint/2010/main" val="32576158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0C5EA-2BF5-4CE0-8F49-42D46128A7EE}"/>
              </a:ext>
            </a:extLst>
          </p:cNvPr>
          <p:cNvSpPr>
            <a:spLocks noGrp="1"/>
          </p:cNvSpPr>
          <p:nvPr>
            <p:ph type="title"/>
          </p:nvPr>
        </p:nvSpPr>
        <p:spPr/>
        <p:txBody>
          <a:bodyPr>
            <a:noAutofit/>
          </a:bodyPr>
          <a:lstStyle/>
          <a:p>
            <a:pPr algn="l"/>
            <a:br>
              <a:rPr lang="en-US" sz="3200" dirty="0"/>
            </a:br>
            <a:br>
              <a:rPr lang="en-US" sz="3200" dirty="0"/>
            </a:br>
            <a:r>
              <a:rPr lang="en-US" sz="3200" dirty="0"/>
              <a:t>basic type to class type(using constructor)</a:t>
            </a:r>
            <a:br>
              <a:rPr lang="en-US" sz="3200" dirty="0"/>
            </a:br>
            <a:endParaRPr lang="en-US" sz="3200" dirty="0"/>
          </a:p>
        </p:txBody>
      </p:sp>
      <p:sp>
        <p:nvSpPr>
          <p:cNvPr id="3" name="Content Placeholder 2">
            <a:extLst>
              <a:ext uri="{FF2B5EF4-FFF2-40B4-BE49-F238E27FC236}">
                <a16:creationId xmlns:a16="http://schemas.microsoft.com/office/drawing/2014/main" id="{EB441394-42EA-4BE4-8EA8-288C9E44DD20}"/>
              </a:ext>
            </a:extLst>
          </p:cNvPr>
          <p:cNvSpPr>
            <a:spLocks noGrp="1"/>
          </p:cNvSpPr>
          <p:nvPr>
            <p:ph sz="half" idx="1"/>
          </p:nvPr>
        </p:nvSpPr>
        <p:spPr/>
        <p:txBody>
          <a:bodyPr>
            <a:normAutofit fontScale="77500" lnSpcReduction="20000"/>
          </a:bodyPr>
          <a:lstStyle/>
          <a:p>
            <a:pPr marL="0" indent="0">
              <a:buNone/>
            </a:pPr>
            <a:r>
              <a:rPr lang="en-US" dirty="0">
                <a:solidFill>
                  <a:srgbClr val="C00000"/>
                </a:solidFill>
              </a:rPr>
              <a:t>#include &lt;iostream&gt;</a:t>
            </a:r>
          </a:p>
          <a:p>
            <a:pPr marL="0" indent="0">
              <a:buNone/>
            </a:pPr>
            <a:r>
              <a:rPr lang="en-US" dirty="0">
                <a:solidFill>
                  <a:srgbClr val="C00000"/>
                </a:solidFill>
              </a:rPr>
              <a:t>using namespace std;</a:t>
            </a:r>
          </a:p>
          <a:p>
            <a:pPr marL="0" indent="0">
              <a:buNone/>
            </a:pPr>
            <a:r>
              <a:rPr lang="en-US" dirty="0">
                <a:solidFill>
                  <a:srgbClr val="C00000"/>
                </a:solidFill>
              </a:rPr>
              <a:t>class A</a:t>
            </a:r>
          </a:p>
          <a:p>
            <a:pPr marL="0" indent="0">
              <a:buNone/>
            </a:pPr>
            <a:r>
              <a:rPr lang="en-US" dirty="0">
                <a:solidFill>
                  <a:srgbClr val="C00000"/>
                </a:solidFill>
              </a:rPr>
              <a:t>{</a:t>
            </a:r>
          </a:p>
          <a:p>
            <a:pPr marL="0" indent="0">
              <a:buNone/>
            </a:pPr>
            <a:r>
              <a:rPr lang="en-US" dirty="0">
                <a:solidFill>
                  <a:srgbClr val="C00000"/>
                </a:solidFill>
              </a:rPr>
              <a:t>    </a:t>
            </a:r>
          </a:p>
          <a:p>
            <a:pPr marL="0" indent="0">
              <a:buNone/>
            </a:pPr>
            <a:r>
              <a:rPr lang="en-US" dirty="0">
                <a:solidFill>
                  <a:srgbClr val="C00000"/>
                </a:solidFill>
              </a:rPr>
              <a:t>};</a:t>
            </a:r>
          </a:p>
          <a:p>
            <a:pPr marL="0" indent="0">
              <a:buNone/>
            </a:pPr>
            <a:r>
              <a:rPr lang="en-US" dirty="0">
                <a:solidFill>
                  <a:srgbClr val="C00000"/>
                </a:solidFill>
              </a:rPr>
              <a:t>int main()</a:t>
            </a:r>
          </a:p>
          <a:p>
            <a:pPr marL="0" indent="0">
              <a:buNone/>
            </a:pPr>
            <a:r>
              <a:rPr lang="en-US" dirty="0">
                <a:solidFill>
                  <a:srgbClr val="C00000"/>
                </a:solidFill>
              </a:rPr>
              <a:t>{</a:t>
            </a:r>
          </a:p>
          <a:p>
            <a:pPr marL="0" indent="0">
              <a:buNone/>
            </a:pPr>
            <a:r>
              <a:rPr lang="en-US" dirty="0">
                <a:solidFill>
                  <a:srgbClr val="C00000"/>
                </a:solidFill>
              </a:rPr>
              <a:t>A a1;</a:t>
            </a:r>
          </a:p>
          <a:p>
            <a:pPr marL="0" indent="0">
              <a:buNone/>
            </a:pPr>
            <a:r>
              <a:rPr lang="en-US" dirty="0">
                <a:solidFill>
                  <a:srgbClr val="C00000"/>
                </a:solidFill>
              </a:rPr>
              <a:t>int  x=8;</a:t>
            </a:r>
          </a:p>
          <a:p>
            <a:pPr marL="0" indent="0">
              <a:buNone/>
            </a:pPr>
            <a:r>
              <a:rPr lang="en-US" dirty="0">
                <a:solidFill>
                  <a:srgbClr val="C00000"/>
                </a:solidFill>
              </a:rPr>
              <a:t>a1=x ;//basic to class type</a:t>
            </a:r>
          </a:p>
          <a:p>
            <a:pPr marL="0" indent="0">
              <a:buNone/>
            </a:pPr>
            <a:r>
              <a:rPr lang="en-US" dirty="0">
                <a:solidFill>
                  <a:srgbClr val="C00000"/>
                </a:solidFill>
              </a:rPr>
              <a:t>    return 0;</a:t>
            </a:r>
          </a:p>
          <a:p>
            <a:pPr marL="0" indent="0">
              <a:buNone/>
            </a:pPr>
            <a:r>
              <a:rPr lang="en-US" dirty="0">
                <a:solidFill>
                  <a:srgbClr val="C00000"/>
                </a:solidFill>
              </a:rPr>
              <a:t>}</a:t>
            </a:r>
          </a:p>
        </p:txBody>
      </p:sp>
      <p:sp>
        <p:nvSpPr>
          <p:cNvPr id="4" name="Content Placeholder 3">
            <a:extLst>
              <a:ext uri="{FF2B5EF4-FFF2-40B4-BE49-F238E27FC236}">
                <a16:creationId xmlns:a16="http://schemas.microsoft.com/office/drawing/2014/main" id="{CB27B202-89BE-4A30-AFF6-010FDAA03C95}"/>
              </a:ext>
            </a:extLst>
          </p:cNvPr>
          <p:cNvSpPr>
            <a:spLocks noGrp="1"/>
          </p:cNvSpPr>
          <p:nvPr>
            <p:ph sz="half" idx="2"/>
          </p:nvPr>
        </p:nvSpPr>
        <p:spPr/>
        <p:txBody>
          <a:bodyPr>
            <a:normAutofit fontScale="77500" lnSpcReduction="20000"/>
          </a:bodyPr>
          <a:lstStyle/>
          <a:p>
            <a:pPr marL="0" indent="0">
              <a:buNone/>
            </a:pPr>
            <a:endParaRPr lang="en-US" dirty="0">
              <a:solidFill>
                <a:srgbClr val="C00000"/>
              </a:solidFill>
            </a:endParaRPr>
          </a:p>
          <a:p>
            <a:pPr marL="0" indent="0">
              <a:buNone/>
            </a:pPr>
            <a:endParaRPr lang="en-US" dirty="0">
              <a:solidFill>
                <a:srgbClr val="C00000"/>
              </a:solidFill>
            </a:endParaRPr>
          </a:p>
          <a:p>
            <a:pPr marL="0" indent="0">
              <a:buNone/>
            </a:pPr>
            <a:endParaRPr lang="en-US" dirty="0">
              <a:solidFill>
                <a:srgbClr val="C00000"/>
              </a:solidFill>
            </a:endParaRPr>
          </a:p>
          <a:p>
            <a:pPr marL="0" indent="0">
              <a:buNone/>
            </a:pPr>
            <a:r>
              <a:rPr lang="en-US" dirty="0">
                <a:solidFill>
                  <a:srgbClr val="C00000"/>
                </a:solidFill>
              </a:rPr>
              <a:t>Basic type to class type achieved by using constructor.</a:t>
            </a:r>
          </a:p>
          <a:p>
            <a:pPr marL="0" indent="0">
              <a:buNone/>
            </a:pPr>
            <a:endParaRPr lang="en-US" dirty="0"/>
          </a:p>
        </p:txBody>
      </p:sp>
      <p:cxnSp>
        <p:nvCxnSpPr>
          <p:cNvPr id="6" name="Connector: Elbow 5">
            <a:extLst>
              <a:ext uri="{FF2B5EF4-FFF2-40B4-BE49-F238E27FC236}">
                <a16:creationId xmlns:a16="http://schemas.microsoft.com/office/drawing/2014/main" id="{9618CFE3-1EAD-4A81-8FBE-88F2C0815ED8}"/>
              </a:ext>
            </a:extLst>
          </p:cNvPr>
          <p:cNvCxnSpPr>
            <a:cxnSpLocks/>
          </p:cNvCxnSpPr>
          <p:nvPr/>
        </p:nvCxnSpPr>
        <p:spPr>
          <a:xfrm flipV="1">
            <a:off x="2743200" y="2819400"/>
            <a:ext cx="1905000" cy="1752600"/>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68A0FAD-6214-407D-BDEF-C0DC28D95D96}"/>
              </a:ext>
            </a:extLst>
          </p:cNvPr>
          <p:cNvCxnSpPr/>
          <p:nvPr/>
        </p:nvCxnSpPr>
        <p:spPr>
          <a:xfrm>
            <a:off x="2743200" y="4572000"/>
            <a:ext cx="0" cy="4572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43980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974D25C-DD24-46E9-B13F-484E4CA072BC}"/>
              </a:ext>
            </a:extLst>
          </p:cNvPr>
          <p:cNvPicPr>
            <a:picLocks noChangeAspect="1"/>
          </p:cNvPicPr>
          <p:nvPr/>
        </p:nvPicPr>
        <p:blipFill>
          <a:blip r:embed="rId2"/>
          <a:stretch>
            <a:fillRect/>
          </a:stretch>
        </p:blipFill>
        <p:spPr>
          <a:xfrm>
            <a:off x="3624043" y="3437206"/>
            <a:ext cx="5076825" cy="1552575"/>
          </a:xfrm>
          <a:prstGeom prst="rect">
            <a:avLst/>
          </a:prstGeom>
        </p:spPr>
      </p:pic>
      <p:sp>
        <p:nvSpPr>
          <p:cNvPr id="8" name="Rectangle 7">
            <a:extLst>
              <a:ext uri="{FF2B5EF4-FFF2-40B4-BE49-F238E27FC236}">
                <a16:creationId xmlns:a16="http://schemas.microsoft.com/office/drawing/2014/main" id="{BD1CCE4F-F5A3-4240-8D07-4AFDE2AAED7E}"/>
              </a:ext>
            </a:extLst>
          </p:cNvPr>
          <p:cNvSpPr/>
          <p:nvPr/>
        </p:nvSpPr>
        <p:spPr>
          <a:xfrm>
            <a:off x="990600" y="990600"/>
            <a:ext cx="2057400" cy="2057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7E905ABF-4597-46F6-8993-BFF0B105BD1D}"/>
              </a:ext>
            </a:extLst>
          </p:cNvPr>
          <p:cNvCxnSpPr/>
          <p:nvPr/>
        </p:nvCxnSpPr>
        <p:spPr>
          <a:xfrm>
            <a:off x="990600" y="1600200"/>
            <a:ext cx="2057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FF03630-8324-4A1E-8B97-F6F01FA0AAB8}"/>
              </a:ext>
            </a:extLst>
          </p:cNvPr>
          <p:cNvCxnSpPr/>
          <p:nvPr/>
        </p:nvCxnSpPr>
        <p:spPr>
          <a:xfrm>
            <a:off x="990600" y="2286000"/>
            <a:ext cx="2057400" cy="0"/>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1CF601D7-C0C9-4032-ACC7-BCA36655CCE0}"/>
              </a:ext>
            </a:extLst>
          </p:cNvPr>
          <p:cNvSpPr txBox="1"/>
          <p:nvPr/>
        </p:nvSpPr>
        <p:spPr>
          <a:xfrm>
            <a:off x="1610373" y="1023425"/>
            <a:ext cx="817853" cy="461665"/>
          </a:xfrm>
          <a:prstGeom prst="rect">
            <a:avLst/>
          </a:prstGeom>
          <a:noFill/>
        </p:spPr>
        <p:txBody>
          <a:bodyPr wrap="none" rtlCol="0">
            <a:spAutoFit/>
          </a:bodyPr>
          <a:lstStyle/>
          <a:p>
            <a:r>
              <a:rPr lang="en-US" sz="2400" b="1" dirty="0">
                <a:solidFill>
                  <a:srgbClr val="FF0000"/>
                </a:solidFill>
              </a:rPr>
              <a:t>Time</a:t>
            </a:r>
          </a:p>
        </p:txBody>
      </p:sp>
      <p:sp>
        <p:nvSpPr>
          <p:cNvPr id="13" name="TextBox 12">
            <a:extLst>
              <a:ext uri="{FF2B5EF4-FFF2-40B4-BE49-F238E27FC236}">
                <a16:creationId xmlns:a16="http://schemas.microsoft.com/office/drawing/2014/main" id="{14F4C684-976E-4E70-AB33-858E264CFF35}"/>
              </a:ext>
            </a:extLst>
          </p:cNvPr>
          <p:cNvSpPr txBox="1"/>
          <p:nvPr/>
        </p:nvSpPr>
        <p:spPr>
          <a:xfrm>
            <a:off x="1554102" y="1682856"/>
            <a:ext cx="1423851" cy="400110"/>
          </a:xfrm>
          <a:prstGeom prst="rect">
            <a:avLst/>
          </a:prstGeom>
          <a:noFill/>
        </p:spPr>
        <p:txBody>
          <a:bodyPr wrap="none" rtlCol="0">
            <a:spAutoFit/>
          </a:bodyPr>
          <a:lstStyle/>
          <a:p>
            <a:r>
              <a:rPr lang="en-US" sz="2000" b="1" dirty="0">
                <a:solidFill>
                  <a:srgbClr val="FF0000"/>
                </a:solidFill>
              </a:rPr>
              <a:t>hours, mins</a:t>
            </a:r>
          </a:p>
        </p:txBody>
      </p:sp>
      <p:sp>
        <p:nvSpPr>
          <p:cNvPr id="14" name="TextBox 13">
            <a:extLst>
              <a:ext uri="{FF2B5EF4-FFF2-40B4-BE49-F238E27FC236}">
                <a16:creationId xmlns:a16="http://schemas.microsoft.com/office/drawing/2014/main" id="{147730AA-C231-4400-AAE5-5936A37EEE45}"/>
              </a:ext>
            </a:extLst>
          </p:cNvPr>
          <p:cNvSpPr txBox="1"/>
          <p:nvPr/>
        </p:nvSpPr>
        <p:spPr>
          <a:xfrm>
            <a:off x="1554102" y="2466945"/>
            <a:ext cx="1092158" cy="400110"/>
          </a:xfrm>
          <a:prstGeom prst="rect">
            <a:avLst/>
          </a:prstGeom>
          <a:noFill/>
        </p:spPr>
        <p:txBody>
          <a:bodyPr wrap="none" rtlCol="0">
            <a:spAutoFit/>
          </a:bodyPr>
          <a:lstStyle/>
          <a:p>
            <a:r>
              <a:rPr lang="en-US" sz="2000" b="1" i="1" dirty="0">
                <a:solidFill>
                  <a:srgbClr val="FF0000"/>
                </a:solidFill>
              </a:rPr>
              <a:t>display()</a:t>
            </a:r>
          </a:p>
        </p:txBody>
      </p:sp>
    </p:spTree>
    <p:extLst>
      <p:ext uri="{BB962C8B-B14F-4D97-AF65-F5344CB8AC3E}">
        <p14:creationId xmlns:p14="http://schemas.microsoft.com/office/powerpoint/2010/main" val="14049743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314D1-E5B0-4E5E-926C-448C920E6439}"/>
              </a:ext>
            </a:extLst>
          </p:cNvPr>
          <p:cNvSpPr>
            <a:spLocks noGrp="1"/>
          </p:cNvSpPr>
          <p:nvPr>
            <p:ph type="title"/>
          </p:nvPr>
        </p:nvSpPr>
        <p:spPr/>
        <p:txBody>
          <a:bodyPr>
            <a:noAutofit/>
          </a:bodyPr>
          <a:lstStyle/>
          <a:p>
            <a:br>
              <a:rPr lang="en-US" sz="2800" dirty="0"/>
            </a:br>
            <a:br>
              <a:rPr lang="en-US" sz="2800" dirty="0"/>
            </a:br>
            <a:r>
              <a:rPr lang="en-US" sz="2800" dirty="0"/>
              <a:t>class type to basic type(using casting operator function)</a:t>
            </a:r>
            <a:br>
              <a:rPr lang="en-US" sz="2800" dirty="0"/>
            </a:br>
            <a:endParaRPr lang="en-US" sz="2800" dirty="0"/>
          </a:p>
        </p:txBody>
      </p:sp>
      <p:sp>
        <p:nvSpPr>
          <p:cNvPr id="3" name="Content Placeholder 2">
            <a:extLst>
              <a:ext uri="{FF2B5EF4-FFF2-40B4-BE49-F238E27FC236}">
                <a16:creationId xmlns:a16="http://schemas.microsoft.com/office/drawing/2014/main" id="{5335B119-341E-45A7-B87C-73403A7C2E72}"/>
              </a:ext>
            </a:extLst>
          </p:cNvPr>
          <p:cNvSpPr>
            <a:spLocks noGrp="1"/>
          </p:cNvSpPr>
          <p:nvPr>
            <p:ph idx="1"/>
          </p:nvPr>
        </p:nvSpPr>
        <p:spPr/>
        <p:txBody>
          <a:bodyPr>
            <a:normAutofit fontScale="92500" lnSpcReduction="10000"/>
          </a:bodyPr>
          <a:lstStyle/>
          <a:p>
            <a:pPr marL="0" indent="0" algn="just">
              <a:buNone/>
            </a:pPr>
            <a:r>
              <a:rPr lang="en-US" sz="2800" b="0" i="0" dirty="0">
                <a:solidFill>
                  <a:srgbClr val="C00000"/>
                </a:solidFill>
                <a:effectLst/>
                <a:latin typeface="+mj-lt"/>
              </a:rPr>
              <a:t>Class type to basic type done by using casting operator function</a:t>
            </a:r>
          </a:p>
          <a:p>
            <a:pPr algn="just">
              <a:buFont typeface="+mj-lt"/>
              <a:buAutoNum type="arabicPeriod"/>
            </a:pPr>
            <a:r>
              <a:rPr lang="en-US" sz="2800" b="0" i="0" dirty="0">
                <a:solidFill>
                  <a:srgbClr val="C00000"/>
                </a:solidFill>
                <a:effectLst/>
                <a:latin typeface="+mj-lt"/>
              </a:rPr>
              <a:t>It must be a define inside in class.</a:t>
            </a:r>
          </a:p>
          <a:p>
            <a:pPr algn="just">
              <a:buFont typeface="+mj-lt"/>
              <a:buAutoNum type="arabicPeriod"/>
            </a:pPr>
            <a:r>
              <a:rPr lang="en-US" sz="2800" b="0" i="0" dirty="0">
                <a:solidFill>
                  <a:srgbClr val="C00000"/>
                </a:solidFill>
                <a:effectLst/>
                <a:latin typeface="+mj-lt"/>
              </a:rPr>
              <a:t>It must not specify a return type in function signature.</a:t>
            </a:r>
          </a:p>
          <a:p>
            <a:pPr algn="just">
              <a:buFont typeface="+mj-lt"/>
              <a:buAutoNum type="arabicPeriod"/>
            </a:pPr>
            <a:r>
              <a:rPr lang="en-US" sz="2800" b="1" i="0" dirty="0">
                <a:solidFill>
                  <a:srgbClr val="C00000"/>
                </a:solidFill>
                <a:effectLst/>
                <a:latin typeface="+mj-lt"/>
              </a:rPr>
              <a:t>It must not have any arguments.</a:t>
            </a:r>
          </a:p>
          <a:p>
            <a:pPr marL="0" indent="0">
              <a:buNone/>
            </a:pPr>
            <a:r>
              <a:rPr lang="en-US" sz="2800" dirty="0"/>
              <a:t>class A</a:t>
            </a:r>
          </a:p>
          <a:p>
            <a:pPr marL="0" indent="0">
              <a:buNone/>
            </a:pPr>
            <a:r>
              <a:rPr lang="en-US" sz="2800" dirty="0"/>
              <a:t>{};</a:t>
            </a:r>
          </a:p>
          <a:p>
            <a:pPr marL="0" indent="0">
              <a:buNone/>
            </a:pPr>
            <a:r>
              <a:rPr lang="en-US" sz="2800" dirty="0"/>
              <a:t>A a1;</a:t>
            </a:r>
          </a:p>
          <a:p>
            <a:pPr marL="0" indent="0">
              <a:buNone/>
            </a:pPr>
            <a:r>
              <a:rPr lang="en-US" sz="2800" dirty="0"/>
              <a:t>int  x;</a:t>
            </a:r>
          </a:p>
          <a:p>
            <a:pPr marL="0" indent="0">
              <a:buNone/>
            </a:pPr>
            <a:r>
              <a:rPr lang="en-US" sz="2800" dirty="0"/>
              <a:t>x=a1 //class type to basic type</a:t>
            </a:r>
          </a:p>
          <a:p>
            <a:pPr marL="0" indent="0" algn="just">
              <a:buNone/>
            </a:pPr>
            <a:endParaRPr lang="en-US" sz="2800" b="0" i="0" dirty="0">
              <a:solidFill>
                <a:srgbClr val="555555"/>
              </a:solidFill>
              <a:effectLst/>
              <a:latin typeface="+mj-lt"/>
            </a:endParaRPr>
          </a:p>
          <a:p>
            <a:pPr marL="0" indent="0">
              <a:buNone/>
            </a:pPr>
            <a:endParaRPr lang="en-US" dirty="0"/>
          </a:p>
        </p:txBody>
      </p:sp>
    </p:spTree>
    <p:extLst>
      <p:ext uri="{BB962C8B-B14F-4D97-AF65-F5344CB8AC3E}">
        <p14:creationId xmlns:p14="http://schemas.microsoft.com/office/powerpoint/2010/main" val="8890357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A2BD49-413D-4D56-AFF2-4B412E754F17}"/>
              </a:ext>
            </a:extLst>
          </p:cNvPr>
          <p:cNvSpPr>
            <a:spLocks noGrp="1"/>
          </p:cNvSpPr>
          <p:nvPr>
            <p:ph type="title"/>
          </p:nvPr>
        </p:nvSpPr>
        <p:spPr/>
        <p:txBody>
          <a:bodyPr/>
          <a:lstStyle/>
          <a:p>
            <a:pPr algn="l"/>
            <a:r>
              <a:rPr lang="en-US" sz="4400" b="0" i="0" dirty="0">
                <a:solidFill>
                  <a:srgbClr val="C00000"/>
                </a:solidFill>
                <a:effectLst/>
                <a:latin typeface="+mj-lt"/>
              </a:rPr>
              <a:t>casting operator function</a:t>
            </a:r>
            <a:endParaRPr lang="en-US" dirty="0"/>
          </a:p>
        </p:txBody>
      </p:sp>
      <p:sp>
        <p:nvSpPr>
          <p:cNvPr id="3" name="Content Placeholder 2">
            <a:extLst>
              <a:ext uri="{FF2B5EF4-FFF2-40B4-BE49-F238E27FC236}">
                <a16:creationId xmlns:a16="http://schemas.microsoft.com/office/drawing/2014/main" id="{9BD13B02-B655-4474-8B42-A8892EC67911}"/>
              </a:ext>
            </a:extLst>
          </p:cNvPr>
          <p:cNvSpPr>
            <a:spLocks noGrp="1"/>
          </p:cNvSpPr>
          <p:nvPr>
            <p:ph sz="half" idx="1"/>
          </p:nvPr>
        </p:nvSpPr>
        <p:spPr/>
        <p:txBody>
          <a:bodyPr/>
          <a:lstStyle/>
          <a:p>
            <a:pPr marL="0" indent="0">
              <a:buNone/>
            </a:pPr>
            <a:r>
              <a:rPr lang="en-US" dirty="0"/>
              <a:t>Syntax:</a:t>
            </a:r>
          </a:p>
          <a:p>
            <a:pPr marL="0" indent="0">
              <a:buNone/>
            </a:pPr>
            <a:r>
              <a:rPr lang="en-US" dirty="0"/>
              <a:t>operator </a:t>
            </a:r>
            <a:r>
              <a:rPr lang="en-US" dirty="0" err="1"/>
              <a:t>dest_typename</a:t>
            </a:r>
            <a:r>
              <a:rPr lang="en-US" dirty="0"/>
              <a:t>()</a:t>
            </a:r>
          </a:p>
          <a:p>
            <a:pPr marL="0" indent="0">
              <a:buNone/>
            </a:pPr>
            <a:r>
              <a:rPr lang="en-US" dirty="0"/>
              <a:t>{</a:t>
            </a:r>
          </a:p>
          <a:p>
            <a:pPr marL="0" indent="0">
              <a:buNone/>
            </a:pPr>
            <a:r>
              <a:rPr lang="en-US" dirty="0"/>
              <a:t>  return statement;</a:t>
            </a:r>
          </a:p>
          <a:p>
            <a:pPr marL="0" indent="0">
              <a:buNone/>
            </a:pPr>
            <a:r>
              <a:rPr lang="en-US" dirty="0"/>
              <a:t>}</a:t>
            </a:r>
          </a:p>
        </p:txBody>
      </p:sp>
      <p:sp>
        <p:nvSpPr>
          <p:cNvPr id="5" name="Content Placeholder 4">
            <a:extLst>
              <a:ext uri="{FF2B5EF4-FFF2-40B4-BE49-F238E27FC236}">
                <a16:creationId xmlns:a16="http://schemas.microsoft.com/office/drawing/2014/main" id="{1A15801A-8A94-4872-B18B-5EFDBE017430}"/>
              </a:ext>
            </a:extLst>
          </p:cNvPr>
          <p:cNvSpPr>
            <a:spLocks noGrp="1"/>
          </p:cNvSpPr>
          <p:nvPr>
            <p:ph sz="half" idx="2"/>
          </p:nvPr>
        </p:nvSpPr>
        <p:spPr/>
        <p:txBody>
          <a:bodyPr/>
          <a:lstStyle/>
          <a:p>
            <a:pPr marL="0" indent="0">
              <a:buNone/>
            </a:pPr>
            <a:endParaRPr lang="en-US" dirty="0">
              <a:solidFill>
                <a:srgbClr val="C00000"/>
              </a:solidFill>
            </a:endParaRPr>
          </a:p>
          <a:p>
            <a:pPr marL="0" indent="0">
              <a:buNone/>
            </a:pPr>
            <a:endParaRPr lang="en-US" dirty="0">
              <a:solidFill>
                <a:srgbClr val="C00000"/>
              </a:solidFill>
            </a:endParaRPr>
          </a:p>
          <a:p>
            <a:pPr marL="0" indent="0">
              <a:buNone/>
            </a:pPr>
            <a:r>
              <a:rPr lang="en-US" dirty="0">
                <a:solidFill>
                  <a:srgbClr val="C00000"/>
                </a:solidFill>
              </a:rPr>
              <a:t>   operator int() </a:t>
            </a:r>
          </a:p>
          <a:p>
            <a:pPr marL="0" indent="0">
              <a:buNone/>
            </a:pPr>
            <a:r>
              <a:rPr lang="en-US" dirty="0">
                <a:solidFill>
                  <a:srgbClr val="C00000"/>
                </a:solidFill>
              </a:rPr>
              <a:t>    { </a:t>
            </a:r>
          </a:p>
          <a:p>
            <a:pPr marL="0" indent="0">
              <a:buNone/>
            </a:pPr>
            <a:r>
              <a:rPr lang="en-US" dirty="0">
                <a:solidFill>
                  <a:srgbClr val="C00000"/>
                </a:solidFill>
              </a:rPr>
              <a:t>      return a; </a:t>
            </a:r>
          </a:p>
          <a:p>
            <a:pPr marL="0" indent="0">
              <a:buNone/>
            </a:pPr>
            <a:r>
              <a:rPr lang="en-US" dirty="0">
                <a:solidFill>
                  <a:srgbClr val="C00000"/>
                </a:solidFill>
              </a:rPr>
              <a:t>    }</a:t>
            </a:r>
          </a:p>
        </p:txBody>
      </p:sp>
      <p:cxnSp>
        <p:nvCxnSpPr>
          <p:cNvPr id="6" name="Connector: Elbow 5">
            <a:extLst>
              <a:ext uri="{FF2B5EF4-FFF2-40B4-BE49-F238E27FC236}">
                <a16:creationId xmlns:a16="http://schemas.microsoft.com/office/drawing/2014/main" id="{FDF69332-E180-4501-B5B0-3C009AB265E6}"/>
              </a:ext>
            </a:extLst>
          </p:cNvPr>
          <p:cNvCxnSpPr>
            <a:cxnSpLocks/>
          </p:cNvCxnSpPr>
          <p:nvPr/>
        </p:nvCxnSpPr>
        <p:spPr>
          <a:xfrm>
            <a:off x="4343400" y="2286000"/>
            <a:ext cx="2133600" cy="304800"/>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62184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ECCB1-E727-431C-A470-240E717F5FD1}"/>
              </a:ext>
            </a:extLst>
          </p:cNvPr>
          <p:cNvSpPr>
            <a:spLocks noGrp="1"/>
          </p:cNvSpPr>
          <p:nvPr>
            <p:ph type="title"/>
          </p:nvPr>
        </p:nvSpPr>
        <p:spPr>
          <a:xfrm>
            <a:off x="457200" y="152400"/>
            <a:ext cx="8382000" cy="1600200"/>
          </a:xfrm>
        </p:spPr>
        <p:txBody>
          <a:bodyPr>
            <a:noAutofit/>
          </a:bodyPr>
          <a:lstStyle/>
          <a:p>
            <a:pPr algn="l"/>
            <a:br>
              <a:rPr lang="en-US" sz="2800" dirty="0"/>
            </a:br>
            <a:br>
              <a:rPr lang="en-US" sz="2800" dirty="0"/>
            </a:br>
            <a:r>
              <a:rPr lang="en-US" sz="2800" dirty="0"/>
              <a:t>class type to class type (using constructor and casting operator function both)</a:t>
            </a:r>
            <a:endParaRPr lang="en-US" sz="4000" dirty="0"/>
          </a:p>
        </p:txBody>
      </p:sp>
      <p:sp>
        <p:nvSpPr>
          <p:cNvPr id="3" name="Content Placeholder 2">
            <a:extLst>
              <a:ext uri="{FF2B5EF4-FFF2-40B4-BE49-F238E27FC236}">
                <a16:creationId xmlns:a16="http://schemas.microsoft.com/office/drawing/2014/main" id="{40F9F3C2-AA09-4137-A68B-50A462FD17F0}"/>
              </a:ext>
            </a:extLst>
          </p:cNvPr>
          <p:cNvSpPr>
            <a:spLocks noGrp="1"/>
          </p:cNvSpPr>
          <p:nvPr>
            <p:ph idx="1"/>
          </p:nvPr>
        </p:nvSpPr>
        <p:spPr>
          <a:xfrm>
            <a:off x="457200" y="1828800"/>
            <a:ext cx="8229600" cy="4297363"/>
          </a:xfrm>
        </p:spPr>
        <p:txBody>
          <a:bodyPr>
            <a:normAutofit fontScale="85000" lnSpcReduction="10000"/>
          </a:bodyPr>
          <a:lstStyle/>
          <a:p>
            <a:pPr marL="0" indent="0">
              <a:buNone/>
            </a:pPr>
            <a:r>
              <a:rPr lang="en-US" dirty="0"/>
              <a:t>Ex: A obj1; B obj2;</a:t>
            </a:r>
          </a:p>
          <a:p>
            <a:pPr marL="0" indent="0">
              <a:buNone/>
            </a:pPr>
            <a:r>
              <a:rPr lang="en-US" dirty="0"/>
              <a:t>obj1 = obj2 ;   // obj1 and obj2 are objects of different classes</a:t>
            </a:r>
          </a:p>
          <a:p>
            <a:pPr>
              <a:buFont typeface="Wingdings" panose="05000000000000000000" pitchFamily="2" charset="2"/>
              <a:buChar char="Ø"/>
            </a:pPr>
            <a:r>
              <a:rPr lang="en-US" dirty="0">
                <a:solidFill>
                  <a:srgbClr val="C00000"/>
                </a:solidFill>
              </a:rPr>
              <a:t>First approach using Constructor:-</a:t>
            </a:r>
          </a:p>
          <a:p>
            <a:pPr marL="0" indent="0">
              <a:buNone/>
            </a:pPr>
            <a:r>
              <a:rPr lang="en-US" dirty="0">
                <a:solidFill>
                  <a:schemeClr val="tx1"/>
                </a:solidFill>
              </a:rPr>
              <a:t>Left side of assignment operator(=) which is class object we have to create constructor in that class here in Class A.</a:t>
            </a:r>
          </a:p>
          <a:p>
            <a:pPr>
              <a:buFont typeface="Wingdings" panose="05000000000000000000" pitchFamily="2" charset="2"/>
              <a:buChar char="Ø"/>
            </a:pPr>
            <a:r>
              <a:rPr lang="en-US" dirty="0">
                <a:solidFill>
                  <a:srgbClr val="C00000"/>
                </a:solidFill>
              </a:rPr>
              <a:t>Second approach using casting operator function:</a:t>
            </a:r>
          </a:p>
          <a:p>
            <a:pPr marL="0" indent="0">
              <a:buNone/>
            </a:pPr>
            <a:r>
              <a:rPr lang="en-US" dirty="0">
                <a:solidFill>
                  <a:schemeClr val="tx1"/>
                </a:solidFill>
              </a:rPr>
              <a:t>Right side of assignment operator(=) which is class object we have to create casting operator function in that class here class B.</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247983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3933825"/>
            <a:ext cx="7154862" cy="1476375"/>
          </a:xfrm>
        </p:spPr>
        <p:txBody>
          <a:bodyPr rtlCol="0">
            <a:noAutofit/>
          </a:bodyPr>
          <a:lstStyle/>
          <a:p>
            <a:pPr eaLnBrk="1" fontAlgn="auto" hangingPunct="1">
              <a:spcAft>
                <a:spcPts val="0"/>
              </a:spcAft>
              <a:defRPr/>
            </a:pPr>
            <a:r>
              <a:rPr lang="en-US" sz="3600" dirty="0">
                <a:solidFill>
                  <a:srgbClr val="C00000"/>
                </a:solidFill>
              </a:rPr>
              <a:t> </a:t>
            </a:r>
            <a:br>
              <a:rPr lang="en-US" sz="3600" dirty="0">
                <a:solidFill>
                  <a:srgbClr val="C00000"/>
                </a:solidFill>
              </a:rPr>
            </a:br>
            <a:endParaRPr lang="en-IN" sz="1400" dirty="0">
              <a:solidFill>
                <a:schemeClr val="tx1">
                  <a:lumMod val="95000"/>
                  <a:lumOff val="5000"/>
                </a:schemeClr>
              </a:solidFill>
            </a:endParaRPr>
          </a:p>
        </p:txBody>
      </p:sp>
      <p:cxnSp>
        <p:nvCxnSpPr>
          <p:cNvPr id="4" name="Straight Connector 3"/>
          <p:cNvCxnSpPr/>
          <p:nvPr/>
        </p:nvCxnSpPr>
        <p:spPr>
          <a:xfrm>
            <a:off x="755650" y="4076700"/>
            <a:ext cx="7056438" cy="0"/>
          </a:xfrm>
          <a:prstGeom prst="line">
            <a:avLst/>
          </a:prstGeom>
        </p:spPr>
        <p:style>
          <a:lnRef idx="3">
            <a:schemeClr val="accent6"/>
          </a:lnRef>
          <a:fillRef idx="0">
            <a:schemeClr val="accent6"/>
          </a:fillRef>
          <a:effectRef idx="2">
            <a:schemeClr val="accent6"/>
          </a:effectRef>
          <a:fontRef idx="minor">
            <a:schemeClr val="tx1"/>
          </a:fontRef>
        </p:style>
      </p:cxnSp>
      <p:pic>
        <p:nvPicPr>
          <p:cNvPr id="3789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650" y="636588"/>
            <a:ext cx="1808163" cy="32972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2625" y="5957888"/>
            <a:ext cx="7156450" cy="11430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IN" sz="1400" dirty="0">
              <a:solidFill>
                <a:schemeClr val="tx1">
                  <a:lumMod val="65000"/>
                  <a:lumOff val="35000"/>
                </a:schemeClr>
              </a:solidFill>
            </a:endParaRPr>
          </a:p>
        </p:txBody>
      </p:sp>
      <p:sp>
        <p:nvSpPr>
          <p:cNvPr id="37895" name="Date Placeholder 3"/>
          <p:cNvSpPr>
            <a:spLocks noGrp="1"/>
          </p:cNvSpPr>
          <p:nvPr>
            <p:ph type="dt" sz="quarter" idx="4294967295"/>
          </p:nvPr>
        </p:nvSpPr>
        <p:spPr bwMode="auto">
          <a:xfrm>
            <a:off x="179388" y="6519863"/>
            <a:ext cx="512286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fontAlgn="base" hangingPunct="1">
              <a:spcBef>
                <a:spcPct val="0"/>
              </a:spcBef>
              <a:spcAft>
                <a:spcPct val="0"/>
              </a:spcAft>
              <a:buFontTx/>
              <a:buNone/>
            </a:pPr>
            <a:endParaRPr lang="en-IN" altLang="en-US" sz="1400" dirty="0">
              <a:solidFill>
                <a:srgbClr val="898989"/>
              </a:solidFill>
              <a:latin typeface="Tahoma" pitchFamily="34" charset="0"/>
            </a:endParaRPr>
          </a:p>
        </p:txBody>
      </p:sp>
      <p:sp>
        <p:nvSpPr>
          <p:cNvPr id="3" name="TextBox 2">
            <a:extLst>
              <a:ext uri="{FF2B5EF4-FFF2-40B4-BE49-F238E27FC236}">
                <a16:creationId xmlns:a16="http://schemas.microsoft.com/office/drawing/2014/main" id="{A036C763-1A63-4499-AA6F-F865282AC9A5}"/>
              </a:ext>
            </a:extLst>
          </p:cNvPr>
          <p:cNvSpPr txBox="1"/>
          <p:nvPr/>
        </p:nvSpPr>
        <p:spPr>
          <a:xfrm>
            <a:off x="2438400" y="1905000"/>
            <a:ext cx="3505200" cy="523220"/>
          </a:xfrm>
          <a:prstGeom prst="rect">
            <a:avLst/>
          </a:prstGeom>
          <a:noFill/>
        </p:spPr>
        <p:txBody>
          <a:bodyPr wrap="square" rtlCol="0">
            <a:spAutoFit/>
          </a:bodyPr>
          <a:lstStyle/>
          <a:p>
            <a:pPr algn="ctr"/>
            <a:r>
              <a:rPr lang="en-US" sz="2800" b="1" dirty="0"/>
              <a:t>Any Query?</a:t>
            </a:r>
          </a:p>
        </p:txBody>
      </p:sp>
    </p:spTree>
    <p:extLst>
      <p:ext uri="{BB962C8B-B14F-4D97-AF65-F5344CB8AC3E}">
        <p14:creationId xmlns:p14="http://schemas.microsoft.com/office/powerpoint/2010/main" val="2507906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7">
            <a:extLst>
              <a:ext uri="{FF2B5EF4-FFF2-40B4-BE49-F238E27FC236}">
                <a16:creationId xmlns:a16="http://schemas.microsoft.com/office/drawing/2014/main" id="{061A4B89-31E6-409C-AE2F-EB39DD3E88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3" y="1087438"/>
            <a:ext cx="196215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299" name="Picture 9">
            <a:extLst>
              <a:ext uri="{FF2B5EF4-FFF2-40B4-BE49-F238E27FC236}">
                <a16:creationId xmlns:a16="http://schemas.microsoft.com/office/drawing/2014/main" id="{932B0F84-0602-4CC5-A225-F6090684D1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0625" y="1373188"/>
            <a:ext cx="1504950" cy="281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0" name="Picture 11">
            <a:extLst>
              <a:ext uri="{FF2B5EF4-FFF2-40B4-BE49-F238E27FC236}">
                <a16:creationId xmlns:a16="http://schemas.microsoft.com/office/drawing/2014/main" id="{032ADFAD-44ED-4E1C-936F-551BF7AC05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4267200"/>
            <a:ext cx="1606550" cy="231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 name="Straight Connector 17">
            <a:extLst>
              <a:ext uri="{FF2B5EF4-FFF2-40B4-BE49-F238E27FC236}">
                <a16:creationId xmlns:a16="http://schemas.microsoft.com/office/drawing/2014/main" id="{F0BBC028-D06E-4612-80C7-A796FAED2519}"/>
              </a:ext>
            </a:extLst>
          </p:cNvPr>
          <p:cNvCxnSpPr>
            <a:cxnSpLocks/>
            <a:stCxn id="55298" idx="2"/>
          </p:cNvCxnSpPr>
          <p:nvPr/>
        </p:nvCxnSpPr>
        <p:spPr>
          <a:xfrm>
            <a:off x="1062038" y="3792538"/>
            <a:ext cx="0" cy="7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10BE9EF-AF48-4BB8-9679-669A70DCA3B8}"/>
              </a:ext>
            </a:extLst>
          </p:cNvPr>
          <p:cNvCxnSpPr>
            <a:stCxn id="55299" idx="2"/>
          </p:cNvCxnSpPr>
          <p:nvPr/>
        </p:nvCxnSpPr>
        <p:spPr>
          <a:xfrm>
            <a:off x="7023100" y="4186238"/>
            <a:ext cx="9525" cy="615950"/>
          </a:xfrm>
          <a:prstGeom prst="line">
            <a:avLst/>
          </a:prstGeom>
        </p:spPr>
        <p:style>
          <a:lnRef idx="1">
            <a:schemeClr val="accent1"/>
          </a:lnRef>
          <a:fillRef idx="0">
            <a:schemeClr val="accent1"/>
          </a:fillRef>
          <a:effectRef idx="0">
            <a:schemeClr val="accent1"/>
          </a:effectRef>
          <a:fontRef idx="minor">
            <a:schemeClr val="tx1"/>
          </a:fontRef>
        </p:style>
      </p:cxnSp>
      <p:sp>
        <p:nvSpPr>
          <p:cNvPr id="55303" name="TextBox 32">
            <a:extLst>
              <a:ext uri="{FF2B5EF4-FFF2-40B4-BE49-F238E27FC236}">
                <a16:creationId xmlns:a16="http://schemas.microsoft.com/office/drawing/2014/main" id="{011BD397-0E8C-47ED-AF06-B82239A48C08}"/>
              </a:ext>
            </a:extLst>
          </p:cNvPr>
          <p:cNvSpPr txBox="1">
            <a:spLocks noChangeArrowheads="1"/>
          </p:cNvSpPr>
          <p:nvPr/>
        </p:nvSpPr>
        <p:spPr bwMode="auto">
          <a:xfrm>
            <a:off x="1547813" y="1441450"/>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Arial" panose="020B0604020202020204" pitchFamily="34" charset="0"/>
              </a:rPr>
              <a:t>father</a:t>
            </a:r>
          </a:p>
        </p:txBody>
      </p:sp>
      <p:sp>
        <p:nvSpPr>
          <p:cNvPr id="55304" name="TextBox 33">
            <a:extLst>
              <a:ext uri="{FF2B5EF4-FFF2-40B4-BE49-F238E27FC236}">
                <a16:creationId xmlns:a16="http://schemas.microsoft.com/office/drawing/2014/main" id="{583CBE8C-45BC-4C3E-9F1E-024213294F29}"/>
              </a:ext>
            </a:extLst>
          </p:cNvPr>
          <p:cNvSpPr txBox="1">
            <a:spLocks noChangeArrowheads="1"/>
          </p:cNvSpPr>
          <p:nvPr/>
        </p:nvSpPr>
        <p:spPr bwMode="auto">
          <a:xfrm>
            <a:off x="7508875" y="1524000"/>
            <a:ext cx="884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Arial" panose="020B0604020202020204" pitchFamily="34" charset="0"/>
              </a:rPr>
              <a:t>mother</a:t>
            </a:r>
          </a:p>
        </p:txBody>
      </p:sp>
      <p:sp>
        <p:nvSpPr>
          <p:cNvPr id="55305" name="TextBox 34">
            <a:extLst>
              <a:ext uri="{FF2B5EF4-FFF2-40B4-BE49-F238E27FC236}">
                <a16:creationId xmlns:a16="http://schemas.microsoft.com/office/drawing/2014/main" id="{2F154251-A6C4-4F18-815F-2DD6F96C5581}"/>
              </a:ext>
            </a:extLst>
          </p:cNvPr>
          <p:cNvSpPr txBox="1">
            <a:spLocks noChangeArrowheads="1"/>
          </p:cNvSpPr>
          <p:nvPr/>
        </p:nvSpPr>
        <p:spPr bwMode="auto">
          <a:xfrm>
            <a:off x="4872038" y="5426075"/>
            <a:ext cx="631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Arial" panose="020B0604020202020204" pitchFamily="34" charset="0"/>
              </a:rPr>
              <a:t>child</a:t>
            </a:r>
          </a:p>
        </p:txBody>
      </p:sp>
      <p:sp>
        <p:nvSpPr>
          <p:cNvPr id="55308" name="TextBox 40">
            <a:extLst>
              <a:ext uri="{FF2B5EF4-FFF2-40B4-BE49-F238E27FC236}">
                <a16:creationId xmlns:a16="http://schemas.microsoft.com/office/drawing/2014/main" id="{58E64292-AD67-481F-8F00-51CE8B9F88D6}"/>
              </a:ext>
            </a:extLst>
          </p:cNvPr>
          <p:cNvSpPr txBox="1">
            <a:spLocks noChangeArrowheads="1"/>
          </p:cNvSpPr>
          <p:nvPr/>
        </p:nvSpPr>
        <p:spPr bwMode="auto">
          <a:xfrm>
            <a:off x="1776413" y="487363"/>
            <a:ext cx="45862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dirty="0">
                <a:latin typeface="Verdana,Bold"/>
              </a:rPr>
              <a:t>Inheritance: reusability </a:t>
            </a:r>
            <a:endParaRPr lang="en-US" altLang="en-US" sz="1800" dirty="0">
              <a:latin typeface="Arial" panose="020B0604020202020204" pitchFamily="34" charset="0"/>
            </a:endParaRPr>
          </a:p>
        </p:txBody>
      </p:sp>
      <p:cxnSp>
        <p:nvCxnSpPr>
          <p:cNvPr id="43" name="Straight Arrow Connector 42">
            <a:extLst>
              <a:ext uri="{FF2B5EF4-FFF2-40B4-BE49-F238E27FC236}">
                <a16:creationId xmlns:a16="http://schemas.microsoft.com/office/drawing/2014/main" id="{6B8714D3-4D3B-4681-B64B-CC52A91B4222}"/>
              </a:ext>
            </a:extLst>
          </p:cNvPr>
          <p:cNvCxnSpPr/>
          <p:nvPr/>
        </p:nvCxnSpPr>
        <p:spPr>
          <a:xfrm>
            <a:off x="1062038" y="4516438"/>
            <a:ext cx="29003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99477F9-5513-4B5B-8386-280542476C33}"/>
              </a:ext>
            </a:extLst>
          </p:cNvPr>
          <p:cNvCxnSpPr/>
          <p:nvPr/>
        </p:nvCxnSpPr>
        <p:spPr>
          <a:xfrm flipH="1">
            <a:off x="4872038" y="4802188"/>
            <a:ext cx="21510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E938A38-68F1-4189-B9CC-E09FDE1ECF33}"/>
              </a:ext>
            </a:extLst>
          </p:cNvPr>
          <p:cNvCxnSpPr/>
          <p:nvPr/>
        </p:nvCxnSpPr>
        <p:spPr>
          <a:xfrm>
            <a:off x="1328738" y="887413"/>
            <a:ext cx="7056437" cy="0"/>
          </a:xfrm>
          <a:prstGeom prst="line">
            <a:avLst/>
          </a:prstGeom>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1952625" y="5957888"/>
            <a:ext cx="7156450" cy="11430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IN" sz="1400" dirty="0">
              <a:solidFill>
                <a:schemeClr val="tx1">
                  <a:lumMod val="65000"/>
                  <a:lumOff val="35000"/>
                </a:schemeClr>
              </a:solidFill>
            </a:endParaRPr>
          </a:p>
        </p:txBody>
      </p:sp>
      <p:pic>
        <p:nvPicPr>
          <p:cNvPr id="5" name="Picture 4">
            <a:extLst>
              <a:ext uri="{FF2B5EF4-FFF2-40B4-BE49-F238E27FC236}">
                <a16:creationId xmlns:a16="http://schemas.microsoft.com/office/drawing/2014/main" id="{B60D5D9D-69E9-4B78-8160-2E37F4B2487F}"/>
              </a:ext>
            </a:extLst>
          </p:cNvPr>
          <p:cNvPicPr>
            <a:picLocks noChangeAspect="1"/>
          </p:cNvPicPr>
          <p:nvPr/>
        </p:nvPicPr>
        <p:blipFill>
          <a:blip r:embed="rId2"/>
          <a:stretch>
            <a:fillRect/>
          </a:stretch>
        </p:blipFill>
        <p:spPr>
          <a:xfrm>
            <a:off x="3427359" y="584951"/>
            <a:ext cx="1148158" cy="2019301"/>
          </a:xfrm>
          <a:prstGeom prst="rect">
            <a:avLst/>
          </a:prstGeom>
        </p:spPr>
      </p:pic>
      <p:pic>
        <p:nvPicPr>
          <p:cNvPr id="9" name="Picture 8">
            <a:extLst>
              <a:ext uri="{FF2B5EF4-FFF2-40B4-BE49-F238E27FC236}">
                <a16:creationId xmlns:a16="http://schemas.microsoft.com/office/drawing/2014/main" id="{54050FEB-A223-4A74-BDD4-2C3D74023ED9}"/>
              </a:ext>
            </a:extLst>
          </p:cNvPr>
          <p:cNvPicPr>
            <a:picLocks noChangeAspect="1"/>
          </p:cNvPicPr>
          <p:nvPr/>
        </p:nvPicPr>
        <p:blipFill>
          <a:blip r:embed="rId3"/>
          <a:stretch>
            <a:fillRect/>
          </a:stretch>
        </p:blipFill>
        <p:spPr>
          <a:xfrm>
            <a:off x="5447596" y="3760597"/>
            <a:ext cx="2248604" cy="2767116"/>
          </a:xfrm>
          <a:prstGeom prst="rect">
            <a:avLst/>
          </a:prstGeom>
        </p:spPr>
      </p:pic>
      <p:sp>
        <p:nvSpPr>
          <p:cNvPr id="13" name="TextBox 12">
            <a:extLst>
              <a:ext uri="{FF2B5EF4-FFF2-40B4-BE49-F238E27FC236}">
                <a16:creationId xmlns:a16="http://schemas.microsoft.com/office/drawing/2014/main" id="{5174F61B-B149-4DC2-8A19-020491D43F7E}"/>
              </a:ext>
            </a:extLst>
          </p:cNvPr>
          <p:cNvSpPr txBox="1"/>
          <p:nvPr/>
        </p:nvSpPr>
        <p:spPr>
          <a:xfrm>
            <a:off x="4519205" y="1921224"/>
            <a:ext cx="1401399" cy="369332"/>
          </a:xfrm>
          <a:prstGeom prst="rect">
            <a:avLst/>
          </a:prstGeom>
          <a:noFill/>
        </p:spPr>
        <p:txBody>
          <a:bodyPr wrap="square" rtlCol="0">
            <a:spAutoFit/>
          </a:bodyPr>
          <a:lstStyle/>
          <a:p>
            <a:r>
              <a:rPr lang="en-US" b="1" dirty="0"/>
              <a:t> Contact List</a:t>
            </a:r>
          </a:p>
        </p:txBody>
      </p:sp>
      <p:pic>
        <p:nvPicPr>
          <p:cNvPr id="18462" name="Picture 30" descr="Dial a Phone from a PDF Link on Mobile Devices">
            <a:extLst>
              <a:ext uri="{FF2B5EF4-FFF2-40B4-BE49-F238E27FC236}">
                <a16:creationId xmlns:a16="http://schemas.microsoft.com/office/drawing/2014/main" id="{2A86F4C6-E972-4DE3-BFB2-75CE0EF4C5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740" y="3694571"/>
            <a:ext cx="1630782" cy="289916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68EFD30C-05D3-4F40-AE5D-D009815A1A4E}"/>
              </a:ext>
            </a:extLst>
          </p:cNvPr>
          <p:cNvCxnSpPr>
            <a:cxnSpLocks/>
          </p:cNvCxnSpPr>
          <p:nvPr/>
        </p:nvCxnSpPr>
        <p:spPr>
          <a:xfrm flipH="1">
            <a:off x="1143001" y="2303504"/>
            <a:ext cx="2284358" cy="1354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D80F1DC-B95E-4A30-8AA0-EDBDD4018A64}"/>
              </a:ext>
            </a:extLst>
          </p:cNvPr>
          <p:cNvCxnSpPr>
            <a:cxnSpLocks/>
          </p:cNvCxnSpPr>
          <p:nvPr/>
        </p:nvCxnSpPr>
        <p:spPr>
          <a:xfrm>
            <a:off x="4572000" y="2411078"/>
            <a:ext cx="1752600" cy="1294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2691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D673974-F4F4-428F-8B78-5F6068971836}"/>
              </a:ext>
            </a:extLst>
          </p:cNvPr>
          <p:cNvPicPr>
            <a:picLocks noGrp="1" noChangeAspect="1"/>
          </p:cNvPicPr>
          <p:nvPr>
            <p:ph idx="1"/>
          </p:nvPr>
        </p:nvPicPr>
        <p:blipFill>
          <a:blip r:embed="rId2"/>
          <a:stretch>
            <a:fillRect/>
          </a:stretch>
        </p:blipFill>
        <p:spPr>
          <a:xfrm>
            <a:off x="304800" y="2895600"/>
            <a:ext cx="4459817" cy="3276601"/>
          </a:xfrm>
        </p:spPr>
      </p:pic>
      <p:pic>
        <p:nvPicPr>
          <p:cNvPr id="7" name="Picture 6">
            <a:extLst>
              <a:ext uri="{FF2B5EF4-FFF2-40B4-BE49-F238E27FC236}">
                <a16:creationId xmlns:a16="http://schemas.microsoft.com/office/drawing/2014/main" id="{4998FAF6-93B4-4428-8C9F-4103F65588AA}"/>
              </a:ext>
            </a:extLst>
          </p:cNvPr>
          <p:cNvPicPr>
            <a:picLocks noChangeAspect="1"/>
          </p:cNvPicPr>
          <p:nvPr/>
        </p:nvPicPr>
        <p:blipFill>
          <a:blip r:embed="rId3"/>
          <a:stretch>
            <a:fillRect/>
          </a:stretch>
        </p:blipFill>
        <p:spPr>
          <a:xfrm>
            <a:off x="5105400" y="3124201"/>
            <a:ext cx="3733800" cy="3048000"/>
          </a:xfrm>
          <a:prstGeom prst="rect">
            <a:avLst/>
          </a:prstGeom>
        </p:spPr>
      </p:pic>
      <p:sp>
        <p:nvSpPr>
          <p:cNvPr id="8" name="TextBox 7">
            <a:extLst>
              <a:ext uri="{FF2B5EF4-FFF2-40B4-BE49-F238E27FC236}">
                <a16:creationId xmlns:a16="http://schemas.microsoft.com/office/drawing/2014/main" id="{63C18CBB-AA5F-4E30-AFB1-8E087DC586BF}"/>
              </a:ext>
            </a:extLst>
          </p:cNvPr>
          <p:cNvSpPr txBox="1"/>
          <p:nvPr/>
        </p:nvSpPr>
        <p:spPr>
          <a:xfrm>
            <a:off x="457200" y="2209800"/>
            <a:ext cx="3157339" cy="369332"/>
          </a:xfrm>
          <a:prstGeom prst="rect">
            <a:avLst/>
          </a:prstGeom>
          <a:noFill/>
        </p:spPr>
        <p:txBody>
          <a:bodyPr wrap="square" rtlCol="0">
            <a:spAutoFit/>
          </a:bodyPr>
          <a:lstStyle/>
          <a:p>
            <a:r>
              <a:rPr lang="en-US" dirty="0"/>
              <a:t>Students in Attendance Module</a:t>
            </a:r>
          </a:p>
        </p:txBody>
      </p:sp>
      <p:sp>
        <p:nvSpPr>
          <p:cNvPr id="9" name="TextBox 8">
            <a:extLst>
              <a:ext uri="{FF2B5EF4-FFF2-40B4-BE49-F238E27FC236}">
                <a16:creationId xmlns:a16="http://schemas.microsoft.com/office/drawing/2014/main" id="{012851D3-4C70-4169-8F3A-44CEDD968471}"/>
              </a:ext>
            </a:extLst>
          </p:cNvPr>
          <p:cNvSpPr txBox="1"/>
          <p:nvPr/>
        </p:nvSpPr>
        <p:spPr>
          <a:xfrm>
            <a:off x="5334000" y="2710934"/>
            <a:ext cx="2902846" cy="369332"/>
          </a:xfrm>
          <a:prstGeom prst="rect">
            <a:avLst/>
          </a:prstGeom>
          <a:noFill/>
        </p:spPr>
        <p:txBody>
          <a:bodyPr wrap="none" rtlCol="0">
            <a:spAutoFit/>
          </a:bodyPr>
          <a:lstStyle/>
          <a:p>
            <a:r>
              <a:rPr lang="en-US" dirty="0"/>
              <a:t>Same Students in CA Module</a:t>
            </a:r>
          </a:p>
        </p:txBody>
      </p:sp>
      <p:pic>
        <p:nvPicPr>
          <p:cNvPr id="11" name="Picture 10">
            <a:extLst>
              <a:ext uri="{FF2B5EF4-FFF2-40B4-BE49-F238E27FC236}">
                <a16:creationId xmlns:a16="http://schemas.microsoft.com/office/drawing/2014/main" id="{74EBD2B3-46C1-4080-A410-58DD789B2DFF}"/>
              </a:ext>
            </a:extLst>
          </p:cNvPr>
          <p:cNvPicPr>
            <a:picLocks noChangeAspect="1"/>
          </p:cNvPicPr>
          <p:nvPr/>
        </p:nvPicPr>
        <p:blipFill>
          <a:blip r:embed="rId4"/>
          <a:stretch>
            <a:fillRect/>
          </a:stretch>
        </p:blipFill>
        <p:spPr>
          <a:xfrm>
            <a:off x="3614539" y="378233"/>
            <a:ext cx="2717711" cy="1809599"/>
          </a:xfrm>
          <a:prstGeom prst="rect">
            <a:avLst/>
          </a:prstGeom>
        </p:spPr>
      </p:pic>
      <p:sp>
        <p:nvSpPr>
          <p:cNvPr id="12" name="TextBox 11">
            <a:extLst>
              <a:ext uri="{FF2B5EF4-FFF2-40B4-BE49-F238E27FC236}">
                <a16:creationId xmlns:a16="http://schemas.microsoft.com/office/drawing/2014/main" id="{E4F6F980-E023-427A-A0F3-C93FBEAB370C}"/>
              </a:ext>
            </a:extLst>
          </p:cNvPr>
          <p:cNvSpPr txBox="1"/>
          <p:nvPr/>
        </p:nvSpPr>
        <p:spPr>
          <a:xfrm>
            <a:off x="4114800" y="228600"/>
            <a:ext cx="1065805" cy="369332"/>
          </a:xfrm>
          <a:prstGeom prst="rect">
            <a:avLst/>
          </a:prstGeom>
          <a:noFill/>
        </p:spPr>
        <p:txBody>
          <a:bodyPr wrap="none" rtlCol="0">
            <a:spAutoFit/>
          </a:bodyPr>
          <a:lstStyle/>
          <a:p>
            <a:r>
              <a:rPr lang="en-US" dirty="0"/>
              <a:t>Students </a:t>
            </a:r>
          </a:p>
        </p:txBody>
      </p:sp>
      <p:cxnSp>
        <p:nvCxnSpPr>
          <p:cNvPr id="14" name="Straight Arrow Connector 13">
            <a:extLst>
              <a:ext uri="{FF2B5EF4-FFF2-40B4-BE49-F238E27FC236}">
                <a16:creationId xmlns:a16="http://schemas.microsoft.com/office/drawing/2014/main" id="{AE81EB85-CEC8-4DAE-9F9D-73F5F4285F7B}"/>
              </a:ext>
            </a:extLst>
          </p:cNvPr>
          <p:cNvCxnSpPr/>
          <p:nvPr/>
        </p:nvCxnSpPr>
        <p:spPr>
          <a:xfrm flipH="1">
            <a:off x="3352800" y="1447800"/>
            <a:ext cx="381000"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47E2AC6-51A7-4103-8B14-6ED2A23F78F5}"/>
              </a:ext>
            </a:extLst>
          </p:cNvPr>
          <p:cNvCxnSpPr>
            <a:cxnSpLocks/>
          </p:cNvCxnSpPr>
          <p:nvPr/>
        </p:nvCxnSpPr>
        <p:spPr>
          <a:xfrm>
            <a:off x="5943600" y="1447800"/>
            <a:ext cx="1028700" cy="1131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6007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E7581-85E5-ACEA-7DBC-94AA6F265102}"/>
              </a:ext>
            </a:extLst>
          </p:cNvPr>
          <p:cNvSpPr>
            <a:spLocks noGrp="1"/>
          </p:cNvSpPr>
          <p:nvPr>
            <p:ph type="title"/>
          </p:nvPr>
        </p:nvSpPr>
        <p:spPr/>
        <p:txBody>
          <a:bodyPr/>
          <a:lstStyle/>
          <a:p>
            <a:endParaRPr lang="en-IN" dirty="0"/>
          </a:p>
        </p:txBody>
      </p:sp>
      <p:pic>
        <p:nvPicPr>
          <p:cNvPr id="7" name="Content Placeholder 6">
            <a:extLst>
              <a:ext uri="{FF2B5EF4-FFF2-40B4-BE49-F238E27FC236}">
                <a16:creationId xmlns:a16="http://schemas.microsoft.com/office/drawing/2014/main" id="{9A074071-A414-2202-8A3C-FC237E8BE27A}"/>
              </a:ext>
            </a:extLst>
          </p:cNvPr>
          <p:cNvPicPr>
            <a:picLocks noGrp="1" noChangeAspect="1"/>
          </p:cNvPicPr>
          <p:nvPr>
            <p:ph idx="1"/>
          </p:nvPr>
        </p:nvPicPr>
        <p:blipFill>
          <a:blip r:embed="rId2"/>
          <a:stretch>
            <a:fillRect/>
          </a:stretch>
        </p:blipFill>
        <p:spPr>
          <a:xfrm>
            <a:off x="1954303" y="2624824"/>
            <a:ext cx="5235394" cy="2476715"/>
          </a:xfrm>
        </p:spPr>
      </p:pic>
      <p:pic>
        <p:nvPicPr>
          <p:cNvPr id="5" name="Picture 4">
            <a:extLst>
              <a:ext uri="{FF2B5EF4-FFF2-40B4-BE49-F238E27FC236}">
                <a16:creationId xmlns:a16="http://schemas.microsoft.com/office/drawing/2014/main" id="{6EE93905-A2E2-E308-5ED9-EAAE6E259293}"/>
              </a:ext>
            </a:extLst>
          </p:cNvPr>
          <p:cNvPicPr>
            <a:picLocks noChangeAspect="1"/>
          </p:cNvPicPr>
          <p:nvPr/>
        </p:nvPicPr>
        <p:blipFill>
          <a:blip r:embed="rId3"/>
          <a:stretch>
            <a:fillRect/>
          </a:stretch>
        </p:blipFill>
        <p:spPr>
          <a:xfrm>
            <a:off x="-76200" y="26809"/>
            <a:ext cx="5421942" cy="1638657"/>
          </a:xfrm>
          <a:prstGeom prst="rect">
            <a:avLst/>
          </a:prstGeom>
        </p:spPr>
      </p:pic>
    </p:spTree>
    <p:extLst>
      <p:ext uri="{BB962C8B-B14F-4D97-AF65-F5344CB8AC3E}">
        <p14:creationId xmlns:p14="http://schemas.microsoft.com/office/powerpoint/2010/main" val="403539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56233-923F-5C0B-A5B6-A9870B7BFB9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C5179A4-AF7E-0BDA-67B6-A14F53A6DBB4}"/>
              </a:ext>
            </a:extLst>
          </p:cNvPr>
          <p:cNvSpPr>
            <a:spLocks noGrp="1"/>
          </p:cNvSpPr>
          <p:nvPr>
            <p:ph idx="1"/>
          </p:nvPr>
        </p:nvSpPr>
        <p:spPr>
          <a:xfrm>
            <a:off x="457200" y="3657600"/>
            <a:ext cx="8229600" cy="2468563"/>
          </a:xfrm>
        </p:spPr>
        <p:txBody>
          <a:bodyPr>
            <a:normAutofit/>
          </a:bodyPr>
          <a:lstStyle/>
          <a:p>
            <a:r>
              <a:rPr lang="en-US" sz="2000" b="1" i="0" dirty="0">
                <a:solidFill>
                  <a:srgbClr val="273239"/>
                </a:solidFill>
                <a:effectLst/>
                <a:latin typeface="Times New Roman" panose="02020603050405020304" pitchFamily="18" charset="0"/>
                <a:cs typeface="Times New Roman" panose="02020603050405020304" pitchFamily="18" charset="0"/>
              </a:rPr>
              <a:t>class </a:t>
            </a:r>
            <a:r>
              <a:rPr lang="en-US" sz="2000" b="0" i="0" dirty="0">
                <a:solidFill>
                  <a:srgbClr val="273239"/>
                </a:solidFill>
                <a:effectLst/>
                <a:latin typeface="Times New Roman" panose="02020603050405020304" pitchFamily="18" charset="0"/>
                <a:cs typeface="Times New Roman" panose="02020603050405020304" pitchFamily="18" charset="0"/>
              </a:rPr>
              <a:t>     — keyword to create a new class</a:t>
            </a:r>
          </a:p>
          <a:p>
            <a:r>
              <a:rPr lang="en-US" sz="2000" b="1" i="0" dirty="0" err="1">
                <a:solidFill>
                  <a:srgbClr val="273239"/>
                </a:solidFill>
                <a:effectLst/>
                <a:latin typeface="Times New Roman" panose="02020603050405020304" pitchFamily="18" charset="0"/>
                <a:cs typeface="Times New Roman" panose="02020603050405020304" pitchFamily="18" charset="0"/>
              </a:rPr>
              <a:t>derived_class_name</a:t>
            </a:r>
            <a:r>
              <a:rPr lang="en-US" sz="2000" b="1" i="0" dirty="0">
                <a:solidFill>
                  <a:srgbClr val="273239"/>
                </a:solidFill>
                <a:effectLst/>
                <a:latin typeface="Times New Roman" panose="02020603050405020304" pitchFamily="18" charset="0"/>
                <a:cs typeface="Times New Roman" panose="02020603050405020304" pitchFamily="18" charset="0"/>
              </a:rPr>
              <a:t>   </a:t>
            </a:r>
            <a:r>
              <a:rPr lang="en-US" sz="2000" b="0" i="0" dirty="0">
                <a:solidFill>
                  <a:srgbClr val="273239"/>
                </a:solidFill>
                <a:effectLst/>
                <a:latin typeface="Times New Roman" panose="02020603050405020304" pitchFamily="18" charset="0"/>
                <a:cs typeface="Times New Roman" panose="02020603050405020304" pitchFamily="18" charset="0"/>
              </a:rPr>
              <a:t>— name of the new class, which will inherit the base class</a:t>
            </a:r>
          </a:p>
          <a:p>
            <a:r>
              <a:rPr lang="en-US" sz="2000" b="1" i="0" dirty="0">
                <a:solidFill>
                  <a:srgbClr val="273239"/>
                </a:solidFill>
                <a:effectLst/>
                <a:latin typeface="Times New Roman" panose="02020603050405020304" pitchFamily="18" charset="0"/>
                <a:cs typeface="Times New Roman" panose="02020603050405020304" pitchFamily="18" charset="0"/>
              </a:rPr>
              <a:t>access-specifier</a:t>
            </a:r>
            <a:r>
              <a:rPr lang="en-US" sz="2000" b="0" i="0" dirty="0">
                <a:solidFill>
                  <a:srgbClr val="273239"/>
                </a:solidFill>
                <a:effectLst/>
                <a:latin typeface="Times New Roman" panose="02020603050405020304" pitchFamily="18" charset="0"/>
                <a:cs typeface="Times New Roman" panose="02020603050405020304" pitchFamily="18" charset="0"/>
              </a:rPr>
              <a:t>  — either of private, public or protected. If neither is specified, PRIVATE is taken as default</a:t>
            </a:r>
          </a:p>
          <a:p>
            <a:r>
              <a:rPr lang="en-US" sz="2000" b="1" i="0" dirty="0">
                <a:solidFill>
                  <a:srgbClr val="273239"/>
                </a:solidFill>
                <a:effectLst/>
                <a:latin typeface="Times New Roman" panose="02020603050405020304" pitchFamily="18" charset="0"/>
                <a:cs typeface="Times New Roman" panose="02020603050405020304" pitchFamily="18" charset="0"/>
              </a:rPr>
              <a:t>base-class-name</a:t>
            </a:r>
            <a:r>
              <a:rPr lang="en-US" sz="2000" b="0" i="0" dirty="0">
                <a:solidFill>
                  <a:srgbClr val="273239"/>
                </a:solidFill>
                <a:effectLst/>
                <a:latin typeface="Times New Roman" panose="02020603050405020304" pitchFamily="18" charset="0"/>
                <a:cs typeface="Times New Roman" panose="02020603050405020304" pitchFamily="18" charset="0"/>
              </a:rPr>
              <a:t>  — name of the base class</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7E0F065-E758-0593-A159-39616A81417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255319" y="1752600"/>
            <a:ext cx="4633362" cy="1265030"/>
          </a:xfrm>
          <a:prstGeom prst="rect">
            <a:avLst/>
          </a:prstGeom>
        </p:spPr>
      </p:pic>
    </p:spTree>
    <p:extLst>
      <p:ext uri="{BB962C8B-B14F-4D97-AF65-F5344CB8AC3E}">
        <p14:creationId xmlns:p14="http://schemas.microsoft.com/office/powerpoint/2010/main" val="1039096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77229-B2F9-94BA-FBDC-0EE79F91D4C7}"/>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A5661839-5190-E1DA-8511-BE4B98CEF27B}"/>
              </a:ext>
            </a:extLst>
          </p:cNvPr>
          <p:cNvSpPr>
            <a:spLocks noGrp="1"/>
          </p:cNvSpPr>
          <p:nvPr>
            <p:ph idx="1"/>
          </p:nvPr>
        </p:nvSpPr>
        <p:spPr/>
        <p:txBody>
          <a:bodyPr>
            <a:normAutofit/>
          </a:bodyPr>
          <a:lstStyle/>
          <a:p>
            <a:pPr marL="0" indent="0" algn="just" fontAlgn="base">
              <a:buNone/>
            </a:pPr>
            <a:r>
              <a:rPr lang="en-US" sz="1500" b="1" i="0" dirty="0">
                <a:solidFill>
                  <a:srgbClr val="273239"/>
                </a:solidFill>
                <a:effectLst/>
                <a:latin typeface="Times New Roman" panose="02020603050405020304" pitchFamily="18" charset="0"/>
                <a:cs typeface="Times New Roman" panose="02020603050405020304" pitchFamily="18" charset="0"/>
              </a:rPr>
              <a:t>Modes of Inheritance: </a:t>
            </a:r>
            <a:r>
              <a:rPr lang="en-US" sz="1500" b="0" i="0" dirty="0">
                <a:solidFill>
                  <a:srgbClr val="273239"/>
                </a:solidFill>
                <a:effectLst/>
                <a:latin typeface="Times New Roman" panose="02020603050405020304" pitchFamily="18" charset="0"/>
                <a:cs typeface="Times New Roman" panose="02020603050405020304" pitchFamily="18" charset="0"/>
              </a:rPr>
              <a:t>There are 3 modes of inheritance.</a:t>
            </a:r>
          </a:p>
          <a:p>
            <a:pPr algn="just" fontAlgn="base">
              <a:buFont typeface="+mj-lt"/>
              <a:buAutoNum type="arabicPeriod"/>
            </a:pPr>
            <a:r>
              <a:rPr lang="en-US" sz="1500" b="1" i="0" dirty="0">
                <a:solidFill>
                  <a:srgbClr val="273239"/>
                </a:solidFill>
                <a:effectLst/>
                <a:latin typeface="Times New Roman" panose="02020603050405020304" pitchFamily="18" charset="0"/>
                <a:cs typeface="Times New Roman" panose="02020603050405020304" pitchFamily="18" charset="0"/>
              </a:rPr>
              <a:t>Public Mode</a:t>
            </a:r>
            <a:r>
              <a:rPr lang="en-US" sz="1500" b="0" i="0" dirty="0">
                <a:solidFill>
                  <a:srgbClr val="273239"/>
                </a:solidFill>
                <a:effectLst/>
                <a:latin typeface="Times New Roman" panose="02020603050405020304" pitchFamily="18" charset="0"/>
                <a:cs typeface="Times New Roman" panose="02020603050405020304" pitchFamily="18" charset="0"/>
              </a:rPr>
              <a:t>: If we derive a subclass from a public base class. Then the public member of the base class will become public in the derived class and protected members of the base class will become protected in the derived class.</a:t>
            </a:r>
          </a:p>
          <a:p>
            <a:pPr algn="just" fontAlgn="base">
              <a:buFont typeface="+mj-lt"/>
              <a:buAutoNum type="arabicPeriod"/>
            </a:pPr>
            <a:r>
              <a:rPr lang="en-US" sz="1500" b="1" i="0" dirty="0">
                <a:solidFill>
                  <a:srgbClr val="273239"/>
                </a:solidFill>
                <a:effectLst/>
                <a:latin typeface="Times New Roman" panose="02020603050405020304" pitchFamily="18" charset="0"/>
                <a:cs typeface="Times New Roman" panose="02020603050405020304" pitchFamily="18" charset="0"/>
              </a:rPr>
              <a:t>Protected Mode</a:t>
            </a:r>
            <a:r>
              <a:rPr lang="en-US" sz="1500" b="0" i="0" dirty="0">
                <a:solidFill>
                  <a:srgbClr val="273239"/>
                </a:solidFill>
                <a:effectLst/>
                <a:latin typeface="Times New Roman" panose="02020603050405020304" pitchFamily="18" charset="0"/>
                <a:cs typeface="Times New Roman" panose="02020603050405020304" pitchFamily="18" charset="0"/>
              </a:rPr>
              <a:t>: If we derive a subclass from a Protected base class. Then both public members and protected members of the base class will become protected in the derived class.</a:t>
            </a:r>
          </a:p>
          <a:p>
            <a:pPr algn="just" fontAlgn="base">
              <a:buFont typeface="+mj-lt"/>
              <a:buAutoNum type="arabicPeriod"/>
            </a:pPr>
            <a:r>
              <a:rPr lang="en-US" sz="1500" b="1" i="0" dirty="0">
                <a:solidFill>
                  <a:srgbClr val="273239"/>
                </a:solidFill>
                <a:effectLst/>
                <a:latin typeface="Times New Roman" panose="02020603050405020304" pitchFamily="18" charset="0"/>
                <a:cs typeface="Times New Roman" panose="02020603050405020304" pitchFamily="18" charset="0"/>
              </a:rPr>
              <a:t>Private Mode</a:t>
            </a:r>
            <a:r>
              <a:rPr lang="en-US" sz="1500" b="0" i="0" dirty="0">
                <a:solidFill>
                  <a:srgbClr val="273239"/>
                </a:solidFill>
                <a:effectLst/>
                <a:latin typeface="Times New Roman" panose="02020603050405020304" pitchFamily="18" charset="0"/>
                <a:cs typeface="Times New Roman" panose="02020603050405020304" pitchFamily="18" charset="0"/>
              </a:rPr>
              <a:t>: If we derive a subclass from a Private base class. Then both public members and protected members of the base class will become Private in the derived class.</a:t>
            </a:r>
          </a:p>
          <a:p>
            <a:endParaRPr lang="en-IN" dirty="0"/>
          </a:p>
        </p:txBody>
      </p:sp>
      <p:pic>
        <p:nvPicPr>
          <p:cNvPr id="4" name="Picture 2">
            <a:extLst>
              <a:ext uri="{FF2B5EF4-FFF2-40B4-BE49-F238E27FC236}">
                <a16:creationId xmlns:a16="http://schemas.microsoft.com/office/drawing/2014/main" id="{60645682-3077-988F-152F-A8F63434EF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3897566"/>
            <a:ext cx="5591639" cy="221335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867E4A8-A6A6-AB05-DD8F-29E979AAD073}"/>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5791200" y="4267200"/>
            <a:ext cx="3444538" cy="1699407"/>
          </a:xfrm>
          <a:prstGeom prst="rect">
            <a:avLst/>
          </a:prstGeom>
        </p:spPr>
      </p:pic>
    </p:spTree>
    <p:extLst>
      <p:ext uri="{BB962C8B-B14F-4D97-AF65-F5344CB8AC3E}">
        <p14:creationId xmlns:p14="http://schemas.microsoft.com/office/powerpoint/2010/main" val="1445141976"/>
      </p:ext>
    </p:extLst>
  </p:cSld>
  <p:clrMapOvr>
    <a:masterClrMapping/>
  </p:clrMapOvr>
</p:sld>
</file>

<file path=ppt/theme/theme1.xml><?xml version="1.0" encoding="utf-8"?>
<a:theme xmlns:a="http://schemas.openxmlformats.org/drawingml/2006/main" name="Lpu theme final with copyright(S)">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Lpu theme final with copyright(S)</Template>
  <TotalTime>6845</TotalTime>
  <Words>1257</Words>
  <Application>Microsoft Office PowerPoint</Application>
  <PresentationFormat>On-screen Show (4:3)</PresentationFormat>
  <Paragraphs>234</Paragraphs>
  <Slides>39</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39</vt:i4>
      </vt:variant>
    </vt:vector>
  </HeadingPairs>
  <TitlesOfParts>
    <vt:vector size="52" baseType="lpstr">
      <vt:lpstr>Arial</vt:lpstr>
      <vt:lpstr>Arial Black</vt:lpstr>
      <vt:lpstr>Arial Rounded MT Bold</vt:lpstr>
      <vt:lpstr>Calibri</vt:lpstr>
      <vt:lpstr>Courier New</vt:lpstr>
      <vt:lpstr>Open Sans</vt:lpstr>
      <vt:lpstr>Tahoma</vt:lpstr>
      <vt:lpstr>Times New Roman</vt:lpstr>
      <vt:lpstr>urw-din</vt:lpstr>
      <vt:lpstr>Verdana</vt:lpstr>
      <vt:lpstr>Verdana,Bold</vt:lpstr>
      <vt:lpstr>Wingdings</vt:lpstr>
      <vt:lpstr>Lpu theme final with copyright(S)</vt:lpstr>
      <vt:lpstr>CAP444 OBJECT ORIENTED PROGRAMMING USING C++ </vt:lpstr>
      <vt:lpstr>INHERITANCE</vt:lpstr>
      <vt:lpstr>Inheritance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Inheritance: types of inheritance</vt:lpstr>
      <vt:lpstr>PowerPoint Presentation</vt:lpstr>
      <vt:lpstr>Single inheritance:</vt:lpstr>
      <vt:lpstr>PowerPoint Presentation</vt:lpstr>
      <vt:lpstr>PowerPoint Presentation</vt:lpstr>
      <vt:lpstr>Multiple Inheritance</vt:lpstr>
      <vt:lpstr>PowerPoint Presentation</vt:lpstr>
      <vt:lpstr>Multiple inheritance</vt:lpstr>
      <vt:lpstr>PowerPoint Presentation</vt:lpstr>
      <vt:lpstr>PowerPoint Presentation</vt:lpstr>
      <vt:lpstr>Multilevel inheritance: </vt:lpstr>
      <vt:lpstr>Hierarchical inheritance: </vt:lpstr>
      <vt:lpstr>Multiple Inheritance</vt:lpstr>
      <vt:lpstr>PowerPoint Presentation</vt:lpstr>
      <vt:lpstr> Ambiguity in Inheritance </vt:lpstr>
      <vt:lpstr>PowerPoint Presentation</vt:lpstr>
      <vt:lpstr>PowerPoint Presentation</vt:lpstr>
      <vt:lpstr>PowerPoint Presentation</vt:lpstr>
      <vt:lpstr>PowerPoint Presentation</vt:lpstr>
      <vt:lpstr>Type Conversion</vt:lpstr>
      <vt:lpstr>PowerPoint Presentation</vt:lpstr>
      <vt:lpstr>  Three type of situation occurs during user define type conversion:</vt:lpstr>
      <vt:lpstr>  basic type to class type(using constructor) </vt:lpstr>
      <vt:lpstr>PowerPoint Presentation</vt:lpstr>
      <vt:lpstr>  class type to basic type(using casting operator function) </vt:lpstr>
      <vt:lpstr>casting operator function</vt:lpstr>
      <vt:lpstr>  class type to class type (using constructor and casting operator function both)</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dc:creator>
  <cp:lastModifiedBy>Kala Sarin</cp:lastModifiedBy>
  <cp:revision>358</cp:revision>
  <dcterms:created xsi:type="dcterms:W3CDTF">2014-05-25T11:13:57Z</dcterms:created>
  <dcterms:modified xsi:type="dcterms:W3CDTF">2022-10-27T06:21:42Z</dcterms:modified>
</cp:coreProperties>
</file>