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3BF51A-109B-4AFE-BEBF-89BF06F7919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3982099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BF51A-109B-4AFE-BEBF-89BF06F7919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2509656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BF51A-109B-4AFE-BEBF-89BF06F7919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194730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3BF51A-109B-4AFE-BEBF-89BF06F7919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3843974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3BF51A-109B-4AFE-BEBF-89BF06F7919A}" type="datetimeFigureOut">
              <a:rPr lang="en-IN" smtClean="0"/>
              <a:t>06-10-2022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299407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3BF51A-109B-4AFE-BEBF-89BF06F7919A}"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12074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3BF51A-109B-4AFE-BEBF-89BF06F7919A}" type="datetimeFigureOut">
              <a:rPr lang="en-IN" smtClean="0"/>
              <a:t>06-10-2022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69903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3BF51A-109B-4AFE-BEBF-89BF06F7919A}" type="datetimeFigureOut">
              <a:rPr lang="en-IN" smtClean="0"/>
              <a:t>06-10-2022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799700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3BF51A-109B-4AFE-BEBF-89BF06F7919A}" type="datetimeFigureOut">
              <a:rPr lang="en-IN" smtClean="0"/>
              <a:t>06-10-2022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37694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3BF51A-109B-4AFE-BEBF-89BF06F7919A}"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95108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3BF51A-109B-4AFE-BEBF-89BF06F7919A}" type="datetimeFigureOut">
              <a:rPr lang="en-IN" smtClean="0"/>
              <a:t>06-10-2022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23602B-BFA7-43E8-93BB-C27EEB46CB16}" type="slidenum">
              <a:rPr lang="en-IN" smtClean="0"/>
              <a:t>‹#›</a:t>
            </a:fld>
            <a:endParaRPr lang="en-IN"/>
          </a:p>
        </p:txBody>
      </p:sp>
    </p:spTree>
    <p:extLst>
      <p:ext uri="{BB962C8B-B14F-4D97-AF65-F5344CB8AC3E}">
        <p14:creationId xmlns:p14="http://schemas.microsoft.com/office/powerpoint/2010/main" val="4026342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BF51A-109B-4AFE-BEBF-89BF06F7919A}" type="datetimeFigureOut">
              <a:rPr lang="en-IN" smtClean="0"/>
              <a:t>06-10-2022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3602B-BFA7-43E8-93BB-C27EEB46CB16}" type="slidenum">
              <a:rPr lang="en-IN" smtClean="0"/>
              <a:t>‹#›</a:t>
            </a:fld>
            <a:endParaRPr lang="en-IN"/>
          </a:p>
        </p:txBody>
      </p:sp>
    </p:spTree>
    <p:extLst>
      <p:ext uri="{BB962C8B-B14F-4D97-AF65-F5344CB8AC3E}">
        <p14:creationId xmlns:p14="http://schemas.microsoft.com/office/powerpoint/2010/main" val="42279151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2736A-EEC2-4131-A3D0-8569ECAAB973}"/>
              </a:ext>
            </a:extLst>
          </p:cNvPr>
          <p:cNvSpPr>
            <a:spLocks noGrp="1"/>
          </p:cNvSpPr>
          <p:nvPr>
            <p:ph type="ctrTitle"/>
          </p:nvPr>
        </p:nvSpPr>
        <p:spPr>
          <a:xfrm>
            <a:off x="1417982" y="357808"/>
            <a:ext cx="9144000" cy="673998"/>
          </a:xfrm>
        </p:spPr>
        <p:txBody>
          <a:bodyPr>
            <a:normAutofit fontScale="90000"/>
          </a:bodyPr>
          <a:lstStyle/>
          <a:p>
            <a:r>
              <a:rPr lang="en-GB" b="1" dirty="0">
                <a:latin typeface="Times New Roman" panose="02020603050405020304" pitchFamily="18" charset="0"/>
                <a:cs typeface="Times New Roman" panose="02020603050405020304" pitchFamily="18" charset="0"/>
              </a:rPr>
              <a:t>What is a topology</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11F34E8-5990-4CF4-84AF-2CBE3DDB81B7}"/>
              </a:ext>
            </a:extLst>
          </p:cNvPr>
          <p:cNvSpPr>
            <a:spLocks noGrp="1"/>
          </p:cNvSpPr>
          <p:nvPr>
            <p:ph type="subTitle" idx="1"/>
          </p:nvPr>
        </p:nvSpPr>
        <p:spPr>
          <a:xfrm>
            <a:off x="1683025" y="1773236"/>
            <a:ext cx="9621079" cy="4932364"/>
          </a:xfrm>
        </p:spPr>
        <p:txBody>
          <a:bodyPr>
            <a:normAutofit/>
          </a:bodyPr>
          <a:lstStyle/>
          <a:p>
            <a:pPr algn="just"/>
            <a:r>
              <a:rPr lang="en-GB" dirty="0">
                <a:latin typeface="Times New Roman" panose="02020603050405020304" pitchFamily="18" charset="0"/>
                <a:cs typeface="Times New Roman" panose="02020603050405020304" pitchFamily="18" charset="0"/>
              </a:rPr>
              <a:t>A network topology is </a:t>
            </a:r>
            <a:r>
              <a:rPr lang="en-GB" b="1" dirty="0">
                <a:latin typeface="Times New Roman" panose="02020603050405020304" pitchFamily="18" charset="0"/>
                <a:cs typeface="Times New Roman" panose="02020603050405020304" pitchFamily="18" charset="0"/>
              </a:rPr>
              <a:t>the physical and logical arrangement of nodes and connections in a network</a:t>
            </a:r>
            <a:r>
              <a:rPr lang="en-GB" dirty="0">
                <a:latin typeface="Times New Roman" panose="02020603050405020304" pitchFamily="18" charset="0"/>
                <a:cs typeface="Times New Roman" panose="02020603050405020304" pitchFamily="18" charset="0"/>
              </a:rPr>
              <a:t>. Nodes usually include devices such as switches (A network switch is networking hardware that connects devices on a computer network by using packet switching to receive and forward data to the destination device), routers (A router is </a:t>
            </a:r>
            <a:r>
              <a:rPr lang="en-GB" b="1" dirty="0">
                <a:latin typeface="Times New Roman" panose="02020603050405020304" pitchFamily="18" charset="0"/>
                <a:cs typeface="Times New Roman" panose="02020603050405020304" pitchFamily="18" charset="0"/>
              </a:rPr>
              <a:t>a device that connects two or more packet-switched networks or subnetworks</a:t>
            </a:r>
            <a:r>
              <a:rPr lang="en-GB" dirty="0">
                <a:latin typeface="Times New Roman" panose="02020603050405020304" pitchFamily="18" charset="0"/>
                <a:cs typeface="Times New Roman" panose="02020603050405020304" pitchFamily="18" charset="0"/>
              </a:rPr>
              <a:t>. It serves two primary functions: managing traffic between these networks by forwarding data packets to their intended IP addresses, and allowing multiple devices to use the same Internet connection.) and software with switch and router features. Network topologies are often represented as a graph.</a:t>
            </a:r>
          </a:p>
        </p:txBody>
      </p:sp>
    </p:spTree>
    <p:extLst>
      <p:ext uri="{BB962C8B-B14F-4D97-AF65-F5344CB8AC3E}">
        <p14:creationId xmlns:p14="http://schemas.microsoft.com/office/powerpoint/2010/main" val="2300713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71DE53-3E20-423D-8D72-04FE16BCA817}"/>
              </a:ext>
            </a:extLst>
          </p:cNvPr>
          <p:cNvSpPr>
            <a:spLocks noGrp="1"/>
          </p:cNvSpPr>
          <p:nvPr>
            <p:ph idx="1"/>
          </p:nvPr>
        </p:nvSpPr>
        <p:spPr>
          <a:xfrm>
            <a:off x="838200" y="699189"/>
            <a:ext cx="10515600" cy="5158271"/>
          </a:xfrm>
        </p:spPr>
        <p:txBody>
          <a:bodyPr>
            <a:normAutofit/>
          </a:bodyPr>
          <a:lstStyle/>
          <a:p>
            <a:pPr algn="just"/>
            <a:r>
              <a:rPr lang="en-GB" dirty="0">
                <a:latin typeface="Times New Roman" panose="02020603050405020304" pitchFamily="18" charset="0"/>
                <a:cs typeface="Times New Roman" panose="02020603050405020304" pitchFamily="18" charset="0"/>
              </a:rPr>
              <a:t>The central device(hub or switch) has point to point communication link(the dedicated link between the devices which can not be accessed by some other computer) with the devices. The central device then broadcast or unicast the message based on the central device used. The hub broadcasts the message, while the switch unicasts the messages by maintaining a switch table. Broadcasting increases unnecessary data traffic in the network.</a:t>
            </a:r>
          </a:p>
          <a:p>
            <a:pPr algn="just"/>
            <a:r>
              <a:rPr lang="en-GB" dirty="0">
                <a:latin typeface="Times New Roman" panose="02020603050405020304" pitchFamily="18" charset="0"/>
                <a:cs typeface="Times New Roman" panose="02020603050405020304" pitchFamily="18" charset="0"/>
              </a:rPr>
              <a:t>In a star topology, hub and switch act as a server, and the other connected devices act as clients. Only one input-output port and one cable are required to connect a node to the central device. This topology is better in terms of security because the data does not pass through every node.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895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2F92-5E2C-40CB-9335-0A9E65DBD061}"/>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0E187C-2232-4FE6-AED3-687BF5219D8E}"/>
              </a:ext>
            </a:extLst>
          </p:cNvPr>
          <p:cNvSpPr>
            <a:spLocks noGrp="1"/>
          </p:cNvSpPr>
          <p:nvPr>
            <p:ph idx="1"/>
          </p:nvPr>
        </p:nvSpPr>
        <p:spPr/>
        <p:txBody>
          <a:bodyPr/>
          <a:lstStyle/>
          <a:p>
            <a:r>
              <a:rPr lang="en-GB" dirty="0"/>
              <a:t>Centralized control.</a:t>
            </a:r>
          </a:p>
          <a:p>
            <a:r>
              <a:rPr lang="en-GB" dirty="0"/>
              <a:t>Less Expensive.</a:t>
            </a:r>
          </a:p>
          <a:p>
            <a:r>
              <a:rPr lang="en-GB" dirty="0"/>
              <a:t>Easy to troubleshoot(the faulty node does not give response).</a:t>
            </a:r>
          </a:p>
          <a:p>
            <a:r>
              <a:rPr lang="en-GB" dirty="0"/>
              <a:t>Good fault tolerance due to centralized control on nodes.</a:t>
            </a:r>
          </a:p>
          <a:p>
            <a:r>
              <a:rPr lang="en-GB" dirty="0"/>
              <a:t>Easy to scale(nodes can be added or removed to the network easily).</a:t>
            </a:r>
          </a:p>
          <a:p>
            <a:r>
              <a:rPr lang="en-GB" dirty="0"/>
              <a:t>If a node fails, it will not affect other nodes.</a:t>
            </a:r>
          </a:p>
          <a:p>
            <a:r>
              <a:rPr lang="en-GB" dirty="0"/>
              <a:t>Easy to reconfigure and upgrade(configured using a central device).</a:t>
            </a:r>
          </a:p>
          <a:p>
            <a:pPr marL="0" indent="0">
              <a:buNone/>
            </a:pPr>
            <a:endParaRPr lang="en-IN" dirty="0"/>
          </a:p>
        </p:txBody>
      </p:sp>
    </p:spTree>
    <p:extLst>
      <p:ext uri="{BB962C8B-B14F-4D97-AF65-F5344CB8AC3E}">
        <p14:creationId xmlns:p14="http://schemas.microsoft.com/office/powerpoint/2010/main" val="1168621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96BAA-331C-4ADE-93F1-EEA43EF9F3D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FE0715-18C7-4D79-985C-B664F39F447A}"/>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If the central device fails, the network will fail.</a:t>
            </a:r>
          </a:p>
          <a:p>
            <a:r>
              <a:rPr lang="en-GB" dirty="0">
                <a:latin typeface="Times New Roman" panose="02020603050405020304" pitchFamily="18" charset="0"/>
                <a:cs typeface="Times New Roman" panose="02020603050405020304" pitchFamily="18" charset="0"/>
              </a:rPr>
              <a:t>The number of devices in the network is limited(due to limited input-output port in a central device).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743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8CA4E-1CD5-469F-AFA9-323D842C8BC8}"/>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Mesh Topology</a:t>
            </a:r>
            <a:br>
              <a:rPr lang="en-GB"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24090C-82CD-4C26-A084-98BB23A720A9}"/>
              </a:ext>
            </a:extLst>
          </p:cNvPr>
          <p:cNvSpPr>
            <a:spLocks noGrp="1"/>
          </p:cNvSpPr>
          <p:nvPr>
            <p:ph idx="1"/>
          </p:nvPr>
        </p:nvSpPr>
        <p:spPr>
          <a:xfrm>
            <a:off x="838200" y="1825625"/>
            <a:ext cx="10515600" cy="2057262"/>
          </a:xfrm>
        </p:spPr>
        <p:txBody>
          <a:bodyPr/>
          <a:lstStyle/>
          <a:p>
            <a:r>
              <a:rPr lang="en-GB" dirty="0">
                <a:latin typeface="Times New Roman" panose="02020603050405020304" pitchFamily="18" charset="0"/>
                <a:cs typeface="Times New Roman" panose="02020603050405020304" pitchFamily="18" charset="0"/>
              </a:rPr>
              <a:t>Mesh topology is a computer network topology in which nodes are interconnected with each other. In other words, direct communication takes place between the nodes in the network.</a:t>
            </a:r>
          </a:p>
          <a:p>
            <a:endParaRPr lang="en-IN" dirty="0">
              <a:latin typeface="Times New Roman" panose="02020603050405020304" pitchFamily="18" charset="0"/>
              <a:cs typeface="Times New Roman" panose="02020603050405020304" pitchFamily="18" charset="0"/>
            </a:endParaRPr>
          </a:p>
        </p:txBody>
      </p:sp>
      <p:pic>
        <p:nvPicPr>
          <p:cNvPr id="5124" name="Picture 4" descr="https://s3.ap-south-1.amazonaws.com/afteracademy-server-uploads/what-is-network-topology-and-types-of-network-topology-mesh-topology-2f85387806a5b673.jpg">
            <a:extLst>
              <a:ext uri="{FF2B5EF4-FFF2-40B4-BE49-F238E27FC236}">
                <a16:creationId xmlns:a16="http://schemas.microsoft.com/office/drawing/2014/main" id="{DC29B955-A9B0-44E5-AAAE-F496845F21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711" y="3429000"/>
            <a:ext cx="5380383" cy="2948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23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78E28-DFD4-4148-94D5-667FA98495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DAA240-F0A8-4D91-A18E-4EE27F42EEDE}"/>
              </a:ext>
            </a:extLst>
          </p:cNvPr>
          <p:cNvSpPr>
            <a:spLocks noGrp="1"/>
          </p:cNvSpPr>
          <p:nvPr>
            <p:ph idx="1"/>
          </p:nvPr>
        </p:nvSpPr>
        <p:spPr/>
        <p:txBody>
          <a:bodyPr/>
          <a:lstStyle/>
          <a:p>
            <a:r>
              <a:rPr lang="en-GB" b="1" dirty="0">
                <a:latin typeface="Times New Roman" panose="02020603050405020304" pitchFamily="18" charset="0"/>
                <a:cs typeface="Times New Roman" panose="02020603050405020304" pitchFamily="18" charset="0"/>
              </a:rPr>
              <a:t>There are mainly two types of Mesh:</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Full Mesh:</a:t>
            </a:r>
            <a:r>
              <a:rPr lang="en-GB" dirty="0">
                <a:latin typeface="Times New Roman" panose="02020603050405020304" pitchFamily="18" charset="0"/>
                <a:cs typeface="Times New Roman" panose="02020603050405020304" pitchFamily="18" charset="0"/>
              </a:rPr>
              <a:t> In which each node is connected to every other node in the network.</a:t>
            </a:r>
          </a:p>
          <a:p>
            <a:r>
              <a:rPr lang="en-GB" b="1" dirty="0">
                <a:latin typeface="Times New Roman" panose="02020603050405020304" pitchFamily="18" charset="0"/>
                <a:cs typeface="Times New Roman" panose="02020603050405020304" pitchFamily="18" charset="0"/>
              </a:rPr>
              <a:t>Partial Mesh:</a:t>
            </a:r>
            <a:r>
              <a:rPr lang="en-GB" dirty="0">
                <a:latin typeface="Times New Roman" panose="02020603050405020304" pitchFamily="18" charset="0"/>
                <a:cs typeface="Times New Roman" panose="02020603050405020304" pitchFamily="18" charset="0"/>
              </a:rPr>
              <a:t> In which, some nodes are not connected to every node in the network.</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22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A5E97-EBB9-4C4A-94FC-C059D6210CE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31EBB89-0992-4932-B38D-1ED706AE2D39}"/>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Dedicated links facilitate direct communication.</a:t>
            </a:r>
          </a:p>
          <a:p>
            <a:r>
              <a:rPr lang="en-GB" dirty="0">
                <a:latin typeface="Times New Roman" panose="02020603050405020304" pitchFamily="18" charset="0"/>
                <a:cs typeface="Times New Roman" panose="02020603050405020304" pitchFamily="18" charset="0"/>
              </a:rPr>
              <a:t>No congestion or traffic problems on the channels.</a:t>
            </a:r>
          </a:p>
          <a:p>
            <a:r>
              <a:rPr lang="en-GB" dirty="0">
                <a:latin typeface="Times New Roman" panose="02020603050405020304" pitchFamily="18" charset="0"/>
                <a:cs typeface="Times New Roman" panose="02020603050405020304" pitchFamily="18" charset="0"/>
              </a:rPr>
              <a:t>Good Fault tolerance due to the dedicated path for each node.</a:t>
            </a:r>
          </a:p>
          <a:p>
            <a:r>
              <a:rPr lang="en-GB" dirty="0">
                <a:latin typeface="Times New Roman" panose="02020603050405020304" pitchFamily="18" charset="0"/>
                <a:cs typeface="Times New Roman" panose="02020603050405020304" pitchFamily="18" charset="0"/>
              </a:rPr>
              <a:t>Very fast communication.</a:t>
            </a:r>
          </a:p>
          <a:p>
            <a:r>
              <a:rPr lang="en-GB" dirty="0">
                <a:latin typeface="Times New Roman" panose="02020603050405020304" pitchFamily="18" charset="0"/>
                <a:cs typeface="Times New Roman" panose="02020603050405020304" pitchFamily="18" charset="0"/>
              </a:rPr>
              <a:t>Maintains privacy and security due to a separate channel for communication.</a:t>
            </a:r>
          </a:p>
          <a:p>
            <a:r>
              <a:rPr lang="en-GB" dirty="0">
                <a:latin typeface="Times New Roman" panose="02020603050405020304" pitchFamily="18" charset="0"/>
                <a:cs typeface="Times New Roman" panose="02020603050405020304" pitchFamily="18" charset="0"/>
              </a:rPr>
              <a:t>If a node fails, other alternatives are present in the network.</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5465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1ADF-C1AE-4839-9EBF-05E92DA6D38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194B0D-CEDF-4B41-81D5-587435C7FB17}"/>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Very high cabling required.</a:t>
            </a:r>
          </a:p>
          <a:p>
            <a:r>
              <a:rPr lang="en-GB" dirty="0">
                <a:latin typeface="Times New Roman" panose="02020603050405020304" pitchFamily="18" charset="0"/>
                <a:cs typeface="Times New Roman" panose="02020603050405020304" pitchFamily="18" charset="0"/>
              </a:rPr>
              <a:t>Cost inefficient to implement.</a:t>
            </a:r>
          </a:p>
          <a:p>
            <a:r>
              <a:rPr lang="en-GB" dirty="0">
                <a:latin typeface="Times New Roman" panose="02020603050405020304" pitchFamily="18" charset="0"/>
                <a:cs typeface="Times New Roman" panose="02020603050405020304" pitchFamily="18" charset="0"/>
              </a:rPr>
              <a:t>Complex to implement and takes large space to install the network.</a:t>
            </a:r>
          </a:p>
          <a:p>
            <a:r>
              <a:rPr lang="en-GB" dirty="0">
                <a:latin typeface="Times New Roman" panose="02020603050405020304" pitchFamily="18" charset="0"/>
                <a:cs typeface="Times New Roman" panose="02020603050405020304" pitchFamily="18" charset="0"/>
              </a:rPr>
              <a:t>Installation and maintenance are very difficult.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445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8E9F-81A5-4CD3-B556-1E8B04F84B3C}"/>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Tree Topology:</a:t>
            </a:r>
            <a:br>
              <a:rPr lang="en-GB" b="1" dirty="0"/>
            </a:br>
            <a:endParaRPr lang="en-IN" dirty="0"/>
          </a:p>
        </p:txBody>
      </p:sp>
      <p:sp>
        <p:nvSpPr>
          <p:cNvPr id="3" name="Content Placeholder 2">
            <a:extLst>
              <a:ext uri="{FF2B5EF4-FFF2-40B4-BE49-F238E27FC236}">
                <a16:creationId xmlns:a16="http://schemas.microsoft.com/office/drawing/2014/main" id="{D6A3EC7E-7E80-4109-BAB1-C9220B0262A8}"/>
              </a:ext>
            </a:extLst>
          </p:cNvPr>
          <p:cNvSpPr>
            <a:spLocks noGrp="1"/>
          </p:cNvSpPr>
          <p:nvPr>
            <p:ph idx="1"/>
          </p:nvPr>
        </p:nvSpPr>
        <p:spPr>
          <a:xfrm>
            <a:off x="639418" y="1255781"/>
            <a:ext cx="10515600" cy="2173219"/>
          </a:xfrm>
        </p:spPr>
        <p:txBody>
          <a:bodyPr/>
          <a:lstStyle/>
          <a:p>
            <a:r>
              <a:rPr lang="en-GB" b="1" dirty="0">
                <a:latin typeface="Times New Roman" panose="02020603050405020304" pitchFamily="18" charset="0"/>
                <a:cs typeface="Times New Roman" panose="02020603050405020304" pitchFamily="18" charset="0"/>
              </a:rPr>
              <a:t>Tree Topology:</a:t>
            </a:r>
          </a:p>
          <a:p>
            <a:r>
              <a:rPr lang="en-GB" b="1" dirty="0">
                <a:latin typeface="Times New Roman" panose="02020603050405020304" pitchFamily="18" charset="0"/>
                <a:cs typeface="Times New Roman" panose="02020603050405020304" pitchFamily="18" charset="0"/>
              </a:rPr>
              <a:t>Tree topology is a computer network topology in which all the nodes are directly or indirectly connected to the main bus cable. </a:t>
            </a:r>
            <a:r>
              <a:rPr lang="en-GB" dirty="0">
                <a:latin typeface="Times New Roman" panose="02020603050405020304" pitchFamily="18" charset="0"/>
                <a:cs typeface="Times New Roman" panose="02020603050405020304" pitchFamily="18" charset="0"/>
              </a:rPr>
              <a:t>Tree topology is a combination of Bus and Star topology.</a:t>
            </a:r>
          </a:p>
          <a:p>
            <a:endParaRPr lang="en-IN" dirty="0">
              <a:latin typeface="Times New Roman" panose="02020603050405020304" pitchFamily="18" charset="0"/>
              <a:cs typeface="Times New Roman" panose="02020603050405020304" pitchFamily="18" charset="0"/>
            </a:endParaRPr>
          </a:p>
        </p:txBody>
      </p:sp>
      <p:pic>
        <p:nvPicPr>
          <p:cNvPr id="6148" name="Picture 4" descr="https://s3.ap-south-1.amazonaws.com/afteracademy-server-uploads/what-is-network-topology-and-types-of-network-topology-tree-topology-a719f15a28111793.jpg">
            <a:extLst>
              <a:ext uri="{FF2B5EF4-FFF2-40B4-BE49-F238E27FC236}">
                <a16:creationId xmlns:a16="http://schemas.microsoft.com/office/drawing/2014/main" id="{7F21A68B-4DA1-46D7-B4E1-2325F4554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330" y="3216964"/>
            <a:ext cx="7421217" cy="3508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201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38DE1-0CAE-4414-B5B4-2FD219D6426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0F1614-E55B-4283-9280-A18AC0ED26EF}"/>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Large distance network coverage.</a:t>
            </a:r>
          </a:p>
          <a:p>
            <a:r>
              <a:rPr lang="en-GB" dirty="0">
                <a:latin typeface="Times New Roman" panose="02020603050405020304" pitchFamily="18" charset="0"/>
                <a:cs typeface="Times New Roman" panose="02020603050405020304" pitchFamily="18" charset="0"/>
              </a:rPr>
              <a:t>Fault finding is easy by checking each hierarchy.</a:t>
            </a:r>
          </a:p>
          <a:p>
            <a:r>
              <a:rPr lang="en-GB" dirty="0">
                <a:latin typeface="Times New Roman" panose="02020603050405020304" pitchFamily="18" charset="0"/>
                <a:cs typeface="Times New Roman" panose="02020603050405020304" pitchFamily="18" charset="0"/>
              </a:rPr>
              <a:t>Least or no data loss.</a:t>
            </a:r>
          </a:p>
          <a:p>
            <a:r>
              <a:rPr lang="en-GB" dirty="0">
                <a:latin typeface="Times New Roman" panose="02020603050405020304" pitchFamily="18" charset="0"/>
                <a:cs typeface="Times New Roman" panose="02020603050405020304" pitchFamily="18" charset="0"/>
              </a:rPr>
              <a:t>A Large number of nodes can be connected directly or indirectly.</a:t>
            </a:r>
          </a:p>
          <a:p>
            <a:r>
              <a:rPr lang="en-GB" dirty="0">
                <a:latin typeface="Times New Roman" panose="02020603050405020304" pitchFamily="18" charset="0"/>
                <a:cs typeface="Times New Roman" panose="02020603050405020304" pitchFamily="18" charset="0"/>
              </a:rPr>
              <a:t>Other hierarchical networks are not affected if one of them fails.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818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9454-E498-472E-833C-1D2D3B6679F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2C789E-C4EF-498B-9100-62F4E353661D}"/>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Cabling and hardware cost is high.</a:t>
            </a:r>
          </a:p>
          <a:p>
            <a:r>
              <a:rPr lang="en-GB" dirty="0">
                <a:latin typeface="Times New Roman" panose="02020603050405020304" pitchFamily="18" charset="0"/>
                <a:cs typeface="Times New Roman" panose="02020603050405020304" pitchFamily="18" charset="0"/>
              </a:rPr>
              <a:t>Complex to implement.</a:t>
            </a:r>
          </a:p>
          <a:p>
            <a:r>
              <a:rPr lang="en-GB" dirty="0">
                <a:latin typeface="Times New Roman" panose="02020603050405020304" pitchFamily="18" charset="0"/>
                <a:cs typeface="Times New Roman" panose="02020603050405020304" pitchFamily="18" charset="0"/>
              </a:rPr>
              <a:t>Hub cabling is also required.</a:t>
            </a:r>
          </a:p>
          <a:p>
            <a:r>
              <a:rPr lang="en-GB" dirty="0">
                <a:latin typeface="Times New Roman" panose="02020603050405020304" pitchFamily="18" charset="0"/>
                <a:cs typeface="Times New Roman" panose="02020603050405020304" pitchFamily="18" charset="0"/>
              </a:rPr>
              <a:t>A large network using tree topology is hard to manage.</a:t>
            </a:r>
          </a:p>
          <a:p>
            <a:r>
              <a:rPr lang="en-GB" dirty="0">
                <a:latin typeface="Times New Roman" panose="02020603050405020304" pitchFamily="18" charset="0"/>
                <a:cs typeface="Times New Roman" panose="02020603050405020304" pitchFamily="18" charset="0"/>
              </a:rPr>
              <a:t>It requires very high maintenance.</a:t>
            </a:r>
          </a:p>
          <a:p>
            <a:r>
              <a:rPr lang="en-GB" dirty="0">
                <a:latin typeface="Times New Roman" panose="02020603050405020304" pitchFamily="18" charset="0"/>
                <a:cs typeface="Times New Roman" panose="02020603050405020304" pitchFamily="18" charset="0"/>
              </a:rPr>
              <a:t>If the main bus fails, the network will fail.</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3863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2E62-49D2-463F-80C0-2FBBBC06AB98}"/>
              </a:ext>
            </a:extLst>
          </p:cNvPr>
          <p:cNvSpPr>
            <a:spLocks noGrp="1"/>
          </p:cNvSpPr>
          <p:nvPr>
            <p:ph type="title"/>
          </p:nvPr>
        </p:nvSpPr>
        <p:spPr/>
        <p:txBody>
          <a:bodyPr/>
          <a:lstStyle/>
          <a:p>
            <a:r>
              <a:rPr lang="en-GB" dirty="0" err="1"/>
              <a:t>Contd</a:t>
            </a:r>
            <a:r>
              <a:rPr lang="en-GB" dirty="0"/>
              <a:t>….</a:t>
            </a:r>
            <a:endParaRPr lang="en-IN" dirty="0"/>
          </a:p>
        </p:txBody>
      </p:sp>
      <p:sp>
        <p:nvSpPr>
          <p:cNvPr id="3" name="Content Placeholder 2">
            <a:extLst>
              <a:ext uri="{FF2B5EF4-FFF2-40B4-BE49-F238E27FC236}">
                <a16:creationId xmlns:a16="http://schemas.microsoft.com/office/drawing/2014/main" id="{0B66C2C1-6B57-4D31-B0A1-66D4446CF219}"/>
              </a:ext>
            </a:extLst>
          </p:cNvPr>
          <p:cNvSpPr>
            <a:spLocks noGrp="1"/>
          </p:cNvSpPr>
          <p:nvPr>
            <p:ph idx="1"/>
          </p:nvPr>
        </p:nvSpPr>
        <p:spPr/>
        <p:txBody>
          <a:bodyPr/>
          <a:lstStyle/>
          <a:p>
            <a:pPr algn="just"/>
            <a:r>
              <a:rPr lang="en-GB" b="1" dirty="0">
                <a:latin typeface="Times New Roman" panose="02020603050405020304" pitchFamily="18" charset="0"/>
                <a:cs typeface="Times New Roman" panose="02020603050405020304" pitchFamily="18" charset="0"/>
              </a:rPr>
              <a:t>Network topology defines the layout, virtual shape, or structure of the network, not only physically but also logically. A network can have one physical topology and multiple logical topologies at the same time.</a:t>
            </a:r>
          </a:p>
          <a:p>
            <a:pPr algn="just"/>
            <a:r>
              <a:rPr lang="en-GB" b="1" i="1" dirty="0">
                <a:latin typeface="Times New Roman" panose="02020603050405020304" pitchFamily="18" charset="0"/>
                <a:cs typeface="Times New Roman" panose="02020603050405020304" pitchFamily="18" charset="0"/>
              </a:rPr>
              <a:t>In a computer network, there are mainly six types of physical topology, they are: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550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C3B8-BF99-4C1A-89AC-73E02C2593F7}"/>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Hybrid Topology:</a:t>
            </a:r>
            <a:br>
              <a:rPr lang="en-GB" b="1" dirty="0"/>
            </a:br>
            <a:endParaRPr lang="en-IN" dirty="0"/>
          </a:p>
        </p:txBody>
      </p:sp>
      <p:sp>
        <p:nvSpPr>
          <p:cNvPr id="3" name="Content Placeholder 2">
            <a:extLst>
              <a:ext uri="{FF2B5EF4-FFF2-40B4-BE49-F238E27FC236}">
                <a16:creationId xmlns:a16="http://schemas.microsoft.com/office/drawing/2014/main" id="{259D9B93-8922-4240-858D-116E7E4EAAFD}"/>
              </a:ext>
            </a:extLst>
          </p:cNvPr>
          <p:cNvSpPr>
            <a:spLocks noGrp="1"/>
          </p:cNvSpPr>
          <p:nvPr>
            <p:ph idx="1"/>
          </p:nvPr>
        </p:nvSpPr>
        <p:spPr>
          <a:xfrm>
            <a:off x="838200" y="1176269"/>
            <a:ext cx="10515600" cy="2971662"/>
          </a:xfrm>
        </p:spPr>
        <p:txBody>
          <a:bodyPr/>
          <a:lstStyle/>
          <a:p>
            <a:r>
              <a:rPr lang="en-GB" b="1" dirty="0">
                <a:latin typeface="Times New Roman" panose="02020603050405020304" pitchFamily="18" charset="0"/>
                <a:cs typeface="Times New Roman" panose="02020603050405020304" pitchFamily="18" charset="0"/>
              </a:rPr>
              <a:t>A Hybrid topology is a computer topology which is a combination of two or more topologies. </a:t>
            </a:r>
            <a:r>
              <a:rPr lang="en-GB" dirty="0">
                <a:latin typeface="Times New Roman" panose="02020603050405020304" pitchFamily="18" charset="0"/>
                <a:cs typeface="Times New Roman" panose="02020603050405020304" pitchFamily="18" charset="0"/>
              </a:rPr>
              <a:t>In practical use, they are the most widely used.</a:t>
            </a:r>
          </a:p>
          <a:p>
            <a:r>
              <a:rPr lang="en-GB" dirty="0">
                <a:latin typeface="Times New Roman" panose="02020603050405020304" pitchFamily="18" charset="0"/>
                <a:cs typeface="Times New Roman" panose="02020603050405020304" pitchFamily="18" charset="0"/>
              </a:rPr>
              <a:t>In this topology, all topologies are interconnected according to the needs to form a hybrid. All the good features of each topology can be used to make an efficient hybrid topology.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6511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4889A-0DDA-42BE-B2DE-ECF4F002A55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B297B1-2473-47FD-A1C3-9AFBB6555D60}"/>
              </a:ext>
            </a:extLst>
          </p:cNvPr>
          <p:cNvSpPr>
            <a:spLocks noGrp="1"/>
          </p:cNvSpPr>
          <p:nvPr>
            <p:ph idx="1"/>
          </p:nvPr>
        </p:nvSpPr>
        <p:spPr/>
        <p:txBody>
          <a:bodyPr/>
          <a:lstStyle/>
          <a:p>
            <a:endParaRPr lang="en-IN"/>
          </a:p>
        </p:txBody>
      </p:sp>
      <p:pic>
        <p:nvPicPr>
          <p:cNvPr id="4" name="Picture 2" descr="https://s3.ap-south-1.amazonaws.com/afteracademy-server-uploads/what-is-network-topology-and-types-of-network-topology-hybrid-topology-3d78d467173c8ea0.jpg">
            <a:extLst>
              <a:ext uri="{FF2B5EF4-FFF2-40B4-BE49-F238E27FC236}">
                <a16:creationId xmlns:a16="http://schemas.microsoft.com/office/drawing/2014/main" id="{1B85FCC9-2562-4B69-BFD6-1BF0225F23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786" y="463826"/>
            <a:ext cx="11814427" cy="5512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014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12C9-2C65-42DA-AE00-FB39AB9C1A7C}"/>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C184A8-D374-475A-9704-E0EDA6E19FC6}"/>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It can handle a large volume of nodes.</a:t>
            </a:r>
          </a:p>
          <a:p>
            <a:r>
              <a:rPr lang="en-GB" dirty="0">
                <a:latin typeface="Times New Roman" panose="02020603050405020304" pitchFamily="18" charset="0"/>
                <a:cs typeface="Times New Roman" panose="02020603050405020304" pitchFamily="18" charset="0"/>
              </a:rPr>
              <a:t>It provides flexibility to modify the network according to our needs.</a:t>
            </a:r>
          </a:p>
          <a:p>
            <a:r>
              <a:rPr lang="en-GB" dirty="0">
                <a:latin typeface="Times New Roman" panose="02020603050405020304" pitchFamily="18" charset="0"/>
                <a:cs typeface="Times New Roman" panose="02020603050405020304" pitchFamily="18" charset="0"/>
              </a:rPr>
              <a:t>Very Reliable(if one node fails it will not affect the whole network).</a:t>
            </a:r>
          </a:p>
        </p:txBody>
      </p:sp>
    </p:spTree>
    <p:extLst>
      <p:ext uri="{BB962C8B-B14F-4D97-AF65-F5344CB8AC3E}">
        <p14:creationId xmlns:p14="http://schemas.microsoft.com/office/powerpoint/2010/main" val="2784133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1613-6309-45FC-A0D5-DB9F59A01943}"/>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C32F9E-7CDA-4855-B505-5D2A7442AAAA}"/>
              </a:ext>
            </a:extLst>
          </p:cNvPr>
          <p:cNvSpPr>
            <a:spLocks noGrp="1"/>
          </p:cNvSpPr>
          <p:nvPr>
            <p:ph idx="1"/>
          </p:nvPr>
        </p:nvSpPr>
        <p:spPr/>
        <p:txBody>
          <a:bodyPr/>
          <a:lstStyle/>
          <a:p>
            <a:r>
              <a:rPr lang="en-GB" dirty="0"/>
              <a:t>Complex design.</a:t>
            </a:r>
          </a:p>
          <a:p>
            <a:r>
              <a:rPr lang="en-GB" dirty="0"/>
              <a:t>Expensive to implement.</a:t>
            </a:r>
          </a:p>
          <a:p>
            <a:r>
              <a:rPr lang="en-GB" dirty="0"/>
              <a:t>Multi-Station Access Unit(MSAL) required.</a:t>
            </a:r>
          </a:p>
          <a:p>
            <a:endParaRPr lang="en-IN" dirty="0"/>
          </a:p>
        </p:txBody>
      </p:sp>
    </p:spTree>
    <p:extLst>
      <p:ext uri="{BB962C8B-B14F-4D97-AF65-F5344CB8AC3E}">
        <p14:creationId xmlns:p14="http://schemas.microsoft.com/office/powerpoint/2010/main" val="101886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443E-660A-486D-8137-0391A8B1E566}"/>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Bus Topology</a:t>
            </a:r>
            <a:br>
              <a:rPr lang="en-GB" b="1" dirty="0"/>
            </a:br>
            <a:endParaRPr lang="en-IN" dirty="0"/>
          </a:p>
        </p:txBody>
      </p:sp>
      <p:sp>
        <p:nvSpPr>
          <p:cNvPr id="3" name="Content Placeholder 2">
            <a:extLst>
              <a:ext uri="{FF2B5EF4-FFF2-40B4-BE49-F238E27FC236}">
                <a16:creationId xmlns:a16="http://schemas.microsoft.com/office/drawing/2014/main" id="{FFECBDAF-418F-48D6-8C8F-D56FFD2230AC}"/>
              </a:ext>
            </a:extLst>
          </p:cNvPr>
          <p:cNvSpPr>
            <a:spLocks noGrp="1"/>
          </p:cNvSpPr>
          <p:nvPr>
            <p:ph idx="1"/>
          </p:nvPr>
        </p:nvSpPr>
        <p:spPr>
          <a:xfrm>
            <a:off x="838200" y="1253331"/>
            <a:ext cx="10515600" cy="4351338"/>
          </a:xfrm>
        </p:spPr>
        <p:txBody>
          <a:bodyPr/>
          <a:lstStyle/>
          <a:p>
            <a:pPr algn="just"/>
            <a:r>
              <a:rPr lang="en-GB" b="1" dirty="0">
                <a:latin typeface="Times New Roman" panose="02020603050405020304" pitchFamily="18" charset="0"/>
                <a:cs typeface="Times New Roman" panose="02020603050405020304" pitchFamily="18" charset="0"/>
              </a:rPr>
              <a:t>Bus topology is the simplest kind of topology in which a common bus or channel is used for communication in the network. The bus is connected to various taps and droplines.</a:t>
            </a:r>
            <a:r>
              <a:rPr lang="en-GB" dirty="0">
                <a:latin typeface="Times New Roman" panose="02020603050405020304" pitchFamily="18" charset="0"/>
                <a:cs typeface="Times New Roman" panose="02020603050405020304" pitchFamily="18" charset="0"/>
              </a:rPr>
              <a:t> Taps are the connectors, while droplines are the cables connecting the bus with the computer. In other words, there is only a single transmission line for all nodes.</a:t>
            </a:r>
          </a:p>
          <a:p>
            <a:pPr algn="just"/>
            <a:endParaRPr lang="en-IN" dirty="0">
              <a:latin typeface="Times New Roman" panose="02020603050405020304" pitchFamily="18" charset="0"/>
              <a:cs typeface="Times New Roman" panose="02020603050405020304" pitchFamily="18" charset="0"/>
            </a:endParaRPr>
          </a:p>
        </p:txBody>
      </p:sp>
      <p:pic>
        <p:nvPicPr>
          <p:cNvPr id="1026" name="Picture 2" descr="https://s3.ap-south-1.amazonaws.com/afteracademy-server-uploads/what-is-network-topology-and-types-of-network-topology-bus-topology-0c8709567d15d251.jpg">
            <a:extLst>
              <a:ext uri="{FF2B5EF4-FFF2-40B4-BE49-F238E27FC236}">
                <a16:creationId xmlns:a16="http://schemas.microsoft.com/office/drawing/2014/main" id="{DE51B160-44BF-49A1-B64F-C66F59144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565" y="3429000"/>
            <a:ext cx="8163339"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0632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A331-D6F8-44B1-93EE-D8F84014487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Advantages</a:t>
            </a:r>
            <a:br>
              <a:rPr lang="en-GB" dirty="0"/>
            </a:br>
            <a:endParaRPr lang="en-IN" dirty="0"/>
          </a:p>
        </p:txBody>
      </p:sp>
      <p:sp>
        <p:nvSpPr>
          <p:cNvPr id="3" name="Content Placeholder 2">
            <a:extLst>
              <a:ext uri="{FF2B5EF4-FFF2-40B4-BE49-F238E27FC236}">
                <a16:creationId xmlns:a16="http://schemas.microsoft.com/office/drawing/2014/main" id="{F6E7A40B-E1F2-41D8-9048-DCF4DAAA3942}"/>
              </a:ext>
            </a:extLst>
          </p:cNvPr>
          <p:cNvSpPr>
            <a:spLocks noGrp="1"/>
          </p:cNvSpPr>
          <p:nvPr>
            <p:ph idx="1"/>
          </p:nvPr>
        </p:nvSpPr>
        <p:spPr>
          <a:xfrm>
            <a:off x="559905" y="1388303"/>
            <a:ext cx="10515600" cy="4351338"/>
          </a:xfrm>
        </p:spPr>
        <p:txBody>
          <a:bodyPr/>
          <a:lstStyle/>
          <a:p>
            <a:r>
              <a:rPr lang="en-GB" dirty="0">
                <a:latin typeface="Times New Roman" panose="02020603050405020304" pitchFamily="18" charset="0"/>
                <a:cs typeface="Times New Roman" panose="02020603050405020304" pitchFamily="18" charset="0"/>
              </a:rPr>
              <a:t>Simple to use and install.</a:t>
            </a:r>
          </a:p>
          <a:p>
            <a:r>
              <a:rPr lang="en-GB" dirty="0">
                <a:latin typeface="Times New Roman" panose="02020603050405020304" pitchFamily="18" charset="0"/>
                <a:cs typeface="Times New Roman" panose="02020603050405020304" pitchFamily="18" charset="0"/>
              </a:rPr>
              <a:t>If a node fails, it will not affect other nodes.</a:t>
            </a:r>
          </a:p>
          <a:p>
            <a:r>
              <a:rPr lang="en-GB" dirty="0">
                <a:latin typeface="Times New Roman" panose="02020603050405020304" pitchFamily="18" charset="0"/>
                <a:cs typeface="Times New Roman" panose="02020603050405020304" pitchFamily="18" charset="0"/>
              </a:rPr>
              <a:t>Less cabling is required.</a:t>
            </a:r>
          </a:p>
          <a:p>
            <a:r>
              <a:rPr lang="en-GB" dirty="0">
                <a:latin typeface="Times New Roman" panose="02020603050405020304" pitchFamily="18" charset="0"/>
                <a:cs typeface="Times New Roman" panose="02020603050405020304" pitchFamily="18" charset="0"/>
              </a:rPr>
              <a:t>Cost-efficient to implement.</a:t>
            </a:r>
          </a:p>
          <a:p>
            <a:endParaRPr lang="en-GB"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63753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6E1C-247B-4625-BBCF-648C973F3C5A}"/>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79F778-FCC5-4671-AD17-F8836B9B8D01}"/>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Efficiency is less when nodes are more(strength of signal decreases).</a:t>
            </a:r>
          </a:p>
          <a:p>
            <a:r>
              <a:rPr lang="en-GB" dirty="0">
                <a:latin typeface="Times New Roman" panose="02020603050405020304" pitchFamily="18" charset="0"/>
                <a:cs typeface="Times New Roman" panose="02020603050405020304" pitchFamily="18" charset="0"/>
              </a:rPr>
              <a:t>If the bus fails, the network will fail.</a:t>
            </a:r>
          </a:p>
          <a:p>
            <a:r>
              <a:rPr lang="en-GB" dirty="0">
                <a:latin typeface="Times New Roman" panose="02020603050405020304" pitchFamily="18" charset="0"/>
                <a:cs typeface="Times New Roman" panose="02020603050405020304" pitchFamily="18" charset="0"/>
              </a:rPr>
              <a:t>A limited number of nodes can connect to the bus due to limited bus length.</a:t>
            </a:r>
          </a:p>
          <a:p>
            <a:r>
              <a:rPr lang="en-GB" dirty="0">
                <a:latin typeface="Times New Roman" panose="02020603050405020304" pitchFamily="18" charset="0"/>
                <a:cs typeface="Times New Roman" panose="02020603050405020304" pitchFamily="18" charset="0"/>
              </a:rPr>
              <a:t>Security issues and risks are more as messages are broadcasted to all nodes.</a:t>
            </a:r>
          </a:p>
          <a:p>
            <a:r>
              <a:rPr lang="en-GB" dirty="0">
                <a:latin typeface="Times New Roman" panose="02020603050405020304" pitchFamily="18" charset="0"/>
                <a:cs typeface="Times New Roman" panose="02020603050405020304" pitchFamily="18" charset="0"/>
              </a:rPr>
              <a:t>Congestion and traffic on the bus as it is the only source of communication.</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326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69DE-6032-4042-B118-280E512F5E70}"/>
              </a:ext>
            </a:extLst>
          </p:cNvPr>
          <p:cNvSpPr>
            <a:spLocks noGrp="1"/>
          </p:cNvSpPr>
          <p:nvPr>
            <p:ph type="title"/>
          </p:nvPr>
        </p:nvSpPr>
        <p:spPr/>
        <p:txBody>
          <a:bodyPr/>
          <a:lstStyle/>
          <a:p>
            <a:r>
              <a:rPr lang="en-GB" b="1" dirty="0"/>
              <a:t>Ring Topology</a:t>
            </a:r>
            <a:br>
              <a:rPr lang="en-GB" b="1" dirty="0"/>
            </a:br>
            <a:endParaRPr lang="en-IN" dirty="0"/>
          </a:p>
        </p:txBody>
      </p:sp>
      <p:sp>
        <p:nvSpPr>
          <p:cNvPr id="3" name="Content Placeholder 2">
            <a:extLst>
              <a:ext uri="{FF2B5EF4-FFF2-40B4-BE49-F238E27FC236}">
                <a16:creationId xmlns:a16="http://schemas.microsoft.com/office/drawing/2014/main" id="{54ACD71C-FB30-4295-861C-4EE6EA6FC5A5}"/>
              </a:ext>
            </a:extLst>
          </p:cNvPr>
          <p:cNvSpPr>
            <a:spLocks noGrp="1"/>
          </p:cNvSpPr>
          <p:nvPr>
            <p:ph idx="1"/>
          </p:nvPr>
        </p:nvSpPr>
        <p:spPr>
          <a:xfrm>
            <a:off x="838200" y="1058240"/>
            <a:ext cx="10515600" cy="2572855"/>
          </a:xfrm>
        </p:spPr>
        <p:txBody>
          <a:bodyPr>
            <a:normAutofit fontScale="92500" lnSpcReduction="10000"/>
          </a:bodyPr>
          <a:lstStyle/>
          <a:p>
            <a:pPr algn="just"/>
            <a:r>
              <a:rPr lang="en-GB" b="1" dirty="0">
                <a:latin typeface="Times New Roman" panose="02020603050405020304" pitchFamily="18" charset="0"/>
                <a:cs typeface="Times New Roman" panose="02020603050405020304" pitchFamily="18" charset="0"/>
              </a:rPr>
              <a:t>Ring topology is a topology in which each computer is connected to exactly two other computers to form the ring. </a:t>
            </a:r>
            <a:r>
              <a:rPr lang="en-GB" dirty="0">
                <a:latin typeface="Times New Roman" panose="02020603050405020304" pitchFamily="18" charset="0"/>
                <a:cs typeface="Times New Roman" panose="02020603050405020304" pitchFamily="18" charset="0"/>
              </a:rPr>
              <a:t>The message passing is unidirectional and circular in nature.</a:t>
            </a:r>
          </a:p>
          <a:p>
            <a:pPr algn="just"/>
            <a:r>
              <a:rPr lang="en-GB" dirty="0">
                <a:latin typeface="Times New Roman" panose="02020603050405020304" pitchFamily="18" charset="0"/>
                <a:cs typeface="Times New Roman" panose="02020603050405020304" pitchFamily="18" charset="0"/>
              </a:rPr>
              <a:t>This network topology is deterministic in nature, i.e., each computer is given access for transmission at a fixed time interval. All the nodes are connected in a closed-loop. This topology mainly works on a token-based system and the token travels in a loop in one specific direction.</a:t>
            </a:r>
          </a:p>
          <a:p>
            <a:pPr algn="just"/>
            <a:endParaRPr lang="en-GB"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3078" name="Picture 6" descr="https://s3.ap-south-1.amazonaws.com/afteracademy-server-uploads/what-is-network-topology-and-types-of-network-topology-ring-topology-63f83d036a7b39dc.jpg">
            <a:extLst>
              <a:ext uri="{FF2B5EF4-FFF2-40B4-BE49-F238E27FC236}">
                <a16:creationId xmlns:a16="http://schemas.microsoft.com/office/drawing/2014/main" id="{71951E7F-E3A2-4581-9566-479B0C206B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8815" y="3723170"/>
            <a:ext cx="6402333" cy="2769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075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D0264-66B2-46A1-81E5-A31DE92AD791}"/>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00E7FF-BC51-419F-BFE2-9448F46604D0}"/>
              </a:ext>
            </a:extLst>
          </p:cNvPr>
          <p:cNvSpPr>
            <a:spLocks noGrp="1"/>
          </p:cNvSpPr>
          <p:nvPr>
            <p:ph idx="1"/>
          </p:nvPr>
        </p:nvSpPr>
        <p:spPr/>
        <p:txBody>
          <a:bodyPr/>
          <a:lstStyle/>
          <a:p>
            <a:r>
              <a:rPr lang="en-GB" dirty="0"/>
              <a:t>Easy Installation.</a:t>
            </a:r>
          </a:p>
          <a:p>
            <a:r>
              <a:rPr lang="en-GB" dirty="0"/>
              <a:t>Less Cabling Required.</a:t>
            </a:r>
          </a:p>
          <a:p>
            <a:r>
              <a:rPr lang="en-GB" dirty="0"/>
              <a:t>Reduces chances of data collision(unidirectional).</a:t>
            </a:r>
          </a:p>
          <a:p>
            <a:r>
              <a:rPr lang="en-GB" dirty="0"/>
              <a:t>Easy to troubleshoot(the faulty node does not pass the token).</a:t>
            </a:r>
          </a:p>
          <a:p>
            <a:r>
              <a:rPr lang="en-GB" dirty="0"/>
              <a:t>Each node gets the same access time.</a:t>
            </a:r>
          </a:p>
          <a:p>
            <a:endParaRPr lang="en-IN" dirty="0"/>
          </a:p>
        </p:txBody>
      </p:sp>
    </p:spTree>
    <p:extLst>
      <p:ext uri="{BB962C8B-B14F-4D97-AF65-F5344CB8AC3E}">
        <p14:creationId xmlns:p14="http://schemas.microsoft.com/office/powerpoint/2010/main" val="66983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9B15-8492-4445-AAC3-E2636DCD1049}"/>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3629BE6-93BC-4299-A4F7-56020690BCE6}"/>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f a node fails, the whole network will fail.</a:t>
            </a:r>
          </a:p>
          <a:p>
            <a:r>
              <a:rPr lang="en-GB" dirty="0">
                <a:latin typeface="Times New Roman" panose="02020603050405020304" pitchFamily="18" charset="0"/>
                <a:cs typeface="Times New Roman" panose="02020603050405020304" pitchFamily="18" charset="0"/>
              </a:rPr>
              <a:t>Slow data transmission speed(each message has to go through the ring path).</a:t>
            </a:r>
          </a:p>
          <a:p>
            <a:r>
              <a:rPr lang="en-GB" dirty="0">
                <a:latin typeface="Times New Roman" panose="02020603050405020304" pitchFamily="18" charset="0"/>
                <a:cs typeface="Times New Roman" panose="02020603050405020304" pitchFamily="18" charset="0"/>
              </a:rPr>
              <a:t>Difficult to reconfigure(we have to break the ring).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943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641C-3CB2-45E9-97AC-EBE707448B7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Star Topology</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632776-C63F-4069-965D-EB330E1DA3B2}"/>
              </a:ext>
            </a:extLst>
          </p:cNvPr>
          <p:cNvSpPr>
            <a:spLocks noGrp="1"/>
          </p:cNvSpPr>
          <p:nvPr>
            <p:ph idx="1"/>
          </p:nvPr>
        </p:nvSpPr>
        <p:spPr>
          <a:xfrm>
            <a:off x="838200" y="1229277"/>
            <a:ext cx="10515600" cy="1831975"/>
          </a:xfrm>
        </p:spPr>
        <p:txBody>
          <a:bodyPr/>
          <a:lstStyle/>
          <a:p>
            <a:pPr algn="just"/>
            <a:r>
              <a:rPr lang="en-GB" b="1" dirty="0">
                <a:latin typeface="Times New Roman" panose="02020603050405020304" pitchFamily="18" charset="0"/>
                <a:cs typeface="Times New Roman" panose="02020603050405020304" pitchFamily="18" charset="0"/>
              </a:rPr>
              <a:t>Star topology is a computer network topology in which all the nodes are connected to a centralized hub. </a:t>
            </a:r>
            <a:r>
              <a:rPr lang="en-GB" dirty="0">
                <a:latin typeface="Times New Roman" panose="02020603050405020304" pitchFamily="18" charset="0"/>
                <a:cs typeface="Times New Roman" panose="02020603050405020304" pitchFamily="18" charset="0"/>
              </a:rPr>
              <a:t>The hub or switch acts as a middleware between the nodes. Any node requesting for service or providing service, first contact the hub for communication.</a:t>
            </a:r>
            <a:endParaRPr lang="en-IN" dirty="0">
              <a:latin typeface="Times New Roman" panose="02020603050405020304" pitchFamily="18" charset="0"/>
              <a:cs typeface="Times New Roman" panose="02020603050405020304" pitchFamily="18" charset="0"/>
            </a:endParaRPr>
          </a:p>
        </p:txBody>
      </p:sp>
      <p:pic>
        <p:nvPicPr>
          <p:cNvPr id="4100" name="Picture 4" descr="https://s3.ap-south-1.amazonaws.com/afteracademy-server-uploads/what-is-network-topology-and-types-of-network-topology-star-topology-be4e08a83eb4c4d3.jpg">
            <a:extLst>
              <a:ext uri="{FF2B5EF4-FFF2-40B4-BE49-F238E27FC236}">
                <a16:creationId xmlns:a16="http://schemas.microsoft.com/office/drawing/2014/main" id="{FABB5540-3D14-4DC4-B785-8915C1CE8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991" y="3126823"/>
            <a:ext cx="5804452" cy="3366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3049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861</Words>
  <Application>Microsoft Office PowerPoint</Application>
  <PresentationFormat>Widescreen</PresentationFormat>
  <Paragraphs>90</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What is a topology</vt:lpstr>
      <vt:lpstr>Contd….</vt:lpstr>
      <vt:lpstr>Bus Topology </vt:lpstr>
      <vt:lpstr>Advantages </vt:lpstr>
      <vt:lpstr>Disadvantages</vt:lpstr>
      <vt:lpstr>Ring Topology </vt:lpstr>
      <vt:lpstr>Advantages</vt:lpstr>
      <vt:lpstr>Disadvantages</vt:lpstr>
      <vt:lpstr>Star Topology </vt:lpstr>
      <vt:lpstr>PowerPoint Presentation</vt:lpstr>
      <vt:lpstr>Advantages</vt:lpstr>
      <vt:lpstr>Disadvantages</vt:lpstr>
      <vt:lpstr>Mesh Topology </vt:lpstr>
      <vt:lpstr>PowerPoint Presentation</vt:lpstr>
      <vt:lpstr>Advantages</vt:lpstr>
      <vt:lpstr>Disadvantages</vt:lpstr>
      <vt:lpstr>Tree Topology: </vt:lpstr>
      <vt:lpstr>Advantages</vt:lpstr>
      <vt:lpstr>Disadvantages</vt:lpstr>
      <vt:lpstr>Hybrid Topology: </vt:lpstr>
      <vt:lpstr>PowerPoint Presentation</vt:lpstr>
      <vt:lpstr>Advantages</vt:lpstr>
      <vt:lpstr>Disadvantages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 topology</dc:title>
  <dc:creator>Kaushik's</dc:creator>
  <cp:lastModifiedBy>Kaushik's</cp:lastModifiedBy>
  <cp:revision>4</cp:revision>
  <dcterms:created xsi:type="dcterms:W3CDTF">2022-10-06T06:03:46Z</dcterms:created>
  <dcterms:modified xsi:type="dcterms:W3CDTF">2022-10-06T06:29:41Z</dcterms:modified>
</cp:coreProperties>
</file>