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C833-3D89-BB7D-14FE-B0806A053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2B6F9C-5BC1-ABD4-7B90-81E11DAFA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B06B7-5902-9A88-C9D8-A80883F44809}"/>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5" name="Footer Placeholder 4">
            <a:extLst>
              <a:ext uri="{FF2B5EF4-FFF2-40B4-BE49-F238E27FC236}">
                <a16:creationId xmlns:a16="http://schemas.microsoft.com/office/drawing/2014/main" id="{68C0CADD-1550-5FB4-D413-0F2080F30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76949-8BA2-FFF5-0C48-C8FA2F6B0FE2}"/>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31617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C795-8573-03D3-DE85-B7D642C985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39088C-4E89-9C39-C379-8549D4505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E38F9-B6A1-171F-275A-F62C818E657F}"/>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5" name="Footer Placeholder 4">
            <a:extLst>
              <a:ext uri="{FF2B5EF4-FFF2-40B4-BE49-F238E27FC236}">
                <a16:creationId xmlns:a16="http://schemas.microsoft.com/office/drawing/2014/main" id="{79DB60A7-36A9-33DF-268F-6994902B3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7EB47-31C5-78EA-B438-C4B56A67F89E}"/>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228035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BB7A3-749E-08A0-3632-B640597368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6280C6-E1FA-92B1-012C-B78802268E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62332-276C-8278-066D-1464865B000C}"/>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5" name="Footer Placeholder 4">
            <a:extLst>
              <a:ext uri="{FF2B5EF4-FFF2-40B4-BE49-F238E27FC236}">
                <a16:creationId xmlns:a16="http://schemas.microsoft.com/office/drawing/2014/main" id="{5CE652AD-DBF1-F587-BDEB-17A4D8A2D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42329-C6A8-2C8B-5A62-7367323D643E}"/>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177461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D120-77B0-EC12-C754-A7ADA1DD08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3ED2F7-850D-DF1E-3879-243DAD394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31092-3D86-BB9C-6621-D076ADC298D8}"/>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5" name="Footer Placeholder 4">
            <a:extLst>
              <a:ext uri="{FF2B5EF4-FFF2-40B4-BE49-F238E27FC236}">
                <a16:creationId xmlns:a16="http://schemas.microsoft.com/office/drawing/2014/main" id="{FC0701AF-A9FE-B460-BF74-6DEFED47C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82F33-C26E-37FF-EBED-1AB683D2674F}"/>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116642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BBC8-3C0A-85A2-FF2F-E4F4DEE697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AA043B-B893-C61C-6272-40A27A68F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472EE-B277-652D-4407-32A89D608F6D}"/>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5" name="Footer Placeholder 4">
            <a:extLst>
              <a:ext uri="{FF2B5EF4-FFF2-40B4-BE49-F238E27FC236}">
                <a16:creationId xmlns:a16="http://schemas.microsoft.com/office/drawing/2014/main" id="{2D067CB3-0003-1BE6-D53D-D8DD70B76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2FF27-8424-EF1D-BD58-549A8CB6C045}"/>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202801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E4B2-B50A-FD6B-E661-310E1F656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7B5B9-5FF6-D640-396F-2D9CE0A0B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0B9608-5CEC-0378-18FA-6582EF338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D5D7D9-4F3A-E724-D524-DB4FB2B8644D}"/>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6" name="Footer Placeholder 5">
            <a:extLst>
              <a:ext uri="{FF2B5EF4-FFF2-40B4-BE49-F238E27FC236}">
                <a16:creationId xmlns:a16="http://schemas.microsoft.com/office/drawing/2014/main" id="{6752A796-C528-1AEE-EBAD-9D2B437FE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85F358-D742-7874-728D-AD7BBB537B42}"/>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136337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906F-3E5B-CAD9-38EF-6548D52DC8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35BFDE-D539-6AD5-930F-76903205B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84D1F5-E8F7-A803-56C3-05AEB9F2F5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7818A0-1A07-CA14-A515-5ACABAF5D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689E2-B5F8-26D2-1B23-65D69A3F2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3D8A8A-72E6-FEEF-781D-9E7BABA5031F}"/>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8" name="Footer Placeholder 7">
            <a:extLst>
              <a:ext uri="{FF2B5EF4-FFF2-40B4-BE49-F238E27FC236}">
                <a16:creationId xmlns:a16="http://schemas.microsoft.com/office/drawing/2014/main" id="{8C0AED45-C442-436F-6D87-C01E57B768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CDBA3A-8CC6-36A6-FE9F-C16D047D07A9}"/>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118579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0DF3-3475-7D99-9EF0-C22B5049DB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8ECFFF-B9C0-D163-C230-6ACFBBB0F688}"/>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4" name="Footer Placeholder 3">
            <a:extLst>
              <a:ext uri="{FF2B5EF4-FFF2-40B4-BE49-F238E27FC236}">
                <a16:creationId xmlns:a16="http://schemas.microsoft.com/office/drawing/2014/main" id="{588574DD-E2E4-58C1-8B5C-81FED0DEE1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2C66E4-2297-ED1E-762C-47D6E99E31EE}"/>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128680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7177-2B26-0BEB-EB89-AB23A5E4E554}"/>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3" name="Footer Placeholder 2">
            <a:extLst>
              <a:ext uri="{FF2B5EF4-FFF2-40B4-BE49-F238E27FC236}">
                <a16:creationId xmlns:a16="http://schemas.microsoft.com/office/drawing/2014/main" id="{FE8E82B4-9331-43A5-9E53-053E7D562D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2BBBA1-C1AA-CED0-65BA-3DD1BB0A2E8F}"/>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258369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B25A-F811-739A-E910-ED2AC2425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8F6EA0-1450-4970-3DEF-588762A82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5CE9A1-04B4-4228-C00D-19A77D791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4931F-762E-782B-E447-A073DEDFAB33}"/>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6" name="Footer Placeholder 5">
            <a:extLst>
              <a:ext uri="{FF2B5EF4-FFF2-40B4-BE49-F238E27FC236}">
                <a16:creationId xmlns:a16="http://schemas.microsoft.com/office/drawing/2014/main" id="{81C094A8-A912-A902-181A-E7BD961458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18C1D6-3908-1E3D-6222-A02ADBB7A66C}"/>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397458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0A76-E76E-0C64-EF79-4ED333F3F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AEC7B2-5DB2-E718-B3AB-73BAD240C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0FD45E-F3E5-7BE1-D41B-7A507BAB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71A0B-AC34-B867-E068-3AEAA44B62DA}"/>
              </a:ext>
            </a:extLst>
          </p:cNvPr>
          <p:cNvSpPr>
            <a:spLocks noGrp="1"/>
          </p:cNvSpPr>
          <p:nvPr>
            <p:ph type="dt" sz="half" idx="10"/>
          </p:nvPr>
        </p:nvSpPr>
        <p:spPr/>
        <p:txBody>
          <a:bodyPr/>
          <a:lstStyle/>
          <a:p>
            <a:fld id="{63D5CB44-A6DE-4040-AFB4-37D72DA73F85}" type="datetimeFigureOut">
              <a:rPr lang="en-IN" smtClean="0"/>
              <a:t>08-12-2022</a:t>
            </a:fld>
            <a:endParaRPr lang="en-IN"/>
          </a:p>
        </p:txBody>
      </p:sp>
      <p:sp>
        <p:nvSpPr>
          <p:cNvPr id="6" name="Footer Placeholder 5">
            <a:extLst>
              <a:ext uri="{FF2B5EF4-FFF2-40B4-BE49-F238E27FC236}">
                <a16:creationId xmlns:a16="http://schemas.microsoft.com/office/drawing/2014/main" id="{1DF2D5B2-A968-5F3F-215E-C24468F7B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6B94E-AE73-59B5-E3FD-8EBAC180004C}"/>
              </a:ext>
            </a:extLst>
          </p:cNvPr>
          <p:cNvSpPr>
            <a:spLocks noGrp="1"/>
          </p:cNvSpPr>
          <p:nvPr>
            <p:ph type="sldNum" sz="quarter" idx="12"/>
          </p:nvPr>
        </p:nvSpPr>
        <p:spPr/>
        <p:txBody>
          <a:bodyPr/>
          <a:lstStyle/>
          <a:p>
            <a:fld id="{C1E4BF59-E1DB-48E2-A87B-0381DE61663A}" type="slidenum">
              <a:rPr lang="en-IN" smtClean="0"/>
              <a:t>‹#›</a:t>
            </a:fld>
            <a:endParaRPr lang="en-IN"/>
          </a:p>
        </p:txBody>
      </p:sp>
    </p:spTree>
    <p:extLst>
      <p:ext uri="{BB962C8B-B14F-4D97-AF65-F5344CB8AC3E}">
        <p14:creationId xmlns:p14="http://schemas.microsoft.com/office/powerpoint/2010/main" val="309552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545D7-FFF9-EB68-0866-1F7420E08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459E9-687D-C0D7-503A-777807598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DF6B-76C9-45CF-EDD5-33D88B9A5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5CB44-A6DE-4040-AFB4-37D72DA73F85}" type="datetimeFigureOut">
              <a:rPr lang="en-IN" smtClean="0"/>
              <a:t>08-12-2022</a:t>
            </a:fld>
            <a:endParaRPr lang="en-IN"/>
          </a:p>
        </p:txBody>
      </p:sp>
      <p:sp>
        <p:nvSpPr>
          <p:cNvPr id="5" name="Footer Placeholder 4">
            <a:extLst>
              <a:ext uri="{FF2B5EF4-FFF2-40B4-BE49-F238E27FC236}">
                <a16:creationId xmlns:a16="http://schemas.microsoft.com/office/drawing/2014/main" id="{7327B559-DC16-AA55-0EA0-A61E04643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552409-4383-D236-A0E1-86E5C7966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4BF59-E1DB-48E2-A87B-0381DE61663A}" type="slidenum">
              <a:rPr lang="en-IN" smtClean="0"/>
              <a:t>‹#›</a:t>
            </a:fld>
            <a:endParaRPr lang="en-IN"/>
          </a:p>
        </p:txBody>
      </p:sp>
    </p:spTree>
    <p:extLst>
      <p:ext uri="{BB962C8B-B14F-4D97-AF65-F5344CB8AC3E}">
        <p14:creationId xmlns:p14="http://schemas.microsoft.com/office/powerpoint/2010/main" val="383066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5C2C-A6B0-7BFC-3F6D-185D5ABE29B7}"/>
              </a:ext>
            </a:extLst>
          </p:cNvPr>
          <p:cNvSpPr>
            <a:spLocks noGrp="1"/>
          </p:cNvSpPr>
          <p:nvPr>
            <p:ph type="ctrTitle"/>
          </p:nvPr>
        </p:nvSpPr>
        <p:spPr>
          <a:xfrm>
            <a:off x="119270" y="1104175"/>
            <a:ext cx="9144000" cy="992050"/>
          </a:xfrm>
        </p:spPr>
        <p:txBody>
          <a:bodyPr>
            <a:normAutofit/>
          </a:bodyPr>
          <a:lstStyle/>
          <a:p>
            <a:r>
              <a:rPr lang="en-IN" sz="4400" b="1" dirty="0">
                <a:latin typeface="Times New Roman" panose="02020603050405020304" pitchFamily="18" charset="0"/>
                <a:cs typeface="Times New Roman" panose="02020603050405020304" pitchFamily="18" charset="0"/>
              </a:rPr>
              <a:t>Network layer </a:t>
            </a:r>
          </a:p>
        </p:txBody>
      </p:sp>
      <p:sp>
        <p:nvSpPr>
          <p:cNvPr id="3" name="Subtitle 2">
            <a:extLst>
              <a:ext uri="{FF2B5EF4-FFF2-40B4-BE49-F238E27FC236}">
                <a16:creationId xmlns:a16="http://schemas.microsoft.com/office/drawing/2014/main" id="{12F5FA8C-96E3-ED51-D8D7-0B8A0E4C48B1}"/>
              </a:ext>
            </a:extLst>
          </p:cNvPr>
          <p:cNvSpPr>
            <a:spLocks noGrp="1"/>
          </p:cNvSpPr>
          <p:nvPr>
            <p:ph type="subTitle" idx="1"/>
          </p:nvPr>
        </p:nvSpPr>
        <p:spPr>
          <a:xfrm>
            <a:off x="1404730" y="2820159"/>
            <a:ext cx="9144000" cy="2308431"/>
          </a:xfrm>
        </p:spPr>
        <p:txBody>
          <a:bodyPr>
            <a:normAutofit/>
          </a:bodyPr>
          <a:lstStyle/>
          <a:p>
            <a:pPr algn="l"/>
            <a:r>
              <a:rPr lang="en-IN" sz="3000" b="1" dirty="0">
                <a:latin typeface="Times New Roman" panose="02020603050405020304" pitchFamily="18" charset="0"/>
                <a:cs typeface="Times New Roman" panose="02020603050405020304" pitchFamily="18" charset="0"/>
              </a:rPr>
              <a:t>Unicast</a:t>
            </a:r>
          </a:p>
          <a:p>
            <a:pPr algn="l"/>
            <a:r>
              <a:rPr lang="en-IN" sz="3000" b="1" dirty="0">
                <a:latin typeface="Times New Roman" panose="02020603050405020304" pitchFamily="18" charset="0"/>
                <a:cs typeface="Times New Roman" panose="02020603050405020304" pitchFamily="18" charset="0"/>
              </a:rPr>
              <a:t>Broadcast</a:t>
            </a:r>
          </a:p>
          <a:p>
            <a:pPr algn="l"/>
            <a:r>
              <a:rPr lang="en-IN" sz="3000" b="1" dirty="0">
                <a:latin typeface="Times New Roman" panose="02020603050405020304" pitchFamily="18" charset="0"/>
                <a:cs typeface="Times New Roman" panose="02020603050405020304" pitchFamily="18" charset="0"/>
              </a:rPr>
              <a:t>Multicast </a:t>
            </a:r>
          </a:p>
        </p:txBody>
      </p:sp>
    </p:spTree>
    <p:extLst>
      <p:ext uri="{BB962C8B-B14F-4D97-AF65-F5344CB8AC3E}">
        <p14:creationId xmlns:p14="http://schemas.microsoft.com/office/powerpoint/2010/main" val="73752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75331-9D0D-826C-5536-43C62EC68842}"/>
              </a:ext>
            </a:extLst>
          </p:cNvPr>
          <p:cNvSpPr>
            <a:spLocks noGrp="1"/>
          </p:cNvSpPr>
          <p:nvPr>
            <p:ph idx="1"/>
          </p:nvPr>
        </p:nvSpPr>
        <p:spPr/>
        <p:txBody>
          <a:bodyPr>
            <a:normAutofit lnSpcReduction="10000"/>
          </a:bodyPr>
          <a:lstStyle/>
          <a:p>
            <a:pPr marL="0" indent="0" algn="just">
              <a:buNone/>
            </a:pPr>
            <a:r>
              <a:rPr lang="en-IN" sz="3000" b="1" dirty="0">
                <a:latin typeface="Times New Roman" panose="02020603050405020304" pitchFamily="18" charset="0"/>
                <a:cs typeface="Times New Roman" panose="02020603050405020304" pitchFamily="18" charset="0"/>
              </a:rPr>
              <a:t>IPv6: </a:t>
            </a:r>
            <a:r>
              <a:rPr lang="en-GB" sz="3000" b="0" i="0" dirty="0">
                <a:solidFill>
                  <a:srgbClr val="273239"/>
                </a:solidFill>
                <a:effectLst/>
                <a:latin typeface="Times New Roman" panose="02020603050405020304" pitchFamily="18" charset="0"/>
                <a:cs typeface="Times New Roman" panose="02020603050405020304" pitchFamily="18" charset="0"/>
              </a:rPr>
              <a:t>This new IP address version is being deployed to fulfil the need for more Internet addresses. It was aimed to resolve issues which are associated with IPv4. With 128-bit address space, it allows 340 undecillion unique address space. IPv6 also called </a:t>
            </a:r>
            <a:r>
              <a:rPr lang="en-GB" sz="3000" b="0" i="0" dirty="0" err="1">
                <a:solidFill>
                  <a:srgbClr val="273239"/>
                </a:solidFill>
                <a:effectLst/>
                <a:latin typeface="Times New Roman" panose="02020603050405020304" pitchFamily="18" charset="0"/>
                <a:cs typeface="Times New Roman" panose="02020603050405020304" pitchFamily="18" charset="0"/>
              </a:rPr>
              <a:t>IPng</a:t>
            </a:r>
            <a:r>
              <a:rPr lang="en-GB" sz="3000" b="0" i="0" dirty="0">
                <a:solidFill>
                  <a:srgbClr val="273239"/>
                </a:solidFill>
                <a:effectLst/>
                <a:latin typeface="Times New Roman" panose="02020603050405020304" pitchFamily="18" charset="0"/>
                <a:cs typeface="Times New Roman" panose="02020603050405020304" pitchFamily="18" charset="0"/>
              </a:rPr>
              <a:t> (Internet Protocol next generation).</a:t>
            </a:r>
            <a:endParaRPr lang="en-IN" sz="3000" b="1" dirty="0">
              <a:latin typeface="Times New Roman" panose="02020603050405020304" pitchFamily="18" charset="0"/>
              <a:cs typeface="Times New Roman" panose="02020603050405020304" pitchFamily="18" charset="0"/>
            </a:endParaRPr>
          </a:p>
          <a:p>
            <a:pPr marL="0" indent="0" algn="just">
              <a:buNone/>
            </a:pPr>
            <a:r>
              <a:rPr lang="en-IN" sz="2800" b="1" dirty="0">
                <a:latin typeface="Times New Roman" panose="02020603050405020304" pitchFamily="18" charset="0"/>
                <a:cs typeface="Times New Roman" panose="02020603050405020304" pitchFamily="18" charset="0"/>
              </a:rPr>
              <a:t>IPv6 Characteristics:</a:t>
            </a: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Realtime Data Transmission</a:t>
            </a: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Authentication</a:t>
            </a: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Encryption enabled</a:t>
            </a: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Fast Processing at routers</a:t>
            </a:r>
          </a:p>
          <a:p>
            <a:pPr marL="0" indent="0">
              <a:buNone/>
            </a:pPr>
            <a:endParaRPr lang="en-IN" dirty="0"/>
          </a:p>
        </p:txBody>
      </p:sp>
    </p:spTree>
    <p:extLst>
      <p:ext uri="{BB962C8B-B14F-4D97-AF65-F5344CB8AC3E}">
        <p14:creationId xmlns:p14="http://schemas.microsoft.com/office/powerpoint/2010/main" val="223934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1D84-BDDB-0F12-829C-19CDBCF11A60}"/>
              </a:ext>
            </a:extLst>
          </p:cNvPr>
          <p:cNvSpPr>
            <a:spLocks noGrp="1"/>
          </p:cNvSpPr>
          <p:nvPr>
            <p:ph type="title"/>
          </p:nvPr>
        </p:nvSpPr>
        <p:spPr/>
        <p:txBody>
          <a:bodyPr/>
          <a:lstStyle/>
          <a:p>
            <a:r>
              <a:rPr lang="en-IN" dirty="0"/>
              <a:t>NAT</a:t>
            </a:r>
          </a:p>
        </p:txBody>
      </p:sp>
      <p:sp>
        <p:nvSpPr>
          <p:cNvPr id="3" name="Content Placeholder 2">
            <a:extLst>
              <a:ext uri="{FF2B5EF4-FFF2-40B4-BE49-F238E27FC236}">
                <a16:creationId xmlns:a16="http://schemas.microsoft.com/office/drawing/2014/main" id="{828A14A5-E84B-C196-59A3-52857FB689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6310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214E1D-8B51-D7BF-7EDF-5725EFBA3888}"/>
              </a:ext>
            </a:extLst>
          </p:cNvPr>
          <p:cNvSpPr>
            <a:spLocks noGrp="1"/>
          </p:cNvSpPr>
          <p:nvPr>
            <p:ph idx="1"/>
          </p:nvPr>
        </p:nvSpPr>
        <p:spPr>
          <a:xfrm>
            <a:off x="467139" y="937730"/>
            <a:ext cx="10515600" cy="4351338"/>
          </a:xfrm>
        </p:spPr>
        <p:txBody>
          <a:bodyPr>
            <a:normAutofit/>
          </a:bodyPr>
          <a:lstStyle/>
          <a:p>
            <a:pPr marL="0" indent="0" algn="just" fontAlgn="base">
              <a:buNone/>
            </a:pPr>
            <a:r>
              <a:rPr lang="en-GB" sz="3000" b="1" i="0" dirty="0">
                <a:solidFill>
                  <a:srgbClr val="273239"/>
                </a:solidFill>
                <a:effectLst/>
                <a:latin typeface="Times New Roman" panose="02020603050405020304" pitchFamily="18" charset="0"/>
                <a:cs typeface="Times New Roman" panose="02020603050405020304" pitchFamily="18" charset="0"/>
              </a:rPr>
              <a:t>Types of IPv6 </a:t>
            </a:r>
          </a:p>
          <a:p>
            <a:pPr algn="just" fontAlgn="base">
              <a:buFont typeface="Arial" panose="020B0604020202020204" pitchFamily="34" charset="0"/>
              <a:buChar char="•"/>
            </a:pPr>
            <a:r>
              <a:rPr lang="en-GB" sz="3000" b="1" i="0" dirty="0">
                <a:solidFill>
                  <a:srgbClr val="273239"/>
                </a:solidFill>
                <a:effectLst/>
                <a:latin typeface="Times New Roman" panose="02020603050405020304" pitchFamily="18" charset="0"/>
                <a:cs typeface="Times New Roman" panose="02020603050405020304" pitchFamily="18" charset="0"/>
              </a:rPr>
              <a:t>Unicast addresses</a:t>
            </a:r>
            <a:r>
              <a:rPr lang="en-GB" sz="3000" b="0" i="0" dirty="0">
                <a:solidFill>
                  <a:srgbClr val="273239"/>
                </a:solidFill>
                <a:effectLst/>
                <a:latin typeface="Times New Roman" panose="02020603050405020304" pitchFamily="18" charset="0"/>
                <a:cs typeface="Times New Roman" panose="02020603050405020304" pitchFamily="18" charset="0"/>
              </a:rPr>
              <a:t> It identifies a unique node on a network and usually refers to a single sender or a single receiver.</a:t>
            </a:r>
          </a:p>
          <a:p>
            <a:pPr algn="just" fontAlgn="base">
              <a:buFont typeface="Arial" panose="020B0604020202020204" pitchFamily="34" charset="0"/>
              <a:buChar char="•"/>
            </a:pPr>
            <a:r>
              <a:rPr lang="en-GB" sz="3000" b="1" i="0" dirty="0">
                <a:solidFill>
                  <a:srgbClr val="273239"/>
                </a:solidFill>
                <a:effectLst/>
                <a:latin typeface="Times New Roman" panose="02020603050405020304" pitchFamily="18" charset="0"/>
                <a:cs typeface="Times New Roman" panose="02020603050405020304" pitchFamily="18" charset="0"/>
              </a:rPr>
              <a:t>Multicast addresses</a:t>
            </a:r>
            <a:r>
              <a:rPr lang="en-GB" sz="3000" b="0" i="0" dirty="0">
                <a:solidFill>
                  <a:srgbClr val="273239"/>
                </a:solidFill>
                <a:effectLst/>
                <a:latin typeface="Times New Roman" panose="02020603050405020304" pitchFamily="18" charset="0"/>
                <a:cs typeface="Times New Roman" panose="02020603050405020304" pitchFamily="18" charset="0"/>
              </a:rPr>
              <a:t> It represents a group of IP devices and can only be used as the destination of a datagram.</a:t>
            </a:r>
          </a:p>
          <a:p>
            <a:pPr algn="just" fontAlgn="base">
              <a:buFont typeface="Arial" panose="020B0604020202020204" pitchFamily="34" charset="0"/>
              <a:buChar char="•"/>
            </a:pPr>
            <a:r>
              <a:rPr lang="en-GB" sz="3000" b="1" i="0" dirty="0">
                <a:solidFill>
                  <a:srgbClr val="273239"/>
                </a:solidFill>
                <a:effectLst/>
                <a:latin typeface="Times New Roman" panose="02020603050405020304" pitchFamily="18" charset="0"/>
                <a:cs typeface="Times New Roman" panose="02020603050405020304" pitchFamily="18" charset="0"/>
              </a:rPr>
              <a:t>Anycast addresses</a:t>
            </a:r>
            <a:r>
              <a:rPr lang="en-GB" sz="3000" b="0" i="0" dirty="0">
                <a:solidFill>
                  <a:srgbClr val="273239"/>
                </a:solidFill>
                <a:effectLst/>
                <a:latin typeface="Times New Roman" panose="02020603050405020304" pitchFamily="18" charset="0"/>
                <a:cs typeface="Times New Roman" panose="02020603050405020304" pitchFamily="18" charset="0"/>
              </a:rPr>
              <a:t> It is assigned to a set of interfaces that typically belong to different nodes.</a:t>
            </a:r>
          </a:p>
          <a:p>
            <a:pPr marL="0" indent="0" algn="just">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29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95B5-1BE8-7961-7316-B372537C49B5}"/>
              </a:ext>
            </a:extLst>
          </p:cNvPr>
          <p:cNvSpPr>
            <a:spLocks noGrp="1"/>
          </p:cNvSpPr>
          <p:nvPr>
            <p:ph type="title"/>
          </p:nvPr>
        </p:nvSpPr>
        <p:spPr>
          <a:xfrm>
            <a:off x="838200" y="325368"/>
            <a:ext cx="10515600" cy="1325563"/>
          </a:xfrm>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Network Address Translation (NAT)</a:t>
            </a:r>
            <a:br>
              <a:rPr lang="en-IN" b="1"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6338E-BAF4-CAFB-36ED-F47D0D6AD2BB}"/>
              </a:ext>
            </a:extLst>
          </p:cNvPr>
          <p:cNvSpPr>
            <a:spLocks noGrp="1"/>
          </p:cNvSpPr>
          <p:nvPr>
            <p:ph idx="1"/>
          </p:nvPr>
        </p:nvSpPr>
        <p:spPr/>
        <p:txBody>
          <a:bodyPr>
            <a:normAutofit/>
          </a:bodyPr>
          <a:lstStyle/>
          <a:p>
            <a:pPr marL="0" indent="0" algn="just">
              <a:buNone/>
            </a:pPr>
            <a:r>
              <a:rPr lang="en-GB" sz="3000" dirty="0">
                <a:latin typeface="Times New Roman" panose="02020603050405020304" pitchFamily="18" charset="0"/>
                <a:cs typeface="Times New Roman" panose="02020603050405020304" pitchFamily="18" charset="0"/>
              </a:rPr>
              <a:t>NAT translates the Private IP into Public IP and Public IP into private IP</a:t>
            </a:r>
            <a:endParaRPr lang="en-GB" sz="3000" b="1"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r>
              <a:rPr lang="en-GB" sz="3000" b="1" i="0" dirty="0">
                <a:solidFill>
                  <a:srgbClr val="273239"/>
                </a:solidFill>
                <a:effectLst/>
                <a:latin typeface="Times New Roman" panose="02020603050405020304" pitchFamily="18" charset="0"/>
                <a:cs typeface="Times New Roman" panose="02020603050405020304" pitchFamily="18" charset="0"/>
              </a:rPr>
              <a:t>Network Address Translation (NAT)</a:t>
            </a:r>
            <a:r>
              <a:rPr lang="en-GB" sz="3000" b="0" i="0" dirty="0">
                <a:solidFill>
                  <a:srgbClr val="273239"/>
                </a:solidFill>
                <a:effectLst/>
                <a:latin typeface="Times New Roman" panose="02020603050405020304" pitchFamily="18" charset="0"/>
                <a:cs typeface="Times New Roman" panose="02020603050405020304" pitchFamily="18" charset="0"/>
              </a:rPr>
              <a:t> is a process in which one or more local IP address is translated into one or more Global IP address and vice versa in order to provide Internet access to the local hosts. Also, it does the translation of port numbers i.e. masks the port number of the host with another port number, in the packet that will be routed to the destination.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52E-938A-0E66-484B-901EDEAA0E48}"/>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NAT inside and outside addresses –</a:t>
            </a:r>
            <a:r>
              <a:rPr lang="en-GB" b="0" i="0" dirty="0">
                <a:solidFill>
                  <a:srgbClr val="273239"/>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AF499D-8845-18E9-0C04-C9D5E1E21060}"/>
              </a:ext>
            </a:extLst>
          </p:cNvPr>
          <p:cNvSpPr>
            <a:spLocks noGrp="1"/>
          </p:cNvSpPr>
          <p:nvPr>
            <p:ph idx="1"/>
          </p:nvPr>
        </p:nvSpPr>
        <p:spPr/>
        <p:txBody>
          <a:bodyPr>
            <a:normAutofit/>
          </a:bodyPr>
          <a:lstStyle/>
          <a:p>
            <a:pPr marL="0" indent="0" algn="just">
              <a:buNone/>
            </a:pPr>
            <a:br>
              <a:rPr lang="en-GB" sz="3000" dirty="0">
                <a:latin typeface="Times New Roman" panose="02020603050405020304" pitchFamily="18" charset="0"/>
                <a:cs typeface="Times New Roman" panose="02020603050405020304" pitchFamily="18" charset="0"/>
              </a:rPr>
            </a:br>
            <a:r>
              <a:rPr lang="en-GB" sz="3000" b="0" i="0" dirty="0">
                <a:solidFill>
                  <a:srgbClr val="273239"/>
                </a:solidFill>
                <a:effectLst/>
                <a:latin typeface="Times New Roman" panose="02020603050405020304" pitchFamily="18" charset="0"/>
                <a:cs typeface="Times New Roman" panose="02020603050405020304" pitchFamily="18" charset="0"/>
              </a:rPr>
              <a:t>Inside refers to the addresses which must be translated. Outside refers to the addresses which are not in control of an organization. These are the network Addresses in which the translation of the addresses will be done.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78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3B1B-BBDD-306D-D843-BFB3230E30D6}"/>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Network Address Translation (NAT) working –</a:t>
            </a:r>
            <a:r>
              <a:rPr lang="en-GB" b="0" i="0" dirty="0">
                <a:solidFill>
                  <a:srgbClr val="273239"/>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1E8853-5F7F-AE05-ECF3-4C36842A144B}"/>
              </a:ext>
            </a:extLst>
          </p:cNvPr>
          <p:cNvSpPr>
            <a:spLocks noGrp="1"/>
          </p:cNvSpPr>
          <p:nvPr>
            <p:ph idx="1"/>
          </p:nvPr>
        </p:nvSpPr>
        <p:spPr/>
        <p:txBody>
          <a:bodyPr/>
          <a:lstStyle/>
          <a:p>
            <a:pPr marL="0" indent="0" algn="just">
              <a:buNone/>
            </a:pPr>
            <a:br>
              <a:rPr lang="en-GB" dirty="0">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Generally, the border router is configured for NAT </a:t>
            </a:r>
            <a:r>
              <a:rPr lang="en-GB" b="0" i="0" dirty="0" err="1">
                <a:solidFill>
                  <a:srgbClr val="273239"/>
                </a:solidFill>
                <a:effectLst/>
                <a:latin typeface="Times New Roman" panose="02020603050405020304" pitchFamily="18" charset="0"/>
                <a:cs typeface="Times New Roman" panose="02020603050405020304" pitchFamily="18" charset="0"/>
              </a:rPr>
              <a:t>i.e</a:t>
            </a:r>
            <a:r>
              <a:rPr lang="en-GB" b="0" i="0" dirty="0">
                <a:solidFill>
                  <a:srgbClr val="273239"/>
                </a:solidFill>
                <a:effectLst/>
                <a:latin typeface="Times New Roman" panose="02020603050405020304" pitchFamily="18" charset="0"/>
                <a:cs typeface="Times New Roman" panose="02020603050405020304" pitchFamily="18" charset="0"/>
              </a:rPr>
              <a:t> the router which has one interface in the local (inside) network and one interface in the global (outside) network. When a packet traverse outside the local (inside) network, then NAT converts that local (private) IP address to a global (public) IP address. When a packet enters the local network, the global (public) IP address is converted to a local (private) IP address.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28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20F6E-481D-54A6-234F-46815FC13B16}"/>
              </a:ext>
            </a:extLst>
          </p:cNvPr>
          <p:cNvSpPr>
            <a:spLocks noGrp="1"/>
          </p:cNvSpPr>
          <p:nvPr>
            <p:ph idx="1"/>
          </p:nvPr>
        </p:nvSpPr>
        <p:spPr>
          <a:xfrm>
            <a:off x="626166" y="924477"/>
            <a:ext cx="10515600" cy="4351338"/>
          </a:xfrm>
        </p:spPr>
        <p:txBody>
          <a:bodyPr>
            <a:normAutofit/>
          </a:bodyPr>
          <a:lstStyle/>
          <a:p>
            <a:pPr algn="just" fontAlgn="base">
              <a:buFont typeface="Arial" panose="020B0604020202020204" pitchFamily="34" charset="0"/>
              <a:buChar char="•"/>
            </a:pPr>
            <a:r>
              <a:rPr lang="en-GB" sz="3000" b="1" i="0" dirty="0">
                <a:solidFill>
                  <a:srgbClr val="273239"/>
                </a:solidFill>
                <a:effectLst/>
                <a:latin typeface="Times New Roman" panose="02020603050405020304" pitchFamily="18" charset="0"/>
                <a:cs typeface="Times New Roman" panose="02020603050405020304" pitchFamily="18" charset="0"/>
              </a:rPr>
              <a:t>Inside local address –</a:t>
            </a:r>
            <a:r>
              <a:rPr lang="en-GB" sz="3000" b="0" i="0" dirty="0">
                <a:solidFill>
                  <a:srgbClr val="273239"/>
                </a:solidFill>
                <a:effectLst/>
                <a:latin typeface="Times New Roman" panose="02020603050405020304" pitchFamily="18" charset="0"/>
                <a:cs typeface="Times New Roman" panose="02020603050405020304" pitchFamily="18" charset="0"/>
              </a:rPr>
              <a:t> An IP address that is assigned to a host on the Inside (local) network. The address is probably not an IP address assigned by the service provider i.e., these are private IP addresses. This is the inside host seen from the inside network. </a:t>
            </a:r>
            <a:br>
              <a:rPr lang="en-GB" sz="3000" b="0" i="0" dirty="0">
                <a:solidFill>
                  <a:srgbClr val="273239"/>
                </a:solidFill>
                <a:effectLst/>
                <a:latin typeface="Times New Roman" panose="02020603050405020304" pitchFamily="18" charset="0"/>
                <a:cs typeface="Times New Roman" panose="02020603050405020304" pitchFamily="18" charset="0"/>
              </a:rPr>
            </a:br>
            <a:r>
              <a:rPr lang="en-GB" sz="3000" b="0" i="0" dirty="0">
                <a:solidFill>
                  <a:srgbClr val="273239"/>
                </a:solidFill>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GB" sz="3000" b="1" i="0" dirty="0">
                <a:solidFill>
                  <a:srgbClr val="273239"/>
                </a:solidFill>
                <a:effectLst/>
                <a:latin typeface="Times New Roman" panose="02020603050405020304" pitchFamily="18" charset="0"/>
                <a:cs typeface="Times New Roman" panose="02020603050405020304" pitchFamily="18" charset="0"/>
              </a:rPr>
              <a:t>Inside global address –</a:t>
            </a:r>
            <a:r>
              <a:rPr lang="en-GB" sz="3000" b="0" i="0" dirty="0">
                <a:solidFill>
                  <a:srgbClr val="273239"/>
                </a:solidFill>
                <a:effectLst/>
                <a:latin typeface="Times New Roman" panose="02020603050405020304" pitchFamily="18" charset="0"/>
                <a:cs typeface="Times New Roman" panose="02020603050405020304" pitchFamily="18" charset="0"/>
              </a:rPr>
              <a:t> IP address that represents one or more inside local IP addresses to the outside world. This is the inside host as seen from the outside network. </a:t>
            </a:r>
            <a:br>
              <a:rPr lang="en-GB" sz="3000" b="0" i="0" dirty="0">
                <a:solidFill>
                  <a:srgbClr val="273239"/>
                </a:solidFill>
                <a:effectLst/>
                <a:latin typeface="Times New Roman" panose="02020603050405020304" pitchFamily="18" charset="0"/>
                <a:cs typeface="Times New Roman" panose="02020603050405020304" pitchFamily="18" charset="0"/>
              </a:rPr>
            </a:br>
            <a:r>
              <a:rPr lang="en-GB" sz="3000" b="0" i="0" dirty="0">
                <a:solidFill>
                  <a:srgbClr val="273239"/>
                </a:solidFill>
                <a:effectLst/>
                <a:latin typeface="Times New Roman" panose="02020603050405020304" pitchFamily="18" charset="0"/>
                <a:cs typeface="Times New Roman" panose="02020603050405020304" pitchFamily="18" charset="0"/>
              </a:rPr>
              <a:t> </a:t>
            </a:r>
          </a:p>
          <a:p>
            <a:pPr marL="0" indent="0" algn="just">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30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097F4-84B7-88B3-2A5F-235C0D03FD2E}"/>
              </a:ext>
            </a:extLst>
          </p:cNvPr>
          <p:cNvSpPr>
            <a:spLocks noGrp="1"/>
          </p:cNvSpPr>
          <p:nvPr>
            <p:ph idx="1"/>
          </p:nvPr>
        </p:nvSpPr>
        <p:spPr/>
        <p:txBody>
          <a:bodyPr>
            <a:normAutofit/>
          </a:bodyPr>
          <a:lstStyle/>
          <a:p>
            <a:pPr algn="just" fontAlgn="base">
              <a:buFont typeface="Arial" panose="020B0604020202020204" pitchFamily="34" charset="0"/>
              <a:buChar char="•"/>
            </a:pPr>
            <a:r>
              <a:rPr lang="en-GB" sz="3000" b="1" i="0" dirty="0">
                <a:solidFill>
                  <a:srgbClr val="273239"/>
                </a:solidFill>
                <a:effectLst/>
                <a:latin typeface="Times New Roman" panose="02020603050405020304" pitchFamily="18" charset="0"/>
                <a:cs typeface="Times New Roman" panose="02020603050405020304" pitchFamily="18" charset="0"/>
              </a:rPr>
              <a:t>Outside local address –</a:t>
            </a:r>
            <a:r>
              <a:rPr lang="en-GB" sz="3000" b="0" i="0" dirty="0">
                <a:solidFill>
                  <a:srgbClr val="273239"/>
                </a:solidFill>
                <a:effectLst/>
                <a:latin typeface="Times New Roman" panose="02020603050405020304" pitchFamily="18" charset="0"/>
                <a:cs typeface="Times New Roman" panose="02020603050405020304" pitchFamily="18" charset="0"/>
              </a:rPr>
              <a:t> This is the actual IP address of the destination host in the local network after translation. </a:t>
            </a:r>
            <a:br>
              <a:rPr lang="en-GB" sz="3000" b="0" i="0" dirty="0">
                <a:solidFill>
                  <a:srgbClr val="273239"/>
                </a:solidFill>
                <a:effectLst/>
                <a:latin typeface="Times New Roman" panose="02020603050405020304" pitchFamily="18" charset="0"/>
                <a:cs typeface="Times New Roman" panose="02020603050405020304" pitchFamily="18" charset="0"/>
              </a:rPr>
            </a:br>
            <a:r>
              <a:rPr lang="en-GB" sz="3000" b="0" i="0" dirty="0">
                <a:solidFill>
                  <a:srgbClr val="273239"/>
                </a:solidFill>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GB" sz="3000" b="1" i="0" dirty="0">
                <a:solidFill>
                  <a:srgbClr val="273239"/>
                </a:solidFill>
                <a:effectLst/>
                <a:latin typeface="Times New Roman" panose="02020603050405020304" pitchFamily="18" charset="0"/>
                <a:cs typeface="Times New Roman" panose="02020603050405020304" pitchFamily="18" charset="0"/>
              </a:rPr>
              <a:t>Outside global address –</a:t>
            </a:r>
            <a:r>
              <a:rPr lang="en-GB" sz="3000" b="0" i="0" dirty="0">
                <a:solidFill>
                  <a:srgbClr val="273239"/>
                </a:solidFill>
                <a:effectLst/>
                <a:latin typeface="Times New Roman" panose="02020603050405020304" pitchFamily="18" charset="0"/>
                <a:cs typeface="Times New Roman" panose="02020603050405020304" pitchFamily="18" charset="0"/>
              </a:rPr>
              <a:t> This is the outside host as seen from the outside network. It is the IP address of the outside destination host before translation. </a:t>
            </a: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66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24223-4425-EC34-1785-4496A225E4C9}"/>
              </a:ext>
            </a:extLst>
          </p:cNvPr>
          <p:cNvSpPr>
            <a:spLocks noGrp="1"/>
          </p:cNvSpPr>
          <p:nvPr>
            <p:ph idx="1"/>
          </p:nvPr>
        </p:nvSpPr>
        <p:spPr>
          <a:xfrm>
            <a:off x="745435" y="1253331"/>
            <a:ext cx="10515600" cy="4351338"/>
          </a:xfrm>
        </p:spPr>
        <p:txBody>
          <a:bodyPr>
            <a:normAutofit/>
          </a:bodyPr>
          <a:lstStyle/>
          <a:p>
            <a:pPr marL="0" indent="0" algn="just">
              <a:buNone/>
            </a:pPr>
            <a:r>
              <a:rPr lang="en-GB" sz="3000" b="1" i="0" dirty="0">
                <a:solidFill>
                  <a:srgbClr val="273239"/>
                </a:solidFill>
                <a:effectLst/>
                <a:latin typeface="Times New Roman" panose="02020603050405020304" pitchFamily="18" charset="0"/>
                <a:cs typeface="Times New Roman" panose="02020603050405020304" pitchFamily="18" charset="0"/>
              </a:rPr>
              <a:t>Static NAT –</a:t>
            </a:r>
            <a:r>
              <a:rPr lang="en-GB" sz="3000" b="0" i="0" dirty="0">
                <a:solidFill>
                  <a:srgbClr val="273239"/>
                </a:solidFill>
                <a:effectLst/>
                <a:latin typeface="Times New Roman" panose="02020603050405020304" pitchFamily="18" charset="0"/>
                <a:cs typeface="Times New Roman" panose="02020603050405020304" pitchFamily="18" charset="0"/>
              </a:rPr>
              <a:t> In this, a single unregistered (Private) IP address is mapped with a legally registered (Public) IP address </a:t>
            </a:r>
            <a:r>
              <a:rPr lang="en-GB" sz="3000" b="0" i="0" dirty="0" err="1">
                <a:solidFill>
                  <a:srgbClr val="273239"/>
                </a:solidFill>
                <a:effectLst/>
                <a:latin typeface="Times New Roman" panose="02020603050405020304" pitchFamily="18" charset="0"/>
                <a:cs typeface="Times New Roman" panose="02020603050405020304" pitchFamily="18" charset="0"/>
              </a:rPr>
              <a:t>i.e</a:t>
            </a:r>
            <a:r>
              <a:rPr lang="en-GB" sz="3000" b="0" i="0" dirty="0">
                <a:solidFill>
                  <a:srgbClr val="273239"/>
                </a:solidFill>
                <a:effectLst/>
                <a:latin typeface="Times New Roman" panose="02020603050405020304" pitchFamily="18" charset="0"/>
                <a:cs typeface="Times New Roman" panose="02020603050405020304" pitchFamily="18" charset="0"/>
              </a:rPr>
              <a:t> one-to-one mapping between local and global addresses. This is generally used for Web hosting. These are not used in organizations as there are many devices that will need Internet access and to provide Internet access, a public IP address is needed.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39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20DEE-8077-08B5-E323-99C2A6AECD12}"/>
              </a:ext>
            </a:extLst>
          </p:cNvPr>
          <p:cNvSpPr>
            <a:spLocks noGrp="1"/>
          </p:cNvSpPr>
          <p:nvPr>
            <p:ph idx="1"/>
          </p:nvPr>
        </p:nvSpPr>
        <p:spPr>
          <a:xfrm>
            <a:off x="838200" y="1070251"/>
            <a:ext cx="10515600" cy="4351338"/>
          </a:xfrm>
        </p:spPr>
        <p:txBody>
          <a:bodyPr>
            <a:normAutofit/>
          </a:bodyPr>
          <a:lstStyle/>
          <a:p>
            <a:pPr marL="0" indent="0" algn="just">
              <a:buNone/>
            </a:pPr>
            <a:r>
              <a:rPr lang="en-GB" sz="3000" b="1" i="0" dirty="0">
                <a:solidFill>
                  <a:srgbClr val="273239"/>
                </a:solidFill>
                <a:effectLst/>
                <a:latin typeface="Times New Roman" panose="02020603050405020304" pitchFamily="18" charset="0"/>
                <a:cs typeface="Times New Roman" panose="02020603050405020304" pitchFamily="18" charset="0"/>
              </a:rPr>
              <a:t>Dynamic NAT –</a:t>
            </a:r>
            <a:r>
              <a:rPr lang="en-GB" sz="3000" b="0" i="0" dirty="0">
                <a:solidFill>
                  <a:srgbClr val="273239"/>
                </a:solidFill>
                <a:effectLst/>
                <a:latin typeface="Times New Roman" panose="02020603050405020304" pitchFamily="18" charset="0"/>
                <a:cs typeface="Times New Roman" panose="02020603050405020304" pitchFamily="18" charset="0"/>
              </a:rPr>
              <a:t> In this type of NAT, an unregistered IP address is translated into a registered (Public) IP address from a pool of public IP addresses. If the IP address of the pool is not free, then the packet will be dropped as only a fixed number of private IP addresses can be translated to public addresses.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320B-B160-ED1D-76D6-257306E8DD0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Public and Private IP Address</a:t>
            </a:r>
          </a:p>
        </p:txBody>
      </p:sp>
      <p:sp>
        <p:nvSpPr>
          <p:cNvPr id="3" name="Content Placeholder 2">
            <a:extLst>
              <a:ext uri="{FF2B5EF4-FFF2-40B4-BE49-F238E27FC236}">
                <a16:creationId xmlns:a16="http://schemas.microsoft.com/office/drawing/2014/main" id="{56042FD6-37AC-34FD-A1DD-557750C086D6}"/>
              </a:ext>
            </a:extLst>
          </p:cNvPr>
          <p:cNvSpPr>
            <a:spLocks noGrp="1"/>
          </p:cNvSpPr>
          <p:nvPr>
            <p:ph idx="1"/>
          </p:nvPr>
        </p:nvSpPr>
        <p:spPr>
          <a:xfrm>
            <a:off x="838200" y="1825625"/>
            <a:ext cx="10515600" cy="1991001"/>
          </a:xfrm>
        </p:spPr>
        <p:txBody>
          <a:bodyPr>
            <a:noAutofit/>
          </a:bodyPr>
          <a:lstStyle/>
          <a:p>
            <a:pPr algn="just"/>
            <a:r>
              <a:rPr lang="en-GB" sz="3000" b="0" i="0" dirty="0">
                <a:solidFill>
                  <a:srgbClr val="202124"/>
                </a:solidFill>
                <a:effectLst/>
                <a:latin typeface="Times New Roman" panose="02020603050405020304" pitchFamily="18" charset="0"/>
                <a:cs typeface="Times New Roman" panose="02020603050405020304" pitchFamily="18" charset="0"/>
              </a:rPr>
              <a:t>A public IP address identifies you to the wider internet so that all the information you're searching for can find you. A private IP address is used within a private network to connect securely to other devices within that same network.</a:t>
            </a:r>
          </a:p>
          <a:p>
            <a:pPr algn="just"/>
            <a:r>
              <a:rPr lang="en-IN" sz="3000" b="1" dirty="0">
                <a:latin typeface="Times New Roman" panose="02020603050405020304" pitchFamily="18" charset="0"/>
                <a:cs typeface="Times New Roman" panose="02020603050405020304" pitchFamily="18" charset="0"/>
              </a:rPr>
              <a:t>Examples of Private IP Addresses Space:</a:t>
            </a:r>
          </a:p>
          <a:p>
            <a:pPr algn="just"/>
            <a:r>
              <a:rPr lang="en-IN" sz="3000" dirty="0">
                <a:latin typeface="Times New Roman" panose="02020603050405020304" pitchFamily="18" charset="0"/>
                <a:cs typeface="Times New Roman" panose="02020603050405020304" pitchFamily="18" charset="0"/>
              </a:rPr>
              <a:t>10.0.0.0 to 10.255.255.255</a:t>
            </a:r>
          </a:p>
          <a:p>
            <a:pPr algn="just"/>
            <a:r>
              <a:rPr lang="en-IN" sz="3000" dirty="0">
                <a:latin typeface="Times New Roman" panose="02020603050405020304" pitchFamily="18" charset="0"/>
                <a:cs typeface="Times New Roman" panose="02020603050405020304" pitchFamily="18" charset="0"/>
              </a:rPr>
              <a:t>172.16.0.0 to 172.31.255.255</a:t>
            </a:r>
          </a:p>
          <a:p>
            <a:pPr algn="just"/>
            <a:r>
              <a:rPr lang="en-IN" sz="3000" dirty="0">
                <a:latin typeface="Times New Roman" panose="02020603050405020304" pitchFamily="18" charset="0"/>
                <a:cs typeface="Times New Roman" panose="02020603050405020304" pitchFamily="18" charset="0"/>
              </a:rPr>
              <a:t>192.168.0.0 192.168.255.255</a:t>
            </a:r>
          </a:p>
          <a:p>
            <a:pPr algn="just">
              <a:buFont typeface="Wingdings" panose="05000000000000000000" pitchFamily="2" charset="2"/>
              <a:buChar char="v"/>
            </a:pPr>
            <a:endParaRPr lang="en-IN" sz="3000" b="1" dirty="0">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31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725</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Network layer </vt:lpstr>
      <vt:lpstr>Network Address Translation (NAT) </vt:lpstr>
      <vt:lpstr>NAT inside and outside addresses – </vt:lpstr>
      <vt:lpstr>Network Address Translation (NAT) working – </vt:lpstr>
      <vt:lpstr>PowerPoint Presentation</vt:lpstr>
      <vt:lpstr>PowerPoint Presentation</vt:lpstr>
      <vt:lpstr>PowerPoint Presentation</vt:lpstr>
      <vt:lpstr>PowerPoint Presentation</vt:lpstr>
      <vt:lpstr>Public and Private IP Address</vt:lpstr>
      <vt:lpstr>PowerPoint Presentation</vt:lpstr>
      <vt:lpstr>NAT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 </dc:title>
  <dc:creator>Kaushik's</dc:creator>
  <cp:lastModifiedBy>Kaushik's</cp:lastModifiedBy>
  <cp:revision>1</cp:revision>
  <dcterms:created xsi:type="dcterms:W3CDTF">2022-12-08T07:38:48Z</dcterms:created>
  <dcterms:modified xsi:type="dcterms:W3CDTF">2022-12-08T17:04:10Z</dcterms:modified>
</cp:coreProperties>
</file>