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8" r:id="rId3"/>
    <p:sldId id="311" r:id="rId4"/>
    <p:sldId id="257" r:id="rId5"/>
    <p:sldId id="312" r:id="rId6"/>
    <p:sldId id="313" r:id="rId7"/>
    <p:sldId id="270" r:id="rId8"/>
    <p:sldId id="315" r:id="rId9"/>
    <p:sldId id="316" r:id="rId10"/>
    <p:sldId id="314" r:id="rId11"/>
    <p:sldId id="269" r:id="rId12"/>
    <p:sldId id="259" r:id="rId13"/>
    <p:sldId id="272" r:id="rId14"/>
    <p:sldId id="271" r:id="rId15"/>
    <p:sldId id="273" r:id="rId16"/>
    <p:sldId id="274" r:id="rId17"/>
    <p:sldId id="275" r:id="rId18"/>
    <p:sldId id="317" r:id="rId19"/>
    <p:sldId id="319" r:id="rId20"/>
    <p:sldId id="276" r:id="rId21"/>
    <p:sldId id="278" r:id="rId22"/>
    <p:sldId id="320" r:id="rId23"/>
    <p:sldId id="279" r:id="rId24"/>
    <p:sldId id="280" r:id="rId25"/>
    <p:sldId id="281" r:id="rId26"/>
    <p:sldId id="321" r:id="rId27"/>
    <p:sldId id="322" r:id="rId28"/>
    <p:sldId id="323" r:id="rId29"/>
    <p:sldId id="324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27" r:id="rId39"/>
    <p:sldId id="328" r:id="rId40"/>
    <p:sldId id="329" r:id="rId41"/>
    <p:sldId id="330" r:id="rId42"/>
    <p:sldId id="291" r:id="rId43"/>
    <p:sldId id="292" r:id="rId44"/>
    <p:sldId id="345" r:id="rId45"/>
    <p:sldId id="346" r:id="rId46"/>
    <p:sldId id="331" r:id="rId47"/>
    <p:sldId id="332" r:id="rId48"/>
    <p:sldId id="333" r:id="rId49"/>
    <p:sldId id="347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293" r:id="rId62"/>
    <p:sldId id="294" r:id="rId63"/>
    <p:sldId id="295" r:id="rId64"/>
    <p:sldId id="296" r:id="rId65"/>
    <p:sldId id="298" r:id="rId66"/>
    <p:sldId id="301" r:id="rId67"/>
    <p:sldId id="302" r:id="rId68"/>
    <p:sldId id="303" r:id="rId69"/>
    <p:sldId id="304" r:id="rId70"/>
    <p:sldId id="305" r:id="rId71"/>
    <p:sldId id="306" r:id="rId72"/>
    <p:sldId id="307" r:id="rId73"/>
    <p:sldId id="308" r:id="rId74"/>
    <p:sldId id="309" r:id="rId75"/>
    <p:sldId id="310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99A902-FDA7-4B38-8D84-9A2A522DAFDE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2BE88-14B8-4497-85C0-5D43750B0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405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91140" name="Header Placeholder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Shell ScriptingITS Research ComputingShell Scripting</a:t>
            </a:r>
          </a:p>
        </p:txBody>
      </p:sp>
      <p:sp>
        <p:nvSpPr>
          <p:cNvPr id="9114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10/30/20089/25/20089/11/2008</a:t>
            </a:r>
          </a:p>
        </p:txBody>
      </p:sp>
      <p:sp>
        <p:nvSpPr>
          <p:cNvPr id="9114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Research Computing, ITS, UNC-CHShell ScriptingResearch Computing Center, UNC-CH</a:t>
            </a:r>
          </a:p>
        </p:txBody>
      </p:sp>
      <p:sp>
        <p:nvSpPr>
          <p:cNvPr id="91143" name="Slide Number Placeholder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872ACB-AE72-4B90-B100-922E6B2070E3}" type="slidenum">
              <a:rPr lang="en-US"/>
              <a:pPr eaLnBrk="1" hangingPunct="1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8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772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04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613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9488" y="47625"/>
            <a:ext cx="6551612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903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8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4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51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4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8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48EC-2D10-4D4A-89F7-06718C083D7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74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F48EC-2D10-4D4A-89F7-06718C083D7C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776A0-3355-4AF5-A45B-B26AF7953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49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688" y="3600450"/>
            <a:ext cx="6400800" cy="1752600"/>
          </a:xfrm>
        </p:spPr>
        <p:txBody>
          <a:bodyPr/>
          <a:lstStyle/>
          <a:p>
            <a:r>
              <a:rPr lang="en-IN" b="1" dirty="0"/>
              <a:t>The Bourne Again Shell and TC Shell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6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1900" dirty="0">
                <a:solidFill>
                  <a:srgbClr val="FF6600"/>
                </a:solidFill>
              </a:rPr>
              <a:t>On many systems such as our LINUX clusters </a:t>
            </a:r>
            <a:r>
              <a:rPr lang="en-US" sz="1900" dirty="0" err="1">
                <a:solidFill>
                  <a:srgbClr val="FF6600"/>
                </a:solidFill>
              </a:rPr>
              <a:t>sh</a:t>
            </a:r>
            <a:r>
              <a:rPr lang="en-US" sz="1900" dirty="0">
                <a:solidFill>
                  <a:srgbClr val="FF6600"/>
                </a:solidFill>
              </a:rPr>
              <a:t> is symbolically linked to bash, </a:t>
            </a:r>
            <a:r>
              <a:rPr lang="en-US" sz="1900" dirty="0"/>
              <a:t>/bin/</a:t>
            </a:r>
            <a:r>
              <a:rPr lang="en-US" sz="1900" dirty="0" err="1"/>
              <a:t>sh</a:t>
            </a:r>
            <a:r>
              <a:rPr lang="en-US" sz="1900" dirty="0"/>
              <a:t> -&gt; /bin/bash</a:t>
            </a:r>
            <a:r>
              <a:rPr lang="en-US" sz="1900" dirty="0">
                <a:solidFill>
                  <a:srgbClr val="FF6600"/>
                </a:solidFill>
              </a:rPr>
              <a:t> </a:t>
            </a:r>
            <a:endParaRPr lang="en-GB" sz="1900" dirty="0">
              <a:solidFill>
                <a:srgbClr val="FF6600"/>
              </a:solidFill>
            </a:endParaRPr>
          </a:p>
          <a:p>
            <a:pPr>
              <a:lnSpc>
                <a:spcPct val="70000"/>
              </a:lnSpc>
            </a:pPr>
            <a:r>
              <a:rPr lang="en-GB" sz="1900" dirty="0">
                <a:solidFill>
                  <a:srgbClr val="FF6600"/>
                </a:solidFill>
              </a:rPr>
              <a:t>We recommend that you use </a:t>
            </a:r>
            <a:r>
              <a:rPr lang="en-GB" sz="1900" dirty="0" err="1">
                <a:solidFill>
                  <a:srgbClr val="FF6600"/>
                </a:solidFill>
              </a:rPr>
              <a:t>sh</a:t>
            </a:r>
            <a:r>
              <a:rPr lang="en-GB" sz="1900" dirty="0">
                <a:solidFill>
                  <a:srgbClr val="FF6600"/>
                </a:solidFill>
              </a:rPr>
              <a:t>/bash for writing new shell scripts but learn </a:t>
            </a:r>
            <a:r>
              <a:rPr lang="en-GB" sz="1900" dirty="0" err="1">
                <a:solidFill>
                  <a:srgbClr val="FF6600"/>
                </a:solidFill>
              </a:rPr>
              <a:t>csh</a:t>
            </a:r>
            <a:r>
              <a:rPr lang="en-GB" sz="1900" dirty="0">
                <a:solidFill>
                  <a:srgbClr val="FF6600"/>
                </a:solidFill>
              </a:rPr>
              <a:t>/</a:t>
            </a:r>
            <a:r>
              <a:rPr lang="en-GB" sz="1900" dirty="0" err="1">
                <a:solidFill>
                  <a:srgbClr val="FF6600"/>
                </a:solidFill>
              </a:rPr>
              <a:t>tcsh</a:t>
            </a:r>
            <a:r>
              <a:rPr lang="en-GB" sz="1900" dirty="0">
                <a:solidFill>
                  <a:srgbClr val="FF6600"/>
                </a:solidFill>
              </a:rPr>
              <a:t> to understand existing scripts. </a:t>
            </a:r>
          </a:p>
          <a:p>
            <a:pPr>
              <a:lnSpc>
                <a:spcPct val="70000"/>
              </a:lnSpc>
            </a:pPr>
            <a:r>
              <a:rPr lang="en-GB" sz="1900" dirty="0">
                <a:solidFill>
                  <a:srgbClr val="FF6600"/>
                </a:solidFill>
              </a:rPr>
              <a:t>Many, if not all, scientific applications require </a:t>
            </a:r>
            <a:r>
              <a:rPr lang="en-GB" sz="1900" dirty="0" err="1">
                <a:solidFill>
                  <a:srgbClr val="FF6600"/>
                </a:solidFill>
              </a:rPr>
              <a:t>csh</a:t>
            </a:r>
            <a:r>
              <a:rPr lang="en-GB" sz="1900" dirty="0">
                <a:solidFill>
                  <a:srgbClr val="FF6600"/>
                </a:solidFill>
              </a:rPr>
              <a:t>/</a:t>
            </a:r>
            <a:r>
              <a:rPr lang="en-GB" sz="1900" dirty="0" err="1">
                <a:solidFill>
                  <a:srgbClr val="FF6600"/>
                </a:solidFill>
              </a:rPr>
              <a:t>tcsh</a:t>
            </a:r>
            <a:r>
              <a:rPr lang="en-GB" sz="1900" dirty="0">
                <a:solidFill>
                  <a:srgbClr val="FF6600"/>
                </a:solidFill>
              </a:rPr>
              <a:t> environment (GUI, Graphics Utility Interface)</a:t>
            </a:r>
          </a:p>
          <a:p>
            <a:pPr>
              <a:lnSpc>
                <a:spcPct val="70000"/>
              </a:lnSpc>
              <a:spcBef>
                <a:spcPct val="30000"/>
              </a:spcBef>
            </a:pPr>
            <a:r>
              <a:rPr lang="en-US" altLang="zh-CN" sz="1900" b="1" dirty="0">
                <a:latin typeface="Arial" charset="0"/>
              </a:rPr>
              <a:t>All Linux versions use the </a:t>
            </a:r>
            <a:r>
              <a:rPr lang="en-US" altLang="zh-CN" sz="1900" b="1" dirty="0">
                <a:solidFill>
                  <a:srgbClr val="0066FF"/>
                </a:solidFill>
                <a:latin typeface="Arial" charset="0"/>
              </a:rPr>
              <a:t>Bash shell</a:t>
            </a:r>
            <a:r>
              <a:rPr lang="en-US" altLang="zh-CN" sz="1900" b="1" dirty="0">
                <a:latin typeface="Arial" charset="0"/>
              </a:rPr>
              <a:t> (Bourne Again Shell) as the default shell </a:t>
            </a:r>
          </a:p>
          <a:p>
            <a:pPr lvl="1">
              <a:lnSpc>
                <a:spcPct val="70000"/>
              </a:lnSpc>
              <a:spcBef>
                <a:spcPct val="30000"/>
              </a:spcBef>
            </a:pPr>
            <a:r>
              <a:rPr lang="en-US" altLang="zh-CN" sz="1900" b="1" dirty="0">
                <a:latin typeface="Arial" charset="0"/>
              </a:rPr>
              <a:t>Bash/Bourn/</a:t>
            </a:r>
            <a:r>
              <a:rPr lang="en-US" altLang="zh-CN" sz="1900" b="1" dirty="0" err="1">
                <a:latin typeface="Arial" charset="0"/>
              </a:rPr>
              <a:t>ksh</a:t>
            </a:r>
            <a:r>
              <a:rPr lang="en-US" altLang="zh-CN" sz="1900" b="1" dirty="0">
                <a:latin typeface="Arial" charset="0"/>
              </a:rPr>
              <a:t>/</a:t>
            </a:r>
            <a:r>
              <a:rPr lang="en-US" altLang="zh-CN" sz="1900" b="1" dirty="0" err="1">
                <a:latin typeface="Arial" charset="0"/>
              </a:rPr>
              <a:t>sh</a:t>
            </a:r>
            <a:r>
              <a:rPr lang="en-US" altLang="zh-CN" sz="1900" b="1" dirty="0">
                <a:latin typeface="Arial" charset="0"/>
              </a:rPr>
              <a:t> prompt: </a:t>
            </a:r>
            <a:r>
              <a:rPr lang="en-US" altLang="zh-CN" sz="1900" b="1" dirty="0">
                <a:solidFill>
                  <a:srgbClr val="FF3300"/>
                </a:solidFill>
                <a:latin typeface="Arial" charset="0"/>
              </a:rPr>
              <a:t>$</a:t>
            </a:r>
          </a:p>
          <a:p>
            <a:pPr>
              <a:lnSpc>
                <a:spcPct val="70000"/>
              </a:lnSpc>
              <a:buFontTx/>
              <a:buChar char="•"/>
            </a:pPr>
            <a:r>
              <a:rPr lang="en-GB" altLang="zh-CN" sz="1900" b="1" dirty="0">
                <a:latin typeface="Arial" charset="0"/>
              </a:rPr>
              <a:t>All UNIX system include C shell and its predecessor Bourne shell.</a:t>
            </a:r>
          </a:p>
          <a:p>
            <a:pPr lvl="1">
              <a:lnSpc>
                <a:spcPct val="70000"/>
              </a:lnSpc>
            </a:pPr>
            <a:r>
              <a:rPr lang="en-US" altLang="zh-CN" sz="1900" b="1" dirty="0" err="1">
                <a:latin typeface="Arial" charset="0"/>
              </a:rPr>
              <a:t>Csh</a:t>
            </a:r>
            <a:r>
              <a:rPr lang="en-US" altLang="zh-CN" sz="1900" b="1" dirty="0">
                <a:latin typeface="Arial" charset="0"/>
              </a:rPr>
              <a:t>/</a:t>
            </a:r>
            <a:r>
              <a:rPr lang="en-US" altLang="zh-CN" sz="1900" b="1" dirty="0" err="1">
                <a:latin typeface="Arial" charset="0"/>
              </a:rPr>
              <a:t>tcsh</a:t>
            </a:r>
            <a:r>
              <a:rPr lang="en-US" altLang="zh-CN" sz="1900" b="1" dirty="0">
                <a:latin typeface="Arial" charset="0"/>
              </a:rPr>
              <a:t> prompt: </a:t>
            </a:r>
            <a:r>
              <a:rPr lang="en-US" altLang="zh-CN" sz="1900" b="1" dirty="0">
                <a:solidFill>
                  <a:srgbClr val="FF3300"/>
                </a:solidFill>
                <a:latin typeface="Arial" charset="0"/>
              </a:rPr>
              <a:t>%</a:t>
            </a:r>
            <a:endParaRPr lang="en-US" sz="1900" b="1" dirty="0">
              <a:solidFill>
                <a:srgbClr val="FF3300"/>
              </a:solidFill>
              <a:latin typeface="Arial" charset="0"/>
              <a:ea typeface="宋体" pitchFamily="2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1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Shell scripts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Shell scripts can be used to prepare input files,  job monitoring, and output processing.</a:t>
            </a:r>
          </a:p>
          <a:p>
            <a:r>
              <a:rPr lang="en-GB" dirty="0">
                <a:solidFill>
                  <a:schemeClr val="accent2"/>
                </a:solidFill>
              </a:rPr>
              <a:t>Useful to create own commands.</a:t>
            </a:r>
          </a:p>
          <a:p>
            <a:r>
              <a:rPr lang="en-GB" dirty="0">
                <a:solidFill>
                  <a:schemeClr val="accent2"/>
                </a:solidFill>
              </a:rPr>
              <a:t>Save lots of time on file processing.</a:t>
            </a:r>
          </a:p>
          <a:p>
            <a:r>
              <a:rPr lang="en-GB" dirty="0">
                <a:solidFill>
                  <a:schemeClr val="accent2"/>
                </a:solidFill>
              </a:rPr>
              <a:t>To automate some task of day to day life.</a:t>
            </a:r>
          </a:p>
          <a:p>
            <a:r>
              <a:rPr lang="en-GB" dirty="0">
                <a:solidFill>
                  <a:schemeClr val="accent2"/>
                </a:solidFill>
              </a:rPr>
              <a:t>System Administration part can be also automated.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2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Shell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shell script</a:t>
            </a:r>
            <a:r>
              <a:rPr lang="en-US" dirty="0"/>
              <a:t> is a script written for the shell</a:t>
            </a:r>
          </a:p>
          <a:p>
            <a:pPr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Two key ingredients</a:t>
            </a:r>
          </a:p>
          <a:p>
            <a:pPr lvl="1"/>
            <a:r>
              <a:rPr lang="en-US" dirty="0"/>
              <a:t>UNIX/LINUX commands</a:t>
            </a:r>
          </a:p>
          <a:p>
            <a:pPr lvl="1"/>
            <a:r>
              <a:rPr lang="en-US" dirty="0"/>
              <a:t>Shell programming syntax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2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make script……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Start </a:t>
            </a:r>
            <a:r>
              <a:rPr lang="en-GB" sz="2800" dirty="0">
                <a:solidFill>
                  <a:srgbClr val="FF6600"/>
                </a:solidFill>
              </a:rPr>
              <a:t>vi</a:t>
            </a:r>
            <a:r>
              <a:rPr lang="en-GB" sz="2800" dirty="0"/>
              <a:t> </a:t>
            </a:r>
            <a:r>
              <a:rPr lang="en-GB" sz="2800" dirty="0">
                <a:solidFill>
                  <a:srgbClr val="FF6600"/>
                </a:solidFill>
              </a:rPr>
              <a:t>scriptfilename.sh</a:t>
            </a:r>
            <a:r>
              <a:rPr lang="en-GB" sz="2800" dirty="0"/>
              <a:t> with the line </a:t>
            </a:r>
          </a:p>
          <a:p>
            <a:pPr>
              <a:buNone/>
            </a:pPr>
            <a:r>
              <a:rPr lang="en-GB" sz="2800" dirty="0">
                <a:solidFill>
                  <a:srgbClr val="FF6600"/>
                </a:solidFill>
              </a:rPr>
              <a:t>	</a:t>
            </a:r>
            <a:r>
              <a:rPr lang="en-GB" sz="2400" dirty="0">
                <a:solidFill>
                  <a:srgbClr val="FF6600"/>
                </a:solidFill>
              </a:rPr>
              <a:t>#!/bin/</a:t>
            </a:r>
            <a:r>
              <a:rPr lang="en-GB" sz="2400" dirty="0" err="1">
                <a:solidFill>
                  <a:srgbClr val="FF6600"/>
                </a:solidFill>
              </a:rPr>
              <a:t>sh</a:t>
            </a:r>
            <a:endParaRPr lang="en-GB" sz="2400" dirty="0">
              <a:solidFill>
                <a:srgbClr val="FF6600"/>
              </a:solidFill>
            </a:endParaRPr>
          </a:p>
          <a:p>
            <a:r>
              <a:rPr lang="en-GB" sz="2800" dirty="0"/>
              <a:t>All other lines starting with # are comments.</a:t>
            </a:r>
          </a:p>
          <a:p>
            <a:pPr lvl="1"/>
            <a:r>
              <a:rPr lang="en-GB" sz="2400" dirty="0"/>
              <a:t>make code readable by including comments</a:t>
            </a:r>
          </a:p>
          <a:p>
            <a:r>
              <a:rPr lang="en-GB" sz="2800" dirty="0"/>
              <a:t>Tell Unix that the script file is executable</a:t>
            </a:r>
          </a:p>
          <a:p>
            <a:pPr lvl="1">
              <a:buNone/>
            </a:pPr>
            <a:r>
              <a:rPr lang="en-GB" sz="2400" dirty="0">
                <a:solidFill>
                  <a:srgbClr val="336699"/>
                </a:solidFill>
              </a:rPr>
              <a:t>$</a:t>
            </a:r>
            <a:r>
              <a:rPr lang="en-GB" sz="2400" dirty="0">
                <a:solidFill>
                  <a:srgbClr val="FF6600"/>
                </a:solidFill>
              </a:rPr>
              <a:t> </a:t>
            </a:r>
            <a:r>
              <a:rPr lang="en-GB" sz="2400" dirty="0" err="1">
                <a:solidFill>
                  <a:srgbClr val="FF6600"/>
                </a:solidFill>
              </a:rPr>
              <a:t>chmod</a:t>
            </a:r>
            <a:r>
              <a:rPr lang="en-GB" sz="2400" dirty="0">
                <a:solidFill>
                  <a:srgbClr val="FF6600"/>
                </a:solidFill>
              </a:rPr>
              <a:t> </a:t>
            </a:r>
            <a:r>
              <a:rPr lang="en-GB" sz="2400" dirty="0" err="1">
                <a:solidFill>
                  <a:srgbClr val="FF6600"/>
                </a:solidFill>
              </a:rPr>
              <a:t>u+x</a:t>
            </a:r>
            <a:r>
              <a:rPr lang="en-GB" sz="2400" dirty="0">
                <a:solidFill>
                  <a:srgbClr val="FF6600"/>
                </a:solidFill>
              </a:rPr>
              <a:t> scriptfilename.sh</a:t>
            </a:r>
          </a:p>
          <a:p>
            <a:pPr lvl="1">
              <a:buNone/>
            </a:pPr>
            <a:r>
              <a:rPr lang="en-GB" sz="2400" dirty="0">
                <a:solidFill>
                  <a:srgbClr val="336699"/>
                </a:solidFill>
              </a:rPr>
              <a:t>$</a:t>
            </a:r>
            <a:r>
              <a:rPr lang="en-GB" sz="2400" dirty="0">
                <a:solidFill>
                  <a:srgbClr val="FF6600"/>
                </a:solidFill>
              </a:rPr>
              <a:t> </a:t>
            </a:r>
            <a:r>
              <a:rPr lang="en-GB" sz="2400" dirty="0" err="1">
                <a:solidFill>
                  <a:srgbClr val="FF6600"/>
                </a:solidFill>
              </a:rPr>
              <a:t>chmod</a:t>
            </a:r>
            <a:r>
              <a:rPr lang="en-GB" sz="2400" dirty="0">
                <a:solidFill>
                  <a:srgbClr val="FF6600"/>
                </a:solidFill>
              </a:rPr>
              <a:t> +x scriptfilename.sh</a:t>
            </a:r>
          </a:p>
          <a:p>
            <a:r>
              <a:rPr lang="en-GB" sz="2800" dirty="0"/>
              <a:t>Execute the shell-script  </a:t>
            </a:r>
          </a:p>
          <a:p>
            <a:pPr lvl="1">
              <a:buNone/>
            </a:pPr>
            <a:r>
              <a:rPr lang="en-GB" sz="2400" dirty="0">
                <a:solidFill>
                  <a:srgbClr val="336699"/>
                </a:solidFill>
              </a:rPr>
              <a:t>$</a:t>
            </a:r>
            <a:r>
              <a:rPr lang="en-GB" sz="2400" dirty="0"/>
              <a:t> </a:t>
            </a:r>
            <a:r>
              <a:rPr lang="en-GB" sz="2400" dirty="0">
                <a:solidFill>
                  <a:srgbClr val="FF6600"/>
                </a:solidFill>
              </a:rPr>
              <a:t>./scriptfilename.sh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2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Example…..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>
                <a:solidFill>
                  <a:schemeClr val="bg2"/>
                </a:solidFill>
                <a:latin typeface="Arial" charset="0"/>
                <a:ea typeface="宋体" pitchFamily="2" charset="-122"/>
              </a:rPr>
              <a:t>$</a:t>
            </a:r>
            <a:r>
              <a:rPr lang="en-US" altLang="zh-CN" sz="1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vi myfirstscript.sh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>
                <a:latin typeface="Arial" charset="0"/>
                <a:ea typeface="宋体" pitchFamily="2" charset="-122"/>
              </a:rPr>
              <a:t>	</a:t>
            </a:r>
            <a:r>
              <a:rPr lang="en-US" altLang="zh-CN" sz="1800" b="1" dirty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#! /bin/</a:t>
            </a:r>
            <a:r>
              <a:rPr lang="en-US" altLang="zh-CN" sz="2000" b="1" dirty="0" err="1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sh</a:t>
            </a:r>
            <a:endParaRPr lang="en-US" altLang="zh-CN" sz="2000" b="1" dirty="0">
              <a:solidFill>
                <a:srgbClr val="FF0000"/>
              </a:solidFill>
              <a:latin typeface="Courier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urier" pitchFamily="49" charset="0"/>
              </a:rPr>
              <a:t>	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urier" pitchFamily="49" charset="0"/>
              </a:rPr>
              <a:t>   # The first example of a shell script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	 directory=`</a:t>
            </a:r>
            <a:r>
              <a:rPr lang="en-US" altLang="zh-CN" sz="2000" b="1" dirty="0" err="1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pwd</a:t>
            </a:r>
            <a:r>
              <a:rPr lang="en-US" altLang="zh-CN" sz="2000" b="1" dirty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`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echo Hello World!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echo The date today is `date`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echo The current directory is $directory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>
                <a:solidFill>
                  <a:schemeClr val="bg2"/>
                </a:solidFill>
                <a:latin typeface="Arial" charset="0"/>
                <a:ea typeface="宋体" pitchFamily="2" charset="-122"/>
              </a:rPr>
              <a:t>$</a:t>
            </a:r>
            <a:r>
              <a:rPr lang="en-US" altLang="zh-CN" sz="1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1800" b="1" dirty="0" err="1">
                <a:solidFill>
                  <a:srgbClr val="CC0000"/>
                </a:solidFill>
                <a:latin typeface="Arial" charset="0"/>
                <a:ea typeface="宋体" pitchFamily="2" charset="-122"/>
              </a:rPr>
              <a:t>chmod</a:t>
            </a:r>
            <a:r>
              <a:rPr lang="en-US" altLang="zh-CN" sz="1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+x myfirstscript.sh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>
                <a:solidFill>
                  <a:schemeClr val="bg2"/>
                </a:solidFill>
                <a:latin typeface="Arial" charset="0"/>
                <a:ea typeface="宋体" pitchFamily="2" charset="-122"/>
              </a:rPr>
              <a:t>$</a:t>
            </a:r>
            <a:r>
              <a:rPr lang="en-US" altLang="zh-CN" sz="1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./myfirstscript.sh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Courier" pitchFamily="49" charset="0"/>
                <a:ea typeface="宋体" pitchFamily="2" charset="-122"/>
              </a:rPr>
              <a:t>   </a:t>
            </a:r>
            <a:r>
              <a:rPr lang="en-US" altLang="zh-CN" sz="1800" b="1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Hello World!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The date today is Mon Mar 8 15:20:09 EST 2010</a:t>
            </a:r>
          </a:p>
          <a:p>
            <a:pPr>
              <a:lnSpc>
                <a:spcPct val="80000"/>
              </a:lnSpc>
              <a:spcBef>
                <a:spcPct val="40000"/>
              </a:spcBef>
              <a:buNone/>
            </a:pPr>
            <a:r>
              <a:rPr lang="en-US" altLang="zh-CN" sz="1800" b="1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   The current directory is /</a:t>
            </a:r>
            <a:r>
              <a:rPr lang="en-US" altLang="zh-CN" sz="1800" b="1" dirty="0" err="1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netscr</a:t>
            </a:r>
            <a:r>
              <a:rPr lang="en-US" altLang="zh-CN" sz="1800" b="1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/</a:t>
            </a:r>
            <a:r>
              <a:rPr lang="en-US" altLang="zh-CN" sz="1800" b="1" dirty="0" err="1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shubin</a:t>
            </a:r>
            <a:r>
              <a:rPr lang="en-US" altLang="zh-CN" sz="1800" b="1" dirty="0">
                <a:solidFill>
                  <a:schemeClr val="tx1"/>
                </a:solidFill>
                <a:latin typeface="Courier" pitchFamily="49" charset="0"/>
                <a:ea typeface="宋体" pitchFamily="2" charset="-122"/>
              </a:rPr>
              <a:t>/test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03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spcBef>
                <a:spcPct val="35000"/>
              </a:spcBef>
            </a:pPr>
            <a:r>
              <a:rPr lang="en-US" altLang="zh-CN" b="1" dirty="0">
                <a:latin typeface="Arial" charset="0"/>
                <a:ea typeface="宋体" pitchFamily="2" charset="-122"/>
              </a:rPr>
              <a:t>Text files that contain sequences of UNIX commands , created by a text editor</a:t>
            </a:r>
          </a:p>
          <a:p>
            <a:pPr>
              <a:lnSpc>
                <a:spcPct val="170000"/>
              </a:lnSpc>
              <a:spcBef>
                <a:spcPct val="35000"/>
              </a:spcBef>
            </a:pPr>
            <a:r>
              <a:rPr lang="en-US" altLang="zh-CN" b="1" dirty="0">
                <a:latin typeface="Arial" charset="0"/>
                <a:ea typeface="宋体" pitchFamily="2" charset="-122"/>
              </a:rPr>
              <a:t>No compiler required to run a shell script, because the UNIX shell acts as an </a:t>
            </a:r>
            <a:r>
              <a:rPr lang="en-US" altLang="zh-CN" b="1" dirty="0">
                <a:solidFill>
                  <a:srgbClr val="3366CC"/>
                </a:solidFill>
                <a:latin typeface="Arial" charset="0"/>
                <a:ea typeface="宋体" pitchFamily="2" charset="-122"/>
              </a:rPr>
              <a:t>interpreter</a:t>
            </a:r>
            <a:r>
              <a:rPr lang="en-US" altLang="zh-CN" b="1" dirty="0">
                <a:latin typeface="Arial" charset="0"/>
                <a:ea typeface="宋体" pitchFamily="2" charset="-122"/>
              </a:rPr>
              <a:t> when reading script files</a:t>
            </a:r>
          </a:p>
          <a:p>
            <a:pPr>
              <a:lnSpc>
                <a:spcPct val="170000"/>
              </a:lnSpc>
              <a:spcBef>
                <a:spcPct val="45000"/>
              </a:spcBef>
            </a:pPr>
            <a:r>
              <a:rPr lang="en-US" altLang="zh-CN" b="1" dirty="0">
                <a:latin typeface="Arial" charset="0"/>
                <a:ea typeface="宋体" pitchFamily="2" charset="-122"/>
              </a:rPr>
              <a:t>After you create a shell script, you simply tell the OS that the file is a program that can be executed, by using the </a:t>
            </a:r>
            <a:r>
              <a:rPr lang="en-US" altLang="zh-CN" b="1" dirty="0" err="1">
                <a:solidFill>
                  <a:srgbClr val="CC0000"/>
                </a:solidFill>
                <a:latin typeface="Arial" charset="0"/>
                <a:ea typeface="宋体" pitchFamily="2" charset="-122"/>
              </a:rPr>
              <a:t>chmod</a:t>
            </a:r>
            <a:r>
              <a:rPr lang="en-US" altLang="zh-CN" b="1" dirty="0">
                <a:solidFill>
                  <a:srgbClr val="3366CC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b="1" dirty="0">
                <a:latin typeface="Arial" charset="0"/>
                <a:ea typeface="宋体" pitchFamily="2" charset="-122"/>
              </a:rPr>
              <a:t>command to change the files’ mode to be executable</a:t>
            </a:r>
          </a:p>
          <a:p>
            <a:pPr>
              <a:lnSpc>
                <a:spcPct val="170000"/>
              </a:lnSpc>
              <a:spcBef>
                <a:spcPct val="30000"/>
              </a:spcBef>
            </a:pPr>
            <a:r>
              <a:rPr lang="en-US" altLang="zh-CN" b="1" dirty="0">
                <a:latin typeface="Arial" charset="0"/>
                <a:ea typeface="宋体" pitchFamily="2" charset="-122"/>
              </a:rPr>
              <a:t>Shell programs run </a:t>
            </a:r>
            <a:r>
              <a:rPr lang="en-US" altLang="zh-CN" b="1" dirty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less quickly</a:t>
            </a:r>
            <a:r>
              <a:rPr lang="en-US" altLang="zh-CN" b="1" dirty="0">
                <a:latin typeface="Arial" charset="0"/>
                <a:ea typeface="宋体" pitchFamily="2" charset="-122"/>
              </a:rPr>
              <a:t> than compiled programs, because the shell must interpret each UNIX command inside the executable script file before it is executed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56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More……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Lines starting with </a:t>
            </a:r>
            <a:r>
              <a:rPr lang="en-GB" sz="2400" dirty="0">
                <a:latin typeface="Courier" pitchFamily="49" charset="0"/>
              </a:rPr>
              <a:t>#</a:t>
            </a:r>
            <a:r>
              <a:rPr lang="en-GB" sz="2400" dirty="0"/>
              <a:t> are comments except the very first line where </a:t>
            </a:r>
            <a:r>
              <a:rPr lang="en-GB" sz="2400" dirty="0">
                <a:latin typeface="Courier" pitchFamily="49" charset="0"/>
              </a:rPr>
              <a:t>#!</a:t>
            </a:r>
            <a:r>
              <a:rPr lang="en-GB" sz="2400" dirty="0"/>
              <a:t> indicates the location of the shell that will be run to execute the script.</a:t>
            </a:r>
          </a:p>
          <a:p>
            <a:r>
              <a:rPr lang="en-GB" sz="2400" dirty="0"/>
              <a:t>On any line characters following an unquoted # are considered to be comments and ignored.</a:t>
            </a:r>
          </a:p>
          <a:p>
            <a:r>
              <a:rPr lang="en-GB" sz="2400" dirty="0"/>
              <a:t>Comments are used to; </a:t>
            </a:r>
          </a:p>
          <a:p>
            <a:pPr lvl="1"/>
            <a:r>
              <a:rPr lang="en-GB" sz="2000" dirty="0"/>
              <a:t>Identify who wrote it and when</a:t>
            </a:r>
          </a:p>
          <a:p>
            <a:pPr lvl="1"/>
            <a:r>
              <a:rPr lang="en-GB" sz="2000" dirty="0"/>
              <a:t>Identify input variables</a:t>
            </a:r>
          </a:p>
          <a:p>
            <a:pPr lvl="1"/>
            <a:r>
              <a:rPr lang="en-GB" sz="2000" dirty="0"/>
              <a:t>Make code easy to read</a:t>
            </a:r>
          </a:p>
          <a:p>
            <a:pPr lvl="1"/>
            <a:r>
              <a:rPr lang="en-GB" sz="2000" dirty="0"/>
              <a:t>Explain complex code sections</a:t>
            </a:r>
          </a:p>
          <a:p>
            <a:pPr lvl="1"/>
            <a:r>
              <a:rPr lang="en-GB" sz="2000" dirty="0"/>
              <a:t>Version control tracking</a:t>
            </a:r>
          </a:p>
          <a:p>
            <a:pPr lvl="1"/>
            <a:r>
              <a:rPr lang="en-GB" sz="2000" dirty="0"/>
              <a:t>Record modifications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79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Quotes….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dirty="0"/>
              <a:t>There are three different quote characters with different behaviour. These are:</a:t>
            </a:r>
          </a:p>
          <a:p>
            <a:pPr>
              <a:buNone/>
            </a:pPr>
            <a:r>
              <a:rPr lang="en-GB" dirty="0"/>
              <a:t>“   : </a:t>
            </a:r>
            <a:r>
              <a:rPr lang="en-GB" dirty="0">
                <a:solidFill>
                  <a:srgbClr val="FF6600"/>
                </a:solidFill>
              </a:rPr>
              <a:t>double quote</a:t>
            </a:r>
            <a:r>
              <a:rPr lang="en-GB" dirty="0"/>
              <a:t>, weak quote. If a string is enclosed in “ ” the references to variables (</a:t>
            </a:r>
            <a:r>
              <a:rPr lang="en-GB" dirty="0" err="1"/>
              <a:t>i.e</a:t>
            </a:r>
            <a:r>
              <a:rPr lang="en-GB" dirty="0"/>
              <a:t>  </a:t>
            </a:r>
            <a:r>
              <a:rPr lang="en-GB" dirty="0">
                <a:solidFill>
                  <a:srgbClr val="FF6600"/>
                </a:solidFill>
              </a:rPr>
              <a:t>$</a:t>
            </a:r>
            <a:r>
              <a:rPr lang="en-GB" i="1" dirty="0">
                <a:solidFill>
                  <a:srgbClr val="FF6600"/>
                </a:solidFill>
              </a:rPr>
              <a:t>variable</a:t>
            </a:r>
            <a:r>
              <a:rPr lang="en-GB" dirty="0"/>
              <a:t> ) are replaced by their values. Also back-quote and escape</a:t>
            </a:r>
            <a:r>
              <a:rPr lang="en-GB" dirty="0">
                <a:solidFill>
                  <a:srgbClr val="FF6600"/>
                </a:solidFill>
              </a:rPr>
              <a:t> \</a:t>
            </a:r>
            <a:r>
              <a:rPr lang="en-GB" dirty="0"/>
              <a:t> characters are treated specially.</a:t>
            </a:r>
          </a:p>
          <a:p>
            <a:pPr>
              <a:buNone/>
            </a:pPr>
            <a:r>
              <a:rPr lang="en-GB" dirty="0"/>
              <a:t>‘  : </a:t>
            </a:r>
            <a:r>
              <a:rPr lang="en-GB" dirty="0">
                <a:solidFill>
                  <a:srgbClr val="FF6600"/>
                </a:solidFill>
              </a:rPr>
              <a:t>single quote</a:t>
            </a:r>
            <a:r>
              <a:rPr lang="en-GB" dirty="0"/>
              <a:t>, strong quote. Everything inside single quotes are taken literally, nothing is treated as special. </a:t>
            </a:r>
          </a:p>
          <a:p>
            <a:pPr>
              <a:buNone/>
            </a:pPr>
            <a:r>
              <a:rPr lang="en-GB" dirty="0"/>
              <a:t>` : </a:t>
            </a:r>
            <a:r>
              <a:rPr lang="en-GB" dirty="0">
                <a:solidFill>
                  <a:srgbClr val="FF6600"/>
                </a:solidFill>
              </a:rPr>
              <a:t>back quote</a:t>
            </a:r>
            <a:r>
              <a:rPr lang="en-GB" dirty="0"/>
              <a:t>. A string enclosed as such is treated as a command and the shell attempts to execute it. If the execution is successful the primary output from the command replaces the string.</a:t>
            </a:r>
          </a:p>
          <a:p>
            <a:pPr>
              <a:buNone/>
            </a:pPr>
            <a:r>
              <a:rPr lang="en-GB" dirty="0"/>
              <a:t>	Example: </a:t>
            </a:r>
            <a:r>
              <a:rPr lang="en-GB" dirty="0">
                <a:latin typeface="Courier" pitchFamily="49" charset="0"/>
              </a:rPr>
              <a:t>echo “Today is:” `date`</a:t>
            </a:r>
            <a:r>
              <a:rPr lang="en-GB" dirty="0"/>
              <a:t>  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28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5500" dirty="0" smtClean="0"/>
              <a:t>&lt; </a:t>
            </a:r>
            <a:r>
              <a:rPr lang="en-US" sz="5500" b="1" dirty="0"/>
              <a:t>filename </a:t>
            </a:r>
            <a:r>
              <a:rPr lang="en-US" sz="5500" dirty="0"/>
              <a:t>Redirects standard input from </a:t>
            </a:r>
            <a:r>
              <a:rPr lang="en-US" sz="5500" b="1" dirty="0"/>
              <a:t>filename</a:t>
            </a:r>
            <a:r>
              <a:rPr lang="en-US" sz="5500" dirty="0"/>
              <a:t>.</a:t>
            </a:r>
            <a:br>
              <a:rPr lang="en-US" sz="5500" dirty="0"/>
            </a:br>
            <a:r>
              <a:rPr lang="en-US" sz="5500" dirty="0"/>
              <a:t>&gt; </a:t>
            </a:r>
            <a:r>
              <a:rPr lang="en-US" sz="5500" b="1" dirty="0"/>
              <a:t>filename </a:t>
            </a:r>
            <a:r>
              <a:rPr lang="en-US" sz="5500" dirty="0"/>
              <a:t>Redirects standard output to </a:t>
            </a:r>
            <a:r>
              <a:rPr lang="en-US" sz="5500" b="1" dirty="0" smtClean="0"/>
              <a:t>filename</a:t>
            </a:r>
            <a:r>
              <a:rPr lang="en-US" sz="5500" dirty="0"/>
              <a:t/>
            </a:r>
            <a:br>
              <a:rPr lang="en-US" sz="5500" dirty="0"/>
            </a:br>
            <a:r>
              <a:rPr lang="en-US" sz="5500" dirty="0"/>
              <a:t>&gt;! </a:t>
            </a:r>
            <a:r>
              <a:rPr lang="en-US" sz="5500" b="1" dirty="0"/>
              <a:t>filename </a:t>
            </a:r>
            <a:r>
              <a:rPr lang="en-US" sz="5500" dirty="0"/>
              <a:t>Redirects standard output to </a:t>
            </a:r>
            <a:r>
              <a:rPr lang="en-US" sz="5500" b="1" dirty="0"/>
              <a:t>filename</a:t>
            </a:r>
            <a:r>
              <a:rPr lang="en-US" sz="5500" dirty="0"/>
              <a:t>, even if the file exists </a:t>
            </a:r>
            <a:br>
              <a:rPr lang="en-US" sz="5500" dirty="0"/>
            </a:br>
            <a:r>
              <a:rPr lang="en-US" sz="5500" dirty="0"/>
              <a:t>&gt;&gt; </a:t>
            </a:r>
            <a:r>
              <a:rPr lang="en-US" sz="5500" b="1" dirty="0"/>
              <a:t>filename </a:t>
            </a:r>
            <a:r>
              <a:rPr lang="en-US" sz="5500" dirty="0"/>
              <a:t>Redirects and appends standard output to </a:t>
            </a:r>
            <a:r>
              <a:rPr lang="en-US" sz="5500" b="1" dirty="0"/>
              <a:t>filename</a:t>
            </a:r>
            <a:r>
              <a:rPr lang="en-US" sz="5500" dirty="0"/>
              <a:t>; creates </a:t>
            </a:r>
            <a:r>
              <a:rPr lang="en-US" sz="5500" b="1" dirty="0"/>
              <a:t>filename </a:t>
            </a:r>
            <a:r>
              <a:rPr lang="en-US" sz="5500" dirty="0"/>
              <a:t>if it </a:t>
            </a:r>
            <a:r>
              <a:rPr lang="en-US" sz="5500" dirty="0" smtClean="0"/>
              <a:t>does not </a:t>
            </a:r>
            <a:r>
              <a:rPr lang="en-US" sz="5500" dirty="0"/>
              <a:t>exist.</a:t>
            </a:r>
            <a:br>
              <a:rPr lang="en-US" sz="5500" dirty="0"/>
            </a:br>
            <a:r>
              <a:rPr lang="en-US" sz="5500" dirty="0"/>
              <a:t>&amp;&gt; </a:t>
            </a:r>
            <a:r>
              <a:rPr lang="en-US" sz="5500" b="1" dirty="0"/>
              <a:t>filename </a:t>
            </a:r>
            <a:r>
              <a:rPr lang="en-US" sz="5500" dirty="0"/>
              <a:t>Redirects standard output and standard error to </a:t>
            </a:r>
            <a:r>
              <a:rPr lang="en-US" sz="5500" b="1" dirty="0"/>
              <a:t>filename</a:t>
            </a:r>
            <a:r>
              <a:rPr lang="en-US" sz="5500" dirty="0"/>
              <a:t>.</a:t>
            </a:r>
            <a:br>
              <a:rPr lang="en-US" sz="550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0"/>
            <a:ext cx="93610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$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Variable Substitution or expand the value of Variable.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&gt;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used for Output Redirection.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&gt;&gt;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used for Output Redirection to append.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&lt;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Input redirection.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&lt;&lt;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used for input redirection and is also known as here document.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*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Match any number of characters, Substitution wildcard for zero or more characters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?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Match one character, Substitution wildcard for 1 character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[]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Match range of characters, Substitution wildcard for any character between brackets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`</a:t>
            </a:r>
            <a:r>
              <a:rPr lang="en-US" b="1" dirty="0" err="1">
                <a:solidFill>
                  <a:srgbClr val="273239"/>
                </a:solidFill>
                <a:latin typeface="urw-din"/>
              </a:rPr>
              <a:t>cmd</a:t>
            </a:r>
            <a:r>
              <a:rPr lang="en-US" b="1" dirty="0">
                <a:solidFill>
                  <a:srgbClr val="273239"/>
                </a:solidFill>
                <a:latin typeface="urw-din"/>
              </a:rPr>
              <a:t>`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Replace </a:t>
            </a:r>
            <a:r>
              <a:rPr lang="en-US" dirty="0" err="1">
                <a:solidFill>
                  <a:srgbClr val="273239"/>
                </a:solidFill>
                <a:latin typeface="urw-din"/>
              </a:rPr>
              <a:t>cmd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 with the command to execute and will execute that, Substitution wildcard for command execution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73239"/>
                </a:solidFill>
                <a:latin typeface="urw-din"/>
              </a:rPr>
              <a:t>|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Pipe is a Redirection to send the output of one command/program/process to another command/program/process for further processing.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;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Command separator is used to execute 2 or more commands with one statement.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||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OR conditional execution of the commands.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&amp;&amp;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AND conditional execution of the commands.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()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Groups the command in to one output stream.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&amp;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executes command in the background and will display the assigned </a:t>
            </a:r>
            <a:r>
              <a:rPr lang="en-US" dirty="0" err="1">
                <a:solidFill>
                  <a:srgbClr val="273239"/>
                </a:solidFill>
                <a:latin typeface="urw-din"/>
              </a:rPr>
              <a:t>Pid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#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to comment something.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$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To expand the value of a variable.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73239"/>
                </a:solidFill>
                <a:latin typeface="urw-din"/>
              </a:rPr>
              <a:t>\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 used to escape the interpretation of a character or to prevent that.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</p:txBody>
      </p:sp>
    </p:spTree>
    <p:extLst>
      <p:ext uri="{BB962C8B-B14F-4D97-AF65-F5344CB8AC3E}">
        <p14:creationId xmlns:p14="http://schemas.microsoft.com/office/powerpoint/2010/main" val="244146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Shell????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The “Shell” is simply </a:t>
            </a:r>
            <a:r>
              <a:rPr lang="en-US" sz="2400" i="1" dirty="0"/>
              <a:t>another program </a:t>
            </a:r>
            <a:r>
              <a:rPr lang="en-US" sz="2400" dirty="0"/>
              <a:t>on top of the kernel which provides a basic human-OS interface. 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/>
              <a:t>The shell allows users to type in commands for the</a:t>
            </a:r>
            <a:br>
              <a:rPr lang="en-US" sz="2400" dirty="0"/>
            </a:br>
            <a:r>
              <a:rPr lang="en-US" sz="2400" dirty="0"/>
              <a:t>operating system and the operating system to display the output that results from the execution of these</a:t>
            </a:r>
            <a:br>
              <a:rPr lang="en-US" sz="2400" dirty="0"/>
            </a:br>
            <a:r>
              <a:rPr lang="en-US" sz="2400" dirty="0"/>
              <a:t>commands </a:t>
            </a: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shell is a </a:t>
            </a:r>
            <a:r>
              <a:rPr lang="en-US" sz="2400" b="1" dirty="0"/>
              <a:t>declarative and parameterized </a:t>
            </a:r>
            <a:r>
              <a:rPr lang="en-US" sz="2400" dirty="0"/>
              <a:t>mechanism for </a:t>
            </a:r>
            <a:r>
              <a:rPr lang="en-US" sz="2400" dirty="0" smtClean="0"/>
              <a:t>executing common </a:t>
            </a:r>
            <a:r>
              <a:rPr lang="en-US" sz="2400" dirty="0"/>
              <a:t>tasks </a:t>
            </a:r>
            <a:br>
              <a:rPr lang="en-US" sz="2400" dirty="0"/>
            </a:br>
            <a:endParaRPr lang="en-US" altLang="ko-KR" sz="2400" dirty="0" smtClean="0">
              <a:ea typeface="Gulim" pitchFamily="34" charset="-127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472" t="49823" r="13325" b="22572"/>
          <a:stretch/>
        </p:blipFill>
        <p:spPr>
          <a:xfrm>
            <a:off x="1187624" y="4310768"/>
            <a:ext cx="6106330" cy="181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0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Echo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/>
              <a:t>Echo command is well appreciated when trying to debug scripts. </a:t>
            </a:r>
          </a:p>
          <a:p>
            <a:pPr>
              <a:buNone/>
            </a:pPr>
            <a:r>
              <a:rPr lang="en-GB" dirty="0"/>
              <a:t>Syntax :  </a:t>
            </a:r>
            <a:r>
              <a:rPr lang="en-GB" dirty="0">
                <a:latin typeface="Courier" pitchFamily="49" charset="0"/>
              </a:rPr>
              <a:t>echo {options}  string</a:t>
            </a:r>
          </a:p>
          <a:p>
            <a:pPr>
              <a:buNone/>
            </a:pPr>
            <a:r>
              <a:rPr lang="en-GB" dirty="0"/>
              <a:t>Options: </a:t>
            </a:r>
            <a:r>
              <a:rPr lang="en-GB" dirty="0">
                <a:latin typeface="Courier" pitchFamily="49" charset="0"/>
              </a:rPr>
              <a:t>-e</a:t>
            </a:r>
            <a:r>
              <a:rPr lang="en-GB" dirty="0"/>
              <a:t> : expand \ (back-slash ) special characters</a:t>
            </a:r>
          </a:p>
          <a:p>
            <a:pPr>
              <a:buNone/>
            </a:pPr>
            <a:r>
              <a:rPr lang="en-GB" dirty="0"/>
              <a:t>		    </a:t>
            </a:r>
            <a:r>
              <a:rPr lang="en-GB" dirty="0">
                <a:latin typeface="Courier" pitchFamily="49" charset="0"/>
              </a:rPr>
              <a:t>-n</a:t>
            </a:r>
            <a:r>
              <a:rPr lang="en-GB" dirty="0"/>
              <a:t> : do not output a new-line at the end.</a:t>
            </a:r>
          </a:p>
          <a:p>
            <a:pPr>
              <a:buNone/>
            </a:pPr>
            <a:r>
              <a:rPr lang="en-GB" dirty="0"/>
              <a:t>String can be a “weakly quoted” or a ‘strongly quoted’ string. In the weakly quoted strings the references to variables are replaced by the value of those variables before the output.</a:t>
            </a:r>
          </a:p>
          <a:p>
            <a:pPr>
              <a:buNone/>
            </a:pPr>
            <a:r>
              <a:rPr lang="en-GB" dirty="0"/>
              <a:t> As well as the variables some special </a:t>
            </a:r>
            <a:r>
              <a:rPr lang="en-GB" dirty="0" err="1"/>
              <a:t>backslash_escaped</a:t>
            </a:r>
            <a:r>
              <a:rPr lang="en-GB" dirty="0"/>
              <a:t> symbols are expanded during the output. If such expansions are required the –e option must be used.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99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As shown on the hello script input from the standard input location is done via the read command.</a:t>
            </a:r>
            <a:endParaRPr lang="en-GB" sz="2400" b="1" dirty="0">
              <a:solidFill>
                <a:srgbClr val="FF3300"/>
              </a:solidFill>
            </a:endParaRPr>
          </a:p>
          <a:p>
            <a:r>
              <a:rPr lang="en-GB" sz="2400" b="1" dirty="0"/>
              <a:t>Example</a:t>
            </a:r>
          </a:p>
          <a:p>
            <a:pPr lvl="1">
              <a:buNone/>
            </a:pPr>
            <a:r>
              <a:rPr lang="en-GB" sz="2000" b="1" dirty="0">
                <a:latin typeface="Courier" pitchFamily="49" charset="0"/>
              </a:rPr>
              <a:t>echo "Please enter three filenames:”</a:t>
            </a:r>
          </a:p>
          <a:p>
            <a:pPr lvl="1">
              <a:buNone/>
            </a:pPr>
            <a:r>
              <a:rPr lang="en-GB" sz="2000" b="1" dirty="0">
                <a:latin typeface="Courier" pitchFamily="49" charset="0"/>
              </a:rPr>
              <a:t>read  </a:t>
            </a:r>
            <a:r>
              <a:rPr lang="en-GB" sz="2000" b="1" dirty="0" err="1">
                <a:latin typeface="Courier" pitchFamily="49" charset="0"/>
              </a:rPr>
              <a:t>filea</a:t>
            </a:r>
            <a:r>
              <a:rPr lang="en-GB" sz="2000" b="1" dirty="0">
                <a:latin typeface="Courier" pitchFamily="49" charset="0"/>
              </a:rPr>
              <a:t> </a:t>
            </a:r>
            <a:r>
              <a:rPr lang="en-GB" sz="2000" b="1" dirty="0" err="1">
                <a:latin typeface="Courier" pitchFamily="49" charset="0"/>
              </a:rPr>
              <a:t>fileb</a:t>
            </a:r>
            <a:r>
              <a:rPr lang="en-GB" sz="2000" b="1" dirty="0">
                <a:latin typeface="Courier" pitchFamily="49" charset="0"/>
              </a:rPr>
              <a:t> </a:t>
            </a:r>
            <a:r>
              <a:rPr lang="en-GB" sz="2000" b="1" dirty="0" err="1">
                <a:latin typeface="Courier" pitchFamily="49" charset="0"/>
              </a:rPr>
              <a:t>filec</a:t>
            </a:r>
            <a:r>
              <a:rPr lang="en-GB" sz="2000" b="1" dirty="0">
                <a:latin typeface="Courier" pitchFamily="49" charset="0"/>
              </a:rPr>
              <a:t>  </a:t>
            </a:r>
          </a:p>
          <a:p>
            <a:pPr lvl="1">
              <a:buNone/>
            </a:pPr>
            <a:r>
              <a:rPr lang="en-GB" sz="2000" b="1" dirty="0">
                <a:latin typeface="Courier" pitchFamily="49" charset="0"/>
              </a:rPr>
              <a:t>echo “These files are used:$</a:t>
            </a:r>
            <a:r>
              <a:rPr lang="en-GB" sz="2000" b="1" dirty="0" err="1">
                <a:latin typeface="Courier" pitchFamily="49" charset="0"/>
              </a:rPr>
              <a:t>filea</a:t>
            </a:r>
            <a:r>
              <a:rPr lang="en-GB" sz="2000" b="1" dirty="0">
                <a:latin typeface="Courier" pitchFamily="49" charset="0"/>
              </a:rPr>
              <a:t>  $</a:t>
            </a:r>
            <a:r>
              <a:rPr lang="en-GB" sz="2000" b="1" dirty="0" err="1">
                <a:latin typeface="Courier" pitchFamily="49" charset="0"/>
              </a:rPr>
              <a:t>fileb</a:t>
            </a:r>
            <a:r>
              <a:rPr lang="en-GB" sz="2000" b="1" dirty="0">
                <a:latin typeface="Courier" pitchFamily="49" charset="0"/>
              </a:rPr>
              <a:t>  $</a:t>
            </a:r>
            <a:r>
              <a:rPr lang="en-GB" sz="2000" b="1" dirty="0" err="1">
                <a:latin typeface="Courier" pitchFamily="49" charset="0"/>
              </a:rPr>
              <a:t>filec</a:t>
            </a:r>
            <a:r>
              <a:rPr lang="en-GB" sz="2000" b="1" dirty="0">
                <a:latin typeface="Courier" pitchFamily="49" charset="0"/>
              </a:rPr>
              <a:t>”</a:t>
            </a:r>
          </a:p>
          <a:p>
            <a:r>
              <a:rPr lang="en-GB" sz="2400" b="1" dirty="0"/>
              <a:t>Each read statement reads an entire line. In the above example if there are less than 3 items in the response the trailing variables will be set to blank ‘ ‘.</a:t>
            </a:r>
          </a:p>
          <a:p>
            <a:r>
              <a:rPr lang="en-GB" sz="2400" b="1" dirty="0"/>
              <a:t>Three items are separated by one space.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7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Backslash Escaped Characters</a:t>
            </a:r>
            <a:r>
              <a:rPr lang="en-US" dirty="0"/>
              <a:t>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\a</a:t>
            </a:r>
            <a:r>
              <a:rPr lang="en-US" i="1" dirty="0"/>
              <a:t> alert (bell) </a:t>
            </a:r>
            <a:r>
              <a:rPr lang="en-US" i="1" dirty="0" smtClean="0"/>
              <a:t>			</a:t>
            </a:r>
            <a:r>
              <a:rPr lang="en-US" b="1" i="1" dirty="0" smtClean="0"/>
              <a:t>\</a:t>
            </a:r>
            <a:r>
              <a:rPr lang="en-US" b="1" i="1" dirty="0"/>
              <a:t>b</a:t>
            </a:r>
            <a:r>
              <a:rPr lang="en-US" i="1" dirty="0"/>
              <a:t> backspace </a:t>
            </a:r>
            <a:endParaRPr lang="en-US" i="1" dirty="0" smtClean="0"/>
          </a:p>
          <a:p>
            <a:r>
              <a:rPr lang="en-US" b="1" i="1" dirty="0" smtClean="0"/>
              <a:t>\</a:t>
            </a:r>
            <a:r>
              <a:rPr lang="en-US" b="1" i="1" dirty="0"/>
              <a:t>e</a:t>
            </a:r>
            <a:r>
              <a:rPr lang="en-US" i="1" dirty="0"/>
              <a:t> an escape character </a:t>
            </a:r>
            <a:r>
              <a:rPr lang="en-US" i="1" dirty="0" smtClean="0"/>
              <a:t>	</a:t>
            </a:r>
            <a:r>
              <a:rPr lang="en-US" b="1" i="1" dirty="0" smtClean="0"/>
              <a:t>\</a:t>
            </a:r>
            <a:r>
              <a:rPr lang="en-US" b="1" i="1" dirty="0"/>
              <a:t>f</a:t>
            </a:r>
            <a:r>
              <a:rPr lang="en-US" i="1" dirty="0"/>
              <a:t> form feed </a:t>
            </a:r>
            <a:endParaRPr lang="en-US" i="1" dirty="0" smtClean="0"/>
          </a:p>
          <a:p>
            <a:r>
              <a:rPr lang="en-US" b="1" i="1" dirty="0" smtClean="0"/>
              <a:t>\</a:t>
            </a:r>
            <a:r>
              <a:rPr lang="en-US" b="1" i="1" dirty="0"/>
              <a:t>n</a:t>
            </a:r>
            <a:r>
              <a:rPr lang="en-US" i="1" dirty="0"/>
              <a:t> new line </a:t>
            </a:r>
            <a:r>
              <a:rPr lang="en-US" i="1" dirty="0" smtClean="0"/>
              <a:t>			</a:t>
            </a:r>
            <a:r>
              <a:rPr lang="en-US" b="1" i="1" dirty="0" smtClean="0"/>
              <a:t>\</a:t>
            </a:r>
            <a:r>
              <a:rPr lang="en-US" b="1" i="1" dirty="0"/>
              <a:t>r</a:t>
            </a:r>
            <a:r>
              <a:rPr lang="en-US" i="1" dirty="0"/>
              <a:t> carriage return </a:t>
            </a:r>
            <a:endParaRPr lang="en-US" i="1" dirty="0" smtClean="0"/>
          </a:p>
          <a:p>
            <a:r>
              <a:rPr lang="en-US" b="1" i="1" dirty="0" smtClean="0"/>
              <a:t>\</a:t>
            </a:r>
            <a:r>
              <a:rPr lang="en-US" b="1" i="1" dirty="0"/>
              <a:t>t</a:t>
            </a:r>
            <a:r>
              <a:rPr lang="en-US" i="1" dirty="0"/>
              <a:t> horizontal tab </a:t>
            </a:r>
            <a:r>
              <a:rPr lang="en-US" i="1" dirty="0" smtClean="0"/>
              <a:t>		</a:t>
            </a:r>
            <a:r>
              <a:rPr lang="en-US" b="1" i="1" dirty="0" smtClean="0"/>
              <a:t>\</a:t>
            </a:r>
            <a:r>
              <a:rPr lang="en-US" b="1" i="1" dirty="0"/>
              <a:t>v</a:t>
            </a:r>
            <a:r>
              <a:rPr lang="en-US" i="1" dirty="0"/>
              <a:t> vertical tab </a:t>
            </a:r>
            <a:endParaRPr lang="en-US" i="1" dirty="0" smtClean="0"/>
          </a:p>
          <a:p>
            <a:r>
              <a:rPr lang="en-US" b="1" i="1" dirty="0" smtClean="0"/>
              <a:t>\\</a:t>
            </a:r>
            <a:r>
              <a:rPr lang="en-US" i="1" dirty="0"/>
              <a:t> backslash </a:t>
            </a:r>
            <a:r>
              <a:rPr lang="en-US" i="1" dirty="0" smtClean="0"/>
              <a:t>			</a:t>
            </a:r>
            <a:r>
              <a:rPr lang="en-US" b="1" i="1" dirty="0" smtClean="0"/>
              <a:t>\’</a:t>
            </a:r>
            <a:r>
              <a:rPr lang="en-US" i="1" dirty="0"/>
              <a:t> single quote </a:t>
            </a:r>
            <a:endParaRPr lang="en-US" i="1" dirty="0" smtClean="0"/>
          </a:p>
          <a:p>
            <a:r>
              <a:rPr lang="en-US" b="1" i="1" dirty="0" smtClean="0"/>
              <a:t>\</a:t>
            </a:r>
            <a:r>
              <a:rPr lang="en-US" b="1" i="1" dirty="0" err="1"/>
              <a:t>nnn</a:t>
            </a:r>
            <a:r>
              <a:rPr lang="en-US" i="1" dirty="0"/>
              <a:t> the eight-bit character whose value is the octal value </a:t>
            </a:r>
            <a:r>
              <a:rPr lang="en-US" i="1" dirty="0" err="1"/>
              <a:t>nnn</a:t>
            </a:r>
            <a:r>
              <a:rPr lang="en-US" i="1" dirty="0"/>
              <a:t> (one to three digits) </a:t>
            </a:r>
            <a:endParaRPr lang="en-US" i="1" dirty="0" smtClean="0"/>
          </a:p>
          <a:p>
            <a:r>
              <a:rPr lang="en-US" b="1" i="1" dirty="0" smtClean="0"/>
              <a:t>\</a:t>
            </a:r>
            <a:r>
              <a:rPr lang="en-US" b="1" i="1" dirty="0" err="1"/>
              <a:t>xHH</a:t>
            </a:r>
            <a:r>
              <a:rPr lang="en-US" i="1" dirty="0"/>
              <a:t> the eight-bit character whose value is the hexadecimal value HH (one or two hex digits)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55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Shell Programming Constructs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40000"/>
              </a:spcBef>
              <a:defRPr/>
            </a:pPr>
            <a:r>
              <a:rPr lang="en-US" altLang="zh-CN" sz="2600" b="1" dirty="0">
                <a:latin typeface="Arial" charset="0"/>
                <a:ea typeface="宋体" pitchFamily="2" charset="-122"/>
              </a:rPr>
              <a:t>Programming features of the UNIX/LINUX shell: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20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Shell variables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:  Your scripts often need to keep values in memory for later use.  Shell variables are symbolic names that can access values stored in memory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20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Operators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:  Shell scripts support many operators, including those for performing mathematical operations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2000" b="1" i="1" dirty="0">
                <a:solidFill>
                  <a:srgbClr val="3366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Logic structures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:  Shell scripts support </a:t>
            </a:r>
            <a:r>
              <a:rPr lang="en-US" altLang="zh-CN" sz="20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sequential logic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 (for performing a series of commands), </a:t>
            </a:r>
            <a:r>
              <a:rPr lang="en-US" altLang="zh-CN" sz="20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decision logic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 (for branching from one point in a script to another), </a:t>
            </a:r>
            <a:r>
              <a:rPr lang="en-US" altLang="zh-CN" sz="20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looping logic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 (for repeating a command several times), and </a:t>
            </a:r>
            <a:r>
              <a:rPr lang="en-US" altLang="zh-CN" sz="20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case logic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 (for choosing an action from several possible alternatives)</a:t>
            </a:r>
          </a:p>
        </p:txBody>
      </p:sp>
    </p:spTree>
    <p:extLst>
      <p:ext uri="{BB962C8B-B14F-4D97-AF65-F5344CB8AC3E}">
        <p14:creationId xmlns:p14="http://schemas.microsoft.com/office/powerpoint/2010/main" val="4554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Variables</a:t>
            </a:r>
            <a:r>
              <a:rPr lang="en-US" altLang="zh-CN" b="0" dirty="0">
                <a:solidFill>
                  <a:srgbClr val="CCFFFF"/>
                </a:solidFill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787900"/>
          </a:xfrm>
          <a:noFill/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1800" b="1" dirty="0"/>
              <a:t>Shell parameter </a:t>
            </a:r>
            <a:r>
              <a:rPr lang="en-US" sz="1800" b="1" dirty="0" smtClean="0"/>
              <a:t> </a:t>
            </a:r>
            <a:r>
              <a:rPr lang="en-US" sz="1800" dirty="0" smtClean="0"/>
              <a:t>Within </a:t>
            </a:r>
            <a:r>
              <a:rPr lang="en-US" sz="1800" dirty="0"/>
              <a:t>a shell, a </a:t>
            </a:r>
            <a:r>
              <a:rPr lang="en-US" sz="1800" i="1" dirty="0"/>
              <a:t>shell parameter </a:t>
            </a:r>
            <a:r>
              <a:rPr lang="en-US" sz="1800" dirty="0"/>
              <a:t>is associated with a value you or a shell script </a:t>
            </a:r>
            <a:r>
              <a:rPr lang="en-US" sz="1800" dirty="0" smtClean="0"/>
              <a:t>can access </a:t>
            </a:r>
          </a:p>
          <a:p>
            <a:pPr>
              <a:lnSpc>
                <a:spcPct val="70000"/>
              </a:lnSpc>
            </a:pPr>
            <a:r>
              <a:rPr lang="en-US" sz="1800" dirty="0" smtClean="0"/>
              <a:t> </a:t>
            </a:r>
            <a:r>
              <a:rPr lang="en-US" altLang="zh-CN" sz="1800" b="1" dirty="0" smtClean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Variables</a:t>
            </a: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 </a:t>
            </a:r>
            <a:r>
              <a:rPr lang="en-US" altLang="zh-CN" sz="1800" b="1" dirty="0">
                <a:latin typeface="Arial" charset="0"/>
                <a:ea typeface="宋体" pitchFamily="2" charset="-122"/>
              </a:rPr>
              <a:t>are symbolic names that represent values stored in </a:t>
            </a: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memory</a:t>
            </a:r>
          </a:p>
          <a:p>
            <a:pPr>
              <a:lnSpc>
                <a:spcPct val="70000"/>
              </a:lnSpc>
            </a:pPr>
            <a:r>
              <a:rPr lang="en-US" sz="1800" dirty="0"/>
              <a:t>Parameters whose names consist of letters, digits, and underscores are referred to as</a:t>
            </a:r>
            <a:br>
              <a:rPr lang="en-US" sz="1800" dirty="0"/>
            </a:br>
            <a:r>
              <a:rPr lang="en-US" sz="1800" i="1" dirty="0"/>
              <a:t>variables</a:t>
            </a:r>
            <a:r>
              <a:rPr lang="en-US" sz="1800" dirty="0"/>
              <a:t> </a:t>
            </a:r>
            <a:endParaRPr lang="en-US" sz="1800" dirty="0" smtClean="0"/>
          </a:p>
          <a:p>
            <a:pPr>
              <a:lnSpc>
                <a:spcPct val="70000"/>
              </a:lnSpc>
            </a:pPr>
            <a:r>
              <a:rPr lang="en-US" sz="1800" dirty="0"/>
              <a:t>A variable name must start with a letter or underscore, not with a number </a:t>
            </a:r>
            <a:br>
              <a:rPr lang="en-US" sz="1800" dirty="0"/>
            </a:br>
            <a:endParaRPr lang="en-US" sz="1800" dirty="0" smtClean="0"/>
          </a:p>
          <a:p>
            <a:pPr>
              <a:lnSpc>
                <a:spcPct val="70000"/>
              </a:lnSpc>
            </a:pPr>
            <a:r>
              <a:rPr lang="en-US" altLang="zh-CN" sz="1800" b="1" dirty="0" smtClean="0">
                <a:latin typeface="Arial" charset="0"/>
                <a:ea typeface="宋体" pitchFamily="2" charset="-122"/>
              </a:rPr>
              <a:t>Three </a:t>
            </a:r>
            <a:r>
              <a:rPr lang="en-US" altLang="zh-CN" sz="1800" b="1" dirty="0">
                <a:latin typeface="Arial" charset="0"/>
                <a:ea typeface="宋体" pitchFamily="2" charset="-122"/>
              </a:rPr>
              <a:t>different types of variables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GB" sz="1600" b="1" dirty="0">
                <a:solidFill>
                  <a:srgbClr val="FF0000"/>
                </a:solidFill>
              </a:rPr>
              <a:t>Global </a:t>
            </a:r>
            <a:r>
              <a:rPr lang="en-GB" sz="1600" b="1" dirty="0" smtClean="0">
                <a:solidFill>
                  <a:srgbClr val="FF0000"/>
                </a:solidFill>
              </a:rPr>
              <a:t>Variables</a:t>
            </a:r>
            <a:r>
              <a:rPr lang="en-US" sz="1600" b="1" dirty="0" smtClean="0">
                <a:solidFill>
                  <a:srgbClr val="FF0000"/>
                </a:solidFill>
                <a:latin typeface="Arial" charset="0"/>
                <a:ea typeface="宋体" pitchFamily="2" charset="-122"/>
              </a:rPr>
              <a:t>/System Variable</a:t>
            </a:r>
            <a:endParaRPr lang="en-US" altLang="zh-CN" sz="1600" b="1" dirty="0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</a:pPr>
            <a:r>
              <a:rPr lang="en-GB" sz="1600" dirty="0" smtClean="0">
                <a:solidFill>
                  <a:srgbClr val="FF3300"/>
                </a:solidFill>
              </a:rPr>
              <a:t>Local </a:t>
            </a:r>
            <a:r>
              <a:rPr lang="en-GB" sz="1600" dirty="0">
                <a:solidFill>
                  <a:srgbClr val="FF3300"/>
                </a:solidFill>
              </a:rPr>
              <a:t>Variables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GB" sz="1600" dirty="0"/>
              <a:t>	</a:t>
            </a:r>
            <a:r>
              <a:rPr lang="en-US" altLang="zh-CN" sz="1600" dirty="0" smtClean="0">
                <a:solidFill>
                  <a:srgbClr val="FF3300"/>
                </a:solidFill>
                <a:ea typeface="宋体" pitchFamily="2" charset="-122"/>
              </a:rPr>
              <a:t>Special </a:t>
            </a:r>
            <a:r>
              <a:rPr lang="en-US" altLang="zh-CN" sz="1600" dirty="0">
                <a:solidFill>
                  <a:srgbClr val="FF3300"/>
                </a:solidFill>
                <a:ea typeface="宋体" pitchFamily="2" charset="-122"/>
              </a:rPr>
              <a:t>Variables</a:t>
            </a:r>
          </a:p>
          <a:p>
            <a:pPr lvl="1" eaLnBrk="1" hangingPunct="1">
              <a:lnSpc>
                <a:spcPct val="105000"/>
              </a:lnSpc>
              <a:spcBef>
                <a:spcPct val="50000"/>
              </a:spcBef>
              <a:buFontTx/>
              <a:buNone/>
            </a:pPr>
            <a:r>
              <a:rPr lang="en-US" altLang="zh-CN" sz="1600" dirty="0">
                <a:solidFill>
                  <a:srgbClr val="FF3300"/>
                </a:solidFill>
                <a:ea typeface="宋体" pitchFamily="2" charset="-122"/>
              </a:rPr>
              <a:t>	</a:t>
            </a:r>
            <a:r>
              <a:rPr lang="en-US" altLang="zh-CN" sz="1600" dirty="0">
                <a:solidFill>
                  <a:srgbClr val="336699"/>
                </a:solidFill>
                <a:ea typeface="宋体" pitchFamily="2" charset="-122"/>
              </a:rPr>
              <a:t>Reversed for OS, shell programming, etc. such as positional parameters $0, $1 …</a:t>
            </a:r>
          </a:p>
        </p:txBody>
      </p:sp>
    </p:spTree>
    <p:extLst>
      <p:ext uri="{BB962C8B-B14F-4D97-AF65-F5344CB8AC3E}">
        <p14:creationId xmlns:p14="http://schemas.microsoft.com/office/powerpoint/2010/main" val="323078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25"/>
            <a:ext cx="88011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b="0" dirty="0" smtClean="0"/>
              <a:t>System/ Global </a:t>
            </a:r>
            <a:r>
              <a:rPr lang="en-GB" b="0" dirty="0"/>
              <a:t>variables</a:t>
            </a:r>
            <a:endParaRPr lang="en-US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882" t="34250" r="13474" b="13579"/>
          <a:stretch/>
        </p:blipFill>
        <p:spPr>
          <a:xfrm>
            <a:off x="438864" y="2699348"/>
            <a:ext cx="8280920" cy="381642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1"/>
          </p:nvPr>
        </p:nvSpPr>
        <p:spPr>
          <a:xfrm>
            <a:off x="457200" y="980728"/>
            <a:ext cx="8507288" cy="1584177"/>
          </a:xfrm>
        </p:spPr>
        <p:txBody>
          <a:bodyPr/>
          <a:lstStyle/>
          <a:p>
            <a:pPr lvl="1">
              <a:lnSpc>
                <a:spcPct val="105000"/>
              </a:lnSpc>
              <a:spcBef>
                <a:spcPct val="50000"/>
              </a:spcBef>
            </a:pPr>
            <a:r>
              <a:rPr lang="en-US" sz="1600" dirty="0"/>
              <a:t>Created and maintained by Linux itself. This type of variable defined in CAPITAL LETTERS. 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altLang="zh-CN" sz="1600" b="1" dirty="0">
                <a:latin typeface="Arial" charset="0"/>
              </a:rPr>
              <a:t>Environment and configuration variables, capitalized, such as </a:t>
            </a:r>
            <a:r>
              <a:rPr lang="en-US" altLang="zh-CN" sz="1600" b="1" dirty="0">
                <a:solidFill>
                  <a:srgbClr val="FF9933"/>
                </a:solidFill>
                <a:latin typeface="Arial" charset="0"/>
              </a:rPr>
              <a:t>HOME, PATH, SHELL, USERNAME, and PWD. </a:t>
            </a:r>
            <a:endParaRPr lang="en-GB" altLang="zh-CN" sz="1600" dirty="0"/>
          </a:p>
          <a:p>
            <a:pPr lvl="1">
              <a:lnSpc>
                <a:spcPct val="105000"/>
              </a:lnSpc>
              <a:spcBef>
                <a:spcPct val="50000"/>
              </a:spcBef>
              <a:buNone/>
            </a:pPr>
            <a:r>
              <a:rPr lang="en-GB" sz="1600" dirty="0"/>
              <a:t>	When you login, there will be a large number of global System variables that are already defined. These can be freely referenced and used in your shell scripts.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7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created variable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Created and maintained by user. This type of variable </a:t>
            </a:r>
            <a:r>
              <a:rPr lang="en-US" sz="2400" dirty="0" smtClean="0"/>
              <a:t>defined in </a:t>
            </a:r>
            <a:r>
              <a:rPr lang="en-US" sz="2400" dirty="0"/>
              <a:t>lower LETTERS. </a:t>
            </a:r>
            <a:endParaRPr lang="en-US" sz="2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sz="2400" dirty="0"/>
              <a:t>Within a shell script, you can create as many new variables as needed. Any variable created in this manner remains in existence only within that shell.</a:t>
            </a:r>
          </a:p>
          <a:p>
            <a:r>
              <a:rPr lang="en-US" dirty="0" smtClean="0"/>
              <a:t>Rules</a:t>
            </a:r>
          </a:p>
          <a:p>
            <a:pPr lvl="1"/>
            <a:r>
              <a:rPr lang="en-US" dirty="0"/>
              <a:t>Variable name must begin with Alphanumeric character or underscore character (_), followed by</a:t>
            </a:r>
            <a:br>
              <a:rPr lang="en-US" dirty="0"/>
            </a:br>
            <a:r>
              <a:rPr lang="en-US" dirty="0"/>
              <a:t>one or more Alphanumeric character </a:t>
            </a:r>
            <a:endParaRPr lang="en-US" dirty="0" smtClean="0"/>
          </a:p>
          <a:p>
            <a:pPr lvl="1"/>
            <a:r>
              <a:rPr lang="en-US" dirty="0"/>
              <a:t>Don't put spaces on either side of the equal sign when assigning value to variable </a:t>
            </a:r>
            <a:endParaRPr lang="en-US" dirty="0" smtClean="0"/>
          </a:p>
          <a:p>
            <a:pPr lvl="1"/>
            <a:r>
              <a:rPr lang="en-US" dirty="0" smtClean="0"/>
              <a:t>Variables </a:t>
            </a:r>
            <a:r>
              <a:rPr lang="en-US" dirty="0"/>
              <a:t>are case-sensitive </a:t>
            </a:r>
            <a:endParaRPr lang="en-US" dirty="0" smtClean="0"/>
          </a:p>
          <a:p>
            <a:pPr lvl="1"/>
            <a:r>
              <a:rPr lang="en-US" dirty="0"/>
              <a:t>You can define NULL variable as follows (NULL variable is variable which has no value at the time</a:t>
            </a:r>
            <a:br>
              <a:rPr lang="en-US" dirty="0"/>
            </a:br>
            <a:r>
              <a:rPr lang="en-US" dirty="0"/>
              <a:t>of definition) For e.g</a:t>
            </a:r>
            <a:r>
              <a:rPr lang="en-US" dirty="0" smtClean="0"/>
              <a:t>. </a:t>
            </a:r>
            <a:r>
              <a:rPr lang="en-US" b="1" dirty="0" smtClean="0"/>
              <a:t>$ </a:t>
            </a:r>
            <a:r>
              <a:rPr lang="en-US" b="1" dirty="0" err="1" smtClean="0"/>
              <a:t>vech</a:t>
            </a:r>
            <a:r>
              <a:rPr lang="en-US" b="1" dirty="0"/>
              <a:t> </a:t>
            </a:r>
            <a:r>
              <a:rPr lang="en-US" b="1" dirty="0" smtClean="0"/>
              <a:t>       $ </a:t>
            </a:r>
            <a:r>
              <a:rPr lang="en-US" b="1" dirty="0" err="1"/>
              <a:t>vech</a:t>
            </a:r>
            <a:r>
              <a:rPr lang="en-US" b="1" dirty="0"/>
              <a:t>=""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Do not use ?,* </a:t>
            </a:r>
            <a:r>
              <a:rPr lang="en-US" dirty="0" err="1"/>
              <a:t>etc</a:t>
            </a:r>
            <a:r>
              <a:rPr lang="en-US" dirty="0"/>
              <a:t>, to name your variable names.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15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Declare and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Syntax: </a:t>
            </a:r>
            <a:r>
              <a:rPr lang="en-US" i="1" dirty="0" err="1"/>
              <a:t>variablename</a:t>
            </a:r>
            <a:r>
              <a:rPr lang="en-US" i="1" dirty="0"/>
              <a:t>=value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N=10</a:t>
            </a:r>
          </a:p>
          <a:p>
            <a:pPr lvl="1"/>
            <a:r>
              <a:rPr lang="en-US" dirty="0" smtClean="0"/>
              <a:t>10=n</a:t>
            </a:r>
          </a:p>
          <a:p>
            <a:pPr lvl="1"/>
            <a:r>
              <a:rPr lang="en-US" dirty="0" smtClean="0"/>
              <a:t>1A=123</a:t>
            </a:r>
          </a:p>
          <a:p>
            <a:pPr lvl="1"/>
            <a:r>
              <a:rPr lang="en-US" dirty="0" smtClean="0"/>
              <a:t>_a=123</a:t>
            </a:r>
          </a:p>
          <a:p>
            <a:pPr lvl="1"/>
            <a:r>
              <a:rPr lang="en-US" dirty="0" smtClean="0"/>
              <a:t>%r=10</a:t>
            </a:r>
          </a:p>
          <a:p>
            <a:pPr lvl="1"/>
            <a:r>
              <a:rPr lang="en-US" dirty="0" smtClean="0"/>
              <a:t>N=bus</a:t>
            </a:r>
          </a:p>
          <a:p>
            <a:r>
              <a:rPr lang="en-US" dirty="0"/>
              <a:t>Syntax: </a:t>
            </a:r>
            <a:r>
              <a:rPr lang="en-US" i="1" dirty="0"/>
              <a:t>$</a:t>
            </a:r>
            <a:r>
              <a:rPr lang="en-US" i="1" dirty="0" err="1"/>
              <a:t>variablename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echo $n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3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Variable Attributes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readonly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Makes the Value of a Variable Permanent </a:t>
            </a:r>
            <a:endParaRPr lang="en-US" dirty="0" smtClean="0"/>
          </a:p>
          <a:p>
            <a:r>
              <a:rPr lang="en-US" dirty="0"/>
              <a:t>to ensure the value of a variable cannot</a:t>
            </a:r>
            <a:br>
              <a:rPr lang="en-US" dirty="0"/>
            </a:br>
            <a:r>
              <a:rPr lang="en-US" dirty="0"/>
              <a:t>be changed. </a:t>
            </a:r>
            <a:endParaRPr lang="en-US" dirty="0" smtClean="0"/>
          </a:p>
          <a:p>
            <a:pPr lvl="1"/>
            <a:r>
              <a:rPr lang="en-US" b="1" dirty="0" err="1" smtClean="0"/>
              <a:t>readonly</a:t>
            </a:r>
            <a:r>
              <a:rPr lang="en-US" b="1" dirty="0" smtClean="0"/>
              <a:t> </a:t>
            </a:r>
            <a:r>
              <a:rPr lang="en-US" b="1" dirty="0"/>
              <a:t>person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8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 fontScale="92500"/>
          </a:bodyPr>
          <a:lstStyle/>
          <a:p>
            <a:r>
              <a:rPr lang="en-US" dirty="0"/>
              <a:t>declare: Lists and Assigns Attributes to Variables </a:t>
            </a:r>
            <a:endParaRPr lang="en-US" dirty="0" smtClean="0"/>
          </a:p>
          <a:p>
            <a:r>
              <a:rPr lang="en-US" b="1" dirty="0"/>
              <a:t>–a </a:t>
            </a:r>
            <a:r>
              <a:rPr lang="en-US" dirty="0"/>
              <a:t>Declares a variable as an array </a:t>
            </a:r>
            <a:br>
              <a:rPr lang="en-US" dirty="0"/>
            </a:br>
            <a:r>
              <a:rPr lang="en-US" b="1" dirty="0"/>
              <a:t>–f </a:t>
            </a:r>
            <a:r>
              <a:rPr lang="en-US" dirty="0"/>
              <a:t>Declares a variable to be a function name </a:t>
            </a:r>
            <a:br>
              <a:rPr lang="en-US" dirty="0"/>
            </a:br>
            <a:r>
              <a:rPr lang="en-US" b="1" dirty="0"/>
              <a:t>–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dirty="0"/>
              <a:t>Declares a variable to be of type </a:t>
            </a:r>
            <a:r>
              <a:rPr lang="en-US" dirty="0" smtClean="0"/>
              <a:t>integer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–r </a:t>
            </a:r>
            <a:r>
              <a:rPr lang="en-US" dirty="0"/>
              <a:t>Makes a variable </a:t>
            </a:r>
            <a:r>
              <a:rPr lang="en-US" dirty="0" err="1" smtClean="0"/>
              <a:t>readonly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–x </a:t>
            </a:r>
            <a:r>
              <a:rPr lang="en-US" dirty="0"/>
              <a:t>Makes a variable an environment variable; </a:t>
            </a:r>
            <a:br>
              <a:rPr lang="en-US" dirty="0"/>
            </a:br>
            <a:r>
              <a:rPr lang="en-US" dirty="0" smtClean="0"/>
              <a:t>declare –a </a:t>
            </a:r>
            <a:r>
              <a:rPr lang="en-US" dirty="0" err="1" smtClean="0"/>
              <a:t>ar</a:t>
            </a:r>
            <a:r>
              <a:rPr lang="en-US" dirty="0" smtClean="0"/>
              <a:t>={ 1 2 3}</a:t>
            </a:r>
          </a:p>
          <a:p>
            <a:r>
              <a:rPr lang="en-US" dirty="0" smtClean="0"/>
              <a:t>${</a:t>
            </a:r>
            <a:r>
              <a:rPr lang="en-US" dirty="0" err="1" smtClean="0"/>
              <a:t>ar</a:t>
            </a:r>
            <a:r>
              <a:rPr lang="en-US" dirty="0" smtClean="0"/>
              <a:t>[1]}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declare </a:t>
            </a:r>
            <a:r>
              <a:rPr lang="en-US" b="1" dirty="0"/>
              <a:t>-r person2=</a:t>
            </a:r>
            <a:r>
              <a:rPr lang="en-US" b="1" dirty="0" err="1"/>
              <a:t>zach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declare -x -r person3=</a:t>
            </a:r>
            <a:r>
              <a:rPr lang="en-US" b="1" dirty="0" err="1"/>
              <a:t>helen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declare +x person3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lvl="1">
              <a:lnSpc>
                <a:spcPct val="80000"/>
              </a:lnSpc>
            </a:pPr>
            <a:r>
              <a:rPr lang="en-GB" sz="2000" dirty="0"/>
              <a:t>It is a command interpreter</a:t>
            </a:r>
          </a:p>
          <a:p>
            <a:pPr lvl="2">
              <a:lnSpc>
                <a:spcPct val="80000"/>
              </a:lnSpc>
            </a:pPr>
            <a:r>
              <a:rPr lang="en-GB" sz="1800" dirty="0"/>
              <a:t>Built on top of the kernel</a:t>
            </a:r>
          </a:p>
          <a:p>
            <a:pPr lvl="2">
              <a:lnSpc>
                <a:spcPct val="80000"/>
              </a:lnSpc>
            </a:pPr>
            <a:r>
              <a:rPr lang="en-GB" sz="1800" dirty="0"/>
              <a:t>Enables users to run services provided by the UNIX OS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In its simplest form, a series of commands in a file is a shell program that saves having to retype commands to perform common tasks.</a:t>
            </a:r>
          </a:p>
          <a:p>
            <a:pPr>
              <a:lnSpc>
                <a:spcPct val="80000"/>
              </a:lnSpc>
            </a:pP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dirty="0"/>
              <a:t>How to know what shell you use</a:t>
            </a:r>
          </a:p>
          <a:p>
            <a:pPr lvl="1">
              <a:lnSpc>
                <a:spcPct val="80000"/>
              </a:lnSpc>
              <a:buNone/>
            </a:pPr>
            <a:r>
              <a:rPr lang="en-GB" sz="2000" dirty="0"/>
              <a:t> 	</a:t>
            </a:r>
            <a:r>
              <a:rPr lang="en-GB" sz="2000" dirty="0">
                <a:latin typeface="Courier" pitchFamily="49" charset="0"/>
              </a:rPr>
              <a:t>echo $SHELL</a:t>
            </a:r>
          </a:p>
          <a:p>
            <a:endParaRPr lang="en-US" dirty="0"/>
          </a:p>
        </p:txBody>
      </p:sp>
      <p:pic>
        <p:nvPicPr>
          <p:cNvPr id="1026" name="Picture 2" descr="Linux Sh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65413"/>
            <a:ext cx="375285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96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Referencing Variables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Arial" charset="0"/>
                <a:ea typeface="宋体" pitchFamily="2" charset="-122"/>
              </a:rPr>
              <a:t>Variable contents are accessed using ‘</a:t>
            </a:r>
            <a:r>
              <a:rPr lang="en-US" altLang="zh-CN" sz="2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$</a:t>
            </a:r>
            <a:r>
              <a:rPr lang="en-US" altLang="zh-CN" sz="2800" b="1" dirty="0">
                <a:latin typeface="Arial" charset="0"/>
                <a:ea typeface="宋体" pitchFamily="2" charset="-122"/>
              </a:rPr>
              <a:t>’:</a:t>
            </a:r>
          </a:p>
          <a:p>
            <a:pPr marL="914400" lvl="1" indent="-457200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Arial" charset="0"/>
                <a:ea typeface="宋体" pitchFamily="2" charset="-122"/>
              </a:rPr>
              <a:t>e.g. $ </a:t>
            </a:r>
            <a:r>
              <a:rPr lang="en-US" altLang="zh-CN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echo $HOME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		   </a:t>
            </a:r>
            <a:r>
              <a:rPr lang="en-US" altLang="zh-CN" sz="2800" b="1" dirty="0">
                <a:latin typeface="Arial" charset="0"/>
                <a:ea typeface="宋体" pitchFamily="2" charset="-122"/>
              </a:rPr>
              <a:t>$ </a:t>
            </a:r>
            <a:r>
              <a:rPr lang="en-US" altLang="zh-CN" sz="2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echo $SHELL</a:t>
            </a:r>
            <a:endParaRPr lang="en-US" altLang="zh-CN" sz="2800" b="1" dirty="0">
              <a:latin typeface="Arial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To see a list of your </a:t>
            </a:r>
            <a:r>
              <a:rPr lang="en-US" altLang="zh-CN" sz="2400" b="1" dirty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environment variables</a:t>
            </a:r>
            <a:r>
              <a:rPr lang="en-US" altLang="zh-CN" sz="2400" b="1" dirty="0">
                <a:latin typeface="Arial" charset="0"/>
                <a:ea typeface="宋体" pitchFamily="2" charset="-122"/>
              </a:rPr>
              <a:t>:</a:t>
            </a:r>
          </a:p>
          <a:p>
            <a:pPr marL="533400" indent="-53340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   $ </a:t>
            </a:r>
            <a:r>
              <a:rPr lang="en-US" altLang="zh-CN" sz="2400" b="1" dirty="0" err="1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printenv</a:t>
            </a:r>
            <a:endParaRPr lang="en-US" altLang="zh-CN" sz="2400" b="1" dirty="0">
              <a:solidFill>
                <a:srgbClr val="CC0000"/>
              </a:solidFill>
              <a:latin typeface="Courier" pitchFamily="49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11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or:</a:t>
            </a:r>
          </a:p>
          <a:p>
            <a:pPr marL="914400" lvl="1" indent="-457200" eaLnBrk="1" hangingPunct="1"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 dirty="0">
                <a:latin typeface="Arial" charset="0"/>
                <a:ea typeface="宋体" pitchFamily="2" charset="-122"/>
              </a:rPr>
              <a:t>$</a:t>
            </a:r>
            <a:r>
              <a:rPr lang="en-US" altLang="zh-CN" sz="24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printenv</a:t>
            </a:r>
            <a:r>
              <a:rPr lang="en-US" altLang="zh-CN" sz="2400" b="1" dirty="0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 | more</a:t>
            </a:r>
          </a:p>
        </p:txBody>
      </p:sp>
    </p:spTree>
    <p:extLst>
      <p:ext uri="{BB962C8B-B14F-4D97-AF65-F5344CB8AC3E}">
        <p14:creationId xmlns:p14="http://schemas.microsoft.com/office/powerpoint/2010/main" val="221800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Variable List/</a:t>
            </a:r>
            <a:r>
              <a:rPr lang="en-US" altLang="zh-CN" b="0" dirty="0" err="1">
                <a:latin typeface="Arial" charset="0"/>
                <a:ea typeface="宋体" pitchFamily="2" charset="-122"/>
              </a:rPr>
              <a:t>Arrary</a:t>
            </a:r>
            <a:endParaRPr lang="en-US" altLang="zh-CN" b="0" dirty="0">
              <a:latin typeface="Arial" charset="0"/>
              <a:ea typeface="宋体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588" y="1408113"/>
            <a:ext cx="8153400" cy="4495800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1800" b="1" dirty="0">
                <a:latin typeface="Arial" charset="0"/>
                <a:ea typeface="宋体" pitchFamily="2" charset="-122"/>
              </a:rPr>
              <a:t>To create lists (array) – round bracket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Arial" charset="0"/>
                <a:ea typeface="宋体" pitchFamily="2" charset="-122"/>
              </a:rPr>
              <a:t>	$ </a:t>
            </a:r>
            <a:r>
              <a:rPr lang="en-US" altLang="zh-CN" sz="1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set Y = (UNL 123 CS251)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altLang="zh-CN" sz="1800" b="1" dirty="0">
              <a:latin typeface="Arial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1800" b="1" dirty="0">
                <a:latin typeface="Arial" charset="0"/>
                <a:ea typeface="宋体" pitchFamily="2" charset="-122"/>
              </a:rPr>
              <a:t>To set a list element – square bracket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Arial" charset="0"/>
                <a:ea typeface="宋体" pitchFamily="2" charset="-122"/>
              </a:rPr>
              <a:t>	$ </a:t>
            </a:r>
            <a:r>
              <a:rPr lang="en-US" altLang="zh-CN" sz="1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set Y[2] = HUSKER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altLang="zh-CN" sz="1800" b="1" dirty="0">
              <a:latin typeface="Arial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1800" b="1" dirty="0">
                <a:latin typeface="Arial" charset="0"/>
                <a:ea typeface="宋体" pitchFamily="2" charset="-122"/>
              </a:rPr>
              <a:t>To view a list element: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Arial" charset="0"/>
                <a:ea typeface="宋体" pitchFamily="2" charset="-122"/>
              </a:rPr>
              <a:t>	$ </a:t>
            </a:r>
            <a:r>
              <a:rPr lang="en-US" altLang="zh-CN" sz="1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echo $Y[2]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altLang="zh-CN" sz="1800" b="1" dirty="0">
              <a:latin typeface="Arial" charset="0"/>
              <a:ea typeface="宋体" pitchFamily="2" charset="-122"/>
            </a:endParaRP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1800" b="1" dirty="0">
                <a:latin typeface="Arial" charset="0"/>
                <a:ea typeface="宋体" pitchFamily="2" charset="-122"/>
              </a:rPr>
              <a:t>Example: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>
                <a:ea typeface="宋体" pitchFamily="2" charset="-122"/>
              </a:rPr>
              <a:t>			</a:t>
            </a:r>
            <a:r>
              <a:rPr lang="es-ES" altLang="zh-CN" sz="1800" b="1" dirty="0">
                <a:latin typeface="Courier" pitchFamily="49" charset="0"/>
                <a:ea typeface="宋体" pitchFamily="2" charset="-122"/>
              </a:rPr>
              <a:t>#!/</a:t>
            </a:r>
            <a:r>
              <a:rPr lang="es-ES" altLang="zh-CN" sz="1800" b="1" dirty="0" err="1">
                <a:latin typeface="Courier" pitchFamily="49" charset="0"/>
                <a:ea typeface="宋体" pitchFamily="2" charset="-122"/>
              </a:rPr>
              <a:t>bin</a:t>
            </a:r>
            <a:r>
              <a:rPr lang="es-ES" altLang="zh-CN" sz="1800" b="1" dirty="0">
                <a:latin typeface="Courier" pitchFamily="49" charset="0"/>
                <a:ea typeface="宋体" pitchFamily="2" charset="-122"/>
              </a:rPr>
              <a:t>/</a:t>
            </a:r>
            <a:r>
              <a:rPr lang="es-ES" altLang="zh-CN" sz="1800" b="1" dirty="0" err="1">
                <a:latin typeface="Courier" pitchFamily="49" charset="0"/>
                <a:ea typeface="宋体" pitchFamily="2" charset="-122"/>
              </a:rPr>
              <a:t>sh</a:t>
            </a:r>
            <a:endParaRPr lang="es-ES" altLang="zh-CN" sz="1800" b="1" dirty="0">
              <a:latin typeface="Courier" pitchFamily="49" charset="0"/>
              <a:ea typeface="宋体" pitchFamily="2" charset="-122"/>
            </a:endParaRP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>
                <a:latin typeface="Courier" pitchFamily="49" charset="0"/>
                <a:ea typeface="宋体" pitchFamily="2" charset="-122"/>
              </a:rPr>
              <a:t>			a=(1 2 3)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>
                <a:latin typeface="Courier" pitchFamily="49" charset="0"/>
                <a:ea typeface="宋体" pitchFamily="2" charset="-122"/>
              </a:rPr>
              <a:t>			echo ${a[*]}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>
                <a:latin typeface="Courier" pitchFamily="49" charset="0"/>
                <a:ea typeface="宋体" pitchFamily="2" charset="-122"/>
              </a:rPr>
              <a:t>			echo ${a[0]}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>
                <a:latin typeface="Courier" pitchFamily="49" charset="0"/>
                <a:ea typeface="宋体" pitchFamily="2" charset="-122"/>
              </a:rPr>
              <a:t>	</a:t>
            </a:r>
            <a:r>
              <a:rPr lang="es-ES" altLang="zh-CN" sz="1800" b="1" dirty="0" err="1">
                <a:ea typeface="宋体" pitchFamily="2" charset="-122"/>
              </a:rPr>
              <a:t>Results</a:t>
            </a:r>
            <a:r>
              <a:rPr lang="es-ES" altLang="zh-CN" sz="1800" b="1" dirty="0">
                <a:ea typeface="宋体" pitchFamily="2" charset="-122"/>
              </a:rPr>
              <a:t>:</a:t>
            </a:r>
            <a:r>
              <a:rPr lang="es-ES" altLang="zh-CN" sz="1800" b="1" dirty="0">
                <a:latin typeface="Courier" pitchFamily="49" charset="0"/>
                <a:ea typeface="宋体" pitchFamily="2" charset="-122"/>
              </a:rPr>
              <a:t>	1 2 3</a:t>
            </a:r>
          </a:p>
          <a:p>
            <a:pPr marL="533400" indent="-533400">
              <a:lnSpc>
                <a:spcPct val="80000"/>
              </a:lnSpc>
              <a:buFont typeface="Wingdings" pitchFamily="2" charset="2"/>
              <a:buNone/>
            </a:pPr>
            <a:r>
              <a:rPr lang="es-ES" altLang="zh-CN" sz="1800" b="1" dirty="0">
                <a:latin typeface="Courier" pitchFamily="49" charset="0"/>
                <a:ea typeface="宋体" pitchFamily="2" charset="-122"/>
              </a:rPr>
              <a:t>			1</a:t>
            </a:r>
            <a:endParaRPr lang="en-US" altLang="zh-CN" sz="1800" b="1" dirty="0">
              <a:latin typeface="Courier" pitchFamily="49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57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GB" b="0" dirty="0"/>
              <a:t>Positional Parameters</a:t>
            </a:r>
            <a:endParaRPr lang="en-US" b="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950" y="1533525"/>
            <a:ext cx="8456613" cy="4865688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GB" sz="1800" dirty="0"/>
              <a:t>When a shell script is invoked with a set of command line parameters each of these parameters are copied into special variables that can be accessed.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>
                <a:solidFill>
                  <a:srgbClr val="FF3300"/>
                </a:solidFill>
              </a:rPr>
              <a:t>$0</a:t>
            </a:r>
            <a:r>
              <a:rPr lang="en-GB" sz="1800" dirty="0"/>
              <a:t> This variable that contains the name of the script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>
                <a:solidFill>
                  <a:srgbClr val="FF3300"/>
                </a:solidFill>
              </a:rPr>
              <a:t>$1, $2, ….. $n</a:t>
            </a:r>
            <a:r>
              <a:rPr lang="en-GB" sz="1800" dirty="0"/>
              <a:t> 1</a:t>
            </a:r>
            <a:r>
              <a:rPr lang="en-GB" sz="1800" baseline="30000" dirty="0"/>
              <a:t>st</a:t>
            </a:r>
            <a:r>
              <a:rPr lang="en-GB" sz="1800" dirty="0"/>
              <a:t>, 2</a:t>
            </a:r>
            <a:r>
              <a:rPr lang="en-GB" sz="1800" baseline="30000" dirty="0"/>
              <a:t>nd</a:t>
            </a:r>
            <a:r>
              <a:rPr lang="en-GB" sz="1800" dirty="0"/>
              <a:t> 3</a:t>
            </a:r>
            <a:r>
              <a:rPr lang="en-GB" sz="1800" baseline="30000" dirty="0"/>
              <a:t>rd</a:t>
            </a:r>
            <a:r>
              <a:rPr lang="en-GB" sz="1800" dirty="0"/>
              <a:t> command line parameter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>
                <a:solidFill>
                  <a:srgbClr val="FF3300"/>
                </a:solidFill>
              </a:rPr>
              <a:t>$# </a:t>
            </a:r>
            <a:r>
              <a:rPr lang="en-GB" sz="1800" dirty="0"/>
              <a:t> Number of command line parameters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>
                <a:solidFill>
                  <a:srgbClr val="FF3300"/>
                </a:solidFill>
              </a:rPr>
              <a:t>$$</a:t>
            </a:r>
            <a:r>
              <a:rPr lang="en-GB" sz="1800" dirty="0"/>
              <a:t>  process ID of the shell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>
                <a:solidFill>
                  <a:srgbClr val="FF3300"/>
                </a:solidFill>
              </a:rPr>
              <a:t>$@</a:t>
            </a:r>
            <a:r>
              <a:rPr lang="en-GB" sz="1800" dirty="0"/>
              <a:t> same as </a:t>
            </a:r>
            <a:r>
              <a:rPr lang="en-GB" sz="1800" dirty="0">
                <a:solidFill>
                  <a:srgbClr val="FF3300"/>
                </a:solidFill>
              </a:rPr>
              <a:t>$* </a:t>
            </a:r>
            <a:r>
              <a:rPr lang="en-GB" sz="1800" dirty="0"/>
              <a:t>but as a list one at a time (see for loops later )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>
                <a:solidFill>
                  <a:srgbClr val="FF3300"/>
                </a:solidFill>
              </a:rPr>
              <a:t> $?</a:t>
            </a:r>
            <a:r>
              <a:rPr lang="en-GB" sz="1800" dirty="0"/>
              <a:t>  Return code ‘exit code’ of the last command</a:t>
            </a:r>
          </a:p>
          <a:p>
            <a:pPr eaLnBrk="1" hangingPunct="1">
              <a:lnSpc>
                <a:spcPct val="70000"/>
              </a:lnSpc>
            </a:pPr>
            <a:r>
              <a:rPr lang="en-GB" sz="1800" dirty="0">
                <a:solidFill>
                  <a:srgbClr val="FF3300"/>
                </a:solidFill>
                <a:latin typeface="Courier New" pitchFamily="49" charset="0"/>
              </a:rPr>
              <a:t>Shift</a:t>
            </a:r>
            <a:r>
              <a:rPr lang="en-GB" sz="1800" dirty="0"/>
              <a:t> command: This shell command shifts the positional parameters by one towards the beginning and drops $1 from the list. After a shift $2 becomes $1 , and so on … It is a useful command for processing the input parameters one at a time.</a:t>
            </a:r>
          </a:p>
          <a:p>
            <a:pPr eaLnBrk="1" hangingPunct="1">
              <a:lnSpc>
                <a:spcPct val="70000"/>
              </a:lnSpc>
            </a:pPr>
            <a:endParaRPr lang="en-GB" sz="1800" dirty="0"/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1800" dirty="0"/>
              <a:t>Example: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1800" dirty="0"/>
              <a:t>    Invoke :  </a:t>
            </a:r>
            <a:r>
              <a:rPr lang="en-GB" sz="1800" dirty="0">
                <a:latin typeface="Courier" pitchFamily="49" charset="0"/>
              </a:rPr>
              <a:t>./</a:t>
            </a:r>
            <a:r>
              <a:rPr lang="en-GB" sz="1800" dirty="0" err="1">
                <a:latin typeface="Courier" pitchFamily="49" charset="0"/>
              </a:rPr>
              <a:t>myscript</a:t>
            </a:r>
            <a:r>
              <a:rPr lang="en-GB" sz="1800" dirty="0">
                <a:latin typeface="Courier" pitchFamily="49" charset="0"/>
              </a:rPr>
              <a:t>  one two buckle my shoe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1800" dirty="0"/>
              <a:t>    During the execution of </a:t>
            </a:r>
            <a:r>
              <a:rPr lang="en-GB" sz="1800" dirty="0" err="1">
                <a:latin typeface="Courier New" pitchFamily="49" charset="0"/>
              </a:rPr>
              <a:t>myscrip</a:t>
            </a:r>
            <a:r>
              <a:rPr lang="en-GB" sz="1800" dirty="0" err="1"/>
              <a:t>t</a:t>
            </a:r>
            <a:r>
              <a:rPr lang="en-GB" sz="1800" dirty="0"/>
              <a:t> variables $1 $2 $3 $4 and $5 will contain the values </a:t>
            </a:r>
            <a:r>
              <a:rPr lang="en-GB" sz="1800" i="1" dirty="0">
                <a:latin typeface="Courier" pitchFamily="49" charset="0"/>
              </a:rPr>
              <a:t>one, two, buckle, my, shoe</a:t>
            </a:r>
            <a:r>
              <a:rPr lang="en-GB" sz="1800" dirty="0"/>
              <a:t>   respectively.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65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Shell Programming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40000"/>
              </a:spcBef>
              <a:defRPr/>
            </a:pPr>
            <a:r>
              <a:rPr lang="en-US" altLang="zh-CN" sz="3500" b="1">
                <a:latin typeface="Arial" charset="0"/>
                <a:ea typeface="宋体" pitchFamily="2" charset="-122"/>
              </a:rPr>
              <a:t>programming features of the UNIX shell: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Shell variables</a:t>
            </a:r>
            <a:endParaRPr lang="en-US" altLang="zh-CN" sz="3600" b="1"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Operators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Logic structures</a:t>
            </a:r>
            <a:endParaRPr lang="en-US" altLang="zh-CN" sz="3600" b="1"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37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Shell Operators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endParaRPr lang="en-US" altLang="zh-CN" sz="2800" b="1">
              <a:latin typeface="Arial" charset="0"/>
              <a:ea typeface="宋体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50000"/>
              </a:spcBef>
            </a:pPr>
            <a:r>
              <a:rPr lang="en-US" altLang="zh-CN" sz="2800" b="1">
                <a:latin typeface="Arial" charset="0"/>
                <a:ea typeface="宋体" pitchFamily="2" charset="-122"/>
              </a:rPr>
              <a:t>The Bash/Bourne/ksh shell operators are divided into three groups:  </a:t>
            </a:r>
            <a:r>
              <a:rPr lang="en-US" altLang="zh-CN" sz="2800" b="1">
                <a:solidFill>
                  <a:srgbClr val="FF6600"/>
                </a:solidFill>
                <a:latin typeface="Arial" charset="0"/>
                <a:ea typeface="宋体" pitchFamily="2" charset="-122"/>
              </a:rPr>
              <a:t>defining</a:t>
            </a:r>
            <a:r>
              <a:rPr lang="en-US" altLang="zh-CN" sz="2800" b="1"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FF6600"/>
                </a:solidFill>
                <a:latin typeface="Arial" charset="0"/>
                <a:ea typeface="宋体" pitchFamily="2" charset="-122"/>
              </a:rPr>
              <a:t>and</a:t>
            </a:r>
            <a:r>
              <a:rPr lang="en-US" altLang="zh-CN" sz="2800" b="1"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FF6600"/>
                </a:solidFill>
                <a:latin typeface="Arial" charset="0"/>
                <a:ea typeface="宋体" pitchFamily="2" charset="-122"/>
              </a:rPr>
              <a:t>evaluating</a:t>
            </a:r>
            <a:r>
              <a:rPr lang="en-US" altLang="zh-CN" sz="2800" b="1">
                <a:latin typeface="Arial" charset="0"/>
                <a:ea typeface="宋体" pitchFamily="2" charset="-122"/>
              </a:rPr>
              <a:t> operators, </a:t>
            </a:r>
            <a:r>
              <a:rPr lang="en-US" altLang="zh-CN" sz="2800" b="1">
                <a:solidFill>
                  <a:srgbClr val="FF6600"/>
                </a:solidFill>
                <a:latin typeface="Arial" charset="0"/>
                <a:ea typeface="宋体" pitchFamily="2" charset="-122"/>
              </a:rPr>
              <a:t>arithmetic</a:t>
            </a:r>
            <a:r>
              <a:rPr lang="en-US" altLang="zh-CN" sz="2800" b="1">
                <a:latin typeface="Arial" charset="0"/>
                <a:ea typeface="宋体" pitchFamily="2" charset="-122"/>
              </a:rPr>
              <a:t> operators, and </a:t>
            </a:r>
            <a:r>
              <a:rPr lang="en-US" altLang="zh-CN" sz="2800" b="1">
                <a:solidFill>
                  <a:srgbClr val="FF6600"/>
                </a:solidFill>
                <a:latin typeface="Arial" charset="0"/>
                <a:ea typeface="宋体" pitchFamily="2" charset="-122"/>
              </a:rPr>
              <a:t>redirecting and piping</a:t>
            </a:r>
            <a:r>
              <a:rPr lang="en-US" altLang="zh-CN" sz="2800" b="1">
                <a:latin typeface="Arial" charset="0"/>
                <a:ea typeface="宋体" pitchFamily="2" charset="-122"/>
              </a:rPr>
              <a:t> operators</a:t>
            </a:r>
          </a:p>
        </p:txBody>
      </p:sp>
    </p:spTree>
    <p:extLst>
      <p:ext uri="{BB962C8B-B14F-4D97-AF65-F5344CB8AC3E}">
        <p14:creationId xmlns:p14="http://schemas.microsoft.com/office/powerpoint/2010/main" val="368942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Defining and Evaluating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3675" y="1619250"/>
            <a:ext cx="8710613" cy="4856163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2800" b="1">
                <a:latin typeface="Arial" charset="0"/>
                <a:ea typeface="宋体" pitchFamily="2" charset="-122"/>
              </a:rPr>
              <a:t>A shell variable take on the generalized form </a:t>
            </a:r>
            <a:r>
              <a:rPr lang="en-US" altLang="zh-CN" sz="2800" b="1">
                <a:solidFill>
                  <a:srgbClr val="0066FF"/>
                </a:solidFill>
                <a:latin typeface="Arial" charset="0"/>
                <a:ea typeface="宋体" pitchFamily="2" charset="-122"/>
              </a:rPr>
              <a:t>variable=value</a:t>
            </a:r>
            <a:r>
              <a:rPr lang="en-US" altLang="zh-CN" sz="2800" b="1">
                <a:latin typeface="Arial" charset="0"/>
                <a:ea typeface="宋体" pitchFamily="2" charset="-122"/>
              </a:rPr>
              <a:t> (except in the C shell).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latin typeface="Arial" charset="0"/>
                <a:ea typeface="宋体" pitchFamily="2" charset="-122"/>
              </a:rPr>
              <a:t>		$</a:t>
            </a:r>
            <a:r>
              <a:rPr lang="en-US" altLang="zh-CN" sz="2800" b="1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set x=37; echo $x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latin typeface="Arial" charset="0"/>
                <a:ea typeface="宋体" pitchFamily="2" charset="-122"/>
              </a:rPr>
              <a:t>		</a:t>
            </a:r>
            <a:r>
              <a:rPr lang="en-US" altLang="zh-CN" sz="2400">
                <a:solidFill>
                  <a:schemeClr val="accent1"/>
                </a:solidFill>
                <a:latin typeface="Arial" charset="0"/>
                <a:ea typeface="宋体" pitchFamily="2" charset="-122"/>
              </a:rPr>
              <a:t>37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latin typeface="Arial" charset="0"/>
                <a:ea typeface="宋体" pitchFamily="2" charset="-122"/>
              </a:rPr>
              <a:t>		$</a:t>
            </a:r>
            <a:r>
              <a:rPr lang="en-US" altLang="zh-CN" sz="2800" b="1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unset x; echo $x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		</a:t>
            </a:r>
            <a:r>
              <a:rPr lang="en-US" altLang="zh-CN" sz="2400" b="1">
                <a:solidFill>
                  <a:schemeClr val="accent1"/>
                </a:solidFill>
                <a:ea typeface="宋体" pitchFamily="2" charset="-122"/>
              </a:rPr>
              <a:t>x: Undefined variable.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altLang="zh-CN" sz="2800" b="1">
                <a:latin typeface="Arial" charset="0"/>
                <a:ea typeface="宋体" pitchFamily="2" charset="-122"/>
              </a:rPr>
              <a:t>You can set a pathname or a command to a variable or substitute to set the variable.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>
                <a:latin typeface="Arial" charset="0"/>
                <a:ea typeface="宋体" pitchFamily="2" charset="-122"/>
              </a:rPr>
              <a:t>		$ </a:t>
            </a:r>
            <a:r>
              <a:rPr lang="en-US" altLang="zh-CN" sz="2800" b="1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set</a:t>
            </a:r>
            <a:r>
              <a:rPr lang="en-US" altLang="zh-CN" sz="2800" b="1">
                <a:latin typeface="Courier" pitchFamily="49" charset="0"/>
                <a:ea typeface="宋体" pitchFamily="2" charset="-122"/>
              </a:rPr>
              <a:t> </a:t>
            </a:r>
            <a:r>
              <a:rPr lang="en-US" altLang="zh-CN" sz="2800" b="1">
                <a:solidFill>
                  <a:srgbClr val="CC0000"/>
                </a:solidFill>
                <a:latin typeface="Courier" pitchFamily="49" charset="0"/>
                <a:ea typeface="宋体" pitchFamily="2" charset="-122"/>
              </a:rPr>
              <a:t>mydir=`pwd`; echo $mydir</a:t>
            </a:r>
          </a:p>
        </p:txBody>
      </p:sp>
    </p:spTree>
    <p:extLst>
      <p:ext uri="{BB962C8B-B14F-4D97-AF65-F5344CB8AC3E}">
        <p14:creationId xmlns:p14="http://schemas.microsoft.com/office/powerpoint/2010/main" val="293396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Arithmetic Operators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153400" cy="3962400"/>
          </a:xfrm>
          <a:noFill/>
        </p:spPr>
        <p:txBody>
          <a:bodyPr/>
          <a:lstStyle/>
          <a:p>
            <a:pPr eaLnBrk="1" hangingPunct="1"/>
            <a:r>
              <a:rPr lang="en-US" altLang="zh-CN" b="1" dirty="0" err="1">
                <a:solidFill>
                  <a:srgbClr val="CC0000"/>
                </a:solidFill>
                <a:latin typeface="Arial" charset="0"/>
                <a:ea typeface="宋体" pitchFamily="2" charset="-122"/>
              </a:rPr>
              <a:t>expr</a:t>
            </a:r>
            <a:r>
              <a:rPr lang="en-US" altLang="zh-CN" b="1" dirty="0">
                <a:latin typeface="Arial" charset="0"/>
                <a:ea typeface="宋体" pitchFamily="2" charset="-122"/>
              </a:rPr>
              <a:t> supports the following operators:</a:t>
            </a:r>
          </a:p>
          <a:p>
            <a:pPr lvl="1" eaLnBrk="1" hangingPunct="1"/>
            <a:r>
              <a:rPr lang="en-US" altLang="zh-CN" b="1" dirty="0">
                <a:latin typeface="Arial" charset="0"/>
                <a:ea typeface="宋体" pitchFamily="2" charset="-122"/>
              </a:rPr>
              <a:t>arithmetic operators: </a:t>
            </a:r>
            <a:r>
              <a:rPr lang="en-US" altLang="zh-CN" b="1" dirty="0" smtClean="0">
                <a:latin typeface="Arial" charset="0"/>
                <a:ea typeface="宋体" pitchFamily="2" charset="-122"/>
              </a:rPr>
              <a:t>+,-,\*,/,%</a:t>
            </a:r>
            <a:endParaRPr lang="en-US" altLang="zh-CN" b="1" dirty="0">
              <a:latin typeface="Arial" charset="0"/>
              <a:ea typeface="宋体" pitchFamily="2" charset="-122"/>
            </a:endParaRPr>
          </a:p>
          <a:p>
            <a:pPr lvl="1" eaLnBrk="1" hangingPunct="1"/>
            <a:r>
              <a:rPr lang="en-US" altLang="zh-CN" b="1" dirty="0">
                <a:latin typeface="Arial" charset="0"/>
                <a:ea typeface="宋体" pitchFamily="2" charset="-122"/>
              </a:rPr>
              <a:t>comparison operators: &lt;, &lt;=, ==, !=, &gt;=, &gt;</a:t>
            </a:r>
          </a:p>
          <a:p>
            <a:pPr lvl="1" eaLnBrk="1" hangingPunct="1"/>
            <a:r>
              <a:rPr lang="en-US" altLang="zh-CN" b="1" dirty="0" err="1">
                <a:latin typeface="Arial" charset="0"/>
                <a:ea typeface="宋体" pitchFamily="2" charset="-122"/>
              </a:rPr>
              <a:t>boolean</a:t>
            </a:r>
            <a:r>
              <a:rPr lang="en-US" altLang="zh-CN" b="1" dirty="0">
                <a:latin typeface="Arial" charset="0"/>
                <a:ea typeface="宋体" pitchFamily="2" charset="-122"/>
              </a:rPr>
              <a:t>/logical operators: &amp;, |</a:t>
            </a:r>
          </a:p>
          <a:p>
            <a:pPr lvl="1" eaLnBrk="1" hangingPunct="1"/>
            <a:r>
              <a:rPr lang="en-US" altLang="zh-CN" b="1" dirty="0">
                <a:latin typeface="Arial" charset="0"/>
                <a:ea typeface="宋体" pitchFamily="2" charset="-122"/>
              </a:rPr>
              <a:t>parentheses: (, )</a:t>
            </a:r>
          </a:p>
          <a:p>
            <a:pPr lvl="1" eaLnBrk="1" hangingPunct="1"/>
            <a:r>
              <a:rPr lang="en-US" altLang="zh-CN" b="1" dirty="0">
                <a:latin typeface="Arial" charset="0"/>
                <a:ea typeface="宋体" pitchFamily="2" charset="-122"/>
              </a:rPr>
              <a:t>precedence is the same as C, Java</a:t>
            </a:r>
            <a:endParaRPr lang="en-US" altLang="zh-CN" sz="2400" b="1" dirty="0">
              <a:latin typeface="Arial" charset="0"/>
              <a:ea typeface="宋体" pitchFamily="2" charset="-122"/>
            </a:endParaRPr>
          </a:p>
          <a:p>
            <a:pPr eaLnBrk="1" hangingPunct="1"/>
            <a:endParaRPr lang="en-US" altLang="zh-CN" sz="2800" b="1" dirty="0"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42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Arithmetic Operators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vi math.sh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3200" b="1" dirty="0">
                <a:solidFill>
                  <a:schemeClr val="bg2"/>
                </a:solidFill>
                <a:latin typeface="Courier" pitchFamily="49" charset="0"/>
                <a:ea typeface="宋体" pitchFamily="2" charset="-122"/>
              </a:rPr>
              <a:t>		</a:t>
            </a:r>
            <a:r>
              <a:rPr lang="en-US" altLang="zh-CN" sz="3200" b="1" dirty="0">
                <a:latin typeface="Courier" pitchFamily="49" charset="0"/>
                <a:ea typeface="宋体" pitchFamily="2" charset="-122"/>
              </a:rPr>
              <a:t>#!/bin/</a:t>
            </a:r>
            <a:r>
              <a:rPr lang="en-US" altLang="zh-CN" sz="3200" b="1" dirty="0" err="1">
                <a:latin typeface="Courier" pitchFamily="49" charset="0"/>
                <a:ea typeface="宋体" pitchFamily="2" charset="-122"/>
              </a:rPr>
              <a:t>sh</a:t>
            </a:r>
            <a:endParaRPr lang="en-US" altLang="zh-CN" sz="3200" b="1" dirty="0">
              <a:latin typeface="Courier" pitchFamily="49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3200" b="1" dirty="0">
                <a:latin typeface="Courier" pitchFamily="49" charset="0"/>
                <a:ea typeface="宋体" pitchFamily="2" charset="-122"/>
              </a:rPr>
              <a:t>		count=5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>
                <a:latin typeface="Courier" pitchFamily="49" charset="0"/>
                <a:ea typeface="宋体" pitchFamily="2" charset="-122"/>
              </a:rPr>
              <a:t>		count=`</a:t>
            </a:r>
            <a:r>
              <a:rPr lang="en-US" altLang="zh-CN" b="1" dirty="0" err="1">
                <a:latin typeface="Courier" pitchFamily="49" charset="0"/>
                <a:ea typeface="宋体" pitchFamily="2" charset="-122"/>
              </a:rPr>
              <a:t>expr</a:t>
            </a:r>
            <a:r>
              <a:rPr lang="en-US" altLang="zh-CN" b="1" dirty="0">
                <a:latin typeface="Courier" pitchFamily="49" charset="0"/>
                <a:ea typeface="宋体" pitchFamily="2" charset="-122"/>
              </a:rPr>
              <a:t> $count + 1 `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>
                <a:latin typeface="Courier" pitchFamily="49" charset="0"/>
                <a:ea typeface="宋体" pitchFamily="2" charset="-122"/>
              </a:rPr>
              <a:t>	 	echo $count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 err="1">
                <a:latin typeface="Arial" charset="0"/>
                <a:ea typeface="宋体" pitchFamily="2" charset="-122"/>
              </a:rPr>
              <a:t>chmod</a:t>
            </a:r>
            <a:r>
              <a:rPr lang="en-US" altLang="zh-CN" b="1" dirty="0">
                <a:latin typeface="Arial" charset="0"/>
                <a:ea typeface="宋体" pitchFamily="2" charset="-122"/>
              </a:rPr>
              <a:t> </a:t>
            </a:r>
            <a:r>
              <a:rPr lang="en-US" altLang="zh-CN" b="1" dirty="0" err="1">
                <a:latin typeface="Arial" charset="0"/>
                <a:ea typeface="宋体" pitchFamily="2" charset="-122"/>
              </a:rPr>
              <a:t>u+x</a:t>
            </a:r>
            <a:r>
              <a:rPr lang="en-US" altLang="zh-CN" b="1" dirty="0">
                <a:latin typeface="Arial" charset="0"/>
                <a:ea typeface="宋体" pitchFamily="2" charset="-122"/>
              </a:rPr>
              <a:t> math.sh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latin typeface="Arial" charset="0"/>
                <a:ea typeface="宋体" pitchFamily="2" charset="-122"/>
              </a:rPr>
              <a:t>math.sh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dirty="0">
                <a:solidFill>
                  <a:srgbClr val="336699"/>
                </a:solidFill>
                <a:latin typeface="Courier" pitchFamily="49" charset="0"/>
                <a:ea typeface="宋体" pitchFamily="2" charset="-122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7120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941403"/>
              </p:ext>
            </p:extLst>
          </p:nvPr>
        </p:nvGraphicFramePr>
        <p:xfrm>
          <a:off x="251520" y="260650"/>
          <a:ext cx="5664630" cy="6408709"/>
        </p:xfrm>
        <a:graphic>
          <a:graphicData uri="http://schemas.openxmlformats.org/drawingml/2006/table">
            <a:tbl>
              <a:tblPr/>
              <a:tblGrid>
                <a:gridCol w="2832315"/>
                <a:gridCol w="2832315"/>
              </a:tblGrid>
              <a:tr h="1020292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+ (Addition)</a:t>
                      </a:r>
                    </a:p>
                  </a:txBody>
                  <a:tcPr marL="56293" marR="56293" marT="56293" marB="5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`</a:t>
                      </a:r>
                      <a:r>
                        <a:rPr lang="en-US" sz="2000" dirty="0" err="1">
                          <a:effectLst/>
                        </a:rPr>
                        <a:t>expr</a:t>
                      </a:r>
                      <a:r>
                        <a:rPr lang="en-US" sz="2000" dirty="0">
                          <a:effectLst/>
                        </a:rPr>
                        <a:t> $a + $b` </a:t>
                      </a:r>
                    </a:p>
                  </a:txBody>
                  <a:tcPr marL="56293" marR="56293" marT="56293" marB="5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29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- (Subtraction)</a:t>
                      </a:r>
                    </a:p>
                  </a:txBody>
                  <a:tcPr marL="56293" marR="56293" marT="56293" marB="5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`</a:t>
                      </a:r>
                      <a:r>
                        <a:rPr lang="en-US" sz="2000" dirty="0" err="1">
                          <a:effectLst/>
                        </a:rPr>
                        <a:t>expr</a:t>
                      </a:r>
                      <a:r>
                        <a:rPr lang="en-US" sz="2000" dirty="0">
                          <a:effectLst/>
                        </a:rPr>
                        <a:t> $a - $b` </a:t>
                      </a:r>
                    </a:p>
                  </a:txBody>
                  <a:tcPr marL="56293" marR="56293" marT="56293" marB="5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29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* (Multiplication)</a:t>
                      </a:r>
                    </a:p>
                  </a:txBody>
                  <a:tcPr marL="56293" marR="56293" marT="56293" marB="5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`</a:t>
                      </a:r>
                      <a:r>
                        <a:rPr lang="en-US" sz="2000" dirty="0" err="1">
                          <a:effectLst/>
                        </a:rPr>
                        <a:t>expr</a:t>
                      </a:r>
                      <a:r>
                        <a:rPr lang="en-US" sz="2000" dirty="0">
                          <a:effectLst/>
                        </a:rPr>
                        <a:t> $a \* $b</a:t>
                      </a:r>
                      <a:r>
                        <a:rPr lang="en-US" sz="2000" dirty="0" smtClean="0">
                          <a:effectLst/>
                        </a:rPr>
                        <a:t>`</a:t>
                      </a:r>
                      <a:endParaRPr lang="en-US" sz="2000" dirty="0">
                        <a:effectLst/>
                      </a:endParaRPr>
                    </a:p>
                  </a:txBody>
                  <a:tcPr marL="56293" marR="56293" marT="56293" marB="5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292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/ (Division)</a:t>
                      </a:r>
                    </a:p>
                  </a:txBody>
                  <a:tcPr marL="56293" marR="56293" marT="56293" marB="5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`</a:t>
                      </a:r>
                      <a:r>
                        <a:rPr lang="en-US" sz="2000" dirty="0" err="1">
                          <a:effectLst/>
                        </a:rPr>
                        <a:t>expr</a:t>
                      </a:r>
                      <a:r>
                        <a:rPr lang="en-US" sz="2000" dirty="0">
                          <a:effectLst/>
                        </a:rPr>
                        <a:t> $b / $a</a:t>
                      </a:r>
                      <a:r>
                        <a:rPr lang="en-US" sz="2000" dirty="0" smtClean="0">
                          <a:effectLst/>
                        </a:rPr>
                        <a:t>`</a:t>
                      </a:r>
                      <a:endParaRPr lang="en-US" sz="2000" dirty="0">
                        <a:effectLst/>
                      </a:endParaRPr>
                    </a:p>
                  </a:txBody>
                  <a:tcPr marL="56293" marR="56293" marT="56293" marB="5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7249">
                <a:tc>
                  <a:txBody>
                    <a:bodyPr/>
                    <a:lstStyle/>
                    <a:p>
                      <a:pPr fontAlgn="t"/>
                      <a:r>
                        <a:rPr lang="en-US" sz="2000">
                          <a:effectLst/>
                        </a:rPr>
                        <a:t>% (Modulus)</a:t>
                      </a:r>
                    </a:p>
                  </a:txBody>
                  <a:tcPr marL="56293" marR="56293" marT="56293" marB="5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`</a:t>
                      </a:r>
                      <a:r>
                        <a:rPr lang="en-US" sz="2000" dirty="0" err="1">
                          <a:effectLst/>
                        </a:rPr>
                        <a:t>expr</a:t>
                      </a:r>
                      <a:r>
                        <a:rPr lang="en-US" sz="2000" dirty="0">
                          <a:effectLst/>
                        </a:rPr>
                        <a:t> $b % $a</a:t>
                      </a:r>
                      <a:r>
                        <a:rPr lang="en-US" sz="2000" dirty="0" smtClean="0">
                          <a:effectLst/>
                        </a:rPr>
                        <a:t>`</a:t>
                      </a:r>
                      <a:endParaRPr lang="en-US" sz="2000" dirty="0">
                        <a:effectLst/>
                      </a:endParaRPr>
                    </a:p>
                  </a:txBody>
                  <a:tcPr marL="56293" marR="56293" marT="56293" marB="5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292"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= (Assignment</a:t>
                      </a:r>
                      <a:r>
                        <a:rPr lang="en-US" sz="2000" dirty="0" smtClean="0">
                          <a:effectLst/>
                        </a:rPr>
                        <a:t>),==,!=</a:t>
                      </a:r>
                      <a:endParaRPr lang="en-US" sz="2000" dirty="0">
                        <a:effectLst/>
                      </a:endParaRPr>
                    </a:p>
                  </a:txBody>
                  <a:tcPr marL="56293" marR="56293" marT="56293" marB="5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</a:rPr>
                        <a:t>a = $</a:t>
                      </a:r>
                      <a:r>
                        <a:rPr lang="en-US" sz="2000" dirty="0" smtClean="0">
                          <a:effectLst/>
                        </a:rPr>
                        <a:t>b</a:t>
                      </a:r>
                      <a:endParaRPr lang="en-US" sz="2000" dirty="0">
                        <a:effectLst/>
                      </a:endParaRPr>
                    </a:p>
                  </a:txBody>
                  <a:tcPr marL="56293" marR="56293" marT="56293" marB="5629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73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145198"/>
              </p:ext>
            </p:extLst>
          </p:nvPr>
        </p:nvGraphicFramePr>
        <p:xfrm>
          <a:off x="323528" y="1600200"/>
          <a:ext cx="8136904" cy="4925143"/>
        </p:xfrm>
        <a:graphic>
          <a:graphicData uri="http://schemas.openxmlformats.org/drawingml/2006/table">
            <a:tbl>
              <a:tblPr/>
              <a:tblGrid>
                <a:gridCol w="4886210"/>
                <a:gridCol w="3250694"/>
              </a:tblGrid>
              <a:tr h="3210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Operator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Example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34175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-eq</a:t>
                      </a:r>
                      <a:endParaRPr lang="en-US" sz="1600">
                        <a:effectLst/>
                      </a:endParaRP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[ $a -</a:t>
                      </a:r>
                      <a:r>
                        <a:rPr lang="en-US" sz="1600" dirty="0" err="1">
                          <a:effectLst/>
                        </a:rPr>
                        <a:t>eq</a:t>
                      </a:r>
                      <a:r>
                        <a:rPr lang="en-US" sz="1600" dirty="0">
                          <a:effectLst/>
                        </a:rPr>
                        <a:t> $b ] </a:t>
                      </a: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326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-ne</a:t>
                      </a:r>
                      <a:endParaRPr lang="en-US" sz="1600" dirty="0">
                        <a:effectLst/>
                      </a:endParaRP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[ $a -ne $b ] </a:t>
                      </a:r>
                    </a:p>
                  </a:txBody>
                  <a:tcPr marL="30013" marR="30013" marT="30013" marB="300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326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-gt</a:t>
                      </a:r>
                      <a:endParaRPr lang="en-US" sz="1600">
                        <a:effectLst/>
                      </a:endParaRP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[ $a -</a:t>
                      </a:r>
                      <a:r>
                        <a:rPr lang="en-US" sz="1600" dirty="0" err="1">
                          <a:effectLst/>
                        </a:rPr>
                        <a:t>gt</a:t>
                      </a:r>
                      <a:r>
                        <a:rPr lang="en-US" sz="1600" dirty="0">
                          <a:effectLst/>
                        </a:rPr>
                        <a:t> $b ] </a:t>
                      </a:r>
                    </a:p>
                  </a:txBody>
                  <a:tcPr marL="30013" marR="30013" marT="30013" marB="300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8326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-lt</a:t>
                      </a:r>
                      <a:endParaRPr lang="en-US" sz="1600">
                        <a:effectLst/>
                      </a:endParaRP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[ $a -</a:t>
                      </a:r>
                      <a:r>
                        <a:rPr lang="en-US" sz="1600" dirty="0" err="1">
                          <a:effectLst/>
                        </a:rPr>
                        <a:t>lt</a:t>
                      </a:r>
                      <a:r>
                        <a:rPr lang="en-US" sz="1600" dirty="0">
                          <a:effectLst/>
                        </a:rPr>
                        <a:t> $b ] </a:t>
                      </a:r>
                    </a:p>
                  </a:txBody>
                  <a:tcPr marL="30013" marR="30013" marT="30013" marB="300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47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-ge</a:t>
                      </a:r>
                      <a:endParaRPr lang="en-US" sz="1600">
                        <a:effectLst/>
                      </a:endParaRP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[ $a -</a:t>
                      </a:r>
                      <a:r>
                        <a:rPr lang="en-US" sz="1600" dirty="0" err="1">
                          <a:effectLst/>
                        </a:rPr>
                        <a:t>ge</a:t>
                      </a:r>
                      <a:r>
                        <a:rPr lang="en-US" sz="1600" dirty="0">
                          <a:effectLst/>
                        </a:rPr>
                        <a:t> $b </a:t>
                      </a:r>
                      <a:r>
                        <a:rPr lang="en-US" sz="1600" dirty="0" smtClean="0">
                          <a:effectLst/>
                        </a:rPr>
                        <a:t>]</a:t>
                      </a:r>
                      <a:endParaRPr lang="en-US" sz="1600" dirty="0">
                        <a:effectLst/>
                      </a:endParaRPr>
                    </a:p>
                  </a:txBody>
                  <a:tcPr marL="30013" marR="30013" marT="30013" marB="300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247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-le</a:t>
                      </a:r>
                      <a:endParaRPr lang="en-US" sz="1600">
                        <a:effectLst/>
                      </a:endParaRPr>
                    </a:p>
                  </a:txBody>
                  <a:tcPr marL="30013" marR="30013" marT="30013" marB="3001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[ $a -le $b </a:t>
                      </a:r>
                      <a:r>
                        <a:rPr lang="en-US" sz="1600" dirty="0" smtClean="0">
                          <a:effectLst/>
                        </a:rPr>
                        <a:t>]</a:t>
                      </a:r>
                      <a:endParaRPr lang="en-US" sz="1600" dirty="0">
                        <a:effectLst/>
                      </a:endParaRPr>
                    </a:p>
                  </a:txBody>
                  <a:tcPr marL="30013" marR="30013" marT="30013" marB="30013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need of shell </a:t>
            </a:r>
            <a:r>
              <a:rPr lang="en-US" b="1" dirty="0"/>
              <a:t>scripts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To </a:t>
            </a:r>
            <a:r>
              <a:rPr lang="en-US" dirty="0"/>
              <a:t>avoid repetitive work and automation</a:t>
            </a:r>
          </a:p>
          <a:p>
            <a:pPr fontAlgn="base"/>
            <a:r>
              <a:rPr lang="en-US" dirty="0"/>
              <a:t>System admins use shell scripting for routine backups</a:t>
            </a:r>
          </a:p>
          <a:p>
            <a:pPr fontAlgn="base"/>
            <a:r>
              <a:rPr lang="en-US" dirty="0"/>
              <a:t>System monitoring</a:t>
            </a:r>
          </a:p>
          <a:p>
            <a:pPr fontAlgn="base"/>
            <a:r>
              <a:rPr lang="en-US" dirty="0"/>
              <a:t>Adding new functionality to the </a:t>
            </a:r>
            <a:r>
              <a:rPr lang="en-US" dirty="0" smtClean="0"/>
              <a:t>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4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210247"/>
              </p:ext>
            </p:extLst>
          </p:nvPr>
        </p:nvGraphicFramePr>
        <p:xfrm>
          <a:off x="1649742" y="1600200"/>
          <a:ext cx="5586554" cy="4565103"/>
        </p:xfrm>
        <a:graphic>
          <a:graphicData uri="http://schemas.openxmlformats.org/drawingml/2006/table">
            <a:tbl>
              <a:tblPr/>
              <a:tblGrid>
                <a:gridCol w="3354725"/>
                <a:gridCol w="2231829"/>
              </a:tblGrid>
              <a:tr h="41233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Operator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700" dirty="0">
                          <a:effectLst/>
                        </a:rPr>
                        <a:t>Example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207543">
                <a:tc>
                  <a:txBody>
                    <a:bodyPr/>
                    <a:lstStyle/>
                    <a:p>
                      <a:pPr fontAlgn="t"/>
                      <a:r>
                        <a:rPr lang="en-US" sz="1700" b="1" dirty="0">
                          <a:effectLst/>
                        </a:rPr>
                        <a:t>!</a:t>
                      </a:r>
                      <a:endParaRPr lang="en-US" sz="1700" dirty="0">
                        <a:effectLst/>
                      </a:endParaRP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dirty="0">
                          <a:effectLst/>
                        </a:rPr>
                        <a:t>[ ! false ] </a:t>
                      </a:r>
                    </a:p>
                  </a:txBody>
                  <a:tcPr marL="72999" marR="72999" marT="72999" marB="729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614">
                <a:tc>
                  <a:txBody>
                    <a:bodyPr/>
                    <a:lstStyle/>
                    <a:p>
                      <a:pPr fontAlgn="t"/>
                      <a:r>
                        <a:rPr lang="en-US" sz="1700" b="1" dirty="0">
                          <a:effectLst/>
                        </a:rPr>
                        <a:t>-</a:t>
                      </a:r>
                      <a:r>
                        <a:rPr lang="en-US" sz="1700" b="1" dirty="0" smtClean="0">
                          <a:effectLst/>
                        </a:rPr>
                        <a:t>o (or)</a:t>
                      </a:r>
                      <a:endParaRPr lang="en-US" sz="1700" dirty="0">
                        <a:effectLst/>
                      </a:endParaRP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700" dirty="0">
                          <a:effectLst/>
                        </a:rPr>
                        <a:t>[ $a -</a:t>
                      </a:r>
                      <a:r>
                        <a:rPr lang="en-US" sz="1700" dirty="0" err="1">
                          <a:effectLst/>
                        </a:rPr>
                        <a:t>lt</a:t>
                      </a:r>
                      <a:r>
                        <a:rPr lang="en-US" sz="1700" dirty="0">
                          <a:effectLst/>
                        </a:rPr>
                        <a:t> 20 -o $b -</a:t>
                      </a:r>
                      <a:r>
                        <a:rPr lang="en-US" sz="1700" dirty="0" err="1">
                          <a:effectLst/>
                        </a:rPr>
                        <a:t>gt</a:t>
                      </a:r>
                      <a:r>
                        <a:rPr lang="en-US" sz="1700" dirty="0">
                          <a:effectLst/>
                        </a:rPr>
                        <a:t> 100 ] </a:t>
                      </a: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614">
                <a:tc>
                  <a:txBody>
                    <a:bodyPr/>
                    <a:lstStyle/>
                    <a:p>
                      <a:pPr fontAlgn="t"/>
                      <a:r>
                        <a:rPr lang="en-US" sz="1700" b="1" dirty="0">
                          <a:effectLst/>
                        </a:rPr>
                        <a:t>-</a:t>
                      </a:r>
                      <a:r>
                        <a:rPr lang="en-US" sz="1700" b="1" dirty="0" smtClean="0">
                          <a:effectLst/>
                        </a:rPr>
                        <a:t>a (and)</a:t>
                      </a:r>
                      <a:endParaRPr lang="en-US" sz="1700" dirty="0">
                        <a:effectLst/>
                      </a:endParaRPr>
                    </a:p>
                  </a:txBody>
                  <a:tcPr marL="72999" marR="72999" marT="72999" marB="7299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700" dirty="0">
                          <a:effectLst/>
                        </a:rPr>
                        <a:t>[ $a -</a:t>
                      </a:r>
                      <a:r>
                        <a:rPr lang="en-US" sz="1700" dirty="0" err="1">
                          <a:effectLst/>
                        </a:rPr>
                        <a:t>lt</a:t>
                      </a:r>
                      <a:r>
                        <a:rPr lang="en-US" sz="1700" dirty="0">
                          <a:effectLst/>
                        </a:rPr>
                        <a:t> 20 -a $b -</a:t>
                      </a:r>
                      <a:r>
                        <a:rPr lang="en-US" sz="1700" dirty="0" err="1">
                          <a:effectLst/>
                        </a:rPr>
                        <a:t>gt</a:t>
                      </a:r>
                      <a:r>
                        <a:rPr lang="en-US" sz="1700" dirty="0">
                          <a:effectLst/>
                        </a:rPr>
                        <a:t> 100 ] </a:t>
                      </a:r>
                    </a:p>
                  </a:txBody>
                  <a:tcPr marL="72999" marR="72999" marT="72999" marB="72999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9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980782"/>
              </p:ext>
            </p:extLst>
          </p:nvPr>
        </p:nvGraphicFramePr>
        <p:xfrm>
          <a:off x="755573" y="1124745"/>
          <a:ext cx="7272810" cy="5106251"/>
        </p:xfrm>
        <a:graphic>
          <a:graphicData uri="http://schemas.openxmlformats.org/drawingml/2006/table">
            <a:tbl>
              <a:tblPr/>
              <a:tblGrid>
                <a:gridCol w="2547221"/>
                <a:gridCol w="2547221"/>
                <a:gridCol w="2178368"/>
              </a:tblGrid>
              <a:tr h="26522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Operator</a:t>
                      </a:r>
                    </a:p>
                  </a:txBody>
                  <a:tcPr marL="42859" marR="42859" marT="42859" marB="428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42859" marR="42859" marT="42859" marB="428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>
                          <a:effectLst/>
                        </a:rPr>
                        <a:t>Example</a:t>
                      </a:r>
                    </a:p>
                  </a:txBody>
                  <a:tcPr marL="42859" marR="42859" marT="42859" marB="428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947238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=</a:t>
                      </a:r>
                      <a:endParaRPr lang="en-US" sz="1600" dirty="0">
                        <a:effectLst/>
                      </a:endParaRPr>
                    </a:p>
                  </a:txBody>
                  <a:tcPr marL="42859" marR="42859" marT="42859" marB="428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 of two operands are equal or </a:t>
                      </a:r>
                      <a:r>
                        <a:rPr lang="en-US" sz="1600" dirty="0" smtClean="0">
                          <a:effectLst/>
                        </a:rPr>
                        <a:t>not</a:t>
                      </a:r>
                      <a:endParaRPr lang="en-US" sz="1600" dirty="0">
                        <a:effectLst/>
                      </a:endParaRPr>
                    </a:p>
                  </a:txBody>
                  <a:tcPr marL="42859" marR="42859" marT="42859" marB="428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[ $a = $b ] </a:t>
                      </a:r>
                    </a:p>
                  </a:txBody>
                  <a:tcPr marL="42859" marR="42859" marT="42859" marB="428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741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!=</a:t>
                      </a:r>
                      <a:endParaRPr lang="en-US" sz="1600">
                        <a:effectLst/>
                      </a:endParaRPr>
                    </a:p>
                  </a:txBody>
                  <a:tcPr marL="42859" marR="42859" marT="42859" marB="428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value of two operands are equal or not; </a:t>
                      </a:r>
                    </a:p>
                  </a:txBody>
                  <a:tcPr marL="42859" marR="42859" marT="42859" marB="428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[ $a != $b </a:t>
                      </a:r>
                      <a:r>
                        <a:rPr lang="en-US" sz="1600" dirty="0" smtClean="0">
                          <a:effectLst/>
                        </a:rPr>
                        <a:t>]</a:t>
                      </a:r>
                      <a:endParaRPr lang="en-US" sz="1600" dirty="0">
                        <a:effectLst/>
                      </a:endParaRPr>
                    </a:p>
                  </a:txBody>
                  <a:tcPr marL="42859" marR="42859" marT="42859" marB="428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23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-z</a:t>
                      </a:r>
                      <a:endParaRPr lang="en-US" sz="1600">
                        <a:effectLst/>
                      </a:endParaRPr>
                    </a:p>
                  </a:txBody>
                  <a:tcPr marL="42859" marR="42859" marT="42859" marB="428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given string operand size is zero; </a:t>
                      </a:r>
                    </a:p>
                  </a:txBody>
                  <a:tcPr marL="42859" marR="42859" marT="42859" marB="428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[ -z $a </a:t>
                      </a:r>
                      <a:r>
                        <a:rPr lang="en-US" sz="1600" dirty="0" smtClean="0">
                          <a:effectLst/>
                        </a:rPr>
                        <a:t>]</a:t>
                      </a:r>
                      <a:endParaRPr lang="en-US" sz="1600" dirty="0">
                        <a:effectLst/>
                      </a:endParaRPr>
                    </a:p>
                  </a:txBody>
                  <a:tcPr marL="42859" marR="42859" marT="42859" marB="428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238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-n</a:t>
                      </a:r>
                      <a:endParaRPr lang="en-US" sz="1600">
                        <a:effectLst/>
                      </a:endParaRPr>
                    </a:p>
                  </a:txBody>
                  <a:tcPr marL="42859" marR="42859" marT="42859" marB="428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Checks if the given string operand size is non-zero; </a:t>
                      </a:r>
                    </a:p>
                  </a:txBody>
                  <a:tcPr marL="42859" marR="42859" marT="42859" marB="428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[ -n $a ] </a:t>
                      </a:r>
                    </a:p>
                  </a:txBody>
                  <a:tcPr marL="42859" marR="42859" marT="42859" marB="428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6736">
                <a:tc>
                  <a:txBody>
                    <a:bodyPr/>
                    <a:lstStyle/>
                    <a:p>
                      <a:pPr fontAlgn="t"/>
                      <a:r>
                        <a:rPr lang="en-US" sz="1600" b="1">
                          <a:effectLst/>
                        </a:rPr>
                        <a:t>str</a:t>
                      </a:r>
                      <a:endParaRPr lang="en-US" sz="1600">
                        <a:effectLst/>
                      </a:endParaRPr>
                    </a:p>
                  </a:txBody>
                  <a:tcPr marL="42859" marR="42859" marT="42859" marB="428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Checks if </a:t>
                      </a:r>
                      <a:r>
                        <a:rPr lang="en-US" sz="1600" b="1">
                          <a:effectLst/>
                        </a:rPr>
                        <a:t>str</a:t>
                      </a:r>
                      <a:r>
                        <a:rPr lang="en-US" sz="1600">
                          <a:effectLst/>
                        </a:rPr>
                        <a:t> is not the empty string; if it is empty, then it returns false.</a:t>
                      </a:r>
                    </a:p>
                  </a:txBody>
                  <a:tcPr marL="42859" marR="42859" marT="42859" marB="428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[ $a ] </a:t>
                      </a:r>
                    </a:p>
                  </a:txBody>
                  <a:tcPr marL="42859" marR="42859" marT="42859" marB="42859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19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Arithmetic Operators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vi real.sh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" pitchFamily="49" charset="0"/>
                <a:ea typeface="宋体" pitchFamily="2" charset="-122"/>
              </a:rPr>
              <a:t>		#!/bin/</a:t>
            </a:r>
            <a:r>
              <a:rPr lang="en-US" altLang="zh-CN" b="1" dirty="0" err="1">
                <a:latin typeface="Courier" pitchFamily="49" charset="0"/>
                <a:ea typeface="宋体" pitchFamily="2" charset="-122"/>
              </a:rPr>
              <a:t>sh</a:t>
            </a:r>
            <a:endParaRPr lang="en-US" altLang="zh-CN" b="1" dirty="0">
              <a:latin typeface="Courier" pitchFamily="49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" pitchFamily="49" charset="0"/>
                <a:ea typeface="宋体" pitchFamily="2" charset="-122"/>
              </a:rPr>
              <a:t>		a=5.48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>
                <a:latin typeface="Courier" pitchFamily="49" charset="0"/>
                <a:ea typeface="宋体" pitchFamily="2" charset="-122"/>
              </a:rPr>
              <a:t>		b=10.32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Courier" pitchFamily="49" charset="0"/>
                <a:ea typeface="宋体" pitchFamily="2" charset="-122"/>
              </a:rPr>
              <a:t>		c=`echo “scale=2; $a + $b” |</a:t>
            </a:r>
            <a:r>
              <a:rPr lang="en-US" altLang="zh-CN" sz="2800" b="1" dirty="0" err="1">
                <a:latin typeface="Courier" pitchFamily="49" charset="0"/>
                <a:ea typeface="宋体" pitchFamily="2" charset="-122"/>
              </a:rPr>
              <a:t>bc</a:t>
            </a:r>
            <a:r>
              <a:rPr lang="en-US" altLang="zh-CN" sz="2800" b="1" dirty="0">
                <a:latin typeface="Courier" pitchFamily="49" charset="0"/>
                <a:ea typeface="宋体" pitchFamily="2" charset="-122"/>
              </a:rPr>
              <a:t>`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latin typeface="Courier" pitchFamily="49" charset="0"/>
                <a:ea typeface="宋体" pitchFamily="2" charset="-122"/>
              </a:rPr>
              <a:t>	 	echo $c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 err="1">
                <a:solidFill>
                  <a:srgbClr val="CC0000"/>
                </a:solidFill>
                <a:latin typeface="Arial" charset="0"/>
                <a:ea typeface="宋体" pitchFamily="2" charset="-122"/>
              </a:rPr>
              <a:t>chmod</a:t>
            </a:r>
            <a:r>
              <a:rPr lang="en-US" altLang="zh-CN" sz="2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</a:t>
            </a:r>
            <a:r>
              <a:rPr lang="en-US" altLang="zh-CN" sz="2800" b="1" dirty="0" err="1">
                <a:solidFill>
                  <a:srgbClr val="CC0000"/>
                </a:solidFill>
                <a:latin typeface="Arial" charset="0"/>
                <a:ea typeface="宋体" pitchFamily="2" charset="-122"/>
              </a:rPr>
              <a:t>u+x</a:t>
            </a:r>
            <a:r>
              <a:rPr lang="en-US" altLang="zh-CN" sz="2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 real.sh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solidFill>
                  <a:srgbClr val="CC0000"/>
                </a:solidFill>
                <a:latin typeface="Arial" charset="0"/>
                <a:ea typeface="宋体" pitchFamily="2" charset="-122"/>
              </a:rPr>
              <a:t>./real.sh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bg2"/>
                </a:solidFill>
                <a:latin typeface="Arial" charset="0"/>
                <a:ea typeface="宋体" pitchFamily="2" charset="-122"/>
              </a:rPr>
              <a:t>			</a:t>
            </a:r>
            <a:r>
              <a:rPr lang="en-US" altLang="zh-CN" sz="2400" b="1" dirty="0">
                <a:solidFill>
                  <a:schemeClr val="bg2"/>
                </a:solidFill>
                <a:latin typeface="Courier" pitchFamily="49" charset="0"/>
                <a:ea typeface="宋体" pitchFamily="2" charset="-122"/>
              </a:rPr>
              <a:t>15.80</a:t>
            </a:r>
          </a:p>
        </p:txBody>
      </p:sp>
    </p:spTree>
    <p:extLst>
      <p:ext uri="{BB962C8B-B14F-4D97-AF65-F5344CB8AC3E}">
        <p14:creationId xmlns:p14="http://schemas.microsoft.com/office/powerpoint/2010/main" val="18897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b="0">
                <a:solidFill>
                  <a:srgbClr val="CCFFFF"/>
                </a:solidFill>
              </a:rPr>
              <a:t>Arithmetic operations in shell scripts</a:t>
            </a:r>
            <a:endParaRPr lang="en-US" b="0">
              <a:solidFill>
                <a:srgbClr val="CCFFFF"/>
              </a:solidFill>
            </a:endParaRPr>
          </a:p>
        </p:txBody>
      </p:sp>
      <p:graphicFrame>
        <p:nvGraphicFramePr>
          <p:cNvPr id="207903" name="Group 31"/>
          <p:cNvGraphicFramePr>
            <a:graphicFrameLocks noGrp="1"/>
          </p:cNvGraphicFramePr>
          <p:nvPr>
            <p:ph sz="half" idx="2"/>
          </p:nvPr>
        </p:nvGraphicFramePr>
        <p:xfrm>
          <a:off x="717550" y="1900238"/>
          <a:ext cx="7343775" cy="3741737"/>
        </p:xfrm>
        <a:graphic>
          <a:graphicData uri="http://schemas.openxmlformats.org/drawingml/2006/table">
            <a:tbl>
              <a:tblPr/>
              <a:tblGrid>
                <a:gridCol w="36718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718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749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var++ ,var-- , ++var , --var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post/pre  increment/decrement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9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+  , -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add subtract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49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* , / , % 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multiply/divide, remainder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9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**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power of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7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! , ~ 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logical/bitwise negation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93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&amp; , |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bitwise AND, OR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61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&amp;&amp;   ||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336699"/>
                        </a:buClr>
                        <a:buSzPct val="115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Trebuchet MS" pitchFamily="34" charset="0"/>
                          <a:cs typeface="Arial" charset="0"/>
                        </a:rPr>
                        <a:t>logical AND,  OR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Trebuchet MS" pitchFamily="34" charset="0"/>
                        <a:cs typeface="Arial" charset="0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3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File Testing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True</a:t>
                      </a:r>
                      <a:r>
                        <a:rPr lang="en-US" baseline="0" dirty="0" smtClean="0"/>
                        <a:t> if: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-b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special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-c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 special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-d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Directory existence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-e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existence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-f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file existence</a:t>
                      </a:r>
                      <a:r>
                        <a:rPr lang="en-US" baseline="0" dirty="0" smtClean="0"/>
                        <a:t> and not a directory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-G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file exists and is owned nu the effective group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-g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Set-group-ID</a:t>
                      </a:r>
                      <a:r>
                        <a:rPr lang="en-US" baseline="0" dirty="0" smtClean="0"/>
                        <a:t> is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-k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Sticky bit is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-L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a symbolic link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16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File Testing (continued)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8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1200"/>
                <a:gridCol w="6248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 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 True</a:t>
                      </a:r>
                      <a:r>
                        <a:rPr lang="en-US" baseline="0" dirty="0" smtClean="0"/>
                        <a:t> if: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-p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a named pipe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-O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</a:t>
                      </a:r>
                      <a:r>
                        <a:rPr lang="en-US" baseline="0" dirty="0" smtClean="0"/>
                        <a:t> exists and is owned by the effective user 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readable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-S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a socket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-s filename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nonzero 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-t </a:t>
                      </a:r>
                      <a:r>
                        <a:rPr lang="en-US" dirty="0" err="1" smtClean="0"/>
                        <a:t>fd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if </a:t>
                      </a:r>
                      <a:r>
                        <a:rPr lang="en-US" dirty="0" err="1" smtClean="0"/>
                        <a:t>fd</a:t>
                      </a:r>
                      <a:r>
                        <a:rPr lang="en-US" dirty="0" smtClean="0"/>
                        <a:t> (file descriptor) is opened on a terminal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-u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Set-user-id</a:t>
                      </a:r>
                      <a:r>
                        <a:rPr lang="en-US" baseline="0" dirty="0" smtClean="0"/>
                        <a:t> bit is set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-w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writable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-x 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is executable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9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Linux </a:t>
            </a:r>
            <a:r>
              <a:rPr lang="en-US" b="1" dirty="0"/>
              <a:t>read</a:t>
            </a:r>
            <a:r>
              <a:rPr lang="en-US" dirty="0"/>
              <a:t> command is used to read the contents of a line into a variable.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a built-in </a:t>
            </a:r>
            <a:r>
              <a:rPr lang="en-US" dirty="0" smtClean="0"/>
              <a:t>command</a:t>
            </a:r>
          </a:p>
          <a:p>
            <a:pPr lvl="1"/>
            <a:r>
              <a:rPr lang="en-US" dirty="0"/>
              <a:t>read [options] [name...]  </a:t>
            </a:r>
            <a:endParaRPr lang="en-US" dirty="0" smtClean="0"/>
          </a:p>
          <a:p>
            <a:r>
              <a:rPr lang="en-US" dirty="0"/>
              <a:t>The </a:t>
            </a:r>
            <a:r>
              <a:rPr lang="en-US" b="1" dirty="0"/>
              <a:t>read</a:t>
            </a:r>
            <a:r>
              <a:rPr lang="en-US" dirty="0"/>
              <a:t> command can be used with and without </a:t>
            </a:r>
            <a:r>
              <a:rPr lang="en-US" dirty="0" smtClean="0"/>
              <a:t>arguments</a:t>
            </a:r>
          </a:p>
          <a:p>
            <a:pPr lvl="1"/>
            <a:r>
              <a:rPr lang="en-US" dirty="0"/>
              <a:t>variable </a:t>
            </a:r>
            <a:r>
              <a:rPr lang="en-US" dirty="0" smtClean="0"/>
              <a:t>'</a:t>
            </a:r>
            <a:r>
              <a:rPr lang="en-US" b="1" dirty="0" smtClean="0"/>
              <a:t>REPLY‘</a:t>
            </a:r>
          </a:p>
          <a:p>
            <a:r>
              <a:rPr lang="en-US" b="1" dirty="0"/>
              <a:t>read -p</a:t>
            </a:r>
            <a:endParaRPr lang="en-US" dirty="0"/>
          </a:p>
          <a:p>
            <a:pPr lvl="1"/>
            <a:r>
              <a:rPr lang="en-US" dirty="0"/>
              <a:t>The '-p' option is used for the </a:t>
            </a:r>
            <a:r>
              <a:rPr lang="en-US" b="1" dirty="0"/>
              <a:t>prompt text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read -p " Enter </a:t>
            </a:r>
            <a:r>
              <a:rPr lang="en-US" dirty="0" smtClean="0"/>
              <a:t>value for a:</a:t>
            </a:r>
            <a:r>
              <a:rPr lang="en-US" dirty="0"/>
              <a:t> "  </a:t>
            </a:r>
            <a:r>
              <a:rPr lang="en-US" dirty="0" smtClean="0"/>
              <a:t>a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 -n</a:t>
            </a:r>
            <a:endParaRPr lang="en-US" dirty="0"/>
          </a:p>
          <a:p>
            <a:pPr lvl="1"/>
            <a:r>
              <a:rPr lang="en-US" dirty="0"/>
              <a:t>The '-n' option limits the length of the character in the entered </a:t>
            </a:r>
            <a:r>
              <a:rPr lang="en-US" dirty="0" smtClean="0"/>
              <a:t>text</a:t>
            </a:r>
          </a:p>
          <a:p>
            <a:r>
              <a:rPr lang="en-US" b="1" dirty="0"/>
              <a:t>read -s</a:t>
            </a:r>
            <a:endParaRPr lang="en-US" dirty="0"/>
          </a:p>
          <a:p>
            <a:pPr lvl="1"/>
            <a:r>
              <a:rPr lang="en-US" dirty="0"/>
              <a:t>The '-s' option is used for </a:t>
            </a:r>
            <a:r>
              <a:rPr lang="en-US" b="1" dirty="0"/>
              <a:t>security </a:t>
            </a:r>
            <a:r>
              <a:rPr lang="en-US" b="1" dirty="0" smtClean="0"/>
              <a:t>purpose</a:t>
            </a:r>
          </a:p>
          <a:p>
            <a:pPr lvl="1"/>
            <a:r>
              <a:rPr lang="en-US" dirty="0"/>
              <a:t>read -s -p "Enter password: "  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History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maintains a list </a:t>
            </a:r>
            <a:r>
              <a:rPr lang="en-US" dirty="0" smtClean="0"/>
              <a:t>of recently </a:t>
            </a:r>
            <a:r>
              <a:rPr lang="en-US" dirty="0"/>
              <a:t>issued command lines, called </a:t>
            </a:r>
            <a:r>
              <a:rPr lang="en-US" i="1" dirty="0"/>
              <a:t>events, </a:t>
            </a:r>
            <a:r>
              <a:rPr lang="en-US" dirty="0"/>
              <a:t>that provides a quick way to </a:t>
            </a:r>
            <a:r>
              <a:rPr lang="en-US" dirty="0" smtClean="0"/>
              <a:t>re-execute any </a:t>
            </a:r>
            <a:r>
              <a:rPr lang="en-US" dirty="0"/>
              <a:t>events in the list.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mechanism also enables you to edit and then execute previous commands and to reuse arguments from them </a:t>
            </a:r>
            <a:endParaRPr lang="en-US" dirty="0" smtClean="0"/>
          </a:p>
          <a:p>
            <a:r>
              <a:rPr lang="en-US" b="1" dirty="0" smtClean="0"/>
              <a:t>HISTSIZE- </a:t>
            </a:r>
            <a:r>
              <a:rPr lang="en-US" dirty="0"/>
              <a:t>1,000 </a:t>
            </a:r>
            <a:r>
              <a:rPr lang="en-US" dirty="0" smtClean="0"/>
              <a:t>-events </a:t>
            </a:r>
            <a:r>
              <a:rPr lang="en-US" dirty="0"/>
              <a:t>Maximum number of events saved during a session</a:t>
            </a:r>
            <a:br>
              <a:rPr lang="en-US" dirty="0"/>
            </a:br>
            <a:r>
              <a:rPr lang="en-US" b="1" dirty="0" smtClean="0"/>
              <a:t>HISTFILE- </a:t>
            </a:r>
            <a:r>
              <a:rPr lang="en-US" b="1" dirty="0"/>
              <a:t>~/.</a:t>
            </a:r>
            <a:r>
              <a:rPr lang="en-US" b="1" dirty="0" err="1" smtClean="0"/>
              <a:t>bash_history</a:t>
            </a:r>
            <a:r>
              <a:rPr lang="en-US" b="1" dirty="0" smtClean="0"/>
              <a:t>- </a:t>
            </a:r>
            <a:r>
              <a:rPr lang="en-US" dirty="0"/>
              <a:t>Location of the history file</a:t>
            </a:r>
            <a:br>
              <a:rPr lang="en-US" dirty="0"/>
            </a:br>
            <a:r>
              <a:rPr lang="en-US" b="1" dirty="0"/>
              <a:t>HISTFILESIZE </a:t>
            </a:r>
            <a:r>
              <a:rPr lang="en-US" b="1" dirty="0" smtClean="0"/>
              <a:t>-</a:t>
            </a:r>
            <a:r>
              <a:rPr lang="en-US" dirty="0" smtClean="0"/>
              <a:t>1,000–2,000- </a:t>
            </a:r>
            <a:r>
              <a:rPr lang="en-US" dirty="0"/>
              <a:t>events Maximum number of events saved between sessions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HISTSIZE=100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3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Reexecuting</a:t>
            </a:r>
            <a:r>
              <a:rPr lang="en-US" dirty="0"/>
              <a:t> and Editing Commands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an Exclamation Point (!) to Reference Events </a:t>
            </a:r>
            <a:endParaRPr lang="en-US" dirty="0" smtClean="0"/>
          </a:p>
          <a:p>
            <a:r>
              <a:rPr lang="en-US" dirty="0"/>
              <a:t>fc: </a:t>
            </a:r>
            <a:endParaRPr lang="en-US" dirty="0" smtClean="0"/>
          </a:p>
          <a:p>
            <a:r>
              <a:rPr lang="en-US" dirty="0"/>
              <a:t>The </a:t>
            </a:r>
            <a:r>
              <a:rPr lang="en-US" dirty="0" err="1"/>
              <a:t>Readline</a:t>
            </a:r>
            <a:r>
              <a:rPr lang="en-US" dirty="0"/>
              <a:t> Library</a:t>
            </a:r>
            <a:br>
              <a:rPr lang="en-US" dirty="0"/>
            </a:br>
            <a:r>
              <a:rPr lang="en-US" dirty="0"/>
              <a:t>Command-line editing under the Bourne Again Shell is implemented through </a:t>
            </a:r>
            <a:r>
              <a:rPr lang="en-US" dirty="0" smtClean="0"/>
              <a:t>the </a:t>
            </a:r>
            <a:r>
              <a:rPr lang="en-US" i="1" dirty="0" err="1" smtClean="0"/>
              <a:t>Readline</a:t>
            </a:r>
            <a:r>
              <a:rPr lang="en-US" i="1" dirty="0" smtClean="0"/>
              <a:t> </a:t>
            </a:r>
            <a:r>
              <a:rPr lang="en-US" i="1" dirty="0"/>
              <a:t>Library, </a:t>
            </a:r>
            <a:r>
              <a:rPr lang="en-US" dirty="0"/>
              <a:t>which is available to any application written in C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1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Advantages of shell scripts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The </a:t>
            </a:r>
            <a:r>
              <a:rPr lang="en-US" dirty="0"/>
              <a:t>command and syntax are exactly the same as those directly entered in command line, so programmer do not need to switch to entirely different syntax</a:t>
            </a:r>
          </a:p>
          <a:p>
            <a:pPr fontAlgn="base"/>
            <a:r>
              <a:rPr lang="en-US" dirty="0"/>
              <a:t>Writing shell scripts are much quicker</a:t>
            </a:r>
          </a:p>
          <a:p>
            <a:pPr fontAlgn="base"/>
            <a:r>
              <a:rPr lang="en-US" dirty="0"/>
              <a:t>Quick start</a:t>
            </a:r>
          </a:p>
          <a:p>
            <a:pPr fontAlgn="base"/>
            <a:r>
              <a:rPr lang="en-US" dirty="0"/>
              <a:t>Interactive debugging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30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fc: Displays, Edits, and </a:t>
            </a:r>
            <a:r>
              <a:rPr lang="en-US" dirty="0" err="1"/>
              <a:t>Reexecutes</a:t>
            </a:r>
            <a:r>
              <a:rPr lang="en-US" dirty="0"/>
              <a:t> Commands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fc (fix command </a:t>
            </a:r>
            <a:r>
              <a:rPr lang="en-US" dirty="0" smtClean="0"/>
              <a:t>), display </a:t>
            </a:r>
            <a:r>
              <a:rPr lang="en-US" dirty="0"/>
              <a:t>the history </a:t>
            </a:r>
            <a:r>
              <a:rPr lang="en-US" dirty="0" smtClean="0"/>
              <a:t>list</a:t>
            </a:r>
            <a:endParaRPr lang="en-US" dirty="0"/>
          </a:p>
          <a:p>
            <a:r>
              <a:rPr lang="en-US" dirty="0" smtClean="0"/>
              <a:t>fc </a:t>
            </a:r>
            <a:r>
              <a:rPr lang="en-US" b="1" dirty="0"/>
              <a:t>–l </a:t>
            </a:r>
            <a:endParaRPr lang="en-US" b="1" dirty="0" smtClean="0"/>
          </a:p>
          <a:p>
            <a:pPr lvl="4"/>
            <a:r>
              <a:rPr lang="en-US" dirty="0"/>
              <a:t>1025 view calendar</a:t>
            </a:r>
            <a:br>
              <a:rPr lang="en-US" dirty="0"/>
            </a:br>
            <a:r>
              <a:rPr lang="en-US" dirty="0"/>
              <a:t>1026 vim letter.adams01</a:t>
            </a:r>
            <a:br>
              <a:rPr lang="en-US" dirty="0"/>
            </a:br>
            <a:r>
              <a:rPr lang="en-US" dirty="0"/>
              <a:t>1027 </a:t>
            </a:r>
            <a:r>
              <a:rPr lang="en-US" dirty="0" err="1"/>
              <a:t>aspell</a:t>
            </a:r>
            <a:r>
              <a:rPr lang="en-US" dirty="0"/>
              <a:t> -c letter.adams01</a:t>
            </a:r>
            <a:br>
              <a:rPr lang="en-US" dirty="0"/>
            </a:br>
            <a:r>
              <a:rPr lang="en-US" dirty="0"/>
              <a:t>1028 vim letter.adams01 </a:t>
            </a:r>
            <a:endParaRPr lang="en-US" dirty="0" smtClean="0"/>
          </a:p>
          <a:p>
            <a:pPr lvl="1"/>
            <a:r>
              <a:rPr lang="en-US" b="1" dirty="0" smtClean="0"/>
              <a:t>fc </a:t>
            </a:r>
            <a:r>
              <a:rPr lang="en-US" b="1" dirty="0"/>
              <a:t>-l 1030 1035</a:t>
            </a:r>
          </a:p>
          <a:p>
            <a:pPr lvl="1"/>
            <a:r>
              <a:rPr lang="en-US" b="1" dirty="0"/>
              <a:t>fc -e vi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/>
              <a:t>fc -s 1029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/>
              <a:t>f</a:t>
            </a:r>
            <a:r>
              <a:rPr lang="en-US" dirty="0" smtClean="0"/>
              <a:t>c –s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6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435280" cy="600953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! </a:t>
            </a:r>
            <a:r>
              <a:rPr lang="en-US" dirty="0"/>
              <a:t>Starts a history event unless followed immediately by SPACE, NEWLINE, </a:t>
            </a:r>
            <a:r>
              <a:rPr lang="en-US" b="1" dirty="0"/>
              <a:t>=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or </a:t>
            </a:r>
            <a:r>
              <a:rPr lang="en-US" b="1" dirty="0" smtClean="0"/>
              <a:t>(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!! </a:t>
            </a:r>
            <a:r>
              <a:rPr lang="en-US" dirty="0"/>
              <a:t>The previous command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!</a:t>
            </a:r>
            <a:r>
              <a:rPr lang="en-US" b="1" dirty="0"/>
              <a:t>n </a:t>
            </a:r>
            <a:r>
              <a:rPr lang="en-US" dirty="0"/>
              <a:t>Command number </a:t>
            </a:r>
            <a:r>
              <a:rPr lang="en-US" b="1" dirty="0"/>
              <a:t>n </a:t>
            </a:r>
            <a:r>
              <a:rPr lang="en-US" dirty="0"/>
              <a:t>in the history list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!–</a:t>
            </a:r>
            <a:r>
              <a:rPr lang="en-US" b="1" dirty="0"/>
              <a:t>n </a:t>
            </a:r>
            <a:r>
              <a:rPr lang="en-US" dirty="0"/>
              <a:t>The </a:t>
            </a:r>
            <a:r>
              <a:rPr lang="en-US" b="1" dirty="0"/>
              <a:t>n</a:t>
            </a:r>
            <a:r>
              <a:rPr lang="en-US" dirty="0"/>
              <a:t>th preceding command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!</a:t>
            </a:r>
            <a:r>
              <a:rPr lang="en-US" b="1" dirty="0"/>
              <a:t>string </a:t>
            </a:r>
            <a:r>
              <a:rPr lang="en-US" dirty="0"/>
              <a:t>The most recent command line that started with </a:t>
            </a:r>
            <a:r>
              <a:rPr lang="en-US" b="1" dirty="0"/>
              <a:t>string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!?</a:t>
            </a:r>
            <a:r>
              <a:rPr lang="en-US" b="1" dirty="0"/>
              <a:t>string[?] </a:t>
            </a:r>
            <a:r>
              <a:rPr lang="en-US" dirty="0"/>
              <a:t>The most recent command that contained </a:t>
            </a:r>
            <a:r>
              <a:rPr lang="en-US" b="1" dirty="0"/>
              <a:t>string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dirty="0"/>
              <a:t>last </a:t>
            </a:r>
            <a:r>
              <a:rPr lang="en-US" b="1" dirty="0"/>
              <a:t>? </a:t>
            </a:r>
            <a:r>
              <a:rPr lang="en-US" dirty="0"/>
              <a:t>is optional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!# </a:t>
            </a:r>
            <a:r>
              <a:rPr lang="en-US" dirty="0"/>
              <a:t>The current command (as you have it typed so far)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6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Aliases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i="1" dirty="0"/>
              <a:t>alias </a:t>
            </a:r>
            <a:r>
              <a:rPr lang="en-US" dirty="0"/>
              <a:t>is a (usually short) name that the shell translates into another (usually longer)</a:t>
            </a:r>
            <a:br>
              <a:rPr lang="en-US" dirty="0"/>
            </a:br>
            <a:r>
              <a:rPr lang="en-US" dirty="0"/>
              <a:t>name or command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Aliases allow you to define new commands by substituting </a:t>
            </a:r>
            <a:r>
              <a:rPr lang="en-US" dirty="0" smtClean="0"/>
              <a:t>a string </a:t>
            </a:r>
            <a:r>
              <a:rPr lang="en-US" dirty="0"/>
              <a:t>for the first token of a simple command </a:t>
            </a:r>
            <a:endParaRPr lang="en-US" dirty="0" smtClean="0"/>
          </a:p>
          <a:p>
            <a:pPr lvl="1"/>
            <a:r>
              <a:rPr lang="en-US" i="1" dirty="0"/>
              <a:t>alias [</a:t>
            </a:r>
            <a:r>
              <a:rPr lang="en-US" b="1" i="1" dirty="0"/>
              <a:t>name</a:t>
            </a:r>
            <a:r>
              <a:rPr lang="en-US" i="1" dirty="0"/>
              <a:t>[=</a:t>
            </a:r>
            <a:r>
              <a:rPr lang="en-US" b="1" i="1" dirty="0"/>
              <a:t>value</a:t>
            </a:r>
            <a:r>
              <a:rPr lang="en-US" i="1" dirty="0"/>
              <a:t>]]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no SPACEs are permitted around the equal </a:t>
            </a:r>
            <a:r>
              <a:rPr lang="en-US" dirty="0" smtClean="0"/>
              <a:t>sign</a:t>
            </a:r>
          </a:p>
          <a:p>
            <a:r>
              <a:rPr lang="en-US" dirty="0" err="1" smtClean="0"/>
              <a:t>unalias</a:t>
            </a:r>
            <a:r>
              <a:rPr lang="en-US" dirty="0" smtClean="0"/>
              <a:t> </a:t>
            </a:r>
            <a:r>
              <a:rPr lang="en-US" dirty="0" err="1"/>
              <a:t>builtin</a:t>
            </a:r>
            <a:r>
              <a:rPr lang="en-US" dirty="0"/>
              <a:t> to remove an alias </a:t>
            </a:r>
            <a:endParaRPr lang="en-US" dirty="0" smtClean="0"/>
          </a:p>
          <a:p>
            <a:pPr lvl="2"/>
            <a:r>
              <a:rPr lang="en-US" b="1" dirty="0"/>
              <a:t>alias r='fc -s'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86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Function</a:t>
            </a:r>
            <a:r>
              <a:rPr lang="en-US" dirty="0"/>
              <a:t> is a command in </a:t>
            </a:r>
            <a:r>
              <a:rPr lang="en-US" dirty="0" err="1"/>
              <a:t>linux</a:t>
            </a:r>
            <a:r>
              <a:rPr lang="en-US" dirty="0"/>
              <a:t> which is used to create functions or methods</a:t>
            </a:r>
            <a:r>
              <a:rPr lang="en-US" dirty="0" smtClean="0"/>
              <a:t>.</a:t>
            </a:r>
          </a:p>
          <a:p>
            <a:r>
              <a:rPr lang="en-US" dirty="0"/>
              <a:t>that </a:t>
            </a:r>
            <a:r>
              <a:rPr lang="en-US" dirty="0" smtClean="0"/>
              <a:t>it stores </a:t>
            </a:r>
            <a:r>
              <a:rPr lang="en-US" dirty="0"/>
              <a:t>a series of commands for execution at a later time. </a:t>
            </a:r>
            <a:endParaRPr lang="en-US" dirty="0" smtClean="0"/>
          </a:p>
          <a:p>
            <a:pPr lvl="1"/>
            <a:r>
              <a:rPr lang="en-US" i="1" dirty="0"/>
              <a:t>[function] </a:t>
            </a:r>
            <a:r>
              <a:rPr lang="en-US" b="1" i="1" dirty="0"/>
              <a:t>function-name </a:t>
            </a:r>
            <a:r>
              <a:rPr lang="en-US" i="1" dirty="0"/>
              <a:t>() {</a:t>
            </a:r>
            <a:br>
              <a:rPr lang="en-US" i="1" dirty="0"/>
            </a:br>
            <a:r>
              <a:rPr lang="en-US" b="1" i="1" dirty="0"/>
              <a:t>commands</a:t>
            </a:r>
            <a:br>
              <a:rPr lang="en-US" b="1" i="1" dirty="0"/>
            </a:br>
            <a:r>
              <a:rPr lang="en-US" i="1" dirty="0"/>
              <a:t>}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 err="1"/>
              <a:t>say_hi</a:t>
            </a:r>
            <a:r>
              <a:rPr lang="en-US" b="1" dirty="0"/>
              <a:t>() { echo "hi" ; }</a:t>
            </a:r>
            <a:br>
              <a:rPr lang="en-US" b="1" dirty="0"/>
            </a:br>
            <a:r>
              <a:rPr lang="en-US" dirty="0"/>
              <a:t>$ </a:t>
            </a:r>
            <a:r>
              <a:rPr lang="en-US" b="1" dirty="0" err="1"/>
              <a:t>say_hi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hi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Shell Features </a:t>
            </a:r>
            <a:br>
              <a:rPr lang="en-US" dirty="0"/>
            </a:br>
            <a:endParaRPr lang="en-US" dirty="0"/>
          </a:p>
        </p:txBody>
      </p:sp>
      <p:sp>
        <p:nvSpPr>
          <p:cNvPr id="4" name="AutoShape 2" descr="Lightbox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en-US" dirty="0"/>
              <a:t>set ±o </a:t>
            </a:r>
            <a:br>
              <a:rPr lang="en-US" dirty="0"/>
            </a:br>
            <a:r>
              <a:rPr lang="en-US" dirty="0"/>
              <a:t>The set </a:t>
            </a:r>
            <a:r>
              <a:rPr lang="en-US" dirty="0" err="1"/>
              <a:t>builtin</a:t>
            </a:r>
            <a:r>
              <a:rPr lang="en-US" dirty="0"/>
              <a:t>, when used with the </a:t>
            </a:r>
            <a:r>
              <a:rPr lang="en-US" b="1" dirty="0"/>
              <a:t>–o </a:t>
            </a:r>
            <a:r>
              <a:rPr lang="en-US" dirty="0"/>
              <a:t>or </a:t>
            </a:r>
            <a:r>
              <a:rPr lang="en-US" b="1" dirty="0"/>
              <a:t>+o </a:t>
            </a:r>
            <a:r>
              <a:rPr lang="en-US" dirty="0"/>
              <a:t>option, enables, disables, and lists certain</a:t>
            </a:r>
            <a:br>
              <a:rPr lang="en-US" dirty="0"/>
            </a:br>
            <a:r>
              <a:rPr lang="en-US" dirty="0"/>
              <a:t>bash features </a:t>
            </a:r>
            <a:br>
              <a:rPr lang="en-US" dirty="0"/>
            </a:br>
            <a:r>
              <a:rPr lang="en-US" dirty="0" err="1"/>
              <a:t>shopt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shopt</a:t>
            </a:r>
            <a:r>
              <a:rPr lang="en-US" dirty="0"/>
              <a:t> (shell option) </a:t>
            </a:r>
            <a:r>
              <a:rPr lang="en-US" dirty="0" err="1"/>
              <a:t>builtin</a:t>
            </a:r>
            <a:r>
              <a:rPr lang="en-US" dirty="0"/>
              <a:t> (not in </a:t>
            </a:r>
            <a:r>
              <a:rPr lang="en-US" dirty="0" err="1"/>
              <a:t>tcsh</a:t>
            </a:r>
            <a:r>
              <a:rPr lang="en-US" dirty="0"/>
              <a:t>) enables, disables, and lists certain bash</a:t>
            </a:r>
            <a:br>
              <a:rPr lang="en-US" dirty="0"/>
            </a:br>
            <a:r>
              <a:rPr lang="en-US" dirty="0"/>
              <a:t>features that control the behavior of the shell </a:t>
            </a:r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78530"/>
              </p:ext>
            </p:extLst>
          </p:nvPr>
        </p:nvGraphicFramePr>
        <p:xfrm>
          <a:off x="1043608" y="5085184"/>
          <a:ext cx="7239000" cy="1394460"/>
        </p:xfrm>
        <a:graphic>
          <a:graphicData uri="http://schemas.openxmlformats.org/drawingml/2006/table">
            <a:tbl>
              <a:tblPr/>
              <a:tblGrid>
                <a:gridCol w="3619500"/>
                <a:gridCol w="3619500"/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-s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980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580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Set [optname…]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980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0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980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-u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980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80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80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Unset [optname…]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980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80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0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0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>
                          <a:effectLst/>
                        </a:rPr>
                        <a:t>-p</a:t>
                      </a:r>
                    </a:p>
                  </a:txBody>
                  <a:tcPr marL="142875" marR="142875" marT="95250" marB="95250" anchor="ctr">
                    <a:lnL>
                      <a:noFill/>
                    </a:lnL>
                    <a:lnR w="9525" cap="flat" cmpd="sng" algn="ctr">
                      <a:solidFill>
                        <a:srgbClr val="980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80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80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effectLst/>
                        </a:rPr>
                        <a:t>Show list of all settable [</a:t>
                      </a:r>
                      <a:r>
                        <a:rPr lang="en-US" b="0" dirty="0" err="1">
                          <a:effectLst/>
                        </a:rPr>
                        <a:t>optname</a:t>
                      </a:r>
                      <a:r>
                        <a:rPr lang="en-US" b="0" dirty="0">
                          <a:effectLst/>
                        </a:rPr>
                        <a:t>…]</a:t>
                      </a:r>
                    </a:p>
                  </a:txBody>
                  <a:tcPr marL="142875" marR="142875" marT="95250" marB="95250" anchor="ctr">
                    <a:lnL w="9525" cap="flat" cmpd="sng" algn="ctr">
                      <a:solidFill>
                        <a:srgbClr val="980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801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80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804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62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Processing the Command Line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{</a:t>
            </a:r>
            <a:r>
              <a:rPr lang="en-US" b="1" i="1" dirty="0"/>
              <a:t>n1</a:t>
            </a:r>
            <a:r>
              <a:rPr lang="en-US" i="1" dirty="0"/>
              <a:t>..</a:t>
            </a:r>
            <a:r>
              <a:rPr lang="en-US" b="1" i="1" dirty="0"/>
              <a:t>n2</a:t>
            </a:r>
            <a:r>
              <a:rPr lang="en-US" i="1" dirty="0"/>
              <a:t>[..</a:t>
            </a:r>
            <a:r>
              <a:rPr lang="en-US" b="1" i="1" dirty="0" err="1"/>
              <a:t>incr</a:t>
            </a:r>
            <a:r>
              <a:rPr lang="en-US" i="1" dirty="0"/>
              <a:t>]}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s-ES" b="1" dirty="0" smtClean="0"/>
              <a:t>echo {4..8} </a:t>
            </a:r>
            <a:r>
              <a:rPr lang="es-ES" dirty="0" smtClean="0"/>
              <a:t>$ </a:t>
            </a:r>
            <a:r>
              <a:rPr lang="es-ES" b="1" dirty="0" smtClean="0"/>
              <a:t>echo {8..16..2}</a:t>
            </a:r>
          </a:p>
          <a:p>
            <a:r>
              <a:rPr lang="en-US" i="1" dirty="0" err="1" smtClean="0"/>
              <a:t>seq</a:t>
            </a:r>
            <a:r>
              <a:rPr lang="en-US" i="1" dirty="0" smtClean="0"/>
              <a:t> </a:t>
            </a:r>
            <a:r>
              <a:rPr lang="en-US" b="1" i="1" dirty="0"/>
              <a:t>n1 </a:t>
            </a:r>
            <a:r>
              <a:rPr lang="en-US" i="1" dirty="0"/>
              <a:t>[</a:t>
            </a:r>
            <a:r>
              <a:rPr lang="en-US" b="1" i="1" dirty="0" err="1"/>
              <a:t>incr</a:t>
            </a:r>
            <a:r>
              <a:rPr lang="en-US" i="1" dirty="0"/>
              <a:t>] </a:t>
            </a:r>
            <a:r>
              <a:rPr lang="en-US" b="1" i="1" dirty="0"/>
              <a:t>n2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b="1" dirty="0" err="1"/>
              <a:t>seq</a:t>
            </a:r>
            <a:r>
              <a:rPr lang="en-US" b="1" dirty="0"/>
              <a:t> 4 8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pt-BR" b="1" dirty="0" smtClean="0"/>
              <a:t>seq </a:t>
            </a:r>
            <a:r>
              <a:rPr lang="pt-BR" b="1" dirty="0"/>
              <a:t>-s\ 8 2 16</a:t>
            </a:r>
            <a:r>
              <a:rPr lang="pt-BR" dirty="0"/>
              <a:t> </a:t>
            </a:r>
            <a:endParaRPr lang="pt-BR" dirty="0" smtClean="0"/>
          </a:p>
          <a:p>
            <a:r>
              <a:rPr lang="en-US" dirty="0"/>
              <a:t>The tilde (</a:t>
            </a:r>
            <a:r>
              <a:rPr lang="en-US" b="1" dirty="0"/>
              <a:t>~</a:t>
            </a:r>
            <a:r>
              <a:rPr lang="en-US" dirty="0"/>
              <a:t>) is a special </a:t>
            </a:r>
            <a:r>
              <a:rPr lang="en-US" dirty="0" smtClean="0"/>
              <a:t>character</a:t>
            </a:r>
          </a:p>
          <a:p>
            <a:r>
              <a:rPr lang="en-US" dirty="0"/>
              <a:t>dollar sign (</a:t>
            </a:r>
            <a:r>
              <a:rPr lang="en-US" b="1" dirty="0"/>
              <a:t>$</a:t>
            </a:r>
            <a:r>
              <a:rPr lang="en-US" dirty="0"/>
              <a:t>) </a:t>
            </a:r>
            <a:r>
              <a:rPr lang="en-US" dirty="0" smtClean="0"/>
              <a:t>- </a:t>
            </a:r>
            <a:r>
              <a:rPr lang="en-US" i="1" dirty="0" smtClean="0"/>
              <a:t>arithmetic </a:t>
            </a:r>
            <a:r>
              <a:rPr lang="en-US" i="1" dirty="0"/>
              <a:t>expansion </a:t>
            </a:r>
            <a:r>
              <a:rPr lang="en-US" i="1" dirty="0" smtClean="0"/>
              <a:t>$((</a:t>
            </a:r>
            <a:r>
              <a:rPr lang="en-US" b="1" i="1" dirty="0"/>
              <a:t>expression</a:t>
            </a:r>
            <a:r>
              <a:rPr lang="en-US" i="1" dirty="0"/>
              <a:t>))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let </a:t>
            </a:r>
            <a:r>
              <a:rPr lang="en-US" dirty="0" err="1"/>
              <a:t>builtin</a:t>
            </a:r>
            <a:r>
              <a:rPr lang="en-US" dirty="0"/>
              <a:t> (not in </a:t>
            </a:r>
            <a:r>
              <a:rPr lang="en-US" dirty="0" err="1"/>
              <a:t>tcsh</a:t>
            </a:r>
            <a:r>
              <a:rPr lang="en-US" dirty="0"/>
              <a:t>) evaluates arithmetic expressions just as the </a:t>
            </a:r>
            <a:r>
              <a:rPr lang="en-US" b="1" dirty="0"/>
              <a:t>$(( )) </a:t>
            </a:r>
            <a:r>
              <a:rPr lang="en-US" dirty="0" smtClean="0"/>
              <a:t>syntax does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Entering and Leaving the TC Shell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execute </a:t>
            </a:r>
            <a:r>
              <a:rPr lang="en-US" dirty="0" err="1"/>
              <a:t>tcsh</a:t>
            </a:r>
            <a:r>
              <a:rPr lang="en-US" dirty="0"/>
              <a:t> by giving the command </a:t>
            </a:r>
            <a:r>
              <a:rPr lang="en-US" b="1" dirty="0" err="1"/>
              <a:t>tcsh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The finger command followed by your username displays the name of your login shell </a:t>
            </a:r>
            <a:endParaRPr lang="en-US" dirty="0" smtClean="0"/>
          </a:p>
          <a:p>
            <a:r>
              <a:rPr lang="en-US" dirty="0" err="1"/>
              <a:t>chsh</a:t>
            </a:r>
            <a:r>
              <a:rPr lang="en-US" dirty="0"/>
              <a:t> (change shell) utility to change your login shell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Common to the Bourne Again </a:t>
            </a:r>
            <a:r>
              <a:rPr lang="en-US" dirty="0" smtClean="0"/>
              <a:t>and TC </a:t>
            </a:r>
            <a:r>
              <a:rPr lang="en-US" dirty="0"/>
              <a:t>Shells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Command-line </a:t>
            </a:r>
            <a:r>
              <a:rPr lang="en-US" dirty="0" smtClean="0"/>
              <a:t>expansion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Aliases</a:t>
            </a:r>
          </a:p>
          <a:p>
            <a:r>
              <a:rPr lang="en-US" dirty="0" smtClean="0"/>
              <a:t>Job control</a:t>
            </a:r>
          </a:p>
          <a:p>
            <a:r>
              <a:rPr lang="en-US" dirty="0" smtClean="0"/>
              <a:t>Filename substitution</a:t>
            </a:r>
          </a:p>
          <a:p>
            <a:r>
              <a:rPr lang="en-US" dirty="0" smtClean="0"/>
              <a:t>Directory </a:t>
            </a:r>
            <a:r>
              <a:rPr lang="en-US" dirty="0"/>
              <a:t>stack </a:t>
            </a:r>
            <a:r>
              <a:rPr lang="en-US" dirty="0" smtClean="0"/>
              <a:t>manipulation</a:t>
            </a:r>
          </a:p>
          <a:p>
            <a:r>
              <a:rPr lang="en-US" dirty="0" smtClean="0"/>
              <a:t>Command substitution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0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</a:p>
          <a:p>
            <a:pPr lvl="1"/>
            <a:r>
              <a:rPr lang="en-US" dirty="0"/>
              <a:t>The TC Shell assigns a sequential </a:t>
            </a:r>
            <a:r>
              <a:rPr lang="en-US" i="1" dirty="0"/>
              <a:t>event number </a:t>
            </a:r>
            <a:r>
              <a:rPr lang="en-US" dirty="0"/>
              <a:t>to each command line. You can display this event number as part of the </a:t>
            </a:r>
            <a:r>
              <a:rPr lang="en-US" dirty="0" err="1"/>
              <a:t>tcsh</a:t>
            </a:r>
            <a:r>
              <a:rPr lang="en-US" dirty="0"/>
              <a:t> prompt </a:t>
            </a:r>
            <a:br>
              <a:rPr lang="en-US" dirty="0"/>
            </a:br>
            <a:r>
              <a:rPr lang="en-US" b="1" dirty="0"/>
              <a:t>history </a:t>
            </a:r>
            <a:r>
              <a:rPr lang="en-US" dirty="0"/>
              <a:t>100 events Maximum number of events saved during a session</a:t>
            </a:r>
            <a:br>
              <a:rPr lang="en-US" dirty="0"/>
            </a:br>
            <a:r>
              <a:rPr lang="en-US" b="1" dirty="0" err="1"/>
              <a:t>histfile</a:t>
            </a:r>
            <a:r>
              <a:rPr lang="en-US" b="1" dirty="0"/>
              <a:t> ~/.history </a:t>
            </a:r>
            <a:r>
              <a:rPr lang="en-US" dirty="0"/>
              <a:t>Location of the history file</a:t>
            </a:r>
            <a:br>
              <a:rPr lang="en-US" dirty="0"/>
            </a:br>
            <a:r>
              <a:rPr lang="en-US" b="1" dirty="0" err="1"/>
              <a:t>savehist</a:t>
            </a:r>
            <a:r>
              <a:rPr lang="en-US" b="1" dirty="0"/>
              <a:t> </a:t>
            </a:r>
            <a:r>
              <a:rPr lang="en-US" dirty="0"/>
              <a:t>not set Maximum number of events saved between session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alias/</a:t>
            </a:r>
            <a:r>
              <a:rPr lang="en-US" dirty="0" err="1"/>
              <a:t>unalias</a:t>
            </a:r>
            <a:r>
              <a:rPr lang="en-US" dirty="0"/>
              <a:t> feature in </a:t>
            </a:r>
            <a:r>
              <a:rPr lang="en-US" dirty="0" err="1"/>
              <a:t>tcsh</a:t>
            </a:r>
            <a:r>
              <a:rPr lang="en-US" dirty="0"/>
              <a:t> closely resembles its counterpart in </a:t>
            </a:r>
            <a:r>
              <a:rPr lang="en-US" dirty="0" smtClean="0"/>
              <a:t>bash.</a:t>
            </a:r>
          </a:p>
          <a:p>
            <a:r>
              <a:rPr lang="en-US" dirty="0" smtClean="0"/>
              <a:t>However</a:t>
            </a:r>
            <a:r>
              <a:rPr lang="en-US" dirty="0"/>
              <a:t>, the alias </a:t>
            </a:r>
            <a:r>
              <a:rPr lang="en-US" dirty="0" err="1"/>
              <a:t>builtin</a:t>
            </a:r>
            <a:r>
              <a:rPr lang="en-US" dirty="0"/>
              <a:t> has a slightly different syntax:</a:t>
            </a:r>
            <a:br>
              <a:rPr lang="en-US" dirty="0"/>
            </a:br>
            <a:r>
              <a:rPr lang="en-US" i="1" dirty="0"/>
              <a:t>alias </a:t>
            </a:r>
            <a:r>
              <a:rPr lang="en-US" b="1" i="1" dirty="0"/>
              <a:t>name value</a:t>
            </a:r>
            <a:br>
              <a:rPr lang="en-US" b="1" i="1" dirty="0"/>
            </a:br>
            <a:r>
              <a:rPr lang="en-US" dirty="0" err="1" smtClean="0"/>
              <a:t>tcsh</a:t>
            </a:r>
            <a:r>
              <a:rPr lang="en-US" dirty="0" smtClean="0"/>
              <a:t> </a:t>
            </a:r>
            <a:r>
              <a:rPr lang="en-US" dirty="0"/>
              <a:t>$ </a:t>
            </a:r>
            <a:r>
              <a:rPr lang="en-US" b="1" dirty="0"/>
              <a:t>alias </a:t>
            </a:r>
            <a:r>
              <a:rPr lang="en-US" b="1" dirty="0" err="1"/>
              <a:t>ls</a:t>
            </a:r>
            <a:r>
              <a:rPr lang="en-US" b="1" dirty="0"/>
              <a:t> "</a:t>
            </a:r>
            <a:r>
              <a:rPr lang="en-US" b="1" dirty="0" err="1"/>
              <a:t>ls</a:t>
            </a:r>
            <a:r>
              <a:rPr lang="en-US" b="1" dirty="0"/>
              <a:t> -</a:t>
            </a:r>
            <a:r>
              <a:rPr lang="en-US" b="1" dirty="0" err="1"/>
              <a:t>lF</a:t>
            </a:r>
            <a:r>
              <a:rPr lang="en-US" b="1" dirty="0"/>
              <a:t>"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975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Disadvantages of shell scripts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 smtClean="0"/>
              <a:t>Likely to costly </a:t>
            </a:r>
            <a:r>
              <a:rPr lang="en-US" dirty="0"/>
              <a:t>errors, a single mistake can change the command which might be </a:t>
            </a:r>
            <a:r>
              <a:rPr lang="en-US" dirty="0" smtClean="0"/>
              <a:t>risky </a:t>
            </a:r>
          </a:p>
          <a:p>
            <a:pPr fontAlgn="base"/>
            <a:r>
              <a:rPr lang="en-US" dirty="0" smtClean="0"/>
              <a:t>Slow </a:t>
            </a:r>
            <a:r>
              <a:rPr lang="en-US" dirty="0"/>
              <a:t>execution speed</a:t>
            </a:r>
          </a:p>
          <a:p>
            <a:pPr fontAlgn="base"/>
            <a:r>
              <a:rPr lang="en-US" dirty="0" smtClean="0"/>
              <a:t>syntax </a:t>
            </a:r>
            <a:r>
              <a:rPr lang="en-US" dirty="0"/>
              <a:t>or implementation</a:t>
            </a:r>
          </a:p>
          <a:p>
            <a:pPr fontAlgn="base"/>
            <a:r>
              <a:rPr lang="en-US" dirty="0"/>
              <a:t>Not well suited for large and complex task</a:t>
            </a:r>
          </a:p>
          <a:p>
            <a:pPr fontAlgn="base"/>
            <a:r>
              <a:rPr lang="en-US" dirty="0"/>
              <a:t>Provide minimal data structure unlike other scripting languages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Filename Substitution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TC Shell expands the characters </a:t>
            </a:r>
            <a:r>
              <a:rPr lang="en-US" b="1" dirty="0"/>
              <a:t>*</a:t>
            </a:r>
            <a:r>
              <a:rPr lang="en-US" dirty="0"/>
              <a:t>, </a:t>
            </a:r>
            <a:r>
              <a:rPr lang="en-US" b="1" dirty="0"/>
              <a:t>?</a:t>
            </a:r>
            <a:r>
              <a:rPr lang="en-US" dirty="0"/>
              <a:t>, and </a:t>
            </a:r>
            <a:r>
              <a:rPr lang="en-US" dirty="0" smtClean="0"/>
              <a:t> </a:t>
            </a:r>
            <a:r>
              <a:rPr lang="en-US" b="1" dirty="0" smtClean="0"/>
              <a:t>[ </a:t>
            </a:r>
            <a:r>
              <a:rPr lang="en-US" b="1" dirty="0"/>
              <a:t>] </a:t>
            </a:r>
            <a:r>
              <a:rPr lang="en-US" dirty="0"/>
              <a:t>in a pathname just as bash does </a:t>
            </a:r>
            <a:endParaRPr lang="en-US" dirty="0" smtClean="0"/>
          </a:p>
          <a:p>
            <a:r>
              <a:rPr lang="en-US" dirty="0"/>
              <a:t>a tilde (</a:t>
            </a:r>
            <a:r>
              <a:rPr lang="en-US" b="1" dirty="0"/>
              <a:t>~</a:t>
            </a:r>
            <a:r>
              <a:rPr lang="en-US" dirty="0"/>
              <a:t>) </a:t>
            </a:r>
            <a:endParaRPr lang="en-US" dirty="0" smtClean="0"/>
          </a:p>
          <a:p>
            <a:r>
              <a:rPr lang="en-US" dirty="0"/>
              <a:t>Command Substitution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$(...) </a:t>
            </a:r>
            <a:r>
              <a:rPr lang="en-US" dirty="0"/>
              <a:t>syntax for command substitution is </a:t>
            </a:r>
            <a:r>
              <a:rPr lang="en-US" i="1" dirty="0"/>
              <a:t>not </a:t>
            </a:r>
            <a:r>
              <a:rPr lang="en-US" dirty="0"/>
              <a:t>available in </a:t>
            </a:r>
            <a:r>
              <a:rPr lang="en-US" dirty="0" err="1"/>
              <a:t>tcsh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Shell Programming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40000"/>
              </a:spcBef>
              <a:defRPr/>
            </a:pPr>
            <a:r>
              <a:rPr lang="en-US" altLang="zh-CN" sz="3500" b="1">
                <a:latin typeface="Arial" charset="0"/>
                <a:ea typeface="宋体" pitchFamily="2" charset="-122"/>
              </a:rPr>
              <a:t>programming features of the UNIX shell: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Shell variables</a:t>
            </a:r>
            <a:endParaRPr lang="en-US" altLang="zh-CN" sz="3600" b="1"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Operators</a:t>
            </a:r>
          </a:p>
          <a:p>
            <a:pPr lvl="1" eaLnBrk="1" hangingPunct="1">
              <a:lnSpc>
                <a:spcPct val="95000"/>
              </a:lnSpc>
              <a:spcBef>
                <a:spcPct val="40000"/>
              </a:spcBef>
              <a:buClr>
                <a:schemeClr val="tx1"/>
              </a:buClr>
              <a:buFont typeface="Webdings" pitchFamily="18" charset="2"/>
              <a:buChar char="&lt;"/>
              <a:defRPr/>
            </a:pPr>
            <a:r>
              <a:rPr lang="en-US" altLang="zh-CN" sz="3600" b="1" i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Logic structures</a:t>
            </a:r>
            <a:endParaRPr lang="en-US" altLang="zh-CN" sz="3600" b="1">
              <a:solidFill>
                <a:srgbClr val="CC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428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Shell Logic Structures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altLang="zh-CN" sz="2000" b="1" dirty="0">
                <a:latin typeface="Arial" charset="0"/>
                <a:ea typeface="宋体" pitchFamily="2" charset="-122"/>
              </a:rPr>
              <a:t>The four basic logic structures needed for program development are: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ebdings" pitchFamily="18" charset="2"/>
              <a:buChar char="&lt;"/>
            </a:pPr>
            <a:r>
              <a:rPr lang="en-US" altLang="zh-CN" sz="2000" b="1" dirty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Sequential logic: 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to execute commands in the order in which they appear in the program</a:t>
            </a:r>
            <a:endParaRPr lang="en-US" altLang="zh-CN" sz="2000" b="1" dirty="0">
              <a:solidFill>
                <a:srgbClr val="0066FF"/>
              </a:solidFill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ebdings" pitchFamily="18" charset="2"/>
              <a:buChar char="&lt;"/>
            </a:pPr>
            <a:r>
              <a:rPr lang="en-US" altLang="zh-CN" sz="2000" b="1" dirty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Decision logic: </a:t>
            </a:r>
            <a:r>
              <a:rPr lang="en-US" altLang="zh-CN" sz="2000" b="1" dirty="0">
                <a:latin typeface="Arial" charset="0"/>
                <a:ea typeface="宋体" pitchFamily="2" charset="-122"/>
              </a:rPr>
              <a:t>to execute commands only if a certain condition is satisfied</a:t>
            </a:r>
            <a:endParaRPr lang="en-US" altLang="zh-CN" sz="2000" b="1" dirty="0">
              <a:solidFill>
                <a:srgbClr val="0066FF"/>
              </a:solidFill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ebdings" pitchFamily="18" charset="2"/>
              <a:buChar char="&lt;"/>
            </a:pPr>
            <a:r>
              <a:rPr lang="en-US" altLang="zh-CN" sz="2000" b="1" dirty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Looping logic: </a:t>
            </a:r>
            <a:r>
              <a:rPr lang="en-GB" sz="2000" b="1" dirty="0">
                <a:latin typeface="Arial" charset="0"/>
              </a:rPr>
              <a:t>to repeat a series of commands for a given number of times</a:t>
            </a:r>
            <a:endParaRPr lang="en-US" altLang="zh-CN" sz="2000" b="1" dirty="0">
              <a:solidFill>
                <a:srgbClr val="0066FF"/>
              </a:solidFill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  <a:buClr>
                <a:schemeClr val="tx1"/>
              </a:buClr>
              <a:buFont typeface="Webdings" pitchFamily="18" charset="2"/>
              <a:buChar char="&lt;"/>
            </a:pPr>
            <a:r>
              <a:rPr lang="en-US" altLang="zh-CN" sz="2000" b="1" dirty="0">
                <a:solidFill>
                  <a:srgbClr val="0066FF"/>
                </a:solidFill>
                <a:latin typeface="Arial" charset="0"/>
                <a:ea typeface="宋体" pitchFamily="2" charset="-122"/>
              </a:rPr>
              <a:t>Case logic: </a:t>
            </a:r>
            <a:r>
              <a:rPr lang="en-US" altLang="zh-CN" sz="1800" b="1" dirty="0">
                <a:ea typeface="宋体" pitchFamily="2" charset="-122"/>
              </a:rPr>
              <a:t>to replace “if then/else if/else” statements when making numerous comparisons</a:t>
            </a:r>
            <a:endParaRPr lang="en-US" altLang="zh-CN" sz="2000" b="1" dirty="0">
              <a:solidFill>
                <a:srgbClr val="0066FF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6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0" dirty="0"/>
              <a:t>Conditional Statements</a:t>
            </a:r>
            <a:br>
              <a:rPr lang="en-GB" b="0" dirty="0"/>
            </a:br>
            <a:r>
              <a:rPr lang="en-GB" b="0" dirty="0"/>
              <a:t>(if  constructs )</a:t>
            </a:r>
            <a:r>
              <a:rPr lang="en-GB" sz="3600" dirty="0"/>
              <a:t> 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216025" y="1758950"/>
            <a:ext cx="6208713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2000" b="1" dirty="0"/>
              <a:t>The most general form of the if construct is;</a:t>
            </a:r>
          </a:p>
          <a:p>
            <a:pPr eaLnBrk="1" hangingPunct="1"/>
            <a:endParaRPr lang="en-GB" sz="2000" b="1" dirty="0"/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if</a:t>
            </a:r>
            <a:r>
              <a:rPr lang="en-GB" sz="2000" b="1" dirty="0">
                <a:solidFill>
                  <a:srgbClr val="FF6600"/>
                </a:solidFill>
              </a:rPr>
              <a:t> command executes successfully                </a:t>
            </a:r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then</a:t>
            </a:r>
            <a:r>
              <a:rPr lang="en-GB" sz="2000" b="1" dirty="0">
                <a:solidFill>
                  <a:srgbClr val="FF6600"/>
                </a:solidFill>
              </a:rPr>
              <a:t>		</a:t>
            </a:r>
          </a:p>
          <a:p>
            <a:pPr eaLnBrk="1" hangingPunct="1"/>
            <a:r>
              <a:rPr lang="en-GB" sz="2000" b="1" dirty="0">
                <a:solidFill>
                  <a:srgbClr val="FF6600"/>
                </a:solidFill>
              </a:rPr>
              <a:t>	execute command                </a:t>
            </a:r>
          </a:p>
          <a:p>
            <a:pPr eaLnBrk="1" hangingPunct="1"/>
            <a:r>
              <a:rPr lang="en-GB" sz="2000" b="1" dirty="0" err="1">
                <a:solidFill>
                  <a:srgbClr val="003366"/>
                </a:solidFill>
              </a:rPr>
              <a:t>elif</a:t>
            </a:r>
            <a:r>
              <a:rPr lang="en-GB" sz="2000" b="1" dirty="0">
                <a:solidFill>
                  <a:srgbClr val="FF6600"/>
                </a:solidFill>
              </a:rPr>
              <a:t> this command executes successfully                </a:t>
            </a:r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then</a:t>
            </a:r>
            <a:r>
              <a:rPr lang="en-GB" sz="2000" b="1" dirty="0">
                <a:solidFill>
                  <a:srgbClr val="FF6600"/>
                </a:solidFill>
              </a:rPr>
              <a:t>                                 </a:t>
            </a:r>
          </a:p>
          <a:p>
            <a:pPr eaLnBrk="1" hangingPunct="1"/>
            <a:r>
              <a:rPr lang="en-GB" sz="2000" b="1" dirty="0">
                <a:solidFill>
                  <a:srgbClr val="FF6600"/>
                </a:solidFill>
              </a:rPr>
              <a:t>	execute this command                                 </a:t>
            </a:r>
          </a:p>
          <a:p>
            <a:pPr eaLnBrk="1" hangingPunct="1"/>
            <a:r>
              <a:rPr lang="en-GB" sz="2000" b="1" dirty="0">
                <a:solidFill>
                  <a:srgbClr val="FF6600"/>
                </a:solidFill>
              </a:rPr>
              <a:t>	and execute this command                </a:t>
            </a:r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else</a:t>
            </a:r>
            <a:r>
              <a:rPr lang="en-GB" sz="2000" b="1" dirty="0">
                <a:solidFill>
                  <a:srgbClr val="FF6600"/>
                </a:solidFill>
              </a:rPr>
              <a:t>                                 </a:t>
            </a:r>
          </a:p>
          <a:p>
            <a:pPr eaLnBrk="1" hangingPunct="1"/>
            <a:r>
              <a:rPr lang="en-GB" sz="2000" b="1" dirty="0">
                <a:solidFill>
                  <a:srgbClr val="FF6600"/>
                </a:solidFill>
              </a:rPr>
              <a:t>	execute default command</a:t>
            </a:r>
            <a:r>
              <a:rPr lang="en-GB" sz="2000" dirty="0">
                <a:solidFill>
                  <a:srgbClr val="FF6600"/>
                </a:solidFill>
              </a:rPr>
              <a:t> </a:t>
            </a:r>
            <a:r>
              <a:rPr lang="en-GB" sz="2000" b="1" dirty="0">
                <a:solidFill>
                  <a:srgbClr val="FF6600"/>
                </a:solidFill>
              </a:rPr>
              <a:t>	   </a:t>
            </a:r>
          </a:p>
          <a:p>
            <a:pPr eaLnBrk="1" hangingPunct="1"/>
            <a:r>
              <a:rPr lang="en-GB" sz="2000" b="1" dirty="0">
                <a:solidFill>
                  <a:srgbClr val="003366"/>
                </a:solidFill>
              </a:rPr>
              <a:t>fi</a:t>
            </a:r>
          </a:p>
          <a:p>
            <a:pPr eaLnBrk="1" hangingPunct="1"/>
            <a:endParaRPr lang="en-GB" sz="2000" dirty="0">
              <a:solidFill>
                <a:srgbClr val="003366"/>
              </a:solidFill>
            </a:endParaRPr>
          </a:p>
          <a:p>
            <a:pPr eaLnBrk="1" hangingPunct="1"/>
            <a:r>
              <a:rPr lang="en-GB" sz="2000" dirty="0"/>
              <a:t>However- </a:t>
            </a:r>
            <a:r>
              <a:rPr lang="en-GB" sz="2000" dirty="0" err="1"/>
              <a:t>elif</a:t>
            </a:r>
            <a:r>
              <a:rPr lang="en-GB" sz="2000" dirty="0"/>
              <a:t> and/or else clause can be omitted.</a:t>
            </a:r>
          </a:p>
        </p:txBody>
      </p:sp>
    </p:spTree>
    <p:extLst>
      <p:ext uri="{BB962C8B-B14F-4D97-AF65-F5344CB8AC3E}">
        <p14:creationId xmlns:p14="http://schemas.microsoft.com/office/powerpoint/2010/main" val="212123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50925" y="273050"/>
            <a:ext cx="7772400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0" dirty="0"/>
              <a:t>Examples</a:t>
            </a:r>
            <a:endParaRPr lang="en-US" b="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013" y="1477963"/>
            <a:ext cx="7696200" cy="40322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chemeClr val="tx1"/>
                </a:solidFill>
              </a:rPr>
              <a:t>SIMPLE 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chemeClr val="tx1"/>
                </a:solidFill>
              </a:rPr>
              <a:t>	</a:t>
            </a:r>
            <a:r>
              <a:rPr lang="en-GB" sz="1600" b="1" dirty="0">
                <a:solidFill>
                  <a:srgbClr val="FF6600"/>
                </a:solidFill>
              </a:rPr>
              <a:t>if date | </a:t>
            </a:r>
            <a:r>
              <a:rPr lang="en-GB" sz="1600" b="1" dirty="0" err="1">
                <a:solidFill>
                  <a:srgbClr val="FF6600"/>
                </a:solidFill>
              </a:rPr>
              <a:t>grep</a:t>
            </a:r>
            <a:r>
              <a:rPr lang="en-GB" sz="1600" b="1" dirty="0">
                <a:solidFill>
                  <a:srgbClr val="FF6600"/>
                </a:solidFill>
              </a:rPr>
              <a:t> “Fri”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	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		echo “It’s Friday!”</a:t>
            </a:r>
            <a:r>
              <a:rPr lang="en-GB" sz="1600" dirty="0">
                <a:solidFill>
                  <a:srgbClr val="FF6600"/>
                </a:solidFill>
              </a:rPr>
              <a:t> </a:t>
            </a:r>
            <a:r>
              <a:rPr lang="en-GB" sz="1600" b="1" dirty="0">
                <a:solidFill>
                  <a:srgbClr val="FF6600"/>
                </a:solidFill>
              </a:rPr>
              <a:t>	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chemeClr val="tx1"/>
                </a:solidFill>
              </a:rPr>
              <a:t>	</a:t>
            </a:r>
            <a:r>
              <a:rPr lang="en-GB" sz="1600" b="1" dirty="0">
                <a:solidFill>
                  <a:srgbClr val="FF6600"/>
                </a:solidFill>
              </a:rPr>
              <a:t>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chemeClr val="tx1"/>
                </a:solidFill>
              </a:rPr>
              <a:t>FULL 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	if   [  “$1”  ==  “Monday”  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	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		echo “The typed argument is Monday.”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	</a:t>
            </a:r>
            <a:r>
              <a:rPr lang="en-GB" sz="1600" b="1" dirty="0" err="1">
                <a:solidFill>
                  <a:srgbClr val="FF6600"/>
                </a:solidFill>
              </a:rPr>
              <a:t>elif</a:t>
            </a:r>
            <a:r>
              <a:rPr lang="en-GB" sz="1600" b="1" dirty="0">
                <a:solidFill>
                  <a:srgbClr val="FF6600"/>
                </a:solidFill>
              </a:rPr>
              <a:t> [ “$1” == “Tuesday” ]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 	 then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 		echo “Typed argument is Tuesday”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	 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 		echo “Typed argument is neither Monday nor Tuesday”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b="1" dirty="0">
                <a:solidFill>
                  <a:srgbClr val="FF6600"/>
                </a:solidFill>
              </a:rPr>
              <a:t> 	fi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1600" b="1" dirty="0">
              <a:solidFill>
                <a:srgbClr val="FF66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600" dirty="0">
                <a:solidFill>
                  <a:schemeClr val="tx1"/>
                </a:solidFill>
              </a:rPr>
              <a:t># Note: =  or == will both work in the test but == is better for readability.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70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75" y="352425"/>
            <a:ext cx="7921625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b="0" dirty="0"/>
              <a:t>Combining tests with logical operators  || (or) and &amp;&amp; (and)</a:t>
            </a:r>
            <a:r>
              <a:rPr lang="en-GB" sz="3600" dirty="0"/>
              <a:t/>
            </a:r>
            <a:br>
              <a:rPr lang="en-GB" sz="3600" dirty="0"/>
            </a:br>
            <a:endParaRPr lang="en-US" sz="36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381125"/>
            <a:ext cx="8066087" cy="5013325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/>
              <a:t>Syntax: if  cond1  &amp;&amp; cond2  ||  cond3 …</a:t>
            </a:r>
            <a:br>
              <a:rPr lang="en-GB" sz="2000" dirty="0"/>
            </a:br>
            <a:r>
              <a:rPr lang="en-GB" sz="2000" dirty="0"/>
              <a:t>An alternative form is to use a compound statement using the –a and –o keywords, i.e.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/>
              <a:t>		if cond1 –a cond22 –o cond3 …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/>
              <a:t>Where cond1,2,3 .. Are either commands returning a </a:t>
            </a:r>
            <a:r>
              <a:rPr lang="en-GB" sz="2000" dirty="0" err="1"/>
              <a:t>a</a:t>
            </a:r>
            <a:r>
              <a:rPr lang="en-GB" sz="2000" dirty="0"/>
              <a:t> value or test conditions of the form [  ]  or test …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/>
              <a:t>Examples: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if  date | </a:t>
            </a:r>
            <a:r>
              <a:rPr lang="en-GB" sz="2000" dirty="0" err="1">
                <a:solidFill>
                  <a:srgbClr val="FF6600"/>
                </a:solidFill>
              </a:rPr>
              <a:t>grep</a:t>
            </a:r>
            <a:r>
              <a:rPr lang="en-GB" sz="2000" dirty="0">
                <a:solidFill>
                  <a:srgbClr val="FF6600"/>
                </a:solidFill>
              </a:rPr>
              <a:t> “Fri”  &amp;&amp;  `date +’%H’` -</a:t>
            </a:r>
            <a:r>
              <a:rPr lang="en-GB" sz="2000" dirty="0" err="1">
                <a:solidFill>
                  <a:srgbClr val="FF6600"/>
                </a:solidFill>
              </a:rPr>
              <a:t>gt</a:t>
            </a:r>
            <a:r>
              <a:rPr lang="en-GB" sz="2000" dirty="0">
                <a:solidFill>
                  <a:srgbClr val="FF6600"/>
                </a:solidFill>
              </a:rPr>
              <a:t> 17 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then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	echo “It’s Friday, it’s home time!!!”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fi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GB" sz="2000" dirty="0">
              <a:solidFill>
                <a:srgbClr val="FF6600"/>
              </a:solidFill>
            </a:endParaRP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if [ “$a” –</a:t>
            </a:r>
            <a:r>
              <a:rPr lang="en-GB" sz="2000" dirty="0" err="1">
                <a:solidFill>
                  <a:srgbClr val="FF6600"/>
                </a:solidFill>
              </a:rPr>
              <a:t>lt</a:t>
            </a:r>
            <a:r>
              <a:rPr lang="en-GB" sz="2000" dirty="0">
                <a:solidFill>
                  <a:srgbClr val="FF6600"/>
                </a:solidFill>
              </a:rPr>
              <a:t> 0 –o “$a” –</a:t>
            </a:r>
            <a:r>
              <a:rPr lang="en-GB" sz="2000" dirty="0" err="1">
                <a:solidFill>
                  <a:srgbClr val="FF6600"/>
                </a:solidFill>
              </a:rPr>
              <a:t>gt</a:t>
            </a:r>
            <a:r>
              <a:rPr lang="en-GB" sz="2000" dirty="0">
                <a:solidFill>
                  <a:srgbClr val="FF6600"/>
                </a:solidFill>
              </a:rPr>
              <a:t> 100 ]     </a:t>
            </a:r>
            <a:r>
              <a:rPr lang="en-GB" sz="2000" dirty="0"/>
              <a:t># note the spaces around ] and [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then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	echo “ limits exceeded” 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fi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544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Decision Logic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47788"/>
            <a:ext cx="8458200" cy="4876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b="1">
                <a:latin typeface="Arial" charset="0"/>
                <a:ea typeface="宋体" pitchFamily="2" charset="-122"/>
              </a:rPr>
              <a:t>Another 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Arial" charset="0"/>
                <a:ea typeface="宋体" pitchFamily="2" charset="-122"/>
              </a:rPr>
              <a:t>		</a:t>
            </a:r>
            <a:r>
              <a:rPr lang="en-US" altLang="zh-CN" sz="2000" b="1">
                <a:latin typeface="Courier" pitchFamily="49" charset="0"/>
                <a:ea typeface="宋体" pitchFamily="2" charset="-122"/>
              </a:rPr>
              <a:t>#! /bin/sh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#  number is positive, zero or negative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echo –e "enter a number:\c"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read number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if [ “$number” -lt 0 ]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      	echo "negative"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elif [ “$number” -eq 0 ]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then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      	echo zero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else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       echo positive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" pitchFamily="49" charset="0"/>
                <a:ea typeface="宋体" pitchFamily="2" charset="-122"/>
              </a:rPr>
              <a:t>		fi</a:t>
            </a:r>
          </a:p>
        </p:txBody>
      </p:sp>
    </p:spTree>
    <p:extLst>
      <p:ext uri="{BB962C8B-B14F-4D97-AF65-F5344CB8AC3E}">
        <p14:creationId xmlns:p14="http://schemas.microsoft.com/office/powerpoint/2010/main" val="171399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800" b="0" dirty="0"/>
              <a:t>Loops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800"/>
              <a:t>Loop is a block of code that is repeated a number of times.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/>
              <a:t>The repeating is performed either a pre-determined number of times determined by a list of items in the loop count  ( </a:t>
            </a:r>
            <a:r>
              <a:rPr lang="en-GB" sz="2800">
                <a:solidFill>
                  <a:srgbClr val="FF6600"/>
                </a:solidFill>
              </a:rPr>
              <a:t>for loops</a:t>
            </a:r>
            <a:r>
              <a:rPr lang="en-GB" sz="2800"/>
              <a:t> ) or until a particular condition is satisfied ( </a:t>
            </a:r>
            <a:r>
              <a:rPr lang="en-GB" sz="2800">
                <a:solidFill>
                  <a:srgbClr val="FF6600"/>
                </a:solidFill>
              </a:rPr>
              <a:t>while</a:t>
            </a:r>
            <a:r>
              <a:rPr lang="en-GB" sz="2800"/>
              <a:t> and </a:t>
            </a:r>
            <a:r>
              <a:rPr lang="en-GB" sz="2800">
                <a:solidFill>
                  <a:srgbClr val="FF6600"/>
                </a:solidFill>
              </a:rPr>
              <a:t>until loops</a:t>
            </a:r>
            <a:r>
              <a:rPr lang="en-GB" sz="2800"/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800"/>
              <a:t>To provide flexibility to the loop constructs there are also two statements namely </a:t>
            </a:r>
            <a:r>
              <a:rPr lang="en-GB" sz="2800">
                <a:solidFill>
                  <a:srgbClr val="FF6600"/>
                </a:solidFill>
              </a:rPr>
              <a:t>break</a:t>
            </a:r>
            <a:r>
              <a:rPr lang="en-GB" sz="2800"/>
              <a:t> and </a:t>
            </a:r>
            <a:r>
              <a:rPr lang="en-GB" sz="2800">
                <a:solidFill>
                  <a:srgbClr val="FF6600"/>
                </a:solidFill>
              </a:rPr>
              <a:t>continue</a:t>
            </a:r>
            <a:r>
              <a:rPr lang="en-GB" sz="2800"/>
              <a:t> are provided. </a:t>
            </a:r>
          </a:p>
        </p:txBody>
      </p:sp>
    </p:spTree>
    <p:extLst>
      <p:ext uri="{BB962C8B-B14F-4D97-AF65-F5344CB8AC3E}">
        <p14:creationId xmlns:p14="http://schemas.microsoft.com/office/powerpoint/2010/main" val="21100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1250" y="314325"/>
            <a:ext cx="7772400" cy="7207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b="0" dirty="0"/>
              <a:t>for loops</a:t>
            </a:r>
            <a:r>
              <a:rPr lang="en-GB" dirty="0"/>
              <a:t> 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449388"/>
            <a:ext cx="7696200" cy="40322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/>
              <a:t>Syntax: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/>
              <a:t>   		for  </a:t>
            </a:r>
            <a:r>
              <a:rPr lang="en-GB" sz="2000" b="1" i="1"/>
              <a:t>arg</a:t>
            </a:r>
            <a:r>
              <a:rPr lang="en-GB" sz="2000" b="1"/>
              <a:t> in </a:t>
            </a:r>
            <a:r>
              <a:rPr lang="en-GB" sz="2000" b="1" i="1"/>
              <a:t>list</a:t>
            </a:r>
            <a:r>
              <a:rPr lang="en-GB" sz="2000" b="1"/>
              <a:t> 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/>
              <a:t>	   	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/>
              <a:t>         	     </a:t>
            </a:r>
            <a:r>
              <a:rPr lang="en-GB" sz="2000" b="1" i="1"/>
              <a:t>command(s)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/>
              <a:t>	               ...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/>
              <a:t>    		done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/>
              <a:t>Where the value of the variable </a:t>
            </a:r>
            <a:r>
              <a:rPr lang="en-GB" sz="2000" b="1" i="1"/>
              <a:t>arg</a:t>
            </a:r>
            <a:r>
              <a:rPr lang="en-GB" sz="2000"/>
              <a:t> is set to the values provided in the list one at a time and the block of statements executed. This is repeated until the list is exhausted.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/>
              <a:t>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i="1">
                <a:solidFill>
                  <a:srgbClr val="FF6600"/>
                </a:solidFill>
              </a:rPr>
              <a:t> 		</a:t>
            </a:r>
            <a:r>
              <a:rPr lang="en-GB" sz="2000" b="1" i="1">
                <a:solidFill>
                  <a:srgbClr val="FF6600"/>
                </a:solidFill>
              </a:rPr>
              <a:t>for i in 3 2 5 7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i="1">
                <a:solidFill>
                  <a:srgbClr val="FF6600"/>
                </a:solidFill>
              </a:rPr>
              <a:t> 		do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i="1">
                <a:solidFill>
                  <a:srgbClr val="FF6600"/>
                </a:solidFill>
              </a:rPr>
              <a:t>   		       echo " $i times 5 is  $((  $i  * 5 ))  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000" b="1" i="1">
                <a:solidFill>
                  <a:srgbClr val="FF6600"/>
                </a:solidFill>
              </a:rPr>
              <a:t> 		done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>
              <a:solidFill>
                <a:srgbClr val="FF66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>
              <a:solidFill>
                <a:srgbClr val="FF66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42926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The while Loop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 b="1">
                <a:latin typeface="Arial" charset="0"/>
                <a:ea typeface="宋体" pitchFamily="2" charset="-122"/>
              </a:rPr>
              <a:t>A different pattern for looping is created using the </a:t>
            </a:r>
            <a:r>
              <a:rPr lang="en-US" altLang="zh-CN" sz="2400" b="1">
                <a:solidFill>
                  <a:srgbClr val="CC0000"/>
                </a:solidFill>
                <a:latin typeface="Arial" charset="0"/>
                <a:ea typeface="宋体" pitchFamily="2" charset="-122"/>
              </a:rPr>
              <a:t>while</a:t>
            </a:r>
            <a:r>
              <a:rPr lang="en-US" altLang="zh-CN" sz="2400" b="1">
                <a:latin typeface="Arial" charset="0"/>
                <a:ea typeface="宋体" pitchFamily="2" charset="-122"/>
              </a:rPr>
              <a:t> statement</a:t>
            </a:r>
          </a:p>
          <a:p>
            <a:pPr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 b="1">
                <a:latin typeface="Arial" charset="0"/>
                <a:ea typeface="宋体" pitchFamily="2" charset="-122"/>
              </a:rPr>
              <a:t>The </a:t>
            </a:r>
            <a:r>
              <a:rPr lang="en-US" altLang="zh-CN" sz="2400" b="1">
                <a:solidFill>
                  <a:srgbClr val="3366CC"/>
                </a:solidFill>
                <a:latin typeface="Arial" charset="0"/>
                <a:ea typeface="宋体" pitchFamily="2" charset="-122"/>
              </a:rPr>
              <a:t>while statement</a:t>
            </a:r>
            <a:r>
              <a:rPr lang="en-US" altLang="zh-CN" sz="2400" b="1">
                <a:latin typeface="Arial" charset="0"/>
                <a:ea typeface="宋体" pitchFamily="2" charset="-122"/>
              </a:rPr>
              <a:t> best illustrates how to set up a loop to test repeatedly for a matching condition</a:t>
            </a:r>
          </a:p>
          <a:p>
            <a:pPr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 b="1">
                <a:latin typeface="Arial" charset="0"/>
                <a:ea typeface="宋体" pitchFamily="2" charset="-122"/>
              </a:rPr>
              <a:t>The while loop tests an expression in a manner similar to the if statement</a:t>
            </a:r>
          </a:p>
          <a:p>
            <a:pPr eaLnBrk="1" hangingPunct="1">
              <a:lnSpc>
                <a:spcPct val="105000"/>
              </a:lnSpc>
              <a:spcBef>
                <a:spcPct val="40000"/>
              </a:spcBef>
            </a:pPr>
            <a:r>
              <a:rPr lang="en-US" altLang="zh-CN" sz="2400" b="1">
                <a:solidFill>
                  <a:srgbClr val="0066FF"/>
                </a:solidFill>
                <a:latin typeface="Arial" charset="0"/>
                <a:ea typeface="宋体" pitchFamily="2" charset="-122"/>
              </a:rPr>
              <a:t>As long as the statement inside the brackets is true, the statements inside the do and done statements repeat</a:t>
            </a:r>
          </a:p>
        </p:txBody>
      </p:sp>
    </p:spTree>
    <p:extLst>
      <p:ext uri="{BB962C8B-B14F-4D97-AF65-F5344CB8AC3E}">
        <p14:creationId xmlns:p14="http://schemas.microsoft.com/office/powerpoint/2010/main" val="310814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Bash Shell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endParaRPr lang="en-GB" sz="1900" b="1" dirty="0" smtClean="0">
              <a:solidFill>
                <a:schemeClr val="hlink"/>
              </a:solidFill>
            </a:endParaRPr>
          </a:p>
          <a:p>
            <a:r>
              <a:rPr lang="en-US" sz="2000" dirty="0" smtClean="0"/>
              <a:t>bash </a:t>
            </a:r>
            <a:r>
              <a:rPr lang="en-US" sz="2000" dirty="0"/>
              <a:t>means Bourne Again Shell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is a default shell over several distributions of Linux today.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a </a:t>
            </a:r>
            <a:r>
              <a:rPr lang="en-US" sz="2000" dirty="0" err="1"/>
              <a:t>sh</a:t>
            </a:r>
            <a:r>
              <a:rPr lang="en-US" sz="2000" dirty="0"/>
              <a:t>-compatible shell. It could be installed over Windows OS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It </a:t>
            </a:r>
            <a:r>
              <a:rPr lang="en-US" sz="2000" dirty="0"/>
              <a:t>facilitates practical improvements on </a:t>
            </a:r>
            <a:r>
              <a:rPr lang="en-US" sz="2000" dirty="0" err="1"/>
              <a:t>sh</a:t>
            </a:r>
            <a:r>
              <a:rPr lang="en-US" sz="2000" dirty="0"/>
              <a:t> for interactive and programming use which contains:</a:t>
            </a:r>
          </a:p>
          <a:p>
            <a:pPr lvl="1"/>
            <a:r>
              <a:rPr lang="en-US" sz="1600" dirty="0"/>
              <a:t>Job Control</a:t>
            </a:r>
          </a:p>
          <a:p>
            <a:pPr lvl="1"/>
            <a:r>
              <a:rPr lang="en-US" sz="1600" dirty="0"/>
              <a:t>Command-line editing</a:t>
            </a:r>
          </a:p>
          <a:p>
            <a:pPr lvl="1"/>
            <a:r>
              <a:rPr lang="en-US" sz="1600" dirty="0"/>
              <a:t>Shell Aliases and Functions</a:t>
            </a:r>
          </a:p>
          <a:p>
            <a:pPr lvl="1"/>
            <a:r>
              <a:rPr lang="en-US" sz="1600" dirty="0"/>
              <a:t>Unlimited size command history</a:t>
            </a:r>
          </a:p>
          <a:p>
            <a:pPr lvl="1"/>
            <a:r>
              <a:rPr lang="en-US" sz="1600" dirty="0"/>
              <a:t>Integer arithmetic in a base from </a:t>
            </a:r>
            <a:r>
              <a:rPr lang="en-US" sz="1600" dirty="0" smtClean="0"/>
              <a:t>2-64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13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400" b="0" dirty="0"/>
              <a:t>while loop</a:t>
            </a:r>
            <a:r>
              <a:rPr lang="en-GB" sz="4400" b="0" dirty="0">
                <a:solidFill>
                  <a:srgbClr val="CCFFFF"/>
                </a:solidFill>
              </a:rPr>
              <a:t>s</a:t>
            </a:r>
            <a:r>
              <a:rPr lang="en-GB" sz="4800" i="1" dirty="0"/>
              <a:t> </a:t>
            </a:r>
            <a:r>
              <a:rPr lang="en-GB" i="1" dirty="0"/>
              <a:t> 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6900" y="1555750"/>
            <a:ext cx="7416800" cy="3673475"/>
          </a:xfrm>
        </p:spPr>
        <p:txBody>
          <a:bodyPr>
            <a:normAutofit fontScale="92500" lnSpcReduction="20000"/>
          </a:bodyPr>
          <a:lstStyle/>
          <a:p>
            <a:pPr lvl="1" eaLnBrk="1" hangingPunct="1">
              <a:buFontTx/>
              <a:buNone/>
            </a:pPr>
            <a:r>
              <a:rPr lang="en-GB" sz="2000" b="1" dirty="0"/>
              <a:t>Syntax: </a:t>
            </a:r>
          </a:p>
          <a:p>
            <a:pPr lvl="1" eaLnBrk="1" hangingPunct="1">
              <a:buFontTx/>
              <a:buNone/>
            </a:pPr>
            <a:r>
              <a:rPr lang="en-GB" sz="2000" b="1" dirty="0">
                <a:latin typeface="Courier" pitchFamily="49" charset="0"/>
              </a:rPr>
              <a:t>	while </a:t>
            </a:r>
            <a:r>
              <a:rPr lang="en-GB" sz="2000" b="1" dirty="0" err="1">
                <a:latin typeface="Courier" pitchFamily="49" charset="0"/>
              </a:rPr>
              <a:t>this_command_execute_successfully</a:t>
            </a:r>
            <a:endParaRPr lang="en-GB" sz="2000" b="1" dirty="0">
              <a:latin typeface="Courier" pitchFamily="49" charset="0"/>
            </a:endParaRPr>
          </a:p>
          <a:p>
            <a:pPr lvl="1" eaLnBrk="1" hangingPunct="1">
              <a:buFontTx/>
              <a:buNone/>
            </a:pPr>
            <a:r>
              <a:rPr lang="en-GB" sz="2000" b="1" dirty="0">
                <a:latin typeface="Courier" pitchFamily="49" charset="0"/>
              </a:rPr>
              <a:t>		do</a:t>
            </a:r>
          </a:p>
          <a:p>
            <a:pPr lvl="1" eaLnBrk="1" hangingPunct="1">
              <a:buFontTx/>
              <a:buNone/>
            </a:pPr>
            <a:r>
              <a:rPr lang="en-GB" sz="2000" b="1" dirty="0">
                <a:latin typeface="Courier" pitchFamily="49" charset="0"/>
              </a:rPr>
              <a:t>			this command</a:t>
            </a:r>
          </a:p>
          <a:p>
            <a:pPr lvl="1" eaLnBrk="1" hangingPunct="1">
              <a:buFontTx/>
              <a:buNone/>
            </a:pPr>
            <a:r>
              <a:rPr lang="en-GB" sz="2000" b="1" dirty="0">
                <a:latin typeface="Courier" pitchFamily="49" charset="0"/>
              </a:rPr>
              <a:t>			and this command</a:t>
            </a:r>
          </a:p>
          <a:p>
            <a:pPr lvl="1" eaLnBrk="1" hangingPunct="1">
              <a:buFontTx/>
              <a:buNone/>
            </a:pPr>
            <a:r>
              <a:rPr lang="en-GB" sz="2000" b="1" dirty="0">
                <a:latin typeface="Courier" pitchFamily="49" charset="0"/>
              </a:rPr>
              <a:t>		done</a:t>
            </a:r>
          </a:p>
          <a:p>
            <a:pPr lvl="1" eaLnBrk="1" hangingPunct="1">
              <a:buFontTx/>
              <a:buNone/>
            </a:pPr>
            <a:endParaRPr lang="en-GB" sz="2000" b="1" dirty="0">
              <a:latin typeface="Courier" pitchFamily="49" charset="0"/>
            </a:endParaRPr>
          </a:p>
          <a:p>
            <a:pPr lvl="1" eaLnBrk="1" hangingPunct="1">
              <a:buFontTx/>
              <a:buNone/>
            </a:pPr>
            <a:r>
              <a:rPr lang="en-GB" sz="2000" b="1" dirty="0"/>
              <a:t>EXAMPLE: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>
                <a:solidFill>
                  <a:schemeClr val="tx1"/>
                </a:solidFill>
              </a:rPr>
              <a:t>		</a:t>
            </a:r>
            <a:r>
              <a:rPr lang="en-GB" sz="2000" dirty="0">
                <a:solidFill>
                  <a:srgbClr val="FF6600"/>
                </a:solidFill>
              </a:rPr>
              <a:t>while test "$i" -</a:t>
            </a:r>
            <a:r>
              <a:rPr lang="en-GB" sz="2000" dirty="0" err="1">
                <a:solidFill>
                  <a:srgbClr val="FF6600"/>
                </a:solidFill>
              </a:rPr>
              <a:t>gt</a:t>
            </a:r>
            <a:r>
              <a:rPr lang="en-GB" sz="2000" dirty="0">
                <a:solidFill>
                  <a:srgbClr val="FF6600"/>
                </a:solidFill>
              </a:rPr>
              <a:t> 0      </a:t>
            </a:r>
            <a:r>
              <a:rPr lang="en-GB" sz="2000" dirty="0"/>
              <a:t># can also be  while  [ $i &gt; 0 ]</a:t>
            </a:r>
            <a:r>
              <a:rPr lang="en-GB" sz="2000" dirty="0">
                <a:solidFill>
                  <a:srgbClr val="FF6600"/>
                </a:solidFill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  		do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    			i=`</a:t>
            </a:r>
            <a:r>
              <a:rPr lang="en-GB" sz="2000" dirty="0" err="1">
                <a:solidFill>
                  <a:srgbClr val="FF6600"/>
                </a:solidFill>
              </a:rPr>
              <a:t>expr</a:t>
            </a:r>
            <a:r>
              <a:rPr lang="en-GB" sz="2000" dirty="0">
                <a:solidFill>
                  <a:srgbClr val="FF6600"/>
                </a:solidFill>
              </a:rPr>
              <a:t> $i - 1`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000" dirty="0">
                <a:solidFill>
                  <a:srgbClr val="FF6600"/>
                </a:solidFill>
              </a:rPr>
              <a:t>  		done</a:t>
            </a:r>
          </a:p>
          <a:p>
            <a:pPr lvl="1" eaLnBrk="1" hangingPunct="1">
              <a:buFontTx/>
              <a:buNone/>
            </a:pPr>
            <a:endParaRPr lang="en-GB" sz="20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Looping Logic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9550" y="1673225"/>
            <a:ext cx="4216400" cy="4662488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400" b="1">
                <a:latin typeface="Arial" charset="0"/>
                <a:ea typeface="宋体" pitchFamily="2" charset="-122"/>
              </a:rPr>
              <a:t>Example: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400" b="1">
              <a:latin typeface="Arial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>
                <a:latin typeface="Courier" pitchFamily="49" charset="0"/>
                <a:ea typeface="宋体" pitchFamily="2" charset="-122"/>
              </a:rPr>
              <a:t>#!/bin/sh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>
                <a:latin typeface="Courier" pitchFamily="49" charset="0"/>
                <a:ea typeface="宋体" pitchFamily="2" charset="-122"/>
              </a:rPr>
              <a:t>for </a:t>
            </a:r>
            <a:r>
              <a:rPr lang="en-US" altLang="zh-CN" sz="1400" b="1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person</a:t>
            </a:r>
            <a:r>
              <a:rPr lang="en-US" altLang="zh-CN" sz="1400" b="1">
                <a:latin typeface="Courier" pitchFamily="49" charset="0"/>
                <a:ea typeface="宋体" pitchFamily="2" charset="-122"/>
              </a:rPr>
              <a:t> in </a:t>
            </a:r>
            <a:r>
              <a:rPr lang="en-US" altLang="zh-CN" sz="1400" b="1" i="1">
                <a:solidFill>
                  <a:srgbClr val="0066FF"/>
                </a:solidFill>
                <a:latin typeface="Courier" pitchFamily="49" charset="0"/>
                <a:ea typeface="宋体" pitchFamily="2" charset="-122"/>
              </a:rPr>
              <a:t>Bob Susan Joe Gerry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>
                <a:latin typeface="Courier" pitchFamily="49" charset="0"/>
                <a:ea typeface="宋体" pitchFamily="2" charset="-122"/>
              </a:rPr>
              <a:t>do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>
                <a:latin typeface="Courier" pitchFamily="49" charset="0"/>
                <a:ea typeface="宋体" pitchFamily="2" charset="-122"/>
              </a:rPr>
              <a:t>	echo Hello $person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400" b="1">
                <a:latin typeface="Courier" pitchFamily="49" charset="0"/>
                <a:ea typeface="宋体" pitchFamily="2" charset="-122"/>
              </a:rPr>
              <a:t>done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1400" b="1">
              <a:latin typeface="Courier" pitchFamily="49" charset="0"/>
              <a:ea typeface="宋体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Arial" charset="0"/>
                <a:ea typeface="宋体" pitchFamily="2" charset="-122"/>
              </a:rPr>
              <a:t>Output: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" pitchFamily="49" charset="0"/>
                <a:ea typeface="宋体" pitchFamily="2" charset="-122"/>
              </a:rPr>
              <a:t>	Hello Bob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" pitchFamily="49" charset="0"/>
                <a:ea typeface="宋体" pitchFamily="2" charset="-122"/>
              </a:rPr>
              <a:t>	Hello Susan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" pitchFamily="49" charset="0"/>
                <a:ea typeface="宋体" pitchFamily="2" charset="-122"/>
              </a:rPr>
              <a:t>	Hello Joe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400" b="1">
                <a:latin typeface="Courier" pitchFamily="49" charset="0"/>
                <a:ea typeface="宋体" pitchFamily="2" charset="-122"/>
              </a:rPr>
              <a:t>	Hello Gerry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4235450" y="1600200"/>
            <a:ext cx="490855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Char char="§"/>
            </a:pPr>
            <a:r>
              <a:rPr lang="en-US" altLang="zh-CN" sz="1600" b="1">
                <a:solidFill>
                  <a:srgbClr val="003366"/>
                </a:solidFill>
                <a:ea typeface="宋体" pitchFamily="2" charset="-122"/>
              </a:rPr>
              <a:t>Adding integers from 1 to 10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ea typeface="宋体" pitchFamily="2" charset="-122"/>
              </a:rPr>
              <a:t>	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#!/bin/sh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i=1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sum=0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while [ “$</a:t>
            </a:r>
            <a:r>
              <a:rPr lang="en-US" altLang="zh-CN" sz="1600" b="1">
                <a:solidFill>
                  <a:srgbClr val="FF0000"/>
                </a:solidFill>
                <a:latin typeface="Courier" pitchFamily="49" charset="0"/>
                <a:ea typeface="宋体" pitchFamily="2" charset="-122"/>
              </a:rPr>
              <a:t>i</a:t>
            </a: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” -le 10 ]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 		do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   	echo Adding $i into the sum.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   	sum=`expr $sum + $i `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 			i=`expr $i + 1 `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	done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6699CC"/>
              </a:buClr>
              <a:buSzPct val="125000"/>
            </a:pPr>
            <a:r>
              <a:rPr lang="en-US" altLang="zh-CN" sz="1600" b="1">
                <a:solidFill>
                  <a:srgbClr val="335F89"/>
                </a:solidFill>
                <a:latin typeface="Courier" pitchFamily="49" charset="0"/>
                <a:ea typeface="宋体" pitchFamily="2" charset="-122"/>
              </a:rPr>
              <a:t>	echo The sum is $sum.</a:t>
            </a:r>
          </a:p>
        </p:txBody>
      </p:sp>
    </p:spTree>
    <p:extLst>
      <p:ext uri="{BB962C8B-B14F-4D97-AF65-F5344CB8AC3E}">
        <p14:creationId xmlns:p14="http://schemas.microsoft.com/office/powerpoint/2010/main" val="27741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400" b="0" dirty="0"/>
              <a:t>until loops</a:t>
            </a:r>
            <a:endParaRPr lang="en-US" sz="4400" b="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2400"/>
              <a:t>The syntax and usage is almost identical to the while-loops.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/>
              <a:t>Except that the block is executed until the test condition is satisfied, which is the opposite of the effect of test condition in while loops.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/>
              <a:t>Note: You can think of </a:t>
            </a:r>
            <a:r>
              <a:rPr lang="en-GB" sz="2400" i="1"/>
              <a:t>until</a:t>
            </a:r>
            <a:r>
              <a:rPr lang="en-GB" sz="2400"/>
              <a:t> as equivalent to </a:t>
            </a:r>
            <a:r>
              <a:rPr lang="en-GB" sz="2400" i="1"/>
              <a:t>not_while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/>
              <a:t>Syntax:    	</a:t>
            </a:r>
            <a:r>
              <a:rPr lang="en-GB" sz="2400">
                <a:solidFill>
                  <a:srgbClr val="FF6600"/>
                </a:solidFill>
              </a:rPr>
              <a:t>until test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>
                <a:solidFill>
                  <a:srgbClr val="FF6600"/>
                </a:solidFill>
              </a:rPr>
              <a:t>			do 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>
                <a:solidFill>
                  <a:srgbClr val="FF6600"/>
                </a:solidFill>
              </a:rPr>
              <a:t>			   commands ….</a:t>
            </a:r>
          </a:p>
          <a:p>
            <a:pPr eaLnBrk="1" hangingPunct="1">
              <a:buFont typeface="Wingdings" pitchFamily="2" charset="2"/>
              <a:buNone/>
            </a:pPr>
            <a:r>
              <a:rPr lang="en-GB" sz="2400">
                <a:solidFill>
                  <a:srgbClr val="FF6600"/>
                </a:solidFill>
              </a:rPr>
              <a:t>			done </a:t>
            </a:r>
            <a:endParaRPr lang="en-US" sz="240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023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92388" y="0"/>
            <a:ext cx="6551612" cy="1143000"/>
          </a:xfrm>
        </p:spPr>
        <p:txBody>
          <a:bodyPr/>
          <a:lstStyle/>
          <a:p>
            <a:pPr eaLnBrk="1" hangingPunct="1"/>
            <a:r>
              <a:rPr lang="en-US" altLang="zh-CN" b="0" dirty="0">
                <a:latin typeface="Arial" charset="0"/>
                <a:ea typeface="宋体" pitchFamily="2" charset="-122"/>
              </a:rPr>
              <a:t>Switch/Case Logic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825625"/>
            <a:ext cx="8229600" cy="4525963"/>
          </a:xfrm>
          <a:noFill/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80000"/>
              </a:spcBef>
            </a:pPr>
            <a:r>
              <a:rPr lang="en-US" altLang="zh-CN" sz="2800" b="1">
                <a:latin typeface="Arial" charset="0"/>
                <a:ea typeface="宋体" pitchFamily="2" charset="-122"/>
              </a:rPr>
              <a:t>The </a:t>
            </a:r>
            <a:r>
              <a:rPr lang="en-US" altLang="zh-CN" sz="2800" b="1">
                <a:solidFill>
                  <a:srgbClr val="3366CC"/>
                </a:solidFill>
                <a:latin typeface="Arial" charset="0"/>
                <a:ea typeface="宋体" pitchFamily="2" charset="-122"/>
              </a:rPr>
              <a:t>switch logic</a:t>
            </a:r>
            <a:r>
              <a:rPr lang="en-US" altLang="zh-CN" sz="2800" b="1">
                <a:latin typeface="Arial" charset="0"/>
                <a:ea typeface="宋体" pitchFamily="2" charset="-122"/>
              </a:rPr>
              <a:t> structure simplifies the selection of a match when you have a list of choices</a:t>
            </a:r>
          </a:p>
          <a:p>
            <a:pPr eaLnBrk="1" hangingPunct="1">
              <a:lnSpc>
                <a:spcPct val="110000"/>
              </a:lnSpc>
              <a:spcBef>
                <a:spcPct val="80000"/>
              </a:spcBef>
            </a:pPr>
            <a:r>
              <a:rPr lang="en-US" altLang="zh-CN" sz="2800" b="1">
                <a:latin typeface="Arial" charset="0"/>
                <a:ea typeface="宋体" pitchFamily="2" charset="-122"/>
              </a:rPr>
              <a:t>It allows your program to perform one of many actions, depending upon the value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38440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0" dirty="0"/>
              <a:t>Case statements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5" y="1549400"/>
            <a:ext cx="8653463" cy="4738688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/>
              <a:t>The case structure compares a string ‘usually contained in a variable’ to one or more patterns and executes a block of code associated with the matching pattern. Matching-tests start with the first pattern and the subsequent patterns are tested only if no match is not found so far.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2400"/>
              <a:t> </a:t>
            </a:r>
            <a:r>
              <a:rPr lang="en-GB" sz="2400">
                <a:solidFill>
                  <a:srgbClr val="FF6600"/>
                </a:solidFill>
              </a:rPr>
              <a:t>case argument in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>
                <a:solidFill>
                  <a:srgbClr val="FF6600"/>
                </a:solidFill>
              </a:rPr>
              <a:t>pattern 1) execute this command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>
                <a:solidFill>
                  <a:srgbClr val="FF6600"/>
                </a:solidFill>
              </a:rPr>
              <a:t>                 and this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>
                <a:solidFill>
                  <a:srgbClr val="FF6600"/>
                </a:solidFill>
              </a:rPr>
              <a:t>                 and this;;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>
                <a:solidFill>
                  <a:srgbClr val="FF6600"/>
                </a:solidFill>
              </a:rPr>
              <a:t>pattern 2) execute this command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>
                <a:solidFill>
                  <a:srgbClr val="FF6600"/>
                </a:solidFill>
              </a:rPr>
              <a:t>                 and this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>
                <a:solidFill>
                  <a:srgbClr val="FF6600"/>
                </a:solidFill>
              </a:rPr>
              <a:t>                 and this;;</a:t>
            </a:r>
          </a:p>
          <a:p>
            <a:pPr marL="838200" lvl="1" indent="-381000" eaLnBrk="1" hangingPunct="1">
              <a:lnSpc>
                <a:spcPct val="80000"/>
              </a:lnSpc>
              <a:buFontTx/>
              <a:buNone/>
            </a:pPr>
            <a:r>
              <a:rPr lang="en-GB" sz="2400">
                <a:solidFill>
                  <a:srgbClr val="FF6600"/>
                </a:solidFill>
              </a:rPr>
              <a:t>esac</a:t>
            </a:r>
          </a:p>
        </p:txBody>
      </p:sp>
    </p:spTree>
    <p:extLst>
      <p:ext uri="{BB962C8B-B14F-4D97-AF65-F5344CB8AC3E}">
        <p14:creationId xmlns:p14="http://schemas.microsoft.com/office/powerpoint/2010/main" val="37644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0" dirty="0"/>
              <a:t>Functions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470025"/>
            <a:ext cx="8634412" cy="3019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1800" dirty="0"/>
              <a:t>Functions are a way of grouping together commands so that they can later be executed via a single reference to their name. If the same set of instructions have to be repeated in more than one part of the code, this will save a lot of coding and also reduce possibility of typing errors.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/>
              <a:t>	SYNTAX: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/>
              <a:t> 		</a:t>
            </a:r>
            <a:r>
              <a:rPr lang="en-GB" sz="1800" b="1" dirty="0" err="1"/>
              <a:t>functionname</a:t>
            </a:r>
            <a:r>
              <a:rPr lang="en-GB" sz="1800" b="1" dirty="0"/>
              <a:t>()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/>
              <a:t>		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/>
              <a:t>		      block of commands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/>
              <a:t> 		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sz="1800" b="1" dirty="0"/>
              <a:t>	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2838450" y="4016375"/>
            <a:ext cx="605313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r>
              <a:rPr lang="en-US">
                <a:solidFill>
                  <a:srgbClr val="003366"/>
                </a:solidFill>
                <a:latin typeface="Trebuchet MS" pitchFamily="34" charset="0"/>
              </a:rPr>
              <a:t>#!/bin/sh 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r>
              <a:rPr lang="en-US">
                <a:solidFill>
                  <a:srgbClr val="003366"/>
                </a:solidFill>
                <a:latin typeface="Trebuchet MS" pitchFamily="34" charset="0"/>
              </a:rPr>
              <a:t>  </a:t>
            </a:r>
            <a:r>
              <a:rPr lang="en-US">
                <a:solidFill>
                  <a:srgbClr val="0066FF"/>
                </a:solidFill>
                <a:latin typeface="Trebuchet MS" pitchFamily="34" charset="0"/>
              </a:rPr>
              <a:t>sum() {</a:t>
            </a:r>
            <a:br>
              <a:rPr lang="en-US">
                <a:solidFill>
                  <a:srgbClr val="0066FF"/>
                </a:solidFill>
                <a:latin typeface="Trebuchet MS" pitchFamily="34" charset="0"/>
              </a:rPr>
            </a:br>
            <a:r>
              <a:rPr lang="en-US">
                <a:solidFill>
                  <a:srgbClr val="0066FF"/>
                </a:solidFill>
                <a:latin typeface="Trebuchet MS" pitchFamily="34" charset="0"/>
              </a:rPr>
              <a:t>x=`expr $1 + $2`</a:t>
            </a:r>
            <a:br>
              <a:rPr lang="en-US">
                <a:solidFill>
                  <a:srgbClr val="0066FF"/>
                </a:solidFill>
                <a:latin typeface="Trebuchet MS" pitchFamily="34" charset="0"/>
              </a:rPr>
            </a:br>
            <a:r>
              <a:rPr lang="en-US">
                <a:solidFill>
                  <a:srgbClr val="0066FF"/>
                </a:solidFill>
                <a:latin typeface="Trebuchet MS" pitchFamily="34" charset="0"/>
              </a:rPr>
              <a:t>echo $x</a:t>
            </a:r>
            <a:br>
              <a:rPr lang="en-US">
                <a:solidFill>
                  <a:srgbClr val="0066FF"/>
                </a:solidFill>
                <a:latin typeface="Trebuchet MS" pitchFamily="34" charset="0"/>
              </a:rPr>
            </a:br>
            <a:r>
              <a:rPr lang="en-US">
                <a:solidFill>
                  <a:srgbClr val="0066FF"/>
                </a:solidFill>
                <a:latin typeface="Trebuchet MS" pitchFamily="34" charset="0"/>
              </a:rPr>
              <a:t>}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endParaRPr lang="en-US">
              <a:solidFill>
                <a:srgbClr val="003366"/>
              </a:solidFill>
              <a:latin typeface="Trebuchet MS" pitchFamily="34" charset="0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r>
              <a:rPr lang="en-US">
                <a:solidFill>
                  <a:srgbClr val="003366"/>
                </a:solidFill>
                <a:latin typeface="Trebuchet MS" pitchFamily="34" charset="0"/>
              </a:rPr>
              <a:t>sum 5 3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>
                <a:srgbClr val="336699"/>
              </a:buClr>
              <a:buSzPct val="115000"/>
              <a:buFont typeface="Wingdings" pitchFamily="2" charset="2"/>
              <a:buNone/>
            </a:pPr>
            <a:r>
              <a:rPr lang="en-US">
                <a:solidFill>
                  <a:srgbClr val="003366"/>
                </a:solidFill>
                <a:latin typeface="Trebuchet MS" pitchFamily="34" charset="0"/>
              </a:rPr>
              <a:t>echo "The sum of 4 and 7 is `sum 4 7`"</a:t>
            </a:r>
          </a:p>
        </p:txBody>
      </p:sp>
    </p:spTree>
    <p:extLst>
      <p:ext uri="{BB962C8B-B14F-4D97-AF65-F5344CB8AC3E}">
        <p14:creationId xmlns:p14="http://schemas.microsoft.com/office/powerpoint/2010/main" val="41762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Csh</a:t>
            </a:r>
            <a:r>
              <a:rPr lang="en-US" dirty="0"/>
              <a:t>/</a:t>
            </a:r>
            <a:r>
              <a:rPr lang="en-US" dirty="0" err="1"/>
              <a:t>Tcsh</a:t>
            </a:r>
            <a:r>
              <a:rPr lang="en-US" dirty="0"/>
              <a:t> Shell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Tcsh</a:t>
            </a:r>
            <a:r>
              <a:rPr lang="en-US" dirty="0" smtClean="0"/>
              <a:t> </a:t>
            </a:r>
            <a:r>
              <a:rPr lang="en-US" dirty="0"/>
              <a:t>is an upgraded C shell. This shell can be used as a shell script command processor and interactive login </a:t>
            </a:r>
            <a:r>
              <a:rPr lang="en-US" dirty="0" smtClean="0"/>
              <a:t>shell.</a:t>
            </a:r>
          </a:p>
          <a:p>
            <a:r>
              <a:rPr lang="en-US" dirty="0" err="1" smtClean="0"/>
              <a:t>Tcsh</a:t>
            </a:r>
            <a:r>
              <a:rPr lang="en-US" dirty="0" smtClean="0"/>
              <a:t> </a:t>
            </a:r>
            <a:r>
              <a:rPr lang="en-US" dirty="0"/>
              <a:t>shell includes the following characteristics:</a:t>
            </a:r>
          </a:p>
          <a:p>
            <a:pPr lvl="1"/>
            <a:r>
              <a:rPr lang="en-US" dirty="0"/>
              <a:t>C like syntax</a:t>
            </a:r>
          </a:p>
          <a:p>
            <a:pPr lvl="1"/>
            <a:r>
              <a:rPr lang="en-US" dirty="0"/>
              <a:t>Filename completion and programmable word</a:t>
            </a:r>
          </a:p>
          <a:p>
            <a:pPr lvl="1"/>
            <a:r>
              <a:rPr lang="en-US" dirty="0"/>
              <a:t>Command-line editor</a:t>
            </a:r>
          </a:p>
          <a:p>
            <a:pPr lvl="1"/>
            <a:r>
              <a:rPr lang="en-US" dirty="0"/>
              <a:t>Job control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Ksh</a:t>
            </a:r>
            <a:r>
              <a:rPr lang="en-US" dirty="0"/>
              <a:t> Shell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Ksh</a:t>
            </a:r>
            <a:r>
              <a:rPr lang="en-US" dirty="0" smtClean="0"/>
              <a:t> </a:t>
            </a:r>
            <a:r>
              <a:rPr lang="en-US" dirty="0"/>
              <a:t>means for </a:t>
            </a:r>
            <a:r>
              <a:rPr lang="en-US" b="1" dirty="0" err="1"/>
              <a:t>Korn</a:t>
            </a:r>
            <a:r>
              <a:rPr lang="en-US" b="1" dirty="0"/>
              <a:t> shell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was developed and designed by </a:t>
            </a:r>
            <a:r>
              <a:rPr lang="en-US" b="1" dirty="0"/>
              <a:t>David G. </a:t>
            </a:r>
            <a:r>
              <a:rPr lang="en-US" b="1" dirty="0" err="1"/>
              <a:t>Korn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Ksh</a:t>
            </a:r>
            <a:r>
              <a:rPr lang="en-US" dirty="0" smtClean="0"/>
              <a:t> </a:t>
            </a:r>
            <a:r>
              <a:rPr lang="en-US" dirty="0"/>
              <a:t>shell is a high-level, powerful, and complete programming </a:t>
            </a:r>
            <a:r>
              <a:rPr lang="en-US" dirty="0" smtClean="0"/>
              <a:t>language</a:t>
            </a:r>
          </a:p>
          <a:p>
            <a:r>
              <a:rPr lang="en-US" dirty="0" smtClean="0"/>
              <a:t>The </a:t>
            </a:r>
            <a:r>
              <a:rPr lang="en-US" dirty="0"/>
              <a:t>usage and syntax of the C shell are very same as the C programming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0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3408</TotalTime>
  <Words>2978</Words>
  <Application>Microsoft Office PowerPoint</Application>
  <PresentationFormat>On-screen Show (4:3)</PresentationFormat>
  <Paragraphs>654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Gulim</vt:lpstr>
      <vt:lpstr>宋体</vt:lpstr>
      <vt:lpstr>Arial</vt:lpstr>
      <vt:lpstr>Calibri</vt:lpstr>
      <vt:lpstr>Courier</vt:lpstr>
      <vt:lpstr>Courier New</vt:lpstr>
      <vt:lpstr>Trebuchet MS</vt:lpstr>
      <vt:lpstr>urw-din</vt:lpstr>
      <vt:lpstr>Webdings</vt:lpstr>
      <vt:lpstr>Wingdings</vt:lpstr>
      <vt:lpstr>Office Theme</vt:lpstr>
      <vt:lpstr>Unit 4</vt:lpstr>
      <vt:lpstr>Shell????</vt:lpstr>
      <vt:lpstr>PowerPoint Presentation</vt:lpstr>
      <vt:lpstr>need of shell scripts </vt:lpstr>
      <vt:lpstr>Advantages of shell scripts </vt:lpstr>
      <vt:lpstr>Disadvantages of shell scripts </vt:lpstr>
      <vt:lpstr>Bash Shell </vt:lpstr>
      <vt:lpstr>Csh/Tcsh Shell </vt:lpstr>
      <vt:lpstr>Ksh Shell </vt:lpstr>
      <vt:lpstr>PowerPoint Presentation</vt:lpstr>
      <vt:lpstr>Shell scripts</vt:lpstr>
      <vt:lpstr>Shell Basics</vt:lpstr>
      <vt:lpstr>How to make script……</vt:lpstr>
      <vt:lpstr>Example…..</vt:lpstr>
      <vt:lpstr>More……</vt:lpstr>
      <vt:lpstr>More……</vt:lpstr>
      <vt:lpstr>Quotes….</vt:lpstr>
      <vt:lpstr>Redirection operators</vt:lpstr>
      <vt:lpstr>PowerPoint Presentation</vt:lpstr>
      <vt:lpstr>Echo command</vt:lpstr>
      <vt:lpstr>PowerPoint Presentation</vt:lpstr>
      <vt:lpstr>The Backslash Escaped Characters </vt:lpstr>
      <vt:lpstr>Shell Programming Constructs</vt:lpstr>
      <vt:lpstr>Variables </vt:lpstr>
      <vt:lpstr>System/ Global variables</vt:lpstr>
      <vt:lpstr>User created variable</vt:lpstr>
      <vt:lpstr>Declare and access</vt:lpstr>
      <vt:lpstr>Variable Attributes  </vt:lpstr>
      <vt:lpstr>PowerPoint Presentation</vt:lpstr>
      <vt:lpstr>Referencing Variables</vt:lpstr>
      <vt:lpstr>Variable List/Arrary</vt:lpstr>
      <vt:lpstr>Positional Parameters</vt:lpstr>
      <vt:lpstr>Shell Programming</vt:lpstr>
      <vt:lpstr>Shell Operators</vt:lpstr>
      <vt:lpstr>Defining and Evaluating</vt:lpstr>
      <vt:lpstr>Arithmetic Operators</vt:lpstr>
      <vt:lpstr>Arithmetic Operators</vt:lpstr>
      <vt:lpstr>PowerPoint Presentation</vt:lpstr>
      <vt:lpstr>Relational Operator</vt:lpstr>
      <vt:lpstr>Boolean operator</vt:lpstr>
      <vt:lpstr>String Operator</vt:lpstr>
      <vt:lpstr>Arithmetic Operators</vt:lpstr>
      <vt:lpstr>Arithmetic operations in shell scripts</vt:lpstr>
      <vt:lpstr>File Testing</vt:lpstr>
      <vt:lpstr>File Testing (continued)</vt:lpstr>
      <vt:lpstr>read</vt:lpstr>
      <vt:lpstr>PowerPoint Presentation</vt:lpstr>
      <vt:lpstr>History  </vt:lpstr>
      <vt:lpstr>Reexecuting and Editing Commands  </vt:lpstr>
      <vt:lpstr>fc: Displays, Edits, and Reexecutes Commands  </vt:lpstr>
      <vt:lpstr>PowerPoint Presentation</vt:lpstr>
      <vt:lpstr>Aliases  </vt:lpstr>
      <vt:lpstr>Functions</vt:lpstr>
      <vt:lpstr>Shell Features  </vt:lpstr>
      <vt:lpstr>Processing the Command Line  </vt:lpstr>
      <vt:lpstr>Entering and Leaving the TC Shell  </vt:lpstr>
      <vt:lpstr>Features Common to the Bourne Again and TC Shells  </vt:lpstr>
      <vt:lpstr>PowerPoint Presentation</vt:lpstr>
      <vt:lpstr>alias</vt:lpstr>
      <vt:lpstr>Filename Substitution  </vt:lpstr>
      <vt:lpstr>Shell Programming</vt:lpstr>
      <vt:lpstr>Shell Logic Structures</vt:lpstr>
      <vt:lpstr>Conditional Statements (if  constructs ) </vt:lpstr>
      <vt:lpstr>Examples</vt:lpstr>
      <vt:lpstr>Combining tests with logical operators  || (or) and &amp;&amp; (and) </vt:lpstr>
      <vt:lpstr>Decision Logic</vt:lpstr>
      <vt:lpstr>Loops</vt:lpstr>
      <vt:lpstr>for loops  </vt:lpstr>
      <vt:lpstr>The while Loop</vt:lpstr>
      <vt:lpstr>while loops  </vt:lpstr>
      <vt:lpstr>Looping Logic</vt:lpstr>
      <vt:lpstr>until loops</vt:lpstr>
      <vt:lpstr>Switch/Case Logic</vt:lpstr>
      <vt:lpstr>Case statements</vt:lpstr>
      <vt:lpstr>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MY PC</dc:creator>
  <cp:lastModifiedBy>Kavin</cp:lastModifiedBy>
  <cp:revision>49</cp:revision>
  <dcterms:created xsi:type="dcterms:W3CDTF">2020-10-15T11:52:18Z</dcterms:created>
  <dcterms:modified xsi:type="dcterms:W3CDTF">2022-12-01T05:33:42Z</dcterms:modified>
</cp:coreProperties>
</file>