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8" r:id="rId2"/>
    <p:sldId id="260" r:id="rId3"/>
    <p:sldId id="261" r:id="rId4"/>
    <p:sldId id="262" r:id="rId5"/>
    <p:sldId id="263" r:id="rId6"/>
    <p:sldId id="264" r:id="rId7"/>
    <p:sldId id="265" r:id="rId8"/>
    <p:sldId id="272" r:id="rId9"/>
    <p:sldId id="266" r:id="rId10"/>
    <p:sldId id="267" r:id="rId11"/>
    <p:sldId id="268" r:id="rId12"/>
    <p:sldId id="269" r:id="rId13"/>
    <p:sldId id="270" r:id="rId14"/>
    <p:sldId id="273" r:id="rId15"/>
    <p:sldId id="287"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8" r:id="rId29"/>
    <p:sldId id="289" r:id="rId30"/>
    <p:sldId id="290" r:id="rId31"/>
    <p:sldId id="291" r:id="rId32"/>
    <p:sldId id="292" r:id="rId33"/>
    <p:sldId id="301" r:id="rId34"/>
    <p:sldId id="294" r:id="rId35"/>
    <p:sldId id="295" r:id="rId36"/>
    <p:sldId id="296" r:id="rId37"/>
    <p:sldId id="297" r:id="rId38"/>
    <p:sldId id="298" r:id="rId39"/>
    <p:sldId id="299" r:id="rId40"/>
    <p:sldId id="300" r:id="rId41"/>
    <p:sldId id="25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008" autoAdjust="0"/>
    <p:restoredTop sz="94660"/>
  </p:normalViewPr>
  <p:slideViewPr>
    <p:cSldViewPr>
      <p:cViewPr varScale="1">
        <p:scale>
          <a:sx n="91" d="100"/>
          <a:sy n="91" d="100"/>
        </p:scale>
        <p:origin x="1651"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152FAA-BB07-489A-ABEA-47B1736C4CFB}" type="datetimeFigureOut">
              <a:rPr lang="en-US" smtClean="0"/>
              <a:pPr/>
              <a:t>10/3/2022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E2C477-A62F-4990-8423-E0AF9D525694}" type="slidenum">
              <a:rPr lang="en-US" smtClean="0"/>
              <a:pPr/>
              <a:t>‹#›</a:t>
            </a:fld>
            <a:endParaRPr lang="en-US" dirty="0"/>
          </a:p>
        </p:txBody>
      </p:sp>
    </p:spTree>
    <p:extLst>
      <p:ext uri="{BB962C8B-B14F-4D97-AF65-F5344CB8AC3E}">
        <p14:creationId xmlns:p14="http://schemas.microsoft.com/office/powerpoint/2010/main" val="2085608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EE42-2C3A-4126-BAE4-058007F15FD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28770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C320ECF9-2F0A-445E-A078-474BB3326609}" type="slidenum">
              <a:rPr lang="en-US" altLang="en-US" sz="1200"/>
              <a:pPr/>
              <a:t>2</a:t>
            </a:fld>
            <a:endParaRPr lang="en-US" altLang="en-US" sz="12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43B9F812-7BB3-443B-A709-60F9CB083901}" type="slidenum">
              <a:rPr lang="en-US" altLang="en-US" sz="1200"/>
              <a:pPr/>
              <a:t>7</a:t>
            </a:fld>
            <a:endParaRPr lang="en-US" altLang="en-US" sz="1200"/>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870D2F9-26D8-4176-89BF-A600B48C1F0C}" type="slidenum">
              <a:rPr lang="en-US" altLang="en-US" sz="1200"/>
              <a:pPr/>
              <a:t>9</a:t>
            </a:fld>
            <a:endParaRPr lang="en-US" altLang="en-US" sz="120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995C2BAF-97FD-4392-892A-979353DB1762}" type="slidenum">
              <a:rPr lang="en-US" altLang="en-US" sz="1200"/>
              <a:pPr/>
              <a:t>10</a:t>
            </a:fld>
            <a:endParaRPr lang="en-US" altLang="en-US" sz="1200"/>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4892685B-98F5-4EC7-812C-B5A1B7CABC14}" type="slidenum">
              <a:rPr lang="en-US" altLang="en-US" sz="1200"/>
              <a:pPr/>
              <a:t>26</a:t>
            </a:fld>
            <a:endParaRPr lang="en-US" altLang="en-US" sz="120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D41C79E-CEFB-4F2A-AFF7-E817B8605380}" type="slidenum">
              <a:rPr lang="en-US" altLang="en-US" sz="1200"/>
              <a:pPr/>
              <a:t>27</a:t>
            </a:fld>
            <a:endParaRPr lang="en-US" altLang="en-US" sz="1200"/>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63CDF137-38A5-4B56-A132-307F266E34ED}" type="datetime1">
              <a:rPr lang="en-US" smtClean="0">
                <a:solidFill>
                  <a:srgbClr val="575F6D"/>
                </a:solidFill>
              </a:rPr>
              <a:pPr/>
              <a:t>10/3/2022</a:t>
            </a:fld>
            <a:endParaRPr lang="en-US" dirty="0">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195618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A3B209-DB42-4E23-B29B-31AEB14BEA4E}" type="datetime1">
              <a:rPr lang="en-US" smtClean="0">
                <a:solidFill>
                  <a:srgbClr val="575F6D"/>
                </a:solidFill>
              </a:rPr>
              <a:pPr/>
              <a:t>10/3/2022</a:t>
            </a:fld>
            <a:endParaRPr lang="en-US" dirty="0">
              <a:solidFill>
                <a:srgbClr val="575F6D"/>
              </a:solidFill>
            </a:endParaRPr>
          </a:p>
        </p:txBody>
      </p:sp>
      <p:sp>
        <p:nvSpPr>
          <p:cNvPr id="5" name="Footer Placeholder 4"/>
          <p:cNvSpPr>
            <a:spLocks noGrp="1"/>
          </p:cNvSpPr>
          <p:nvPr>
            <p:ph type="ftr" sz="quarter" idx="11"/>
          </p:nvPr>
        </p:nvSpPr>
        <p:spPr/>
        <p:txBody>
          <a:bodyPr/>
          <a:lstStyle/>
          <a:p>
            <a:endParaRPr lang="en-US" dirty="0">
              <a:solidFill>
                <a:srgbClr val="575F6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8004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801473-42F7-4FA2-9DB3-C7F57E4D78AD}" type="datetime1">
              <a:rPr lang="en-US" smtClean="0">
                <a:solidFill>
                  <a:srgbClr val="575F6D"/>
                </a:solidFill>
              </a:rPr>
              <a:pPr/>
              <a:t>10/3/2022</a:t>
            </a:fld>
            <a:endParaRPr lang="en-US" dirty="0">
              <a:solidFill>
                <a:srgbClr val="575F6D"/>
              </a:solidFill>
            </a:endParaRPr>
          </a:p>
        </p:txBody>
      </p:sp>
      <p:sp>
        <p:nvSpPr>
          <p:cNvPr id="5" name="Footer Placeholder 4"/>
          <p:cNvSpPr>
            <a:spLocks noGrp="1"/>
          </p:cNvSpPr>
          <p:nvPr>
            <p:ph type="ftr" sz="quarter" idx="11"/>
          </p:nvPr>
        </p:nvSpPr>
        <p:spPr/>
        <p:txBody>
          <a:bodyPr/>
          <a:lstStyle/>
          <a:p>
            <a:endParaRPr lang="en-US" dirty="0">
              <a:solidFill>
                <a:srgbClr val="575F6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024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D671C3A-C944-4478-B28F-1044BE04D544}" type="datetime1">
              <a:rPr lang="en-US" smtClean="0">
                <a:solidFill>
                  <a:srgbClr val="575F6D"/>
                </a:solidFill>
              </a:rPr>
              <a:pPr/>
              <a:t>10/3/2022</a:t>
            </a:fld>
            <a:endParaRPr lang="en-US" dirty="0">
              <a:solidFill>
                <a:srgbClr val="575F6D"/>
              </a:solidFill>
            </a:endParaRPr>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solidFill>
                <a:srgbClr val="575F6D"/>
              </a:solidFill>
            </a:endParaRPr>
          </a:p>
        </p:txBody>
      </p:sp>
    </p:spTree>
    <p:extLst>
      <p:ext uri="{BB962C8B-B14F-4D97-AF65-F5344CB8AC3E}">
        <p14:creationId xmlns:p14="http://schemas.microsoft.com/office/powerpoint/2010/main" val="233708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E49CD27-A295-4CA7-A358-D7022241EA7B}" type="datetime1">
              <a:rPr lang="en-US" smtClean="0">
                <a:solidFill>
                  <a:srgbClr val="FFF39D"/>
                </a:solidFill>
              </a:rPr>
              <a:pPr/>
              <a:t>10/3/2022</a:t>
            </a:fld>
            <a:endParaRPr lang="en-US" dirty="0">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white"/>
              </a:solidFill>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2765536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6851B25-040E-494E-A93D-1090A71B4056}" type="datetime1">
              <a:rPr lang="en-US" smtClean="0">
                <a:solidFill>
                  <a:srgbClr val="575F6D"/>
                </a:solidFill>
              </a:rPr>
              <a:pPr/>
              <a:t>10/3/2022</a:t>
            </a:fld>
            <a:endParaRPr lang="en-US" dirty="0">
              <a:solidFill>
                <a:srgbClr val="575F6D"/>
              </a:solidFill>
            </a:endParaRPr>
          </a:p>
        </p:txBody>
      </p:sp>
      <p:sp>
        <p:nvSpPr>
          <p:cNvPr id="6" name="Footer Placeholder 5"/>
          <p:cNvSpPr>
            <a:spLocks noGrp="1"/>
          </p:cNvSpPr>
          <p:nvPr>
            <p:ph type="ftr" sz="quarter" idx="11"/>
          </p:nvPr>
        </p:nvSpPr>
        <p:spPr/>
        <p:txBody>
          <a:bodyPr/>
          <a:lstStyle/>
          <a:p>
            <a:endParaRPr lang="en-US" dirty="0">
              <a:solidFill>
                <a:srgbClr val="575F6D"/>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16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68D19C5A-D025-42A0-A76D-593D8379B9A4}" type="datetime1">
              <a:rPr lang="en-US" smtClean="0">
                <a:solidFill>
                  <a:srgbClr val="575F6D"/>
                </a:solidFill>
              </a:rPr>
              <a:pPr/>
              <a:t>10/3/2022</a:t>
            </a:fld>
            <a:endParaRPr lang="en-US" dirty="0">
              <a:solidFill>
                <a:srgbClr val="575F6D"/>
              </a:solidFill>
            </a:endParaRPr>
          </a:p>
        </p:txBody>
      </p:sp>
      <p:sp>
        <p:nvSpPr>
          <p:cNvPr id="8" name="Footer Placeholder 7"/>
          <p:cNvSpPr>
            <a:spLocks noGrp="1"/>
          </p:cNvSpPr>
          <p:nvPr>
            <p:ph type="ftr" sz="quarter" idx="11"/>
          </p:nvPr>
        </p:nvSpPr>
        <p:spPr/>
        <p:txBody>
          <a:bodyPr/>
          <a:lstStyle/>
          <a:p>
            <a:endParaRPr lang="en-US" dirty="0">
              <a:solidFill>
                <a:srgbClr val="575F6D"/>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74092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3639B6B-41B9-4D8D-9E75-4EF2843212BC}" type="datetime1">
              <a:rPr lang="en-US" smtClean="0">
                <a:solidFill>
                  <a:srgbClr val="575F6D"/>
                </a:solidFill>
              </a:rPr>
              <a:pPr/>
              <a:t>10/3/2022</a:t>
            </a:fld>
            <a:endParaRPr lang="en-US" dirty="0">
              <a:solidFill>
                <a:srgbClr val="575F6D"/>
              </a:solidFill>
            </a:endParaRPr>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solidFill>
                <a:srgbClr val="575F6D"/>
              </a:solidFill>
            </a:endParaRPr>
          </a:p>
        </p:txBody>
      </p:sp>
    </p:spTree>
    <p:extLst>
      <p:ext uri="{BB962C8B-B14F-4D97-AF65-F5344CB8AC3E}">
        <p14:creationId xmlns:p14="http://schemas.microsoft.com/office/powerpoint/2010/main" val="238803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EDEE2-CE48-487F-ACB6-0D289B06D310}" type="datetime1">
              <a:rPr lang="en-US" smtClean="0">
                <a:solidFill>
                  <a:srgbClr val="575F6D"/>
                </a:solidFill>
              </a:rPr>
              <a:pPr/>
              <a:t>10/3/2022</a:t>
            </a:fld>
            <a:endParaRPr lang="en-US" dirty="0">
              <a:solidFill>
                <a:srgbClr val="575F6D"/>
              </a:solidFill>
            </a:endParaRPr>
          </a:p>
        </p:txBody>
      </p:sp>
      <p:sp>
        <p:nvSpPr>
          <p:cNvPr id="3" name="Footer Placeholder 2"/>
          <p:cNvSpPr>
            <a:spLocks noGrp="1"/>
          </p:cNvSpPr>
          <p:nvPr>
            <p:ph type="ftr" sz="quarter" idx="11"/>
          </p:nvPr>
        </p:nvSpPr>
        <p:spPr/>
        <p:txBody>
          <a:bodyPr/>
          <a:lstStyle/>
          <a:p>
            <a:endParaRPr lang="en-US" dirty="0">
              <a:solidFill>
                <a:srgbClr val="575F6D"/>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95659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BF11175-B69D-41F8-BD9F-93264ACB1C40}" type="datetime1">
              <a:rPr lang="en-US" smtClean="0">
                <a:solidFill>
                  <a:srgbClr val="575F6D"/>
                </a:solidFill>
              </a:rPr>
              <a:pPr/>
              <a:t>10/3/2022</a:t>
            </a:fld>
            <a:endParaRPr lang="en-US" dirty="0">
              <a:solidFill>
                <a:srgbClr val="575F6D"/>
              </a:solidFill>
            </a:endParaRPr>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solidFill>
                <a:srgbClr val="575F6D"/>
              </a:solidFill>
            </a:endParaRPr>
          </a:p>
        </p:txBody>
      </p:sp>
    </p:spTree>
    <p:extLst>
      <p:ext uri="{BB962C8B-B14F-4D97-AF65-F5344CB8AC3E}">
        <p14:creationId xmlns:p14="http://schemas.microsoft.com/office/powerpoint/2010/main" val="255718965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fld id="{79B3B8BC-5EFA-4219-9D0F-AC75E4DB337F}" type="datetime1">
              <a:rPr lang="en-US" smtClean="0">
                <a:solidFill>
                  <a:srgbClr val="575F6D"/>
                </a:solidFill>
              </a:rPr>
              <a:pPr/>
              <a:t>10/3/2022</a:t>
            </a:fld>
            <a:endParaRPr lang="en-US" dirty="0">
              <a:solidFill>
                <a:srgbClr val="575F6D"/>
              </a:solidFill>
            </a:endParaRPr>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solidFill>
                <a:srgbClr val="575F6D"/>
              </a:solidFill>
            </a:endParaRPr>
          </a:p>
        </p:txBody>
      </p:sp>
    </p:spTree>
    <p:extLst>
      <p:ext uri="{BB962C8B-B14F-4D97-AF65-F5344CB8AC3E}">
        <p14:creationId xmlns:p14="http://schemas.microsoft.com/office/powerpoint/2010/main" val="3481826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4875E27-E18E-42B7-96AE-A375A63FDDC0}" type="datetime1">
              <a:rPr lang="en-US" smtClean="0">
                <a:solidFill>
                  <a:srgbClr val="575F6D"/>
                </a:solidFill>
              </a:rPr>
              <a:pPr/>
              <a:t>10/3/2022</a:t>
            </a:fld>
            <a:endParaRPr lang="en-US" dirty="0">
              <a:solidFill>
                <a:srgbClr val="575F6D"/>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solidFill>
                <a:srgbClr val="575F6D"/>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59908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752600"/>
            <a:ext cx="6172200" cy="1894362"/>
          </a:xfrm>
        </p:spPr>
        <p:txBody>
          <a:bodyPr>
            <a:normAutofit/>
          </a:bodyPr>
          <a:lstStyle/>
          <a:p>
            <a:r>
              <a:rPr lang="en-US" dirty="0"/>
              <a:t>INTRODUCTION TO SOFTWARE ENGINEERING</a:t>
            </a:r>
            <a:br>
              <a:rPr lang="en-US" dirty="0"/>
            </a:br>
            <a:r>
              <a:rPr lang="en-US" dirty="0"/>
              <a:t>week 1</a:t>
            </a:r>
          </a:p>
        </p:txBody>
      </p:sp>
      <p:sp>
        <p:nvSpPr>
          <p:cNvPr id="3" name="Subtitle 2"/>
          <p:cNvSpPr>
            <a:spLocks noGrp="1"/>
          </p:cNvSpPr>
          <p:nvPr>
            <p:ph type="subTitle" idx="1"/>
          </p:nvPr>
        </p:nvSpPr>
        <p:spPr/>
        <p:txBody>
          <a:bodyPr/>
          <a:lstStyle/>
          <a:p>
            <a:r>
              <a:rPr lang="en-US" dirty="0"/>
              <a:t>Dr. Shuja Mirza</a:t>
            </a:r>
          </a:p>
          <a:p>
            <a:r>
              <a:rPr lang="en-US"/>
              <a:t>Assistant Professor</a:t>
            </a:r>
            <a:endParaRPr lang="en-US" dirty="0"/>
          </a:p>
        </p:txBody>
      </p:sp>
    </p:spTree>
    <p:extLst>
      <p:ext uri="{BB962C8B-B14F-4D97-AF65-F5344CB8AC3E}">
        <p14:creationId xmlns:p14="http://schemas.microsoft.com/office/powerpoint/2010/main" val="154735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219200" y="966788"/>
            <a:ext cx="7640638" cy="785812"/>
          </a:xfrm>
        </p:spPr>
        <p:txBody>
          <a:bodyPr>
            <a:normAutofit fontScale="90000"/>
          </a:bodyPr>
          <a:lstStyle/>
          <a:p>
            <a:pPr eaLnBrk="1" hangingPunct="1"/>
            <a:r>
              <a:rPr lang="en-US" altLang="en-US" sz="4900">
                <a:ea typeface="ＭＳ Ｐゴシック" pitchFamily="34" charset="-128"/>
              </a:rPr>
              <a:t>Software—New Categories</a:t>
            </a:r>
          </a:p>
        </p:txBody>
      </p:sp>
      <p:sp>
        <p:nvSpPr>
          <p:cNvPr id="26626" name="Rectangle 3"/>
          <p:cNvSpPr>
            <a:spLocks noGrp="1" noChangeArrowheads="1"/>
          </p:cNvSpPr>
          <p:nvPr>
            <p:ph idx="1"/>
          </p:nvPr>
        </p:nvSpPr>
        <p:spPr>
          <a:xfrm>
            <a:off x="228600" y="1905000"/>
            <a:ext cx="8686800" cy="3836988"/>
          </a:xfrm>
        </p:spPr>
        <p:txBody>
          <a:bodyPr>
            <a:normAutofit lnSpcReduction="10000"/>
          </a:bodyPr>
          <a:lstStyle/>
          <a:p>
            <a:pPr marL="285750" indent="-285750" eaLnBrk="1" hangingPunct="1">
              <a:lnSpc>
                <a:spcPct val="90000"/>
              </a:lnSpc>
            </a:pPr>
            <a:r>
              <a:rPr lang="en-US" altLang="en-US" sz="2000">
                <a:solidFill>
                  <a:schemeClr val="folHlink"/>
                </a:solidFill>
                <a:ea typeface="ＭＳ Ｐゴシック" pitchFamily="34" charset="-128"/>
              </a:rPr>
              <a:t>Open world computing—</a:t>
            </a:r>
            <a:r>
              <a:rPr lang="en-US" altLang="en-US" sz="2000">
                <a:ea typeface="ＭＳ Ｐゴシック" pitchFamily="34" charset="-128"/>
              </a:rPr>
              <a:t>pervasive,</a:t>
            </a:r>
            <a:r>
              <a:rPr lang="en-US" altLang="en-US" sz="2000">
                <a:solidFill>
                  <a:schemeClr val="folHlink"/>
                </a:solidFill>
                <a:ea typeface="ＭＳ Ｐゴシック" pitchFamily="34" charset="-128"/>
              </a:rPr>
              <a:t> </a:t>
            </a:r>
            <a:r>
              <a:rPr lang="en-US" altLang="en-US" sz="2000">
                <a:ea typeface="ＭＳ Ｐゴシック" pitchFamily="34" charset="-128"/>
              </a:rPr>
              <a:t>ubiquitous, distributed computing due to wireless networking. How to allow mobile devices, personal computer, enterprise system to </a:t>
            </a:r>
            <a:r>
              <a:rPr lang="en-US" altLang="en-US" sz="2000" b="1">
                <a:ea typeface="ＭＳ Ｐゴシック" pitchFamily="34" charset="-128"/>
              </a:rPr>
              <a:t>communicate across vast network</a:t>
            </a:r>
            <a:r>
              <a:rPr lang="en-US" altLang="en-US" sz="2000">
                <a:ea typeface="ＭＳ Ｐゴシック" pitchFamily="34" charset="-128"/>
              </a:rPr>
              <a:t>.</a:t>
            </a:r>
          </a:p>
          <a:p>
            <a:pPr marL="285750" indent="-285750" eaLnBrk="1" hangingPunct="1">
              <a:lnSpc>
                <a:spcPct val="90000"/>
              </a:lnSpc>
            </a:pPr>
            <a:r>
              <a:rPr lang="en-US" altLang="en-US" sz="2000">
                <a:solidFill>
                  <a:schemeClr val="folHlink"/>
                </a:solidFill>
                <a:ea typeface="ＭＳ Ｐゴシック" pitchFamily="34" charset="-128"/>
              </a:rPr>
              <a:t>Netsourcing</a:t>
            </a:r>
            <a:r>
              <a:rPr lang="en-US" altLang="en-US" sz="2000">
                <a:ea typeface="ＭＳ Ｐゴシック" pitchFamily="34" charset="-128"/>
              </a:rPr>
              <a:t>—the Web as a computing engine. How to architect simple and sophisticated applications to target end-users worldwide.</a:t>
            </a:r>
          </a:p>
          <a:p>
            <a:pPr marL="285750" indent="-285750" eaLnBrk="1" hangingPunct="1">
              <a:lnSpc>
                <a:spcPct val="90000"/>
              </a:lnSpc>
            </a:pPr>
            <a:r>
              <a:rPr lang="en-US" altLang="en-US" sz="2000">
                <a:solidFill>
                  <a:schemeClr val="folHlink"/>
                </a:solidFill>
                <a:ea typeface="ＭＳ Ｐゴシック" pitchFamily="34" charset="-128"/>
              </a:rPr>
              <a:t>Open source</a:t>
            </a:r>
            <a:r>
              <a:rPr lang="en-US" altLang="en-US" sz="2000">
                <a:ea typeface="ＭＳ Ｐゴシック" pitchFamily="34" charset="-128"/>
              </a:rPr>
              <a:t>—</a:t>
            </a:r>
            <a:r>
              <a:rPr lang="ja-JP" altLang="en-US" sz="2000">
                <a:ea typeface="ＭＳ Ｐゴシック" pitchFamily="34" charset="-128"/>
              </a:rPr>
              <a:t>”</a:t>
            </a:r>
            <a:r>
              <a:rPr lang="en-US" altLang="ja-JP" sz="2000">
                <a:ea typeface="ＭＳ Ｐゴシック" pitchFamily="34" charset="-128"/>
              </a:rPr>
              <a:t>free</a:t>
            </a:r>
            <a:r>
              <a:rPr lang="ja-JP" altLang="en-US" sz="2000">
                <a:ea typeface="ＭＳ Ｐゴシック" pitchFamily="34" charset="-128"/>
              </a:rPr>
              <a:t>”</a:t>
            </a:r>
            <a:r>
              <a:rPr lang="en-US" altLang="ja-JP" sz="2000">
                <a:ea typeface="ＭＳ Ｐゴシック" pitchFamily="34" charset="-128"/>
              </a:rPr>
              <a:t> source code open to the computing community (a blessing, but also a potential curse!)</a:t>
            </a:r>
          </a:p>
          <a:p>
            <a:pPr marL="285750" indent="-285750" eaLnBrk="1" hangingPunct="1">
              <a:lnSpc>
                <a:spcPct val="90000"/>
              </a:lnSpc>
            </a:pPr>
            <a:r>
              <a:rPr lang="en-US" altLang="en-US" sz="2000">
                <a:ea typeface="ＭＳ Ｐゴシック" pitchFamily="34" charset="-128"/>
              </a:rPr>
              <a:t>Also … (see Chapter 31)</a:t>
            </a:r>
          </a:p>
          <a:p>
            <a:pPr marL="685800" lvl="1" indent="-228600" eaLnBrk="1" hangingPunct="1">
              <a:lnSpc>
                <a:spcPct val="90000"/>
              </a:lnSpc>
            </a:pPr>
            <a:r>
              <a:rPr lang="en-US" altLang="en-US" sz="1700">
                <a:solidFill>
                  <a:schemeClr val="folHlink"/>
                </a:solidFill>
                <a:ea typeface="ＭＳ Ｐゴシック" pitchFamily="34" charset="-128"/>
              </a:rPr>
              <a:t>Data mining</a:t>
            </a:r>
          </a:p>
          <a:p>
            <a:pPr marL="685800" lvl="1" indent="-228600" eaLnBrk="1" hangingPunct="1">
              <a:lnSpc>
                <a:spcPct val="90000"/>
              </a:lnSpc>
            </a:pPr>
            <a:r>
              <a:rPr lang="en-US" altLang="en-US" sz="1700">
                <a:solidFill>
                  <a:schemeClr val="folHlink"/>
                </a:solidFill>
                <a:ea typeface="ＭＳ Ｐゴシック" pitchFamily="34" charset="-128"/>
              </a:rPr>
              <a:t>Grid computing</a:t>
            </a:r>
          </a:p>
          <a:p>
            <a:pPr marL="685800" lvl="1" indent="-228600" eaLnBrk="1" hangingPunct="1">
              <a:lnSpc>
                <a:spcPct val="90000"/>
              </a:lnSpc>
            </a:pPr>
            <a:r>
              <a:rPr lang="en-US" altLang="en-US" sz="1700">
                <a:solidFill>
                  <a:schemeClr val="folHlink"/>
                </a:solidFill>
                <a:ea typeface="ＭＳ Ｐゴシック" pitchFamily="34" charset="-128"/>
              </a:rPr>
              <a:t>Cognitive machines</a:t>
            </a:r>
          </a:p>
          <a:p>
            <a:pPr marL="685800" lvl="1" indent="-228600" eaLnBrk="1" hangingPunct="1">
              <a:lnSpc>
                <a:spcPct val="90000"/>
              </a:lnSpc>
            </a:pPr>
            <a:r>
              <a:rPr lang="en-US" altLang="en-US" sz="1700">
                <a:solidFill>
                  <a:schemeClr val="folHlink"/>
                </a:solidFill>
                <a:ea typeface="ＭＳ Ｐゴシック" pitchFamily="34" charset="-128"/>
              </a:rPr>
              <a:t>Software for nanotechnologies</a:t>
            </a:r>
          </a:p>
        </p:txBody>
      </p:sp>
      <p:sp>
        <p:nvSpPr>
          <p:cNvPr id="26628"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495CAFF-48D0-43E9-AFF0-598298B66A71}" type="slidenum">
              <a:rPr lang="en-US" altLang="en-US" sz="1000">
                <a:latin typeface="Helvetica" charset="0"/>
              </a:rPr>
              <a:pPr/>
              <a:t>10</a:t>
            </a:fld>
            <a:endParaRPr lang="en-US" altLang="en-US" sz="1000">
              <a:latin typeface="Helvetica" charset="0"/>
            </a:endParaRPr>
          </a:p>
        </p:txBody>
      </p:sp>
    </p:spTree>
    <p:extLst>
      <p:ext uri="{BB962C8B-B14F-4D97-AF65-F5344CB8AC3E}">
        <p14:creationId xmlns:p14="http://schemas.microsoft.com/office/powerpoint/2010/main" val="36417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2000" y="3581400"/>
            <a:ext cx="7772400" cy="2346325"/>
          </a:xfrm>
          <a:prstGeom prst="rect">
            <a:avLst/>
          </a:prstGeom>
        </p:spPr>
        <p:txBody>
          <a:bodyPr>
            <a:spAutoFit/>
          </a:bodyPr>
          <a:lstStyle/>
          <a:p>
            <a:pPr eaLnBrk="1" hangingPunct="1">
              <a:defRPr/>
            </a:pPr>
            <a:r>
              <a:rPr lang="en-US" dirty="0">
                <a:latin typeface="+mn-lt"/>
                <a:ea typeface="ＭＳ Ｐゴシック" charset="-128"/>
              </a:rPr>
              <a:t>The IEEE definition:</a:t>
            </a:r>
          </a:p>
          <a:p>
            <a:pPr lvl="1" eaLnBrk="1" hangingPunct="1">
              <a:spcBef>
                <a:spcPts val="300"/>
              </a:spcBef>
              <a:defRPr/>
            </a:pPr>
            <a:r>
              <a:rPr lang="en-US" i="1" dirty="0">
                <a:latin typeface="+mn-lt"/>
                <a:ea typeface="ＭＳ Ｐゴシック" charset="-128"/>
              </a:rPr>
              <a:t>Software Engineering: (1) The application of a </a:t>
            </a:r>
            <a:r>
              <a:rPr lang="en-US" i="1" dirty="0">
                <a:solidFill>
                  <a:srgbClr val="AD0101"/>
                </a:solidFill>
                <a:latin typeface="+mn-lt"/>
                <a:ea typeface="ＭＳ Ｐゴシック" charset="-128"/>
              </a:rPr>
              <a:t>systematic, disciplined, quantifiable approach </a:t>
            </a:r>
            <a:r>
              <a:rPr lang="en-US" i="1" dirty="0">
                <a:latin typeface="+mn-lt"/>
                <a:ea typeface="ＭＳ Ｐゴシック" charset="-128"/>
              </a:rPr>
              <a:t>to the </a:t>
            </a:r>
            <a:r>
              <a:rPr lang="en-US" i="1" dirty="0">
                <a:solidFill>
                  <a:srgbClr val="AD0101"/>
                </a:solidFill>
                <a:latin typeface="+mn-lt"/>
                <a:ea typeface="ＭＳ Ｐゴシック" charset="-128"/>
              </a:rPr>
              <a:t>development, operation, and maintenance </a:t>
            </a:r>
            <a:r>
              <a:rPr lang="en-US" i="1" dirty="0">
                <a:latin typeface="+mn-lt"/>
                <a:ea typeface="ＭＳ Ｐゴシック" charset="-128"/>
              </a:rPr>
              <a:t>of software; that is, the application of engineering to software.  (2) The study of approaches as in (1).</a:t>
            </a:r>
          </a:p>
        </p:txBody>
      </p:sp>
      <p:sp>
        <p:nvSpPr>
          <p:cNvPr id="28674" name="Rectangle 14"/>
          <p:cNvSpPr>
            <a:spLocks noChangeArrowheads="1"/>
          </p:cNvSpPr>
          <p:nvPr/>
        </p:nvSpPr>
        <p:spPr bwMode="auto">
          <a:xfrm>
            <a:off x="685800" y="14478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en-US">
                <a:latin typeface="Times New Roman" pitchFamily="18" charset="0"/>
              </a:rPr>
              <a:t>The seminal definition:</a:t>
            </a:r>
            <a:endParaRPr lang="en-US" altLang="en-US" i="1">
              <a:latin typeface="Times New Roman" pitchFamily="18" charset="0"/>
            </a:endParaRPr>
          </a:p>
          <a:p>
            <a:pPr lvl="1" eaLnBrk="1" hangingPunct="1"/>
            <a:r>
              <a:rPr lang="en-US" altLang="en-US" i="1">
                <a:latin typeface="Times New Roman" pitchFamily="18" charset="0"/>
              </a:rPr>
              <a:t>[Software engineering is] the establishment and use of </a:t>
            </a:r>
            <a:r>
              <a:rPr lang="en-US" altLang="en-US" i="1">
                <a:solidFill>
                  <a:srgbClr val="AD0101"/>
                </a:solidFill>
                <a:latin typeface="Times New Roman" pitchFamily="18" charset="0"/>
              </a:rPr>
              <a:t>sound engineering principles </a:t>
            </a:r>
            <a:r>
              <a:rPr lang="en-US" altLang="en-US" i="1">
                <a:latin typeface="Times New Roman" pitchFamily="18" charset="0"/>
              </a:rPr>
              <a:t>in order to obtain </a:t>
            </a:r>
            <a:r>
              <a:rPr lang="en-US" altLang="en-US" i="1">
                <a:solidFill>
                  <a:srgbClr val="AD0101"/>
                </a:solidFill>
                <a:latin typeface="Times New Roman" pitchFamily="18" charset="0"/>
              </a:rPr>
              <a:t>economically</a:t>
            </a:r>
            <a:r>
              <a:rPr lang="en-US" altLang="en-US" i="1">
                <a:latin typeface="Times New Roman" pitchFamily="18" charset="0"/>
              </a:rPr>
              <a:t> software that is </a:t>
            </a:r>
            <a:r>
              <a:rPr lang="en-US" altLang="en-US" i="1">
                <a:solidFill>
                  <a:srgbClr val="AD0101"/>
                </a:solidFill>
                <a:latin typeface="Times New Roman" pitchFamily="18" charset="0"/>
              </a:rPr>
              <a:t>reliable and works efficiently on real machines.</a:t>
            </a:r>
          </a:p>
        </p:txBody>
      </p:sp>
      <p:sp>
        <p:nvSpPr>
          <p:cNvPr id="16" name="Rectangle 2"/>
          <p:cNvSpPr>
            <a:spLocks noGrp="1" noChangeArrowheads="1"/>
          </p:cNvSpPr>
          <p:nvPr>
            <p:ph type="title"/>
          </p:nvPr>
        </p:nvSpPr>
        <p:spPr>
          <a:xfrm>
            <a:off x="152400" y="661988"/>
            <a:ext cx="8686800" cy="785812"/>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Software Engineering Definition</a:t>
            </a:r>
          </a:p>
        </p:txBody>
      </p:sp>
    </p:spTree>
    <p:extLst>
      <p:ext uri="{BB962C8B-B14F-4D97-AF65-F5344CB8AC3E}">
        <p14:creationId xmlns:p14="http://schemas.microsoft.com/office/powerpoint/2010/main" val="4151012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457200" y="274638"/>
            <a:ext cx="8077200" cy="1143000"/>
          </a:xfrm>
        </p:spPr>
        <p:txBody>
          <a:bodyPr>
            <a:normAutofit fontScale="90000"/>
          </a:bodyPr>
          <a:lstStyle/>
          <a:p>
            <a:pPr eaLnBrk="1" hangingPunct="1"/>
            <a:r>
              <a:rPr lang="en-US" altLang="en-US" sz="4000">
                <a:ea typeface="ＭＳ Ｐゴシック" pitchFamily="34" charset="-128"/>
              </a:rPr>
              <a:t>Importance of Software Engineering</a:t>
            </a:r>
          </a:p>
        </p:txBody>
      </p:sp>
      <p:sp>
        <p:nvSpPr>
          <p:cNvPr id="29698" name="Content Placeholder 2"/>
          <p:cNvSpPr>
            <a:spLocks noGrp="1"/>
          </p:cNvSpPr>
          <p:nvPr>
            <p:ph idx="1"/>
          </p:nvPr>
        </p:nvSpPr>
        <p:spPr>
          <a:xfrm>
            <a:off x="457200" y="1600200"/>
            <a:ext cx="8229600" cy="4525963"/>
          </a:xfrm>
        </p:spPr>
        <p:txBody>
          <a:bodyPr/>
          <a:lstStyle/>
          <a:p>
            <a:pPr eaLnBrk="1" hangingPunct="1"/>
            <a:r>
              <a:rPr lang="en-GB" altLang="en-US">
                <a:ea typeface="ＭＳ Ｐゴシック" pitchFamily="34" charset="-128"/>
              </a:rPr>
              <a:t>More and more, individuals and society rely on advanced software systems. We need to be able to produce </a:t>
            </a:r>
            <a:r>
              <a:rPr lang="en-GB" altLang="en-US">
                <a:solidFill>
                  <a:srgbClr val="AD0101"/>
                </a:solidFill>
                <a:ea typeface="ＭＳ Ｐゴシック" pitchFamily="34" charset="-128"/>
              </a:rPr>
              <a:t>reliable and trustworthy systems economically and quickly.</a:t>
            </a:r>
          </a:p>
          <a:p>
            <a:pPr eaLnBrk="1" hangingPunct="1"/>
            <a:r>
              <a:rPr lang="en-GB" altLang="en-US">
                <a:ea typeface="ＭＳ Ｐゴシック" pitchFamily="34" charset="-128"/>
              </a:rPr>
              <a:t>It is usually </a:t>
            </a:r>
            <a:r>
              <a:rPr lang="en-GB" altLang="en-US">
                <a:solidFill>
                  <a:srgbClr val="AD0101"/>
                </a:solidFill>
                <a:ea typeface="ＭＳ Ｐゴシック" pitchFamily="34" charset="-128"/>
              </a:rPr>
              <a:t>cheaper, in the long run</a:t>
            </a:r>
            <a:r>
              <a:rPr lang="en-GB" altLang="en-US">
                <a:ea typeface="ＭＳ Ｐゴシック" pitchFamily="34" charset="-128"/>
              </a:rPr>
              <a:t>, to use software engineering methods and techniques for software systems rather than just write the programs as if it was a personal programming project. For most types of system, the majority of costs are the </a:t>
            </a:r>
            <a:r>
              <a:rPr lang="en-GB" altLang="en-US">
                <a:solidFill>
                  <a:srgbClr val="AD0101"/>
                </a:solidFill>
                <a:ea typeface="ＭＳ Ｐゴシック" pitchFamily="34" charset="-128"/>
              </a:rPr>
              <a:t>costs of changing </a:t>
            </a:r>
            <a:r>
              <a:rPr lang="en-GB" altLang="en-US">
                <a:ea typeface="ＭＳ Ｐゴシック" pitchFamily="34" charset="-128"/>
              </a:rPr>
              <a:t>the software after it has gone into use.</a:t>
            </a:r>
          </a:p>
          <a:p>
            <a:pPr eaLnBrk="1" hangingPunct="1"/>
            <a:endParaRPr lang="en-US" altLang="en-US">
              <a:ea typeface="ＭＳ Ｐゴシック" pitchFamily="34" charset="-128"/>
            </a:endParaRPr>
          </a:p>
        </p:txBody>
      </p:sp>
      <p:sp>
        <p:nvSpPr>
          <p:cNvPr id="29699"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13203C4-B6D6-4245-9207-A6D74C00930E}" type="slidenum">
              <a:rPr lang="en-US" altLang="en-US">
                <a:solidFill>
                  <a:srgbClr val="262626"/>
                </a:solidFill>
                <a:latin typeface="Impact" pitchFamily="34" charset="0"/>
              </a:rPr>
              <a:pPr/>
              <a:t>12</a:t>
            </a:fld>
            <a:endParaRPr lang="en-US" altLang="en-US">
              <a:solidFill>
                <a:srgbClr val="262626"/>
              </a:solidFill>
              <a:latin typeface="Impact" pitchFamily="34" charset="0"/>
            </a:endParaRPr>
          </a:p>
        </p:txBody>
      </p:sp>
    </p:spTree>
    <p:extLst>
      <p:ext uri="{BB962C8B-B14F-4D97-AF65-F5344CB8AC3E}">
        <p14:creationId xmlns:p14="http://schemas.microsoft.com/office/powerpoint/2010/main" val="189689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457200" y="457200"/>
            <a:ext cx="8305800" cy="995363"/>
          </a:xfrm>
        </p:spPr>
        <p:txBody>
          <a:bodyPr>
            <a:normAutofit fontScale="90000"/>
          </a:bodyPr>
          <a:lstStyle/>
          <a:p>
            <a:pPr eaLnBrk="1" hangingPunct="1"/>
            <a:r>
              <a:rPr lang="en-GB" altLang="en-US" sz="3200">
                <a:ea typeface="ＭＳ Ｐゴシック" pitchFamily="34" charset="-128"/>
              </a:rPr>
              <a:t>FAQ about software engineering</a:t>
            </a:r>
            <a:br>
              <a:rPr lang="en-GB" altLang="en-US" sz="3200">
                <a:ea typeface="ＭＳ Ｐゴシック" pitchFamily="34" charset="-128"/>
              </a:rPr>
            </a:br>
            <a:endParaRPr lang="en-US" altLang="en-US" sz="3200">
              <a:ea typeface="ＭＳ Ｐゴシック" pitchFamily="34" charset="-128"/>
            </a:endParaRPr>
          </a:p>
        </p:txBody>
      </p:sp>
      <p:sp>
        <p:nvSpPr>
          <p:cNvPr id="30722" name="Slide Number Placeholder 3"/>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E689E5B0-A0A0-4FC0-A1D4-B449131489CC}" type="slidenum">
              <a:rPr lang="en-US" altLang="en-US">
                <a:solidFill>
                  <a:srgbClr val="262626"/>
                </a:solidFill>
                <a:latin typeface="Impact" pitchFamily="34" charset="0"/>
              </a:rPr>
              <a:pPr/>
              <a:t>13</a:t>
            </a:fld>
            <a:endParaRPr lang="en-US" altLang="en-US">
              <a:solidFill>
                <a:srgbClr val="262626"/>
              </a:solidFill>
              <a:latin typeface="Impact" pitchFamily="34" charset="0"/>
            </a:endParaRPr>
          </a:p>
        </p:txBody>
      </p:sp>
      <p:graphicFrame>
        <p:nvGraphicFramePr>
          <p:cNvPr id="9" name="Table 8"/>
          <p:cNvGraphicFramePr>
            <a:graphicFrameLocks noGrp="1"/>
          </p:cNvGraphicFramePr>
          <p:nvPr/>
        </p:nvGraphicFramePr>
        <p:xfrm>
          <a:off x="457200" y="1636713"/>
          <a:ext cx="8089900" cy="4232274"/>
        </p:xfrm>
        <a:graphic>
          <a:graphicData uri="http://schemas.openxmlformats.org/drawingml/2006/table">
            <a:tbl>
              <a:tblPr/>
              <a:tblGrid>
                <a:gridCol w="3463925">
                  <a:extLst>
                    <a:ext uri="{9D8B030D-6E8A-4147-A177-3AD203B41FA5}">
                      <a16:colId xmlns:a16="http://schemas.microsoft.com/office/drawing/2014/main" val="20000"/>
                    </a:ext>
                  </a:extLst>
                </a:gridCol>
                <a:gridCol w="4625975">
                  <a:extLst>
                    <a:ext uri="{9D8B030D-6E8A-4147-A177-3AD203B41FA5}">
                      <a16:colId xmlns:a16="http://schemas.microsoft.com/office/drawing/2014/main" val="20001"/>
                    </a:ext>
                  </a:extLst>
                </a:gridCol>
              </a:tblGrid>
              <a:tr h="47469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Question</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Answer</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programs, data structures and associated documentation. Software products may be developed for a particular customer or may be developed for a general market.</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are the attributes of good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Good software should deliver the required functionality and performance to the user and should be maintainable, dependable and usable.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9533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 engineering?</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Software engineering is an engineering discipline that is concerned with all aspects of software production.</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r h="70871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computer science?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Computer science focuses on theory and fundamentals; software engineering is concerned with the practicalities of developing and delivering useful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92240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system engineering?</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System engineering is concerned with all aspects of computer-based systems development including hardware, software and process engineering. Software engineering is part of this more general process.</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5442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112838" y="990600"/>
            <a:ext cx="7405687" cy="620713"/>
          </a:xfrm>
          <a:noFill/>
        </p:spPr>
        <p:txBody>
          <a:bodyPr lIns="63500" tIns="25400" rIns="63500" bIns="25400" anchor="t">
            <a:spAutoFit/>
          </a:bodyPr>
          <a:lstStyle/>
          <a:p>
            <a:pPr eaLnBrk="1" hangingPunct="1"/>
            <a:r>
              <a:rPr lang="en-US" altLang="en-US" sz="3700">
                <a:ea typeface="ＭＳ Ｐゴシック" pitchFamily="34" charset="-128"/>
              </a:rPr>
              <a:t>A Layered Technology</a:t>
            </a:r>
          </a:p>
        </p:txBody>
      </p:sp>
      <p:sp>
        <p:nvSpPr>
          <p:cNvPr id="32770"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9B19B15F-FB2C-462D-BD8E-2D29E1C45312}" type="slidenum">
              <a:rPr lang="en-US" altLang="en-US" sz="1000">
                <a:latin typeface="Helvetica" charset="0"/>
              </a:rPr>
              <a:pPr/>
              <a:t>14</a:t>
            </a:fld>
            <a:endParaRPr lang="en-US" altLang="en-US" sz="1000">
              <a:latin typeface="Helvetica" charset="0"/>
            </a:endParaRPr>
          </a:p>
        </p:txBody>
      </p:sp>
      <p:sp>
        <p:nvSpPr>
          <p:cNvPr id="32771" name="Rectangle 3"/>
          <p:cNvSpPr>
            <a:spLocks noChangeArrowheads="1"/>
          </p:cNvSpPr>
          <p:nvPr/>
        </p:nvSpPr>
        <p:spPr bwMode="auto">
          <a:xfrm>
            <a:off x="152400" y="609600"/>
            <a:ext cx="3084513"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nSpc>
                <a:spcPct val="90000"/>
              </a:lnSpc>
            </a:pPr>
            <a:r>
              <a:rPr lang="en-US" altLang="en-US" b="1" i="1">
                <a:solidFill>
                  <a:schemeClr val="folHlink"/>
                </a:solidFill>
                <a:latin typeface="Palatino" charset="0"/>
              </a:rPr>
              <a:t>Software Engineering</a:t>
            </a:r>
            <a:endParaRPr lang="en-US" altLang="en-US" b="1">
              <a:latin typeface="Palatino" charset="0"/>
            </a:endParaRPr>
          </a:p>
        </p:txBody>
      </p:sp>
      <p:sp>
        <p:nvSpPr>
          <p:cNvPr id="156676" name="Oval 4"/>
          <p:cNvSpPr>
            <a:spLocks noChangeArrowheads="1"/>
          </p:cNvSpPr>
          <p:nvPr/>
        </p:nvSpPr>
        <p:spPr bwMode="auto">
          <a:xfrm>
            <a:off x="1004888" y="2714625"/>
            <a:ext cx="7620000" cy="1285875"/>
          </a:xfrm>
          <a:prstGeom prst="ellipse">
            <a:avLst/>
          </a:prstGeom>
          <a:solidFill>
            <a:srgbClr val="01EA89"/>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7" name="Oval 5"/>
          <p:cNvSpPr>
            <a:spLocks noChangeArrowheads="1"/>
          </p:cNvSpPr>
          <p:nvPr/>
        </p:nvSpPr>
        <p:spPr bwMode="auto">
          <a:xfrm>
            <a:off x="1462088" y="2286000"/>
            <a:ext cx="6629400" cy="1200150"/>
          </a:xfrm>
          <a:prstGeom prst="ellipse">
            <a:avLst/>
          </a:prstGeom>
          <a:solidFill>
            <a:srgbClr val="BC3700"/>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8" name="Oval 6"/>
          <p:cNvSpPr>
            <a:spLocks noChangeArrowheads="1"/>
          </p:cNvSpPr>
          <p:nvPr/>
        </p:nvSpPr>
        <p:spPr bwMode="auto">
          <a:xfrm>
            <a:off x="1995488" y="1828800"/>
            <a:ext cx="5486400" cy="1028700"/>
          </a:xfrm>
          <a:prstGeom prst="ellipse">
            <a:avLst/>
          </a:prstGeom>
          <a:solidFill>
            <a:schemeClr val="tx2"/>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9" name="Oval 7"/>
          <p:cNvSpPr>
            <a:spLocks noChangeArrowheads="1"/>
          </p:cNvSpPr>
          <p:nvPr/>
        </p:nvSpPr>
        <p:spPr bwMode="auto">
          <a:xfrm>
            <a:off x="2376488" y="1600200"/>
            <a:ext cx="4724400" cy="685800"/>
          </a:xfrm>
          <a:prstGeom prst="ellipse">
            <a:avLst/>
          </a:prstGeom>
          <a:solidFill>
            <a:srgbClr val="790015"/>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80" name="Rectangle 8"/>
          <p:cNvSpPr>
            <a:spLocks noChangeArrowheads="1"/>
          </p:cNvSpPr>
          <p:nvPr/>
        </p:nvSpPr>
        <p:spPr bwMode="auto">
          <a:xfrm>
            <a:off x="3657600" y="3556000"/>
            <a:ext cx="2141538"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2000" b="1">
                <a:effectLst>
                  <a:outerShdw blurRad="38100" dist="38100" dir="2700000" algn="tl">
                    <a:srgbClr val="C0C0C0"/>
                  </a:outerShdw>
                </a:effectLst>
                <a:latin typeface="Palatino" charset="0"/>
              </a:rPr>
              <a:t>a </a:t>
            </a:r>
            <a:r>
              <a:rPr lang="ja-JP" altLang="en-US" sz="2000" b="1">
                <a:effectLst>
                  <a:outerShdw blurRad="38100" dist="38100" dir="2700000" algn="tl">
                    <a:srgbClr val="C0C0C0"/>
                  </a:outerShdw>
                </a:effectLst>
                <a:latin typeface="Palatino" charset="0"/>
              </a:rPr>
              <a:t>“</a:t>
            </a:r>
            <a:r>
              <a:rPr lang="en-US" altLang="ja-JP" sz="2000" b="1">
                <a:effectLst>
                  <a:outerShdw blurRad="38100" dist="38100" dir="2700000" algn="tl">
                    <a:srgbClr val="C0C0C0"/>
                  </a:outerShdw>
                </a:effectLst>
                <a:latin typeface="Palatino" charset="0"/>
              </a:rPr>
              <a:t>quality</a:t>
            </a:r>
            <a:r>
              <a:rPr lang="ja-JP" altLang="en-US" sz="2000" b="1">
                <a:effectLst>
                  <a:outerShdw blurRad="38100" dist="38100" dir="2700000" algn="tl">
                    <a:srgbClr val="C0C0C0"/>
                  </a:outerShdw>
                </a:effectLst>
                <a:latin typeface="Palatino" charset="0"/>
              </a:rPr>
              <a:t>”</a:t>
            </a:r>
            <a:r>
              <a:rPr lang="en-US" altLang="ja-JP" sz="2000" b="1">
                <a:effectLst>
                  <a:outerShdw blurRad="38100" dist="38100" dir="2700000" algn="tl">
                    <a:srgbClr val="C0C0C0"/>
                  </a:outerShdw>
                </a:effectLst>
                <a:latin typeface="Palatino" charset="0"/>
              </a:rPr>
              <a:t> focus</a:t>
            </a:r>
            <a:endParaRPr lang="en-US" altLang="en-US" sz="2000" b="1">
              <a:effectLst>
                <a:outerShdw blurRad="38100" dist="38100" dir="2700000" algn="tl">
                  <a:srgbClr val="C0C0C0"/>
                </a:outerShdw>
              </a:effectLst>
              <a:latin typeface="Palatino" charset="0"/>
            </a:endParaRPr>
          </a:p>
        </p:txBody>
      </p:sp>
      <p:sp>
        <p:nvSpPr>
          <p:cNvPr id="156681" name="Rectangle 9"/>
          <p:cNvSpPr>
            <a:spLocks noChangeArrowheads="1"/>
          </p:cNvSpPr>
          <p:nvPr/>
        </p:nvSpPr>
        <p:spPr bwMode="auto">
          <a:xfrm>
            <a:off x="3759200" y="2955925"/>
            <a:ext cx="1838325"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2000" b="1">
                <a:solidFill>
                  <a:srgbClr val="DADADA"/>
                </a:solidFill>
                <a:effectLst>
                  <a:outerShdw blurRad="38100" dist="38100" dir="2700000" algn="tl">
                    <a:srgbClr val="C0C0C0"/>
                  </a:outerShdw>
                </a:effectLst>
                <a:latin typeface="Palatino" charset="0"/>
              </a:rPr>
              <a:t>process model</a:t>
            </a:r>
          </a:p>
        </p:txBody>
      </p:sp>
      <p:sp>
        <p:nvSpPr>
          <p:cNvPr id="156682" name="Rectangle 10"/>
          <p:cNvSpPr>
            <a:spLocks noChangeArrowheads="1"/>
          </p:cNvSpPr>
          <p:nvPr/>
        </p:nvSpPr>
        <p:spPr bwMode="auto">
          <a:xfrm>
            <a:off x="4114800" y="2355850"/>
            <a:ext cx="1182688"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2000" b="1">
                <a:solidFill>
                  <a:srgbClr val="DADADA"/>
                </a:solidFill>
                <a:effectLst>
                  <a:outerShdw blurRad="38100" dist="38100" dir="2700000" algn="tl">
                    <a:srgbClr val="C0C0C0"/>
                  </a:outerShdw>
                </a:effectLst>
                <a:latin typeface="Palatino" charset="0"/>
              </a:rPr>
              <a:t>methods</a:t>
            </a:r>
          </a:p>
        </p:txBody>
      </p:sp>
      <p:sp>
        <p:nvSpPr>
          <p:cNvPr id="156683" name="Rectangle 11"/>
          <p:cNvSpPr>
            <a:spLocks noChangeArrowheads="1"/>
          </p:cNvSpPr>
          <p:nvPr/>
        </p:nvSpPr>
        <p:spPr bwMode="auto">
          <a:xfrm>
            <a:off x="4419600" y="1755775"/>
            <a:ext cx="746125" cy="393700"/>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r>
              <a:rPr lang="en-US" altLang="en-US" sz="2000" b="1">
                <a:solidFill>
                  <a:srgbClr val="DADADA"/>
                </a:solidFill>
                <a:effectLst>
                  <a:outerShdw blurRad="38100" dist="38100" dir="2700000" algn="tl">
                    <a:srgbClr val="C0C0C0"/>
                  </a:outerShdw>
                </a:effectLst>
                <a:latin typeface="Palatino" charset="0"/>
              </a:rPr>
              <a:t>tools</a:t>
            </a:r>
          </a:p>
        </p:txBody>
      </p:sp>
      <p:sp>
        <p:nvSpPr>
          <p:cNvPr id="32780" name="Rectangle 3"/>
          <p:cNvSpPr txBox="1">
            <a:spLocks noChangeArrowheads="1"/>
          </p:cNvSpPr>
          <p:nvPr/>
        </p:nvSpPr>
        <p:spPr bwMode="auto">
          <a:xfrm>
            <a:off x="68263" y="4048125"/>
            <a:ext cx="92202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20000"/>
              </a:spcBef>
              <a:buClr>
                <a:schemeClr val="folHlink"/>
              </a:buClr>
              <a:buSzPct val="75000"/>
              <a:buFont typeface="Wingdings" pitchFamily="2" charset="2"/>
              <a:buChar char="n"/>
            </a:pPr>
            <a:r>
              <a:rPr lang="en-US" altLang="en-US" sz="1600">
                <a:latin typeface="Helvetica" charset="0"/>
              </a:rPr>
              <a:t>Any engineering approach must rest on organizational commitment to </a:t>
            </a:r>
            <a:r>
              <a:rPr lang="en-US" altLang="en-US" sz="1600" b="1">
                <a:solidFill>
                  <a:srgbClr val="AD0101"/>
                </a:solidFill>
                <a:latin typeface="Helvetica" charset="0"/>
              </a:rPr>
              <a:t>quality</a:t>
            </a:r>
            <a:r>
              <a:rPr lang="en-US" altLang="en-US" sz="1600">
                <a:solidFill>
                  <a:srgbClr val="AD0101"/>
                </a:solidFill>
                <a:latin typeface="Helvetica" charset="0"/>
              </a:rPr>
              <a:t> </a:t>
            </a:r>
            <a:r>
              <a:rPr lang="en-US" altLang="en-US" sz="1600">
                <a:latin typeface="Helvetica" charset="0"/>
              </a:rPr>
              <a:t>which fosters a continuous process improvement culture. </a:t>
            </a:r>
          </a:p>
          <a:p>
            <a:pPr eaLnBrk="1" hangingPunct="1">
              <a:spcBef>
                <a:spcPct val="20000"/>
              </a:spcBef>
              <a:buClr>
                <a:schemeClr val="folHlink"/>
              </a:buClr>
              <a:buSzPct val="75000"/>
              <a:buFont typeface="Wingdings" pitchFamily="2" charset="2"/>
              <a:buChar char="n"/>
            </a:pPr>
            <a:r>
              <a:rPr lang="en-US" altLang="en-US" sz="1600" b="1">
                <a:solidFill>
                  <a:srgbClr val="AD0101"/>
                </a:solidFill>
                <a:latin typeface="Helvetica" charset="0"/>
              </a:rPr>
              <a:t>Process</a:t>
            </a:r>
            <a:r>
              <a:rPr lang="en-US" altLang="en-US" sz="1600">
                <a:solidFill>
                  <a:srgbClr val="AD0101"/>
                </a:solidFill>
                <a:latin typeface="Helvetica" charset="0"/>
              </a:rPr>
              <a:t> </a:t>
            </a:r>
            <a:r>
              <a:rPr lang="en-US" altLang="en-US" sz="1600">
                <a:latin typeface="Helvetica" charset="0"/>
              </a:rPr>
              <a:t>layer as the foundation defines a framework with activities for effective delivery of software engineering technology. Establish the context where products (model, data, report, and forms) are produced, milestone are established, quality is ensured and change is managed. </a:t>
            </a:r>
          </a:p>
          <a:p>
            <a:pPr eaLnBrk="1" hangingPunct="1">
              <a:spcBef>
                <a:spcPct val="20000"/>
              </a:spcBef>
              <a:buClr>
                <a:schemeClr val="folHlink"/>
              </a:buClr>
              <a:buSzPct val="75000"/>
              <a:buFont typeface="Wingdings" pitchFamily="2" charset="2"/>
              <a:buChar char="n"/>
            </a:pPr>
            <a:r>
              <a:rPr lang="en-US" altLang="en-US" sz="1600" b="1">
                <a:solidFill>
                  <a:srgbClr val="AD0101"/>
                </a:solidFill>
                <a:latin typeface="Helvetica" charset="0"/>
              </a:rPr>
              <a:t>Method</a:t>
            </a:r>
            <a:r>
              <a:rPr lang="en-US" altLang="en-US" sz="1600">
                <a:solidFill>
                  <a:srgbClr val="AD0101"/>
                </a:solidFill>
                <a:latin typeface="Helvetica" charset="0"/>
              </a:rPr>
              <a:t> </a:t>
            </a:r>
            <a:r>
              <a:rPr lang="en-US" altLang="en-US" sz="1600">
                <a:latin typeface="Helvetica" charset="0"/>
              </a:rPr>
              <a:t>provides technical how-to</a:t>
            </a:r>
            <a:r>
              <a:rPr lang="ja-JP" altLang="en-US" sz="1600">
                <a:latin typeface="Helvetica" charset="0"/>
              </a:rPr>
              <a:t>’</a:t>
            </a:r>
            <a:r>
              <a:rPr lang="en-US" altLang="ja-JP" sz="1600">
                <a:latin typeface="Helvetica" charset="0"/>
              </a:rPr>
              <a:t>s for building software. It encompasses many tasks including communication, requirement analysis, design modeling, program construction, testing and support. </a:t>
            </a:r>
          </a:p>
          <a:p>
            <a:pPr eaLnBrk="1" hangingPunct="1">
              <a:spcBef>
                <a:spcPct val="20000"/>
              </a:spcBef>
              <a:buClr>
                <a:schemeClr val="folHlink"/>
              </a:buClr>
              <a:buSzPct val="75000"/>
              <a:buFont typeface="Wingdings" pitchFamily="2" charset="2"/>
              <a:buChar char="n"/>
            </a:pPr>
            <a:r>
              <a:rPr lang="en-US" altLang="en-US" sz="1600" b="1">
                <a:solidFill>
                  <a:srgbClr val="AD0101"/>
                </a:solidFill>
                <a:latin typeface="Helvetica" charset="0"/>
              </a:rPr>
              <a:t>Tools</a:t>
            </a:r>
            <a:r>
              <a:rPr lang="en-US" altLang="en-US" sz="1600">
                <a:solidFill>
                  <a:srgbClr val="AD0101"/>
                </a:solidFill>
                <a:latin typeface="Helvetica" charset="0"/>
              </a:rPr>
              <a:t> </a:t>
            </a:r>
            <a:r>
              <a:rPr lang="en-US" altLang="en-US" sz="1600">
                <a:latin typeface="Helvetica" charset="0"/>
              </a:rPr>
              <a:t>provide automated or semi-automated support for the process and methods.  </a:t>
            </a:r>
            <a:endParaRPr lang="en-US" altLang="en-US" sz="1600">
              <a:latin typeface="Palatino" charset="0"/>
            </a:endParaRPr>
          </a:p>
        </p:txBody>
      </p:sp>
    </p:spTree>
    <p:extLst>
      <p:ext uri="{BB962C8B-B14F-4D97-AF65-F5344CB8AC3E}">
        <p14:creationId xmlns:p14="http://schemas.microsoft.com/office/powerpoint/2010/main" val="23241083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381000"/>
            <a:ext cx="7467600" cy="731838"/>
          </a:xfrm>
        </p:spPr>
        <p:txBody>
          <a:bodyPr/>
          <a:lstStyle/>
          <a:p>
            <a:r>
              <a:rPr lang="en-GB" dirty="0"/>
              <a:t>The software process</a:t>
            </a:r>
          </a:p>
        </p:txBody>
      </p:sp>
      <p:sp>
        <p:nvSpPr>
          <p:cNvPr id="17411" name="Rectangle 3"/>
          <p:cNvSpPr>
            <a:spLocks noGrp="1" noChangeArrowheads="1"/>
          </p:cNvSpPr>
          <p:nvPr>
            <p:ph type="body" idx="1"/>
          </p:nvPr>
        </p:nvSpPr>
        <p:spPr>
          <a:xfrm>
            <a:off x="457200" y="1295400"/>
            <a:ext cx="7696200" cy="5178552"/>
          </a:xfrm>
        </p:spPr>
        <p:txBody>
          <a:bodyPr>
            <a:normAutofit lnSpcReduction="10000"/>
          </a:bodyPr>
          <a:lstStyle/>
          <a:p>
            <a:pPr algn="just"/>
            <a:r>
              <a:rPr lang="en-GB" dirty="0"/>
              <a:t>A structured set of activities required to develop a </a:t>
            </a:r>
            <a:br>
              <a:rPr lang="en-GB" dirty="0"/>
            </a:br>
            <a:r>
              <a:rPr lang="en-GB" dirty="0"/>
              <a:t>software system. </a:t>
            </a:r>
          </a:p>
          <a:p>
            <a:pPr algn="just"/>
            <a:r>
              <a:rPr lang="en-GB" dirty="0"/>
              <a:t>Many different software processes but all involve:</a:t>
            </a:r>
          </a:p>
          <a:p>
            <a:pPr lvl="1" algn="just"/>
            <a:r>
              <a:rPr lang="en-GB" dirty="0"/>
              <a:t>Specification – defining what the system should do;</a:t>
            </a:r>
          </a:p>
          <a:p>
            <a:pPr lvl="1" algn="just"/>
            <a:r>
              <a:rPr lang="en-GB" dirty="0"/>
              <a:t>Design and implementation – defining the organization of the system and implementing the system;</a:t>
            </a:r>
          </a:p>
          <a:p>
            <a:pPr lvl="1" algn="just"/>
            <a:r>
              <a:rPr lang="en-GB" dirty="0"/>
              <a:t>Validation – checking that it does what the customer wants;</a:t>
            </a:r>
          </a:p>
          <a:p>
            <a:pPr lvl="1" algn="just"/>
            <a:r>
              <a:rPr lang="en-GB" dirty="0"/>
              <a:t>Evolution – changing the system in response to changing customer needs.</a:t>
            </a:r>
          </a:p>
          <a:p>
            <a:pPr algn="just"/>
            <a:r>
              <a:rPr lang="en-GB" dirty="0"/>
              <a:t>A software process model is an abstract representation of a process. It presents a description of a process from some particular perspective.</a:t>
            </a:r>
          </a:p>
        </p:txBody>
      </p:sp>
    </p:spTree>
    <p:extLst>
      <p:ext uri="{BB962C8B-B14F-4D97-AF65-F5344CB8AC3E}">
        <p14:creationId xmlns:p14="http://schemas.microsoft.com/office/powerpoint/2010/main" val="28438533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838200" y="228600"/>
            <a:ext cx="6781800" cy="1066800"/>
          </a:xfrm>
        </p:spPr>
        <p:txBody>
          <a:bodyPr>
            <a:normAutofit fontScale="90000"/>
          </a:bodyPr>
          <a:lstStyle/>
          <a:p>
            <a:pPr eaLnBrk="1" hangingPunct="1"/>
            <a:r>
              <a:rPr lang="en-US" altLang="en-US" sz="4000" dirty="0">
                <a:ea typeface="ＭＳ Ｐゴシック" pitchFamily="34" charset="-128"/>
              </a:rPr>
              <a:t>Five Activities of a Generic Process framework</a:t>
            </a:r>
          </a:p>
        </p:txBody>
      </p:sp>
      <p:sp>
        <p:nvSpPr>
          <p:cNvPr id="34818" name="Content Placeholder 2"/>
          <p:cNvSpPr>
            <a:spLocks noGrp="1"/>
          </p:cNvSpPr>
          <p:nvPr>
            <p:ph idx="1"/>
          </p:nvPr>
        </p:nvSpPr>
        <p:spPr>
          <a:xfrm>
            <a:off x="533400" y="1371600"/>
            <a:ext cx="7620000" cy="4648200"/>
          </a:xfrm>
        </p:spPr>
        <p:txBody>
          <a:bodyPr>
            <a:noAutofit/>
          </a:bodyPr>
          <a:lstStyle/>
          <a:p>
            <a:pPr algn="just" eaLnBrk="1" hangingPunct="1">
              <a:lnSpc>
                <a:spcPct val="80000"/>
              </a:lnSpc>
            </a:pPr>
            <a:r>
              <a:rPr lang="en-US" altLang="en-US" sz="2000" dirty="0">
                <a:solidFill>
                  <a:srgbClr val="AD0101"/>
                </a:solidFill>
                <a:ea typeface="ＭＳ Ｐゴシック" pitchFamily="34" charset="-128"/>
              </a:rPr>
              <a:t>Communication</a:t>
            </a:r>
            <a:r>
              <a:rPr lang="en-US" altLang="en-US" sz="2000" dirty="0">
                <a:ea typeface="ＭＳ Ｐゴシック" pitchFamily="34" charset="-128"/>
              </a:rPr>
              <a:t>: communicate with customer to understand objectives and gather requirements</a:t>
            </a:r>
          </a:p>
          <a:p>
            <a:pPr algn="just" eaLnBrk="1" hangingPunct="1">
              <a:lnSpc>
                <a:spcPct val="80000"/>
              </a:lnSpc>
            </a:pPr>
            <a:r>
              <a:rPr lang="en-US" altLang="en-US" sz="2000" dirty="0">
                <a:solidFill>
                  <a:srgbClr val="AD0101"/>
                </a:solidFill>
                <a:ea typeface="ＭＳ Ｐゴシック" pitchFamily="34" charset="-128"/>
              </a:rPr>
              <a:t>Planning</a:t>
            </a:r>
            <a:r>
              <a:rPr lang="en-US" altLang="en-US" sz="2000" dirty="0">
                <a:ea typeface="ＭＳ Ｐゴシック" pitchFamily="34" charset="-128"/>
              </a:rPr>
              <a:t>: creates a </a:t>
            </a:r>
            <a:r>
              <a:rPr lang="ja-JP" altLang="en-US" sz="2000" dirty="0">
                <a:ea typeface="ＭＳ Ｐゴシック" pitchFamily="34" charset="-128"/>
              </a:rPr>
              <a:t>“</a:t>
            </a:r>
            <a:r>
              <a:rPr lang="en-US" altLang="ja-JP" sz="2000" dirty="0">
                <a:ea typeface="ＭＳ Ｐゴシック" pitchFamily="34" charset="-128"/>
              </a:rPr>
              <a:t>map</a:t>
            </a:r>
            <a:r>
              <a:rPr lang="ja-JP" altLang="en-US" sz="2000" dirty="0">
                <a:ea typeface="ＭＳ Ｐゴシック" pitchFamily="34" charset="-128"/>
              </a:rPr>
              <a:t>”</a:t>
            </a:r>
            <a:r>
              <a:rPr lang="en-US" altLang="ja-JP" sz="2000" dirty="0">
                <a:ea typeface="ＭＳ Ｐゴシック" pitchFamily="34" charset="-128"/>
              </a:rPr>
              <a:t> defines the work by describing the tasks, risks and resources, work products and work schedule. </a:t>
            </a:r>
          </a:p>
          <a:p>
            <a:pPr algn="just" eaLnBrk="1" hangingPunct="1">
              <a:lnSpc>
                <a:spcPct val="80000"/>
              </a:lnSpc>
            </a:pPr>
            <a:r>
              <a:rPr lang="en-US" altLang="en-US" sz="2000" dirty="0">
                <a:solidFill>
                  <a:srgbClr val="AD0101"/>
                </a:solidFill>
                <a:ea typeface="ＭＳ Ｐゴシック" pitchFamily="34" charset="-128"/>
              </a:rPr>
              <a:t>Modeling</a:t>
            </a:r>
            <a:r>
              <a:rPr lang="en-US" altLang="en-US" sz="2000" dirty="0">
                <a:ea typeface="ＭＳ Ｐゴシック" pitchFamily="34" charset="-128"/>
              </a:rPr>
              <a:t>: Create a </a:t>
            </a:r>
            <a:r>
              <a:rPr lang="ja-JP" altLang="en-US" sz="2000" dirty="0">
                <a:ea typeface="ＭＳ Ｐゴシック" pitchFamily="34" charset="-128"/>
              </a:rPr>
              <a:t>“</a:t>
            </a:r>
            <a:r>
              <a:rPr lang="en-US" altLang="ja-JP" sz="2000" dirty="0">
                <a:ea typeface="ＭＳ Ｐゴシック" pitchFamily="34" charset="-128"/>
              </a:rPr>
              <a:t>sketch</a:t>
            </a:r>
            <a:r>
              <a:rPr lang="ja-JP" altLang="en-US" sz="2000" dirty="0">
                <a:ea typeface="ＭＳ Ｐゴシック" pitchFamily="34" charset="-128"/>
              </a:rPr>
              <a:t>”</a:t>
            </a:r>
            <a:r>
              <a:rPr lang="en-US" altLang="ja-JP" sz="2000" dirty="0">
                <a:ea typeface="ＭＳ Ｐゴシック" pitchFamily="34" charset="-128"/>
              </a:rPr>
              <a:t>, what it looks like architecturally, how the constituent parts fit together and other characteristics. </a:t>
            </a:r>
          </a:p>
          <a:p>
            <a:pPr algn="just" eaLnBrk="1" hangingPunct="1">
              <a:lnSpc>
                <a:spcPct val="80000"/>
              </a:lnSpc>
            </a:pPr>
            <a:r>
              <a:rPr lang="en-US" altLang="en-US" sz="2000" dirty="0">
                <a:solidFill>
                  <a:srgbClr val="AD0101"/>
                </a:solidFill>
                <a:ea typeface="ＭＳ Ｐゴシック" pitchFamily="34" charset="-128"/>
              </a:rPr>
              <a:t>Construction</a:t>
            </a:r>
            <a:r>
              <a:rPr lang="en-US" altLang="en-US" sz="2000" dirty="0">
                <a:ea typeface="ＭＳ Ｐゴシック" pitchFamily="34" charset="-128"/>
              </a:rPr>
              <a:t>: code generation and the testing. </a:t>
            </a:r>
          </a:p>
          <a:p>
            <a:pPr algn="just" eaLnBrk="1" hangingPunct="1">
              <a:lnSpc>
                <a:spcPct val="80000"/>
              </a:lnSpc>
            </a:pPr>
            <a:r>
              <a:rPr lang="en-US" altLang="en-US" sz="2000" dirty="0">
                <a:solidFill>
                  <a:srgbClr val="AD0101"/>
                </a:solidFill>
                <a:ea typeface="ＭＳ Ｐゴシック" pitchFamily="34" charset="-128"/>
              </a:rPr>
              <a:t>Deployment</a:t>
            </a:r>
            <a:r>
              <a:rPr lang="en-US" altLang="en-US" sz="2000" dirty="0">
                <a:ea typeface="ＭＳ Ｐゴシック" pitchFamily="34" charset="-128"/>
              </a:rPr>
              <a:t>: Delivered to the customer who evaluates the products and provides feedback based on the evaluation. </a:t>
            </a:r>
          </a:p>
          <a:p>
            <a:pPr algn="just" eaLnBrk="1" hangingPunct="1">
              <a:lnSpc>
                <a:spcPct val="80000"/>
              </a:lnSpc>
            </a:pPr>
            <a:r>
              <a:rPr lang="en-US" altLang="en-US" sz="2000" dirty="0">
                <a:ea typeface="ＭＳ Ｐゴシック" pitchFamily="34" charset="-128"/>
              </a:rPr>
              <a:t>These five framework activities can be used to all software development regardless of the application domain, size of the project, complexity of the efforts </a:t>
            </a:r>
            <a:r>
              <a:rPr lang="en-US" altLang="en-US" sz="2000" dirty="0" err="1">
                <a:ea typeface="ＭＳ Ｐゴシック" pitchFamily="34" charset="-128"/>
              </a:rPr>
              <a:t>etc</a:t>
            </a:r>
            <a:r>
              <a:rPr lang="en-US" altLang="en-US" sz="2000" dirty="0">
                <a:ea typeface="ＭＳ Ｐゴシック" pitchFamily="34" charset="-128"/>
              </a:rPr>
              <a:t>, though the details will be different in each case. </a:t>
            </a:r>
          </a:p>
          <a:p>
            <a:pPr algn="just" eaLnBrk="1" hangingPunct="1">
              <a:lnSpc>
                <a:spcPct val="80000"/>
              </a:lnSpc>
            </a:pPr>
            <a:r>
              <a:rPr lang="en-US" altLang="en-US" sz="2000" dirty="0">
                <a:ea typeface="ＭＳ Ｐゴシック" pitchFamily="34" charset="-128"/>
              </a:rPr>
              <a:t>For many software projects, these framework activities are applied </a:t>
            </a:r>
            <a:r>
              <a:rPr lang="en-US" altLang="en-US" sz="2000" b="1" dirty="0">
                <a:solidFill>
                  <a:srgbClr val="AD0101"/>
                </a:solidFill>
                <a:ea typeface="ＭＳ Ｐゴシック" pitchFamily="34" charset="-128"/>
              </a:rPr>
              <a:t>iteratively</a:t>
            </a:r>
            <a:r>
              <a:rPr lang="en-US" altLang="en-US" sz="2000" dirty="0">
                <a:solidFill>
                  <a:srgbClr val="AD0101"/>
                </a:solidFill>
                <a:ea typeface="ＭＳ Ｐゴシック" pitchFamily="34" charset="-128"/>
              </a:rPr>
              <a:t> </a:t>
            </a:r>
            <a:r>
              <a:rPr lang="en-US" altLang="en-US" sz="2000" dirty="0">
                <a:ea typeface="ＭＳ Ｐゴシック" pitchFamily="34" charset="-128"/>
              </a:rPr>
              <a:t>as a project progresses. Each iteration produces a software increment that provides a subset of overall software features and functionality. </a:t>
            </a:r>
          </a:p>
          <a:p>
            <a:pPr algn="just" eaLnBrk="1" hangingPunct="1">
              <a:lnSpc>
                <a:spcPct val="80000"/>
              </a:lnSpc>
            </a:pPr>
            <a:endParaRPr lang="en-US" altLang="en-US" sz="2000" dirty="0">
              <a:ea typeface="ＭＳ Ｐゴシック" pitchFamily="34" charset="-128"/>
            </a:endParaRPr>
          </a:p>
        </p:txBody>
      </p:sp>
    </p:spTree>
    <p:extLst>
      <p:ext uri="{BB962C8B-B14F-4D97-AF65-F5344CB8AC3E}">
        <p14:creationId xmlns:p14="http://schemas.microsoft.com/office/powerpoint/2010/main" val="4138797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a:xfrm>
            <a:off x="1066800" y="381000"/>
            <a:ext cx="6324600" cy="633413"/>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Umbrella Activities</a:t>
            </a:r>
          </a:p>
        </p:txBody>
      </p:sp>
      <p:sp>
        <p:nvSpPr>
          <p:cNvPr id="35842" name="Rectangle 4"/>
          <p:cNvSpPr>
            <a:spLocks noGrp="1" noChangeArrowheads="1"/>
          </p:cNvSpPr>
          <p:nvPr>
            <p:ph idx="1"/>
          </p:nvPr>
        </p:nvSpPr>
        <p:spPr>
          <a:xfrm>
            <a:off x="457200" y="1219200"/>
            <a:ext cx="7804150" cy="4684713"/>
          </a:xfrm>
        </p:spPr>
        <p:txBody>
          <a:bodyPr lIns="90487" tIns="44450" rIns="90487" bIns="44450">
            <a:normAutofit/>
          </a:bodyPr>
          <a:lstStyle/>
          <a:p>
            <a:pPr marL="285750" indent="-285750" eaLnBrk="1" hangingPunct="1">
              <a:lnSpc>
                <a:spcPct val="80000"/>
              </a:lnSpc>
              <a:buFont typeface="Wingdings" pitchFamily="2" charset="2"/>
              <a:buNone/>
            </a:pPr>
            <a:r>
              <a:rPr lang="en-US" altLang="en-US" sz="1800" dirty="0">
                <a:ea typeface="ＭＳ Ｐゴシック" pitchFamily="34" charset="-128"/>
              </a:rPr>
              <a:t>Complement the five process framework activities and help team </a:t>
            </a:r>
            <a:r>
              <a:rPr lang="en-US" altLang="en-US" sz="1800" dirty="0">
                <a:solidFill>
                  <a:srgbClr val="3366FF"/>
                </a:solidFill>
                <a:ea typeface="ＭＳ Ｐゴシック" pitchFamily="34" charset="-128"/>
              </a:rPr>
              <a:t>manage and control </a:t>
            </a:r>
            <a:r>
              <a:rPr lang="en-US" altLang="en-US" sz="1800" dirty="0">
                <a:ea typeface="ＭＳ Ｐゴシック" pitchFamily="34" charset="-128"/>
              </a:rPr>
              <a:t>progress, quality, change, and risk. </a:t>
            </a:r>
          </a:p>
          <a:p>
            <a:pPr marL="285750" indent="-285750" eaLnBrk="1" hangingPunct="1">
              <a:lnSpc>
                <a:spcPct val="80000"/>
              </a:lnSpc>
            </a:pPr>
            <a:r>
              <a:rPr lang="en-US" altLang="en-US" sz="1800" dirty="0">
                <a:solidFill>
                  <a:srgbClr val="AD0101"/>
                </a:solidFill>
                <a:ea typeface="ＭＳ Ｐゴシック" pitchFamily="34" charset="-128"/>
              </a:rPr>
              <a:t>Software project tracking and control:</a:t>
            </a:r>
            <a:r>
              <a:rPr lang="en-US" altLang="en-US" sz="1800" dirty="0">
                <a:ea typeface="ＭＳ Ｐゴシック" pitchFamily="34" charset="-128"/>
              </a:rPr>
              <a:t> assess progress against the plan and take actions to maintain the schedule. </a:t>
            </a:r>
          </a:p>
          <a:p>
            <a:pPr marL="285750" indent="-285750" eaLnBrk="1" hangingPunct="1">
              <a:lnSpc>
                <a:spcPct val="80000"/>
              </a:lnSpc>
            </a:pPr>
            <a:r>
              <a:rPr lang="en-US" altLang="en-US" sz="1800" dirty="0">
                <a:solidFill>
                  <a:srgbClr val="AD0101"/>
                </a:solidFill>
                <a:ea typeface="ＭＳ Ｐゴシック" pitchFamily="34" charset="-128"/>
              </a:rPr>
              <a:t>Risk management</a:t>
            </a:r>
            <a:r>
              <a:rPr lang="en-US" altLang="en-US" sz="1800" dirty="0">
                <a:ea typeface="ＭＳ Ｐゴシック" pitchFamily="34" charset="-128"/>
              </a:rPr>
              <a:t>: assesses risks that may affect the outcome and quality. </a:t>
            </a:r>
          </a:p>
          <a:p>
            <a:pPr marL="285750" indent="-285750" eaLnBrk="1" hangingPunct="1">
              <a:lnSpc>
                <a:spcPct val="80000"/>
              </a:lnSpc>
            </a:pPr>
            <a:r>
              <a:rPr lang="en-US" altLang="en-US" sz="1800" dirty="0">
                <a:solidFill>
                  <a:srgbClr val="AD0101"/>
                </a:solidFill>
                <a:ea typeface="ＭＳ Ｐゴシック" pitchFamily="34" charset="-128"/>
              </a:rPr>
              <a:t>Software quality assurance</a:t>
            </a:r>
            <a:r>
              <a:rPr lang="en-US" altLang="en-US" sz="1800" dirty="0">
                <a:ea typeface="ＭＳ Ｐゴシック" pitchFamily="34" charset="-128"/>
              </a:rPr>
              <a:t>: defines and conduct activities to ensure quality. </a:t>
            </a:r>
          </a:p>
          <a:p>
            <a:pPr marL="285750" indent="-285750" eaLnBrk="1" hangingPunct="1">
              <a:lnSpc>
                <a:spcPct val="80000"/>
              </a:lnSpc>
            </a:pPr>
            <a:r>
              <a:rPr lang="en-US" altLang="en-US" sz="1800" dirty="0">
                <a:solidFill>
                  <a:srgbClr val="AD0101"/>
                </a:solidFill>
                <a:ea typeface="ＭＳ Ｐゴシック" pitchFamily="34" charset="-128"/>
              </a:rPr>
              <a:t>Technical reviews</a:t>
            </a:r>
            <a:r>
              <a:rPr lang="en-US" altLang="en-US" sz="1800" dirty="0">
                <a:ea typeface="ＭＳ Ｐゴシック" pitchFamily="34" charset="-128"/>
              </a:rPr>
              <a:t>: assesses work products to uncover and remove errors before going to the next activity. </a:t>
            </a:r>
          </a:p>
          <a:p>
            <a:pPr marL="285750" indent="-285750" eaLnBrk="1" hangingPunct="1">
              <a:lnSpc>
                <a:spcPct val="80000"/>
              </a:lnSpc>
            </a:pPr>
            <a:r>
              <a:rPr lang="en-US" altLang="en-US" sz="1800" dirty="0">
                <a:solidFill>
                  <a:srgbClr val="AD0101"/>
                </a:solidFill>
                <a:ea typeface="ＭＳ Ｐゴシック" pitchFamily="34" charset="-128"/>
              </a:rPr>
              <a:t>Measurement:</a:t>
            </a:r>
            <a:r>
              <a:rPr lang="en-US" altLang="en-US" sz="1800" dirty="0">
                <a:ea typeface="ＭＳ Ｐゴシック" pitchFamily="34" charset="-128"/>
              </a:rPr>
              <a:t> define and collects process, project, and product measures to ensure stakeholder</a:t>
            </a:r>
            <a:r>
              <a:rPr lang="ja-JP" altLang="en-US" sz="1800" dirty="0">
                <a:ea typeface="ＭＳ Ｐゴシック" pitchFamily="34" charset="-128"/>
              </a:rPr>
              <a:t>’</a:t>
            </a:r>
            <a:r>
              <a:rPr lang="en-US" altLang="ja-JP" sz="1800" dirty="0">
                <a:ea typeface="ＭＳ Ｐゴシック" pitchFamily="34" charset="-128"/>
              </a:rPr>
              <a:t>s needs are met. </a:t>
            </a:r>
          </a:p>
          <a:p>
            <a:pPr marL="285750" indent="-285750" eaLnBrk="1" hangingPunct="1">
              <a:lnSpc>
                <a:spcPct val="80000"/>
              </a:lnSpc>
            </a:pPr>
            <a:r>
              <a:rPr lang="en-US" altLang="en-US" sz="1800" dirty="0">
                <a:solidFill>
                  <a:srgbClr val="AD0101"/>
                </a:solidFill>
                <a:ea typeface="ＭＳ Ｐゴシック" pitchFamily="34" charset="-128"/>
              </a:rPr>
              <a:t>Software configuration management</a:t>
            </a:r>
            <a:r>
              <a:rPr lang="en-US" altLang="en-US" sz="1800" dirty="0">
                <a:ea typeface="ＭＳ Ｐゴシック" pitchFamily="34" charset="-128"/>
              </a:rPr>
              <a:t>: manage the effects of change throughout the software process. </a:t>
            </a:r>
          </a:p>
          <a:p>
            <a:pPr marL="285750" indent="-285750" eaLnBrk="1" hangingPunct="1">
              <a:lnSpc>
                <a:spcPct val="80000"/>
              </a:lnSpc>
            </a:pPr>
            <a:r>
              <a:rPr lang="en-US" altLang="en-US" sz="1800" dirty="0">
                <a:solidFill>
                  <a:srgbClr val="AD0101"/>
                </a:solidFill>
                <a:ea typeface="ＭＳ Ｐゴシック" pitchFamily="34" charset="-128"/>
              </a:rPr>
              <a:t>Reusability management</a:t>
            </a:r>
            <a:r>
              <a:rPr lang="en-US" altLang="en-US" sz="1800" dirty="0">
                <a:ea typeface="ＭＳ Ｐゴシック" pitchFamily="34" charset="-128"/>
              </a:rPr>
              <a:t>: defines criteria for work product reuse and establishes mechanism to achieve reusable components. </a:t>
            </a:r>
          </a:p>
          <a:p>
            <a:pPr marL="285750" indent="-285750" eaLnBrk="1" hangingPunct="1">
              <a:lnSpc>
                <a:spcPct val="80000"/>
              </a:lnSpc>
            </a:pPr>
            <a:r>
              <a:rPr lang="en-US" altLang="en-US" sz="1800" dirty="0">
                <a:solidFill>
                  <a:srgbClr val="AD0101"/>
                </a:solidFill>
                <a:ea typeface="ＭＳ Ｐゴシック" pitchFamily="34" charset="-128"/>
              </a:rPr>
              <a:t>Work product preparation and production</a:t>
            </a:r>
            <a:r>
              <a:rPr lang="en-US" altLang="en-US" sz="1800" dirty="0">
                <a:ea typeface="ＭＳ Ｐゴシック" pitchFamily="34" charset="-128"/>
              </a:rPr>
              <a:t>: create work products such as models, documents, logs, forms and lists. </a:t>
            </a:r>
          </a:p>
        </p:txBody>
      </p:sp>
    </p:spTree>
    <p:extLst>
      <p:ext uri="{BB962C8B-B14F-4D97-AF65-F5344CB8AC3E}">
        <p14:creationId xmlns:p14="http://schemas.microsoft.com/office/powerpoint/2010/main" val="4141909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457200" y="381000"/>
            <a:ext cx="7467600" cy="579438"/>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Adapting a Process Model</a:t>
            </a:r>
          </a:p>
        </p:txBody>
      </p:sp>
      <p:sp>
        <p:nvSpPr>
          <p:cNvPr id="36866" name="Rectangle 3"/>
          <p:cNvSpPr>
            <a:spLocks noGrp="1" noChangeArrowheads="1"/>
          </p:cNvSpPr>
          <p:nvPr>
            <p:ph idx="1"/>
          </p:nvPr>
        </p:nvSpPr>
        <p:spPr>
          <a:xfrm>
            <a:off x="304800" y="990600"/>
            <a:ext cx="8382000" cy="5029200"/>
          </a:xfrm>
        </p:spPr>
        <p:txBody>
          <a:bodyPr>
            <a:noAutofit/>
          </a:bodyPr>
          <a:lstStyle/>
          <a:p>
            <a:pPr marL="319088" lvl="1" indent="0" eaLnBrk="1" hangingPunct="1">
              <a:lnSpc>
                <a:spcPct val="90000"/>
              </a:lnSpc>
              <a:spcBef>
                <a:spcPts val="600"/>
              </a:spcBef>
              <a:buFont typeface="Arial" pitchFamily="34" charset="0"/>
              <a:buNone/>
            </a:pPr>
            <a:r>
              <a:rPr lang="en-US" altLang="en-US" sz="2000" dirty="0">
                <a:latin typeface="Palatino" charset="0"/>
                <a:ea typeface="ＭＳ Ｐゴシック" pitchFamily="34" charset="-128"/>
              </a:rPr>
              <a:t>The process should be </a:t>
            </a:r>
            <a:r>
              <a:rPr lang="en-US" altLang="en-US" sz="2000" b="1" dirty="0">
                <a:solidFill>
                  <a:srgbClr val="800000"/>
                </a:solidFill>
                <a:latin typeface="Palatino" charset="0"/>
                <a:ea typeface="ＭＳ Ｐゴシック" pitchFamily="34" charset="-128"/>
              </a:rPr>
              <a:t>agile and adaptable</a:t>
            </a:r>
            <a:r>
              <a:rPr lang="en-US" altLang="en-US" sz="2000" dirty="0">
                <a:solidFill>
                  <a:srgbClr val="FFC000"/>
                </a:solidFill>
                <a:latin typeface="Palatino" charset="0"/>
                <a:ea typeface="ＭＳ Ｐゴシック" pitchFamily="34" charset="-128"/>
              </a:rPr>
              <a:t> </a:t>
            </a:r>
            <a:r>
              <a:rPr lang="en-US" altLang="en-US" sz="2000" dirty="0">
                <a:latin typeface="Palatino" charset="0"/>
                <a:ea typeface="ＭＳ Ｐゴシック" pitchFamily="34" charset="-128"/>
              </a:rPr>
              <a:t>to problems. Process adopted for one project might be significantly different than a process adopted from another project. (to the problem, the project, the team, organizational culture). Among the differences are:</a:t>
            </a:r>
          </a:p>
          <a:p>
            <a:pPr marL="319088" lvl="1" indent="0" eaLnBrk="1" hangingPunct="1">
              <a:lnSpc>
                <a:spcPct val="90000"/>
              </a:lnSpc>
              <a:spcBef>
                <a:spcPts val="600"/>
              </a:spcBef>
            </a:pPr>
            <a:r>
              <a:rPr lang="en-US" altLang="en-US" sz="2000" dirty="0">
                <a:latin typeface="Palatino" charset="0"/>
                <a:ea typeface="ＭＳ Ｐゴシック" pitchFamily="34" charset="-128"/>
              </a:rPr>
              <a:t>the </a:t>
            </a:r>
            <a:r>
              <a:rPr lang="en-US" altLang="en-US" sz="2000" dirty="0">
                <a:solidFill>
                  <a:srgbClr val="800000"/>
                </a:solidFill>
                <a:latin typeface="Palatino" charset="0"/>
                <a:ea typeface="ＭＳ Ｐゴシック" pitchFamily="34" charset="-128"/>
              </a:rPr>
              <a:t>overall flow </a:t>
            </a:r>
            <a:r>
              <a:rPr lang="en-US" altLang="en-US" sz="2000" dirty="0">
                <a:latin typeface="Palatino" charset="0"/>
                <a:ea typeface="ＭＳ Ｐゴシック" pitchFamily="34" charset="-128"/>
              </a:rPr>
              <a:t>of activities, actions, and tasks and the interdependencies among them</a:t>
            </a:r>
          </a:p>
          <a:p>
            <a:pPr marL="319088" lvl="1" indent="0" eaLnBrk="1" hangingPunct="1">
              <a:lnSpc>
                <a:spcPct val="90000"/>
              </a:lnSpc>
              <a:spcBef>
                <a:spcPts val="300"/>
              </a:spcBef>
            </a:pPr>
            <a:r>
              <a:rPr lang="en-US" altLang="en-US" sz="2000" dirty="0">
                <a:latin typeface="Palatino" charset="0"/>
                <a:ea typeface="ＭＳ Ｐゴシック" pitchFamily="34" charset="-128"/>
              </a:rPr>
              <a:t>the </a:t>
            </a:r>
            <a:r>
              <a:rPr lang="en-US" altLang="en-US" sz="2000" dirty="0">
                <a:solidFill>
                  <a:srgbClr val="800000"/>
                </a:solidFill>
                <a:latin typeface="Palatino" charset="0"/>
                <a:ea typeface="ＭＳ Ｐゴシック" pitchFamily="34" charset="-128"/>
              </a:rPr>
              <a:t>degree</a:t>
            </a:r>
            <a:r>
              <a:rPr lang="en-US" altLang="en-US" sz="2000" dirty="0">
                <a:latin typeface="Palatino" charset="0"/>
                <a:ea typeface="ＭＳ Ｐゴシック" pitchFamily="34" charset="-128"/>
              </a:rPr>
              <a:t> to which actions and tasks are defined within each framework activity</a:t>
            </a:r>
          </a:p>
          <a:p>
            <a:pPr marL="319088" lvl="1" indent="0" eaLnBrk="1" hangingPunct="1">
              <a:lnSpc>
                <a:spcPct val="90000"/>
              </a:lnSpc>
            </a:pPr>
            <a:r>
              <a:rPr lang="en-US" altLang="en-US" sz="2000" dirty="0">
                <a:latin typeface="Palatino" charset="0"/>
                <a:ea typeface="ＭＳ Ｐゴシック" pitchFamily="34" charset="-128"/>
              </a:rPr>
              <a:t>the degree to which work products are identified and required</a:t>
            </a:r>
          </a:p>
          <a:p>
            <a:pPr marL="319088" lvl="1" indent="0" eaLnBrk="1" hangingPunct="1">
              <a:lnSpc>
                <a:spcPct val="90000"/>
              </a:lnSpc>
            </a:pPr>
            <a:r>
              <a:rPr lang="en-US" altLang="en-US" sz="2000" dirty="0">
                <a:latin typeface="Palatino" charset="0"/>
                <a:ea typeface="ＭＳ Ｐゴシック" pitchFamily="34" charset="-128"/>
              </a:rPr>
              <a:t>the manner which quality assurance activities are applied</a:t>
            </a:r>
          </a:p>
          <a:p>
            <a:pPr marL="319088" lvl="1" indent="0" eaLnBrk="1" hangingPunct="1">
              <a:lnSpc>
                <a:spcPct val="90000"/>
              </a:lnSpc>
            </a:pPr>
            <a:r>
              <a:rPr lang="en-US" altLang="en-US" sz="2000" dirty="0">
                <a:latin typeface="Palatino" charset="0"/>
                <a:ea typeface="ＭＳ Ｐゴシック" pitchFamily="34" charset="-128"/>
              </a:rPr>
              <a:t>the manner in which project tracking and control activities are applied</a:t>
            </a:r>
          </a:p>
          <a:p>
            <a:pPr marL="319088" lvl="1" indent="0" eaLnBrk="1" hangingPunct="1">
              <a:lnSpc>
                <a:spcPct val="90000"/>
              </a:lnSpc>
            </a:pPr>
            <a:r>
              <a:rPr lang="en-US" altLang="en-US" sz="2000" dirty="0">
                <a:latin typeface="Palatino" charset="0"/>
                <a:ea typeface="ＭＳ Ｐゴシック" pitchFamily="34" charset="-128"/>
              </a:rPr>
              <a:t>the overall degree of detail and rigor with which the process is described</a:t>
            </a:r>
          </a:p>
          <a:p>
            <a:pPr marL="319088" lvl="1" indent="0" eaLnBrk="1" hangingPunct="1">
              <a:lnSpc>
                <a:spcPct val="90000"/>
              </a:lnSpc>
            </a:pPr>
            <a:r>
              <a:rPr lang="en-US" altLang="en-US" sz="2000" dirty="0">
                <a:latin typeface="Palatino" charset="0"/>
                <a:ea typeface="ＭＳ Ｐゴシック" pitchFamily="34" charset="-128"/>
              </a:rPr>
              <a:t>the degree to which the customer and other stakeholders are involved with the project</a:t>
            </a:r>
          </a:p>
          <a:p>
            <a:pPr marL="319088" lvl="1" indent="0" eaLnBrk="1" hangingPunct="1">
              <a:lnSpc>
                <a:spcPct val="90000"/>
              </a:lnSpc>
            </a:pPr>
            <a:r>
              <a:rPr lang="en-US" altLang="en-US" sz="2000" dirty="0">
                <a:latin typeface="Palatino" charset="0"/>
                <a:ea typeface="ＭＳ Ｐゴシック" pitchFamily="34" charset="-128"/>
              </a:rPr>
              <a:t>the level of autonomy given to the software team</a:t>
            </a:r>
          </a:p>
          <a:p>
            <a:pPr marL="319088" lvl="1" indent="0" eaLnBrk="1" hangingPunct="1">
              <a:lnSpc>
                <a:spcPct val="90000"/>
              </a:lnSpc>
            </a:pPr>
            <a:r>
              <a:rPr lang="en-US" altLang="en-US" sz="2000" dirty="0">
                <a:latin typeface="Palatino" charset="0"/>
                <a:ea typeface="ＭＳ Ｐゴシック" pitchFamily="34" charset="-128"/>
              </a:rPr>
              <a:t>the degree to which team organization and roles are prescribed</a:t>
            </a:r>
          </a:p>
          <a:p>
            <a:pPr eaLnBrk="1" hangingPunct="1">
              <a:lnSpc>
                <a:spcPct val="90000"/>
              </a:lnSpc>
            </a:pPr>
            <a:endParaRPr lang="en-US" altLang="en-US" dirty="0">
              <a:ea typeface="ＭＳ Ｐゴシック" pitchFamily="34" charset="-128"/>
            </a:endParaRPr>
          </a:p>
        </p:txBody>
      </p:sp>
    </p:spTree>
    <p:extLst>
      <p:ext uri="{BB962C8B-B14F-4D97-AF65-F5344CB8AC3E}">
        <p14:creationId xmlns:p14="http://schemas.microsoft.com/office/powerpoint/2010/main" val="1536944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990600" y="533400"/>
            <a:ext cx="6781800" cy="1066800"/>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Prescriptive and Agile Process Models</a:t>
            </a:r>
          </a:p>
        </p:txBody>
      </p:sp>
      <p:sp>
        <p:nvSpPr>
          <p:cNvPr id="37890" name="Rectangle 3"/>
          <p:cNvSpPr>
            <a:spLocks noGrp="1" noChangeArrowheads="1"/>
          </p:cNvSpPr>
          <p:nvPr>
            <p:ph idx="1"/>
          </p:nvPr>
        </p:nvSpPr>
        <p:spPr>
          <a:xfrm>
            <a:off x="304800" y="1676400"/>
            <a:ext cx="8305800" cy="4038600"/>
          </a:xfrm>
        </p:spPr>
        <p:txBody>
          <a:bodyPr>
            <a:normAutofit lnSpcReduction="10000"/>
          </a:bodyPr>
          <a:lstStyle/>
          <a:p>
            <a:pPr marL="319088" lvl="1" indent="0" algn="just" eaLnBrk="1" hangingPunct="1">
              <a:lnSpc>
                <a:spcPct val="90000"/>
              </a:lnSpc>
              <a:spcBef>
                <a:spcPts val="600"/>
              </a:spcBef>
            </a:pPr>
            <a:r>
              <a:rPr lang="en-US" altLang="en-US" sz="2000" dirty="0">
                <a:latin typeface="Palatino" charset="0"/>
                <a:ea typeface="ＭＳ Ｐゴシック" pitchFamily="34" charset="-128"/>
              </a:rPr>
              <a:t>The </a:t>
            </a:r>
            <a:r>
              <a:rPr lang="en-US" altLang="en-US" sz="2000" b="1" dirty="0">
                <a:solidFill>
                  <a:srgbClr val="800000"/>
                </a:solidFill>
                <a:latin typeface="Palatino" charset="0"/>
                <a:ea typeface="ＭＳ Ｐゴシック" pitchFamily="34" charset="-128"/>
              </a:rPr>
              <a:t>prescriptive process </a:t>
            </a:r>
            <a:r>
              <a:rPr lang="en-US" altLang="en-US" sz="2000" dirty="0">
                <a:latin typeface="Palatino" charset="0"/>
                <a:ea typeface="ＭＳ Ｐゴシック" pitchFamily="34" charset="-128"/>
              </a:rPr>
              <a:t>models stress detailed definition, identification, and application of process activates and tasks. Intent is to improve system quality, make projects more manageable, make delivery dates and costs more predictable, and guide teams of software engineers as they perform the work required to build a system. </a:t>
            </a:r>
          </a:p>
          <a:p>
            <a:pPr marL="319088" lvl="1" indent="0" algn="just" eaLnBrk="1" hangingPunct="1">
              <a:lnSpc>
                <a:spcPct val="90000"/>
              </a:lnSpc>
              <a:spcBef>
                <a:spcPts val="600"/>
              </a:spcBef>
            </a:pPr>
            <a:r>
              <a:rPr lang="en-US" altLang="en-US" sz="2000" dirty="0">
                <a:latin typeface="Palatino" charset="0"/>
                <a:ea typeface="ＭＳ Ｐゴシック" pitchFamily="34" charset="-128"/>
              </a:rPr>
              <a:t>Unfortunately, there have been times when these objectives were not achieved. If prescriptive models are applied dogmatically and without adaptation, they can increase the level of bureaucracy.</a:t>
            </a:r>
          </a:p>
          <a:p>
            <a:pPr marL="319088" lvl="1" indent="0" algn="just" eaLnBrk="1" hangingPunct="1">
              <a:lnSpc>
                <a:spcPct val="90000"/>
              </a:lnSpc>
              <a:spcBef>
                <a:spcPts val="600"/>
              </a:spcBef>
            </a:pPr>
            <a:endParaRPr lang="en-US" altLang="en-US" sz="2000" dirty="0">
              <a:latin typeface="Palatino" charset="0"/>
              <a:ea typeface="ＭＳ Ｐゴシック" pitchFamily="34" charset="-128"/>
            </a:endParaRPr>
          </a:p>
          <a:p>
            <a:pPr marL="319088" lvl="1" indent="0" algn="just" eaLnBrk="1" hangingPunct="1">
              <a:lnSpc>
                <a:spcPct val="90000"/>
              </a:lnSpc>
              <a:spcBef>
                <a:spcPts val="600"/>
              </a:spcBef>
            </a:pPr>
            <a:r>
              <a:rPr lang="en-US" altLang="en-US" sz="2000" b="1" dirty="0">
                <a:solidFill>
                  <a:srgbClr val="800000"/>
                </a:solidFill>
                <a:latin typeface="Palatino" charset="0"/>
                <a:ea typeface="ＭＳ Ｐゴシック" pitchFamily="34" charset="-128"/>
              </a:rPr>
              <a:t>Agile process models </a:t>
            </a:r>
            <a:r>
              <a:rPr lang="en-US" altLang="en-US" sz="2000" dirty="0">
                <a:latin typeface="Palatino" charset="0"/>
                <a:ea typeface="ＭＳ Ｐゴシック" pitchFamily="34" charset="-128"/>
              </a:rPr>
              <a:t>emphasize project “agility” and follow a set of principles that lead to a more informal approach to software process. It emphasizes maneuverability and adaptability. It is particularly useful when Web applications are engineered. </a:t>
            </a:r>
          </a:p>
          <a:p>
            <a:pPr marL="0" indent="0" algn="just" eaLnBrk="1" hangingPunct="1">
              <a:lnSpc>
                <a:spcPct val="90000"/>
              </a:lnSpc>
              <a:buNone/>
            </a:pPr>
            <a:endParaRPr lang="en-US" altLang="en-US" sz="2000" dirty="0">
              <a:ea typeface="ＭＳ Ｐゴシック" pitchFamily="34" charset="-128"/>
            </a:endParaRPr>
          </a:p>
        </p:txBody>
      </p:sp>
    </p:spTree>
    <p:extLst>
      <p:ext uri="{BB962C8B-B14F-4D97-AF65-F5344CB8AC3E}">
        <p14:creationId xmlns:p14="http://schemas.microsoft.com/office/powerpoint/2010/main" val="115322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1295400" y="990600"/>
            <a:ext cx="4249738" cy="660400"/>
          </a:xfrm>
          <a:noFill/>
        </p:spPr>
        <p:txBody>
          <a:bodyPr wrap="none" lIns="63500" tIns="25400" rIns="63500" bIns="25400" anchor="t">
            <a:spAutoFit/>
          </a:bodyPr>
          <a:lstStyle/>
          <a:p>
            <a:pPr eaLnBrk="1" hangingPunct="1"/>
            <a:r>
              <a:rPr lang="en-US" altLang="en-US">
                <a:ea typeface="ＭＳ Ｐゴシック" pitchFamily="34" charset="-128"/>
              </a:rPr>
              <a:t>What is Software?</a:t>
            </a:r>
          </a:p>
        </p:txBody>
      </p:sp>
      <p:sp>
        <p:nvSpPr>
          <p:cNvPr id="16386"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EE73E1F9-6E52-4C40-8E89-75238D3B502E}" type="slidenum">
              <a:rPr lang="en-US" altLang="en-US" sz="1000">
                <a:latin typeface="Helvetica" charset="0"/>
              </a:rPr>
              <a:pPr/>
              <a:t>2</a:t>
            </a:fld>
            <a:endParaRPr lang="en-US" altLang="en-US" sz="1000">
              <a:latin typeface="Helvetica" charset="0"/>
            </a:endParaRPr>
          </a:p>
        </p:txBody>
      </p:sp>
      <p:sp>
        <p:nvSpPr>
          <p:cNvPr id="125983" name="Rectangle 31"/>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6393" name="Text Box 36"/>
          <p:cNvSpPr txBox="1">
            <a:spLocks noChangeArrowheads="1"/>
          </p:cNvSpPr>
          <p:nvPr/>
        </p:nvSpPr>
        <p:spPr bwMode="auto">
          <a:xfrm>
            <a:off x="228600" y="2133600"/>
            <a:ext cx="80772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spcBef>
                <a:spcPct val="50000"/>
              </a:spcBef>
              <a:defRPr/>
            </a:pPr>
            <a:r>
              <a:rPr lang="en-US" i="1" dirty="0">
                <a:latin typeface="+mn-lt"/>
              </a:rPr>
              <a:t>The product that software professionals </a:t>
            </a:r>
            <a:r>
              <a:rPr lang="en-US" i="1" dirty="0">
                <a:solidFill>
                  <a:srgbClr val="AD0101"/>
                </a:solidFill>
                <a:latin typeface="+mn-lt"/>
              </a:rPr>
              <a:t>build </a:t>
            </a:r>
            <a:r>
              <a:rPr lang="en-US" i="1" dirty="0">
                <a:latin typeface="+mn-lt"/>
              </a:rPr>
              <a:t>and then </a:t>
            </a:r>
            <a:r>
              <a:rPr lang="en-US" i="1" dirty="0">
                <a:solidFill>
                  <a:srgbClr val="AD0101"/>
                </a:solidFill>
                <a:latin typeface="+mn-lt"/>
              </a:rPr>
              <a:t>support </a:t>
            </a:r>
            <a:r>
              <a:rPr lang="en-US" i="1" dirty="0">
                <a:latin typeface="+mn-lt"/>
              </a:rPr>
              <a:t>over the long term.</a:t>
            </a:r>
          </a:p>
          <a:p>
            <a:pPr>
              <a:spcBef>
                <a:spcPct val="50000"/>
              </a:spcBef>
              <a:defRPr/>
            </a:pPr>
            <a:r>
              <a:rPr lang="en-US" i="1" dirty="0">
                <a:latin typeface="+mn-lt"/>
              </a:rPr>
              <a:t>Software encompasses: (1) </a:t>
            </a:r>
            <a:r>
              <a:rPr lang="en-US" i="1" dirty="0">
                <a:solidFill>
                  <a:schemeClr val="folHlink"/>
                </a:solidFill>
                <a:latin typeface="+mn-lt"/>
              </a:rPr>
              <a:t>instructions</a:t>
            </a:r>
            <a:r>
              <a:rPr lang="en-US" i="1" dirty="0">
                <a:latin typeface="+mn-lt"/>
              </a:rPr>
              <a:t> (computer programs) that when executed provide desired features, function, and performance;  (2) </a:t>
            </a:r>
            <a:r>
              <a:rPr lang="en-US" i="1" dirty="0">
                <a:solidFill>
                  <a:schemeClr val="folHlink"/>
                </a:solidFill>
                <a:latin typeface="+mn-lt"/>
              </a:rPr>
              <a:t>data structures</a:t>
            </a:r>
            <a:r>
              <a:rPr lang="en-US" i="1" dirty="0">
                <a:latin typeface="+mn-lt"/>
              </a:rPr>
              <a:t> that enable the programs to adequately store and manipulate information and (3) </a:t>
            </a:r>
            <a:r>
              <a:rPr lang="en-US" i="1" dirty="0">
                <a:solidFill>
                  <a:schemeClr val="folHlink"/>
                </a:solidFill>
                <a:latin typeface="+mn-lt"/>
              </a:rPr>
              <a:t>documentation</a:t>
            </a:r>
            <a:r>
              <a:rPr lang="en-US" i="1" dirty="0">
                <a:latin typeface="+mn-lt"/>
              </a:rPr>
              <a:t> that describes the operation and use of the programs.</a:t>
            </a:r>
            <a:r>
              <a:rPr lang="en-US" dirty="0">
                <a:latin typeface="+mn-lt"/>
              </a:rPr>
              <a:t> </a:t>
            </a:r>
          </a:p>
        </p:txBody>
      </p:sp>
    </p:spTree>
    <p:extLst>
      <p:ext uri="{BB962C8B-B14F-4D97-AF65-F5344CB8AC3E}">
        <p14:creationId xmlns:p14="http://schemas.microsoft.com/office/powerpoint/2010/main" val="84305710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rtlCol="0">
            <a:normAutofit/>
          </a:bodyPr>
          <a:lstStyle/>
          <a:p>
            <a:pPr eaLnBrk="1" fontAlgn="auto" hangingPunct="1">
              <a:spcAft>
                <a:spcPts val="0"/>
              </a:spcAft>
              <a:defRPr/>
            </a:pPr>
            <a:r>
              <a:rPr lang="en-US">
                <a:solidFill>
                  <a:schemeClr val="tx1">
                    <a:lumMod val="85000"/>
                    <a:lumOff val="15000"/>
                  </a:schemeClr>
                </a:solidFill>
                <a:ea typeface="+mj-ea"/>
                <a:cs typeface="+mj-cs"/>
              </a:rPr>
              <a:t>The Essence of Practice</a:t>
            </a:r>
          </a:p>
        </p:txBody>
      </p:sp>
      <p:sp>
        <p:nvSpPr>
          <p:cNvPr id="38914" name="Rectangle 3"/>
          <p:cNvSpPr>
            <a:spLocks noGrp="1" noChangeArrowheads="1"/>
          </p:cNvSpPr>
          <p:nvPr>
            <p:ph idx="1"/>
          </p:nvPr>
        </p:nvSpPr>
        <p:spPr>
          <a:xfrm>
            <a:off x="609600" y="1676400"/>
            <a:ext cx="7924800" cy="4343400"/>
          </a:xfrm>
        </p:spPr>
        <p:txBody>
          <a:bodyPr/>
          <a:lstStyle/>
          <a:p>
            <a:pPr eaLnBrk="1" hangingPunct="1"/>
            <a:r>
              <a:rPr lang="en-US" altLang="en-US" dirty="0">
                <a:ea typeface="ＭＳ Ｐゴシック" pitchFamily="34" charset="-128"/>
              </a:rPr>
              <a:t>How does the practice of software engineering fit in the process activities mentioned above? Namely, communication, planning, modeling, construction and deployment. </a:t>
            </a:r>
          </a:p>
          <a:p>
            <a:pPr eaLnBrk="1" hangingPunct="1"/>
            <a:r>
              <a:rPr lang="en-US" altLang="en-US" dirty="0">
                <a:ea typeface="ＭＳ Ｐゴシック" pitchFamily="34" charset="-128"/>
              </a:rPr>
              <a:t>George </a:t>
            </a:r>
            <a:r>
              <a:rPr lang="en-US" altLang="en-US" dirty="0" err="1">
                <a:ea typeface="ＭＳ Ｐゴシック" pitchFamily="34" charset="-128"/>
              </a:rPr>
              <a:t>Polya</a:t>
            </a:r>
            <a:r>
              <a:rPr lang="en-US" altLang="en-US" dirty="0">
                <a:ea typeface="ＭＳ Ｐゴシック" pitchFamily="34" charset="-128"/>
              </a:rPr>
              <a:t> outlines the essence of problem solving, suggests:</a:t>
            </a:r>
          </a:p>
          <a:p>
            <a:pPr lvl="2" eaLnBrk="1" hangingPunct="1">
              <a:spcBef>
                <a:spcPts val="600"/>
              </a:spcBef>
              <a:buFontTx/>
              <a:buNone/>
            </a:pPr>
            <a:r>
              <a:rPr lang="en-US" altLang="en-US" i="1" dirty="0">
                <a:latin typeface="Palatino" charset="0"/>
                <a:ea typeface="ＭＳ Ｐゴシック" pitchFamily="34" charset="-128"/>
              </a:rPr>
              <a:t>1.	Understand the problem</a:t>
            </a:r>
            <a:r>
              <a:rPr lang="en-US" altLang="en-US" dirty="0">
                <a:latin typeface="Palatino" charset="0"/>
                <a:ea typeface="ＭＳ Ｐゴシック" pitchFamily="34" charset="-128"/>
              </a:rPr>
              <a:t> (communication and analysis).</a:t>
            </a:r>
          </a:p>
          <a:p>
            <a:pPr lvl="2" eaLnBrk="1" hangingPunct="1">
              <a:buFontTx/>
              <a:buNone/>
            </a:pPr>
            <a:r>
              <a:rPr lang="en-US" altLang="en-US" i="1" dirty="0">
                <a:latin typeface="Palatino" charset="0"/>
                <a:ea typeface="ＭＳ Ｐゴシック" pitchFamily="34" charset="-128"/>
              </a:rPr>
              <a:t>2.	Plan a solution</a:t>
            </a:r>
            <a:r>
              <a:rPr lang="en-US" altLang="en-US" dirty="0">
                <a:latin typeface="Palatino" charset="0"/>
                <a:ea typeface="ＭＳ Ｐゴシック" pitchFamily="34" charset="-128"/>
              </a:rPr>
              <a:t> (modeling and software design).</a:t>
            </a:r>
          </a:p>
          <a:p>
            <a:pPr lvl="2" eaLnBrk="1" hangingPunct="1">
              <a:buFontTx/>
              <a:buNone/>
            </a:pPr>
            <a:r>
              <a:rPr lang="en-US" altLang="en-US" i="1" dirty="0">
                <a:latin typeface="Palatino" charset="0"/>
                <a:ea typeface="ＭＳ Ｐゴシック" pitchFamily="34" charset="-128"/>
              </a:rPr>
              <a:t>3.	Carry out the plan</a:t>
            </a:r>
            <a:r>
              <a:rPr lang="en-US" altLang="en-US" dirty="0">
                <a:latin typeface="Palatino" charset="0"/>
                <a:ea typeface="ＭＳ Ｐゴシック" pitchFamily="34" charset="-128"/>
              </a:rPr>
              <a:t> (code generation).</a:t>
            </a:r>
          </a:p>
          <a:p>
            <a:pPr lvl="2" eaLnBrk="1" hangingPunct="1">
              <a:buFontTx/>
              <a:buNone/>
            </a:pPr>
            <a:r>
              <a:rPr lang="en-US" altLang="en-US" i="1" dirty="0">
                <a:latin typeface="Palatino" charset="0"/>
                <a:ea typeface="ＭＳ Ｐゴシック" pitchFamily="34" charset="-128"/>
              </a:rPr>
              <a:t>4.	Examine the result for accuracy</a:t>
            </a:r>
            <a:r>
              <a:rPr lang="en-US" altLang="en-US" dirty="0">
                <a:latin typeface="Palatino" charset="0"/>
                <a:ea typeface="ＭＳ Ｐゴシック" pitchFamily="34" charset="-128"/>
              </a:rPr>
              <a:t> (testing and quality assurance).</a:t>
            </a:r>
          </a:p>
          <a:p>
            <a:pPr eaLnBrk="1" hangingPunct="1"/>
            <a:endParaRPr lang="en-US" altLang="en-US" dirty="0">
              <a:ea typeface="ＭＳ Ｐゴシック" pitchFamily="34" charset="-128"/>
            </a:endParaRPr>
          </a:p>
        </p:txBody>
      </p:sp>
    </p:spTree>
    <p:extLst>
      <p:ext uri="{BB962C8B-B14F-4D97-AF65-F5344CB8AC3E}">
        <p14:creationId xmlns:p14="http://schemas.microsoft.com/office/powerpoint/2010/main" val="393273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rtlCol="0">
            <a:normAutofit/>
          </a:bodyPr>
          <a:lstStyle/>
          <a:p>
            <a:pPr eaLnBrk="1" fontAlgn="auto" hangingPunct="1">
              <a:spcAft>
                <a:spcPts val="0"/>
              </a:spcAft>
              <a:defRPr/>
            </a:pPr>
            <a:r>
              <a:rPr lang="en-US">
                <a:solidFill>
                  <a:schemeClr val="tx1">
                    <a:lumMod val="85000"/>
                    <a:lumOff val="15000"/>
                  </a:schemeClr>
                </a:solidFill>
                <a:ea typeface="+mj-ea"/>
                <a:cs typeface="+mj-cs"/>
              </a:rPr>
              <a:t>Understand the Problem</a:t>
            </a:r>
          </a:p>
        </p:txBody>
      </p:sp>
      <p:sp>
        <p:nvSpPr>
          <p:cNvPr id="39938" name="Rectangle 3"/>
          <p:cNvSpPr>
            <a:spLocks noGrp="1" noChangeArrowheads="1"/>
          </p:cNvSpPr>
          <p:nvPr>
            <p:ph idx="1"/>
          </p:nvPr>
        </p:nvSpPr>
        <p:spPr/>
        <p:txBody>
          <a:bodyPr/>
          <a:lstStyle/>
          <a:p>
            <a:pPr eaLnBrk="1" hangingPunct="1">
              <a:lnSpc>
                <a:spcPct val="90000"/>
              </a:lnSpc>
              <a:spcBef>
                <a:spcPts val="600"/>
              </a:spcBef>
            </a:pPr>
            <a:r>
              <a:rPr lang="en-US" altLang="en-US" i="1">
                <a:solidFill>
                  <a:schemeClr val="folHlink"/>
                </a:solidFill>
                <a:latin typeface="Palatino" charset="0"/>
                <a:ea typeface="ＭＳ Ｐゴシック" pitchFamily="34" charset="-128"/>
              </a:rPr>
              <a:t>Who has a stake in the solution to the problem?</a:t>
            </a:r>
            <a:r>
              <a:rPr lang="en-US" altLang="en-US">
                <a:latin typeface="Palatino" charset="0"/>
                <a:ea typeface="ＭＳ Ｐゴシック" pitchFamily="34" charset="-128"/>
              </a:rPr>
              <a:t> That is, who are the stakeholders?</a:t>
            </a:r>
          </a:p>
          <a:p>
            <a:pPr eaLnBrk="1" hangingPunct="1">
              <a:lnSpc>
                <a:spcPct val="90000"/>
              </a:lnSpc>
            </a:pPr>
            <a:r>
              <a:rPr lang="en-US" altLang="en-US" i="1">
                <a:solidFill>
                  <a:schemeClr val="folHlink"/>
                </a:solidFill>
                <a:latin typeface="Palatino" charset="0"/>
                <a:ea typeface="ＭＳ Ｐゴシック" pitchFamily="34" charset="-128"/>
              </a:rPr>
              <a:t>What are the unknowns?</a:t>
            </a:r>
            <a:r>
              <a:rPr lang="en-US" altLang="en-US" i="1">
                <a:latin typeface="Palatino" charset="0"/>
                <a:ea typeface="ＭＳ Ｐゴシック" pitchFamily="34" charset="-128"/>
              </a:rPr>
              <a:t> </a:t>
            </a:r>
            <a:r>
              <a:rPr lang="en-US" altLang="en-US">
                <a:latin typeface="Palatino" charset="0"/>
                <a:ea typeface="ＭＳ Ｐゴシック" pitchFamily="34" charset="-128"/>
              </a:rPr>
              <a:t>What data, functions, and features are required to properly solve the problem?</a:t>
            </a:r>
          </a:p>
          <a:p>
            <a:pPr eaLnBrk="1" hangingPunct="1">
              <a:lnSpc>
                <a:spcPct val="90000"/>
              </a:lnSpc>
            </a:pPr>
            <a:r>
              <a:rPr lang="en-US" altLang="en-US" i="1">
                <a:solidFill>
                  <a:schemeClr val="folHlink"/>
                </a:solidFill>
                <a:latin typeface="Palatino" charset="0"/>
                <a:ea typeface="ＭＳ Ｐゴシック" pitchFamily="34" charset="-128"/>
              </a:rPr>
              <a:t>Can the problem be compartmentalized?</a:t>
            </a:r>
            <a:r>
              <a:rPr lang="en-US" altLang="en-US">
                <a:latin typeface="Palatino" charset="0"/>
                <a:ea typeface="ＭＳ Ｐゴシック" pitchFamily="34" charset="-128"/>
              </a:rPr>
              <a:t> Is it possible to represent smaller problems that may be easier to understand?</a:t>
            </a:r>
          </a:p>
          <a:p>
            <a:pPr eaLnBrk="1" hangingPunct="1">
              <a:lnSpc>
                <a:spcPct val="90000"/>
              </a:lnSpc>
            </a:pPr>
            <a:r>
              <a:rPr lang="en-US" altLang="en-US" i="1">
                <a:solidFill>
                  <a:schemeClr val="folHlink"/>
                </a:solidFill>
                <a:latin typeface="Palatino" charset="0"/>
                <a:ea typeface="ＭＳ Ｐゴシック" pitchFamily="34" charset="-128"/>
              </a:rPr>
              <a:t>Can the problem be represented graphically?</a:t>
            </a:r>
            <a:r>
              <a:rPr lang="en-US" altLang="en-US">
                <a:latin typeface="Palatino" charset="0"/>
                <a:ea typeface="ＭＳ Ｐゴシック" pitchFamily="34" charset="-128"/>
              </a:rPr>
              <a:t> Can an analysis model be created?</a:t>
            </a:r>
          </a:p>
          <a:p>
            <a:pPr eaLnBrk="1" hangingPunct="1">
              <a:lnSpc>
                <a:spcPct val="90000"/>
              </a:lnSpc>
            </a:pPr>
            <a:endParaRPr lang="en-US" altLang="en-US">
              <a:ea typeface="ＭＳ Ｐゴシック" pitchFamily="34" charset="-128"/>
            </a:endParaRPr>
          </a:p>
        </p:txBody>
      </p:sp>
    </p:spTree>
    <p:extLst>
      <p:ext uri="{BB962C8B-B14F-4D97-AF65-F5344CB8AC3E}">
        <p14:creationId xmlns:p14="http://schemas.microsoft.com/office/powerpoint/2010/main" val="1698146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altLang="en-US">
                <a:ea typeface="ＭＳ Ｐゴシック" pitchFamily="34" charset="-128"/>
              </a:rPr>
              <a:t>Plan the Solution</a:t>
            </a:r>
          </a:p>
        </p:txBody>
      </p:sp>
      <p:sp>
        <p:nvSpPr>
          <p:cNvPr id="40962" name="Rectangle 3"/>
          <p:cNvSpPr>
            <a:spLocks noGrp="1" noChangeArrowheads="1"/>
          </p:cNvSpPr>
          <p:nvPr>
            <p:ph idx="1"/>
          </p:nvPr>
        </p:nvSpPr>
        <p:spPr/>
        <p:txBody>
          <a:bodyPr/>
          <a:lstStyle/>
          <a:p>
            <a:pPr eaLnBrk="1" hangingPunct="1">
              <a:spcBef>
                <a:spcPts val="600"/>
              </a:spcBef>
            </a:pPr>
            <a:r>
              <a:rPr lang="en-US" altLang="en-US" sz="2000" i="1">
                <a:solidFill>
                  <a:schemeClr val="folHlink"/>
                </a:solidFill>
                <a:latin typeface="Palatino" charset="0"/>
                <a:ea typeface="ＭＳ Ｐゴシック" pitchFamily="34" charset="-128"/>
              </a:rPr>
              <a:t>Have you seen similar problems before?</a:t>
            </a:r>
            <a:r>
              <a:rPr lang="en-US" altLang="en-US" sz="2000" i="1">
                <a:latin typeface="Palatino" charset="0"/>
                <a:ea typeface="ＭＳ Ｐゴシック" pitchFamily="34" charset="-128"/>
              </a:rPr>
              <a:t> </a:t>
            </a:r>
            <a:r>
              <a:rPr lang="en-US" altLang="en-US" sz="2000">
                <a:latin typeface="Palatino" charset="0"/>
                <a:ea typeface="ＭＳ Ｐゴシック" pitchFamily="34" charset="-128"/>
              </a:rPr>
              <a:t>Are there patterns that are recognizable in a potential solution? Is there existing software that implements the data, functions, and features that are required? </a:t>
            </a:r>
          </a:p>
          <a:p>
            <a:pPr eaLnBrk="1" hangingPunct="1"/>
            <a:r>
              <a:rPr lang="en-US" altLang="en-US" sz="2000" i="1">
                <a:solidFill>
                  <a:schemeClr val="folHlink"/>
                </a:solidFill>
                <a:latin typeface="Palatino" charset="0"/>
                <a:ea typeface="ＭＳ Ｐゴシック" pitchFamily="34" charset="-128"/>
              </a:rPr>
              <a:t>Has a similar problem been solved?</a:t>
            </a:r>
            <a:r>
              <a:rPr lang="en-US" altLang="en-US" sz="2000">
                <a:latin typeface="Palatino" charset="0"/>
                <a:ea typeface="ＭＳ Ｐゴシック" pitchFamily="34" charset="-128"/>
              </a:rPr>
              <a:t> If so, are elements of the solution reusable?</a:t>
            </a:r>
          </a:p>
          <a:p>
            <a:pPr eaLnBrk="1" hangingPunct="1"/>
            <a:r>
              <a:rPr lang="en-US" altLang="en-US" sz="2000" i="1">
                <a:solidFill>
                  <a:schemeClr val="folHlink"/>
                </a:solidFill>
                <a:latin typeface="Palatino" charset="0"/>
                <a:ea typeface="ＭＳ Ｐゴシック" pitchFamily="34" charset="-128"/>
              </a:rPr>
              <a:t>Can subproblems be defined?</a:t>
            </a:r>
            <a:r>
              <a:rPr lang="en-US" altLang="en-US" sz="2000">
                <a:latin typeface="Palatino" charset="0"/>
                <a:ea typeface="ＭＳ Ｐゴシック" pitchFamily="34" charset="-128"/>
              </a:rPr>
              <a:t> If so, are solutions readily apparent for the subproblems?</a:t>
            </a:r>
          </a:p>
          <a:p>
            <a:pPr eaLnBrk="1" hangingPunct="1"/>
            <a:r>
              <a:rPr lang="en-US" altLang="en-US" sz="2000" i="1">
                <a:solidFill>
                  <a:schemeClr val="folHlink"/>
                </a:solidFill>
                <a:latin typeface="Palatino" charset="0"/>
                <a:ea typeface="ＭＳ Ｐゴシック" pitchFamily="34" charset="-128"/>
              </a:rPr>
              <a:t>Can you represent a solution in a manner that leads to effective implementation? </a:t>
            </a:r>
            <a:r>
              <a:rPr lang="en-US" altLang="en-US" sz="2000">
                <a:latin typeface="Palatino" charset="0"/>
                <a:ea typeface="ＭＳ Ｐゴシック" pitchFamily="34" charset="-128"/>
              </a:rPr>
              <a:t>Can a design model be created?</a:t>
            </a:r>
          </a:p>
          <a:p>
            <a:pPr eaLnBrk="1" hangingPunct="1"/>
            <a:endParaRPr lang="en-US" altLang="en-US" sz="2000">
              <a:ea typeface="ＭＳ Ｐゴシック" pitchFamily="34" charset="-128"/>
            </a:endParaRPr>
          </a:p>
        </p:txBody>
      </p:sp>
    </p:spTree>
    <p:extLst>
      <p:ext uri="{BB962C8B-B14F-4D97-AF65-F5344CB8AC3E}">
        <p14:creationId xmlns:p14="http://schemas.microsoft.com/office/powerpoint/2010/main" val="3151796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pPr eaLnBrk="1" hangingPunct="1"/>
            <a:r>
              <a:rPr lang="en-US" altLang="en-US">
                <a:ea typeface="ＭＳ Ｐゴシック" pitchFamily="34" charset="-128"/>
              </a:rPr>
              <a:t>Carry Out the Plan</a:t>
            </a:r>
          </a:p>
        </p:txBody>
      </p:sp>
      <p:sp>
        <p:nvSpPr>
          <p:cNvPr id="41986" name="Rectangle 3"/>
          <p:cNvSpPr>
            <a:spLocks noGrp="1" noChangeArrowheads="1"/>
          </p:cNvSpPr>
          <p:nvPr>
            <p:ph idx="1"/>
          </p:nvPr>
        </p:nvSpPr>
        <p:spPr/>
        <p:txBody>
          <a:bodyPr/>
          <a:lstStyle/>
          <a:p>
            <a:pPr eaLnBrk="1" hangingPunct="1">
              <a:spcBef>
                <a:spcPts val="600"/>
              </a:spcBef>
            </a:pPr>
            <a:r>
              <a:rPr lang="en-US" altLang="en-US" i="1">
                <a:solidFill>
                  <a:schemeClr val="folHlink"/>
                </a:solidFill>
                <a:latin typeface="Palatino" charset="0"/>
                <a:ea typeface="ＭＳ Ｐゴシック" pitchFamily="34" charset="-128"/>
              </a:rPr>
              <a:t>Does the solutions conform to the plan?</a:t>
            </a:r>
            <a:r>
              <a:rPr lang="en-US" altLang="en-US">
                <a:latin typeface="Palatino" charset="0"/>
                <a:ea typeface="ＭＳ Ｐゴシック" pitchFamily="34" charset="-128"/>
              </a:rPr>
              <a:t> Is source code traceable to the design model?</a:t>
            </a:r>
            <a:endParaRPr lang="en-US" altLang="en-US" i="1">
              <a:latin typeface="Palatino" charset="0"/>
              <a:ea typeface="ＭＳ Ｐゴシック" pitchFamily="34" charset="-128"/>
            </a:endParaRPr>
          </a:p>
          <a:p>
            <a:pPr eaLnBrk="1" hangingPunct="1"/>
            <a:r>
              <a:rPr lang="en-US" altLang="en-US" i="1">
                <a:solidFill>
                  <a:schemeClr val="folHlink"/>
                </a:solidFill>
                <a:latin typeface="Palatino" charset="0"/>
                <a:ea typeface="ＭＳ Ｐゴシック" pitchFamily="34" charset="-128"/>
              </a:rPr>
              <a:t>Is each component part of the solution provably correct?</a:t>
            </a:r>
            <a:r>
              <a:rPr lang="en-US" altLang="en-US">
                <a:latin typeface="Palatino" charset="0"/>
                <a:ea typeface="ＭＳ Ｐゴシック" pitchFamily="34" charset="-128"/>
              </a:rPr>
              <a:t> Has the design and code been reviewed, or better, have correctness proofs been applied to algorithm?</a:t>
            </a:r>
          </a:p>
          <a:p>
            <a:pPr eaLnBrk="1" hangingPunct="1"/>
            <a:endParaRPr lang="en-US" altLang="en-US">
              <a:ea typeface="ＭＳ Ｐゴシック" pitchFamily="34" charset="-128"/>
            </a:endParaRPr>
          </a:p>
        </p:txBody>
      </p:sp>
    </p:spTree>
    <p:extLst>
      <p:ext uri="{BB962C8B-B14F-4D97-AF65-F5344CB8AC3E}">
        <p14:creationId xmlns:p14="http://schemas.microsoft.com/office/powerpoint/2010/main" val="2632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tLang="en-US">
                <a:ea typeface="ＭＳ Ｐゴシック" pitchFamily="34" charset="-128"/>
              </a:rPr>
              <a:t>Examine the Result</a:t>
            </a:r>
          </a:p>
        </p:txBody>
      </p:sp>
      <p:sp>
        <p:nvSpPr>
          <p:cNvPr id="43010" name="Rectangle 3"/>
          <p:cNvSpPr>
            <a:spLocks noGrp="1" noChangeArrowheads="1"/>
          </p:cNvSpPr>
          <p:nvPr>
            <p:ph idx="1"/>
          </p:nvPr>
        </p:nvSpPr>
        <p:spPr/>
        <p:txBody>
          <a:bodyPr/>
          <a:lstStyle/>
          <a:p>
            <a:pPr eaLnBrk="1" hangingPunct="1">
              <a:spcBef>
                <a:spcPts val="600"/>
              </a:spcBef>
            </a:pPr>
            <a:r>
              <a:rPr lang="en-US" altLang="en-US" i="1">
                <a:solidFill>
                  <a:schemeClr val="folHlink"/>
                </a:solidFill>
                <a:latin typeface="Palatino" charset="0"/>
                <a:ea typeface="ＭＳ Ｐゴシック" pitchFamily="34" charset="-128"/>
              </a:rPr>
              <a:t>Is it possible to test each component part of the solution?</a:t>
            </a:r>
            <a:r>
              <a:rPr lang="en-US" altLang="en-US" i="1">
                <a:latin typeface="Palatino" charset="0"/>
                <a:ea typeface="ＭＳ Ｐゴシック" pitchFamily="34" charset="-128"/>
              </a:rPr>
              <a:t> </a:t>
            </a:r>
            <a:r>
              <a:rPr lang="en-US" altLang="en-US">
                <a:latin typeface="Palatino" charset="0"/>
                <a:ea typeface="ＭＳ Ｐゴシック" pitchFamily="34" charset="-128"/>
              </a:rPr>
              <a:t>Has a reasonable testing strategy been implemented?</a:t>
            </a:r>
            <a:endParaRPr lang="en-US" altLang="en-US" i="1">
              <a:latin typeface="Palatino" charset="0"/>
              <a:ea typeface="ＭＳ Ｐゴシック" pitchFamily="34" charset="-128"/>
            </a:endParaRPr>
          </a:p>
          <a:p>
            <a:pPr eaLnBrk="1" hangingPunct="1"/>
            <a:r>
              <a:rPr lang="en-US" altLang="en-US" i="1">
                <a:solidFill>
                  <a:schemeClr val="folHlink"/>
                </a:solidFill>
                <a:latin typeface="Palatino" charset="0"/>
                <a:ea typeface="ＭＳ Ｐゴシック" pitchFamily="34" charset="-128"/>
              </a:rPr>
              <a:t>Does the solution produce results that conform to the data, functions, and features that are required?</a:t>
            </a:r>
            <a:r>
              <a:rPr lang="en-US" altLang="en-US" i="1">
                <a:latin typeface="Palatino" charset="0"/>
                <a:ea typeface="ＭＳ Ｐゴシック" pitchFamily="34" charset="-128"/>
              </a:rPr>
              <a:t> </a:t>
            </a:r>
            <a:r>
              <a:rPr lang="en-US" altLang="en-US">
                <a:latin typeface="Palatino" charset="0"/>
                <a:ea typeface="ＭＳ Ｐゴシック" pitchFamily="34" charset="-128"/>
              </a:rPr>
              <a:t>Has the software been validated against all stakeholder requirements?</a:t>
            </a:r>
            <a:endParaRPr lang="en-US" altLang="en-US" i="1">
              <a:latin typeface="Palatino" charset="0"/>
              <a:ea typeface="ＭＳ Ｐゴシック" pitchFamily="34" charset="-128"/>
            </a:endParaRPr>
          </a:p>
          <a:p>
            <a:pPr eaLnBrk="1" hangingPunct="1"/>
            <a:endParaRPr lang="en-US" altLang="en-US">
              <a:ea typeface="ＭＳ Ｐゴシック" pitchFamily="34" charset="-128"/>
            </a:endParaRPr>
          </a:p>
        </p:txBody>
      </p:sp>
    </p:spTree>
    <p:extLst>
      <p:ext uri="{BB962C8B-B14F-4D97-AF65-F5344CB8AC3E}">
        <p14:creationId xmlns:p14="http://schemas.microsoft.com/office/powerpoint/2010/main" val="369925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533400" y="304800"/>
            <a:ext cx="8458200" cy="1600200"/>
          </a:xfrm>
        </p:spPr>
        <p:txBody>
          <a:bodyPr/>
          <a:lstStyle/>
          <a:p>
            <a:pPr eaLnBrk="1" hangingPunct="1"/>
            <a:r>
              <a:rPr lang="en-US" altLang="en-US" sz="3200" dirty="0">
                <a:ea typeface="ＭＳ Ｐゴシック" pitchFamily="34" charset="-128"/>
              </a:rPr>
              <a:t>Hooker</a:t>
            </a:r>
            <a:r>
              <a:rPr lang="ja-JP" altLang="en-US" sz="3200" dirty="0">
                <a:ea typeface="ＭＳ Ｐゴシック" pitchFamily="34" charset="-128"/>
              </a:rPr>
              <a:t>’</a:t>
            </a:r>
            <a:r>
              <a:rPr lang="en-US" altLang="ja-JP" sz="3200" dirty="0">
                <a:ea typeface="ＭＳ Ｐゴシック" pitchFamily="34" charset="-128"/>
              </a:rPr>
              <a:t>s General Principles for Software Engineering Practice: important underlying law</a:t>
            </a:r>
            <a:endParaRPr lang="en-US" altLang="en-US" sz="3200" dirty="0">
              <a:ea typeface="ＭＳ Ｐゴシック" pitchFamily="34" charset="-128"/>
            </a:endParaRPr>
          </a:p>
        </p:txBody>
      </p:sp>
      <p:sp>
        <p:nvSpPr>
          <p:cNvPr id="44034" name="Rectangle 3"/>
          <p:cNvSpPr>
            <a:spLocks noGrp="1" noChangeArrowheads="1"/>
          </p:cNvSpPr>
          <p:nvPr>
            <p:ph idx="1"/>
          </p:nvPr>
        </p:nvSpPr>
        <p:spPr>
          <a:xfrm>
            <a:off x="457200" y="1905000"/>
            <a:ext cx="8229600" cy="3962400"/>
          </a:xfrm>
        </p:spPr>
        <p:txBody>
          <a:bodyPr>
            <a:normAutofit fontScale="92500" lnSpcReduction="10000"/>
          </a:bodyPr>
          <a:lstStyle/>
          <a:p>
            <a:pPr marL="0" indent="0" eaLnBrk="1" hangingPunct="1">
              <a:spcBef>
                <a:spcPts val="600"/>
              </a:spcBef>
              <a:buFont typeface="Arial" pitchFamily="34" charset="0"/>
              <a:buNone/>
            </a:pPr>
            <a:r>
              <a:rPr lang="en-US" altLang="en-US" dirty="0">
                <a:latin typeface="Palatino" charset="0"/>
                <a:ea typeface="ＭＳ Ｐゴシック" pitchFamily="34" charset="-128"/>
              </a:rPr>
              <a:t>Help you establish mind-set for solid software engineering practice (David Hooker 96). </a:t>
            </a:r>
          </a:p>
          <a:p>
            <a:pPr marL="0" indent="0" eaLnBrk="1" hangingPunct="1">
              <a:spcBef>
                <a:spcPts val="600"/>
              </a:spcBef>
            </a:pPr>
            <a:r>
              <a:rPr lang="en-US" altLang="en-US" sz="2000" dirty="0">
                <a:latin typeface="Palatino" charset="0"/>
                <a:ea typeface="ＭＳ Ｐゴシック" pitchFamily="34" charset="-128"/>
              </a:rPr>
              <a:t>1: </a:t>
            </a:r>
            <a:r>
              <a:rPr lang="en-US" altLang="en-US" sz="2000" i="1" dirty="0">
                <a:latin typeface="Palatino" charset="0"/>
                <a:ea typeface="ＭＳ Ｐゴシック" pitchFamily="34" charset="-128"/>
              </a:rPr>
              <a:t>The Reason It All Exists: provide values to users </a:t>
            </a:r>
          </a:p>
          <a:p>
            <a:pPr marL="0" indent="0" eaLnBrk="1" hangingPunct="1">
              <a:spcBef>
                <a:spcPts val="600"/>
              </a:spcBef>
            </a:pPr>
            <a:r>
              <a:rPr lang="en-US" altLang="en-US" sz="2000" dirty="0">
                <a:solidFill>
                  <a:srgbClr val="000000"/>
                </a:solidFill>
                <a:latin typeface="Palatino" charset="0"/>
                <a:ea typeface="ＭＳ Ｐゴシック" pitchFamily="34" charset="-128"/>
              </a:rPr>
              <a:t>2: </a:t>
            </a:r>
            <a:r>
              <a:rPr lang="en-US" altLang="en-US" sz="2000" i="1" dirty="0">
                <a:solidFill>
                  <a:srgbClr val="000000"/>
                </a:solidFill>
                <a:latin typeface="Palatino" charset="0"/>
                <a:ea typeface="ＭＳ Ｐゴシック" pitchFamily="34" charset="-128"/>
              </a:rPr>
              <a:t>KISS (Keep It Simple, Stupid! As simple as possible)</a:t>
            </a:r>
          </a:p>
          <a:p>
            <a:pPr marL="0" indent="0" eaLnBrk="1" hangingPunct="1">
              <a:spcBef>
                <a:spcPts val="600"/>
              </a:spcBef>
            </a:pPr>
            <a:r>
              <a:rPr lang="en-US" altLang="en-US" sz="2000" dirty="0">
                <a:solidFill>
                  <a:srgbClr val="000000"/>
                </a:solidFill>
                <a:latin typeface="Palatino" charset="0"/>
                <a:ea typeface="ＭＳ Ｐゴシック" pitchFamily="34" charset="-128"/>
              </a:rPr>
              <a:t>3: </a:t>
            </a:r>
            <a:r>
              <a:rPr lang="en-US" altLang="en-US" sz="2000" i="1" dirty="0">
                <a:solidFill>
                  <a:srgbClr val="000000"/>
                </a:solidFill>
                <a:latin typeface="Palatino" charset="0"/>
                <a:ea typeface="ＭＳ Ｐゴシック" pitchFamily="34" charset="-128"/>
              </a:rPr>
              <a:t>Maintain the Vision (otherwise, incompatible design)</a:t>
            </a:r>
            <a:endParaRPr lang="en-US" altLang="en-US" sz="2000" dirty="0">
              <a:solidFill>
                <a:srgbClr val="000000"/>
              </a:solidFill>
              <a:latin typeface="Palatino" charset="0"/>
              <a:ea typeface="ＭＳ Ｐゴシック" pitchFamily="34" charset="-128"/>
            </a:endParaRPr>
          </a:p>
          <a:p>
            <a:pPr marL="0" indent="0" eaLnBrk="1" hangingPunct="1">
              <a:spcBef>
                <a:spcPts val="600"/>
              </a:spcBef>
            </a:pPr>
            <a:r>
              <a:rPr lang="en-US" altLang="en-US" sz="2000" dirty="0">
                <a:solidFill>
                  <a:srgbClr val="000000"/>
                </a:solidFill>
                <a:latin typeface="Palatino" charset="0"/>
                <a:ea typeface="ＭＳ Ｐゴシック" pitchFamily="34" charset="-128"/>
              </a:rPr>
              <a:t>4: </a:t>
            </a:r>
            <a:r>
              <a:rPr lang="en-US" altLang="en-US" sz="2000" i="1" dirty="0">
                <a:solidFill>
                  <a:srgbClr val="000000"/>
                </a:solidFill>
                <a:latin typeface="Palatino" charset="0"/>
                <a:ea typeface="ＭＳ Ｐゴシック" pitchFamily="34" charset="-128"/>
              </a:rPr>
              <a:t>What You Produce, Others Will Consume</a:t>
            </a:r>
            <a:r>
              <a:rPr lang="en-US" altLang="en-US" sz="2000" dirty="0">
                <a:solidFill>
                  <a:srgbClr val="000000"/>
                </a:solidFill>
                <a:latin typeface="Palatino" charset="0"/>
                <a:ea typeface="ＭＳ Ｐゴシック" pitchFamily="34" charset="-128"/>
              </a:rPr>
              <a:t> (code with concern for those that must maintain and extend the system)</a:t>
            </a:r>
          </a:p>
          <a:p>
            <a:pPr marL="0" indent="0" eaLnBrk="1" hangingPunct="1">
              <a:spcBef>
                <a:spcPts val="600"/>
              </a:spcBef>
            </a:pPr>
            <a:r>
              <a:rPr lang="en-US" altLang="en-US" sz="2000" dirty="0">
                <a:solidFill>
                  <a:srgbClr val="000000"/>
                </a:solidFill>
                <a:latin typeface="Palatino" charset="0"/>
                <a:ea typeface="ＭＳ Ｐゴシック" pitchFamily="34" charset="-128"/>
              </a:rPr>
              <a:t>5: </a:t>
            </a:r>
            <a:r>
              <a:rPr lang="en-US" altLang="en-US" sz="2000" i="1" dirty="0">
                <a:solidFill>
                  <a:srgbClr val="000000"/>
                </a:solidFill>
                <a:latin typeface="Palatino" charset="0"/>
                <a:ea typeface="ＭＳ Ｐゴシック" pitchFamily="34" charset="-128"/>
              </a:rPr>
              <a:t>Be Open to the Future </a:t>
            </a:r>
            <a:r>
              <a:rPr lang="en-US" altLang="en-US" sz="2000" dirty="0">
                <a:solidFill>
                  <a:srgbClr val="000000"/>
                </a:solidFill>
                <a:latin typeface="Palatino" charset="0"/>
                <a:ea typeface="ＭＳ Ｐゴシック" pitchFamily="34" charset="-128"/>
              </a:rPr>
              <a:t> (never design yourself into a corner as specification and hardware changes)</a:t>
            </a:r>
          </a:p>
          <a:p>
            <a:pPr marL="0" indent="0" eaLnBrk="1" hangingPunct="1">
              <a:spcBef>
                <a:spcPts val="600"/>
              </a:spcBef>
            </a:pPr>
            <a:r>
              <a:rPr lang="en-US" altLang="en-US" sz="2000" dirty="0">
                <a:latin typeface="Palatino" charset="0"/>
                <a:ea typeface="ＭＳ Ｐゴシック" pitchFamily="34" charset="-128"/>
              </a:rPr>
              <a:t>6: </a:t>
            </a:r>
            <a:r>
              <a:rPr lang="en-US" altLang="en-US" sz="2000" i="1" dirty="0">
                <a:solidFill>
                  <a:srgbClr val="000000"/>
                </a:solidFill>
                <a:latin typeface="Palatino" charset="0"/>
                <a:ea typeface="ＭＳ Ｐゴシック" pitchFamily="34" charset="-128"/>
              </a:rPr>
              <a:t>Plan Ahead for Reuse</a:t>
            </a:r>
          </a:p>
          <a:p>
            <a:pPr marL="0" indent="0" eaLnBrk="1" hangingPunct="1">
              <a:spcBef>
                <a:spcPts val="600"/>
              </a:spcBef>
            </a:pPr>
            <a:r>
              <a:rPr lang="en-US" altLang="en-US" sz="2000" dirty="0">
                <a:solidFill>
                  <a:srgbClr val="000000"/>
                </a:solidFill>
                <a:latin typeface="Palatino" charset="0"/>
                <a:ea typeface="ＭＳ Ｐゴシック" pitchFamily="34" charset="-128"/>
              </a:rPr>
              <a:t>7</a:t>
            </a:r>
            <a:r>
              <a:rPr lang="en-US" altLang="en-US" sz="2000" i="1" dirty="0">
                <a:solidFill>
                  <a:srgbClr val="000000"/>
                </a:solidFill>
                <a:latin typeface="Palatino" charset="0"/>
                <a:ea typeface="ＭＳ Ｐゴシック" pitchFamily="34" charset="-128"/>
              </a:rPr>
              <a:t>: Think! Place clear complete thought before action produces better results.</a:t>
            </a:r>
            <a:endParaRPr lang="en-US" altLang="en-US" sz="2000" b="1" i="1" dirty="0">
              <a:solidFill>
                <a:srgbClr val="000000"/>
              </a:solidFill>
              <a:latin typeface="Palatino" charset="0"/>
              <a:ea typeface="ＭＳ Ｐゴシック" pitchFamily="34" charset="-128"/>
            </a:endParaRPr>
          </a:p>
        </p:txBody>
      </p:sp>
    </p:spTree>
    <p:extLst>
      <p:ext uri="{BB962C8B-B14F-4D97-AF65-F5344CB8AC3E}">
        <p14:creationId xmlns:p14="http://schemas.microsoft.com/office/powerpoint/2010/main" val="118728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1143000" y="457200"/>
            <a:ext cx="4359275" cy="709613"/>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Software Myths</a:t>
            </a:r>
          </a:p>
        </p:txBody>
      </p:sp>
      <p:sp>
        <p:nvSpPr>
          <p:cNvPr id="45058" name="Rectangle 3"/>
          <p:cNvSpPr>
            <a:spLocks noGrp="1" noChangeArrowheads="1"/>
          </p:cNvSpPr>
          <p:nvPr>
            <p:ph idx="1"/>
          </p:nvPr>
        </p:nvSpPr>
        <p:spPr>
          <a:xfrm>
            <a:off x="685800" y="1447800"/>
            <a:ext cx="7464425" cy="4648200"/>
          </a:xfrm>
        </p:spPr>
        <p:txBody>
          <a:bodyPr>
            <a:normAutofit/>
          </a:bodyPr>
          <a:lstStyle/>
          <a:p>
            <a:pPr marL="0" indent="0" eaLnBrk="1" hangingPunct="1">
              <a:buFont typeface="Arial" pitchFamily="34" charset="0"/>
              <a:buNone/>
            </a:pPr>
            <a:r>
              <a:rPr lang="en-US" altLang="en-US">
                <a:ea typeface="ＭＳ Ｐゴシック" pitchFamily="34" charset="-128"/>
              </a:rPr>
              <a:t>Erroneous beliefs about software and the process that is used to build it.</a:t>
            </a:r>
          </a:p>
          <a:p>
            <a:pPr marL="0" indent="0" eaLnBrk="1" hangingPunct="1"/>
            <a:r>
              <a:rPr lang="en-US" altLang="en-US">
                <a:ea typeface="ＭＳ Ｐゴシック" pitchFamily="34" charset="-128"/>
              </a:rPr>
              <a:t>Affect managers, customers (and other non-technical stakeholders) and practitioners</a:t>
            </a:r>
          </a:p>
          <a:p>
            <a:pPr marL="0" indent="0" eaLnBrk="1" hangingPunct="1"/>
            <a:r>
              <a:rPr lang="en-US" altLang="en-US">
                <a:ea typeface="ＭＳ Ｐゴシック" pitchFamily="34" charset="-128"/>
              </a:rPr>
              <a:t>Are believable because they often have elements of truth, </a:t>
            </a:r>
          </a:p>
          <a:p>
            <a:pPr marL="0" indent="0" eaLnBrk="1" hangingPunct="1">
              <a:buFont typeface="Wingdings" pitchFamily="2" charset="2"/>
              <a:buNone/>
            </a:pPr>
            <a:r>
              <a:rPr lang="en-US" altLang="en-US" i="1">
                <a:solidFill>
                  <a:schemeClr val="folHlink"/>
                </a:solidFill>
                <a:ea typeface="ＭＳ Ｐゴシック" pitchFamily="34" charset="-128"/>
              </a:rPr>
              <a:t>but …</a:t>
            </a:r>
            <a:endParaRPr lang="en-US" altLang="en-US">
              <a:ea typeface="ＭＳ Ｐゴシック" pitchFamily="34" charset="-128"/>
            </a:endParaRPr>
          </a:p>
          <a:p>
            <a:pPr marL="0" indent="0" eaLnBrk="1" hangingPunct="1"/>
            <a:r>
              <a:rPr lang="en-US" altLang="en-US">
                <a:ea typeface="ＭＳ Ｐゴシック" pitchFamily="34" charset="-128"/>
              </a:rPr>
              <a:t>Invariably lead to bad decisions, </a:t>
            </a:r>
          </a:p>
          <a:p>
            <a:pPr marL="0" indent="0" eaLnBrk="1" hangingPunct="1">
              <a:buFont typeface="Wingdings" pitchFamily="2" charset="2"/>
              <a:buNone/>
            </a:pPr>
            <a:r>
              <a:rPr lang="en-US" altLang="en-US" i="1">
                <a:solidFill>
                  <a:schemeClr val="folHlink"/>
                </a:solidFill>
                <a:ea typeface="ＭＳ Ｐゴシック" pitchFamily="34" charset="-128"/>
              </a:rPr>
              <a:t>therefore …</a:t>
            </a:r>
            <a:endParaRPr lang="en-US" altLang="en-US">
              <a:ea typeface="ＭＳ Ｐゴシック" pitchFamily="34" charset="-128"/>
            </a:endParaRPr>
          </a:p>
          <a:p>
            <a:pPr marL="0" indent="0" eaLnBrk="1" hangingPunct="1"/>
            <a:r>
              <a:rPr lang="en-US" altLang="en-US">
                <a:ea typeface="ＭＳ Ｐゴシック" pitchFamily="34" charset="-128"/>
              </a:rPr>
              <a:t>Insist on reality as you navigate your way through software engineering</a:t>
            </a:r>
          </a:p>
        </p:txBody>
      </p:sp>
    </p:spTree>
    <p:extLst>
      <p:ext uri="{BB962C8B-B14F-4D97-AF65-F5344CB8AC3E}">
        <p14:creationId xmlns:p14="http://schemas.microsoft.com/office/powerpoint/2010/main" val="647323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990600" y="457200"/>
            <a:ext cx="7391400" cy="709613"/>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Software Myths Examples</a:t>
            </a:r>
          </a:p>
        </p:txBody>
      </p:sp>
      <p:sp>
        <p:nvSpPr>
          <p:cNvPr id="47106" name="Rectangle 3"/>
          <p:cNvSpPr>
            <a:spLocks noGrp="1" noChangeArrowheads="1"/>
          </p:cNvSpPr>
          <p:nvPr>
            <p:ph idx="1"/>
          </p:nvPr>
        </p:nvSpPr>
        <p:spPr>
          <a:xfrm>
            <a:off x="381000" y="1143000"/>
            <a:ext cx="8382000" cy="4800600"/>
          </a:xfrm>
        </p:spPr>
        <p:txBody>
          <a:bodyPr>
            <a:normAutofit fontScale="92500"/>
          </a:bodyPr>
          <a:lstStyle/>
          <a:p>
            <a:pPr eaLnBrk="1" hangingPunct="1"/>
            <a:r>
              <a:rPr lang="en-US" altLang="en-US" sz="1600">
                <a:solidFill>
                  <a:srgbClr val="800000"/>
                </a:solidFill>
                <a:ea typeface="ＭＳ Ｐゴシック" pitchFamily="34" charset="-128"/>
              </a:rPr>
              <a:t>Myth 1:</a:t>
            </a:r>
            <a:r>
              <a:rPr lang="en-US" altLang="en-US" sz="1600">
                <a:ea typeface="ＭＳ Ｐゴシック" pitchFamily="34" charset="-128"/>
              </a:rPr>
              <a:t> Once we write the program and get it to work, our job is done.</a:t>
            </a:r>
          </a:p>
          <a:p>
            <a:pPr eaLnBrk="1" hangingPunct="1"/>
            <a:r>
              <a:rPr lang="en-US" altLang="en-US" sz="1600">
                <a:ea typeface="ＭＳ Ｐゴシック" pitchFamily="34" charset="-128"/>
              </a:rPr>
              <a:t>Reality: the sooner you begin writing code, the longer it will take you to get done. 60% to 80% of all efforts are spent after software is delivered to the customer for the first time. </a:t>
            </a:r>
          </a:p>
          <a:p>
            <a:pPr eaLnBrk="1" hangingPunct="1"/>
            <a:endParaRPr lang="en-US" altLang="en-US" sz="1600">
              <a:ea typeface="ＭＳ Ｐゴシック" pitchFamily="34" charset="-128"/>
            </a:endParaRPr>
          </a:p>
          <a:p>
            <a:pPr eaLnBrk="1" hangingPunct="1"/>
            <a:r>
              <a:rPr lang="en-US" altLang="en-US" sz="1600">
                <a:solidFill>
                  <a:srgbClr val="800000"/>
                </a:solidFill>
                <a:ea typeface="ＭＳ Ｐゴシック" pitchFamily="34" charset="-128"/>
              </a:rPr>
              <a:t>Myth 2:</a:t>
            </a:r>
            <a:r>
              <a:rPr lang="en-US" altLang="en-US" sz="1600">
                <a:ea typeface="ＭＳ Ｐゴシック" pitchFamily="34" charset="-128"/>
              </a:rPr>
              <a:t> Until I get the program running, I have no way of assessing its quality.</a:t>
            </a:r>
          </a:p>
          <a:p>
            <a:pPr eaLnBrk="1" hangingPunct="1"/>
            <a:r>
              <a:rPr lang="en-US" altLang="en-US" sz="1600">
                <a:ea typeface="ＭＳ Ｐゴシック" pitchFamily="34" charset="-128"/>
              </a:rPr>
              <a:t>Reality: technical review are a quality filter that can be used to find certain classes of software defects from the inception of a project. </a:t>
            </a:r>
          </a:p>
          <a:p>
            <a:pPr eaLnBrk="1" hangingPunct="1"/>
            <a:endParaRPr lang="en-US" altLang="en-US" sz="1600">
              <a:ea typeface="ＭＳ Ｐゴシック" pitchFamily="34" charset="-128"/>
            </a:endParaRPr>
          </a:p>
          <a:p>
            <a:pPr eaLnBrk="1" hangingPunct="1"/>
            <a:r>
              <a:rPr lang="en-US" altLang="en-US" sz="1600">
                <a:solidFill>
                  <a:srgbClr val="800000"/>
                </a:solidFill>
                <a:ea typeface="ＭＳ Ｐゴシック" pitchFamily="34" charset="-128"/>
              </a:rPr>
              <a:t>Myth 3</a:t>
            </a:r>
            <a:r>
              <a:rPr lang="en-US" altLang="en-US" sz="1600">
                <a:ea typeface="ＭＳ Ｐゴシック" pitchFamily="34" charset="-128"/>
              </a:rPr>
              <a:t>: software engineering will make us create voluminous and unnecessary documentation and will invariably slow us down. </a:t>
            </a:r>
          </a:p>
          <a:p>
            <a:pPr eaLnBrk="1" hangingPunct="1"/>
            <a:r>
              <a:rPr lang="en-US" altLang="en-US" sz="1600">
                <a:ea typeface="ＭＳ Ｐゴシック" pitchFamily="34" charset="-128"/>
              </a:rPr>
              <a:t>Reality: it is not about creating documents. It is about creating a quality product. Better quality leads to a reduced rework. Reduced work results in faster delivery times. </a:t>
            </a:r>
          </a:p>
          <a:p>
            <a:pPr eaLnBrk="1" hangingPunct="1"/>
            <a:endParaRPr lang="en-US" altLang="en-US" sz="1800">
              <a:ea typeface="ＭＳ Ｐゴシック" pitchFamily="34" charset="-128"/>
            </a:endParaRPr>
          </a:p>
          <a:p>
            <a:pPr eaLnBrk="1" hangingPunct="1"/>
            <a:r>
              <a:rPr lang="en-US" altLang="en-US" sz="1800">
                <a:ea typeface="ＭＳ Ｐゴシック" pitchFamily="34" charset="-128"/>
              </a:rPr>
              <a:t>Many people recognize the fallacy of the myths. Regrettably, </a:t>
            </a:r>
            <a:r>
              <a:rPr lang="en-US" altLang="en-US" sz="1800">
                <a:solidFill>
                  <a:srgbClr val="800000"/>
                </a:solidFill>
                <a:ea typeface="ＭＳ Ｐゴシック" pitchFamily="34" charset="-128"/>
              </a:rPr>
              <a:t>habitual attitudes and methods </a:t>
            </a:r>
            <a:r>
              <a:rPr lang="en-US" altLang="en-US" sz="1800">
                <a:ea typeface="ＭＳ Ｐゴシック" pitchFamily="34" charset="-128"/>
              </a:rPr>
              <a:t>foster poor management and technical practices, even when reality dictates a better approach</a:t>
            </a:r>
            <a:r>
              <a:rPr lang="en-US" altLang="en-US">
                <a:ea typeface="ＭＳ Ｐゴシック" pitchFamily="34" charset="-128"/>
              </a:rPr>
              <a:t>. </a:t>
            </a:r>
          </a:p>
        </p:txBody>
      </p:sp>
    </p:spTree>
    <p:extLst>
      <p:ext uri="{BB962C8B-B14F-4D97-AF65-F5344CB8AC3E}">
        <p14:creationId xmlns:p14="http://schemas.microsoft.com/office/powerpoint/2010/main" val="3023931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Four generic activities in software development process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28</a:t>
            </a:fld>
            <a:endParaRPr lang="en-US"/>
          </a:p>
        </p:txBody>
      </p:sp>
      <p:pic>
        <p:nvPicPr>
          <p:cNvPr id="1026"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1" y="1889410"/>
            <a:ext cx="8388794" cy="3368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399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Waterfall Model (Winston W Royce in 1970)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29</a:t>
            </a:fld>
            <a:endParaRPr lang="en-US"/>
          </a:p>
        </p:txBody>
      </p:sp>
      <p:pic>
        <p:nvPicPr>
          <p:cNvPr id="205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752600"/>
            <a:ext cx="6904033" cy="408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987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457200" y="274638"/>
            <a:ext cx="7292975" cy="1143000"/>
          </a:xfrm>
        </p:spPr>
        <p:txBody>
          <a:bodyPr/>
          <a:lstStyle/>
          <a:p>
            <a:pPr eaLnBrk="1" hangingPunct="1"/>
            <a:r>
              <a:rPr lang="en-US" altLang="en-US">
                <a:ea typeface="ＭＳ Ｐゴシック" pitchFamily="34" charset="-128"/>
              </a:rPr>
              <a:t>Software products</a:t>
            </a:r>
          </a:p>
        </p:txBody>
      </p:sp>
      <p:sp>
        <p:nvSpPr>
          <p:cNvPr id="18434" name="Content Placeholder 2"/>
          <p:cNvSpPr>
            <a:spLocks noGrp="1"/>
          </p:cNvSpPr>
          <p:nvPr>
            <p:ph idx="1"/>
          </p:nvPr>
        </p:nvSpPr>
        <p:spPr>
          <a:xfrm>
            <a:off x="457200" y="1600200"/>
            <a:ext cx="8229600" cy="4525963"/>
          </a:xfrm>
        </p:spPr>
        <p:txBody>
          <a:bodyPr/>
          <a:lstStyle/>
          <a:p>
            <a:pPr eaLnBrk="1" hangingPunct="1"/>
            <a:r>
              <a:rPr lang="en-US" altLang="en-US">
                <a:solidFill>
                  <a:srgbClr val="AD0101"/>
                </a:solidFill>
                <a:ea typeface="ＭＳ Ｐゴシック" pitchFamily="34" charset="-128"/>
              </a:rPr>
              <a:t>Generic products</a:t>
            </a:r>
          </a:p>
          <a:p>
            <a:pPr lvl="1" eaLnBrk="1" hangingPunct="1"/>
            <a:r>
              <a:rPr lang="en-US" altLang="en-US">
                <a:ea typeface="ＭＳ Ｐゴシック" pitchFamily="34" charset="-128"/>
              </a:rPr>
              <a:t>Stand-alone systems that are marketed and sold to </a:t>
            </a:r>
            <a:r>
              <a:rPr lang="en-US" altLang="en-US" b="1">
                <a:ea typeface="ＭＳ Ｐゴシック" pitchFamily="34" charset="-128"/>
              </a:rPr>
              <a:t>any customer </a:t>
            </a:r>
            <a:r>
              <a:rPr lang="en-US" altLang="en-US">
                <a:ea typeface="ＭＳ Ｐゴシック" pitchFamily="34" charset="-128"/>
              </a:rPr>
              <a:t>who wishes to buy them.</a:t>
            </a:r>
          </a:p>
          <a:p>
            <a:pPr lvl="1" eaLnBrk="1" hangingPunct="1"/>
            <a:r>
              <a:rPr lang="en-US" altLang="en-US">
                <a:ea typeface="ＭＳ Ｐゴシック" pitchFamily="34" charset="-128"/>
              </a:rPr>
              <a:t>Examples – PC software such as editing, graphics programs, project management tools; CAD software; software for specific markets such as appointments systems for dentists.</a:t>
            </a:r>
          </a:p>
          <a:p>
            <a:pPr eaLnBrk="1" hangingPunct="1"/>
            <a:r>
              <a:rPr lang="en-US" altLang="en-US">
                <a:solidFill>
                  <a:srgbClr val="AD0101"/>
                </a:solidFill>
                <a:ea typeface="ＭＳ Ｐゴシック" pitchFamily="34" charset="-128"/>
              </a:rPr>
              <a:t>Customized products</a:t>
            </a:r>
          </a:p>
          <a:p>
            <a:pPr lvl="1" eaLnBrk="1" hangingPunct="1"/>
            <a:r>
              <a:rPr lang="en-US" altLang="en-US">
                <a:ea typeface="ＭＳ Ｐゴシック" pitchFamily="34" charset="-128"/>
              </a:rPr>
              <a:t>Software that is commissioned by </a:t>
            </a:r>
            <a:r>
              <a:rPr lang="en-US" altLang="en-US" b="1">
                <a:ea typeface="ＭＳ Ｐゴシック" pitchFamily="34" charset="-128"/>
              </a:rPr>
              <a:t>a specific customer </a:t>
            </a:r>
            <a:r>
              <a:rPr lang="en-US" altLang="en-US">
                <a:ea typeface="ＭＳ Ｐゴシック" pitchFamily="34" charset="-128"/>
              </a:rPr>
              <a:t>to meet their own needs. </a:t>
            </a:r>
          </a:p>
          <a:p>
            <a:pPr lvl="1" eaLnBrk="1" hangingPunct="1"/>
            <a:r>
              <a:rPr lang="en-US" altLang="en-US">
                <a:ea typeface="ＭＳ Ｐゴシック" pitchFamily="34" charset="-128"/>
              </a:rPr>
              <a:t>Examples – embedded control systems, air traffic control software, traffic monitoring systems.</a:t>
            </a:r>
          </a:p>
        </p:txBody>
      </p:sp>
      <p:sp>
        <p:nvSpPr>
          <p:cNvPr id="18435" name="Slide Number Placeholder 4"/>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F8BBBBF-F7B7-447E-88AF-FB7E3D2D2410}" type="slidenum">
              <a:rPr lang="en-US" altLang="en-US">
                <a:solidFill>
                  <a:srgbClr val="262626"/>
                </a:solidFill>
                <a:latin typeface="Impact" pitchFamily="34" charset="0"/>
              </a:rPr>
              <a:pPr/>
              <a:t>3</a:t>
            </a:fld>
            <a:endParaRPr lang="en-US" altLang="en-US">
              <a:solidFill>
                <a:srgbClr val="262626"/>
              </a:solidFill>
              <a:latin typeface="Impact" pitchFamily="34" charset="0"/>
            </a:endParaRPr>
          </a:p>
        </p:txBody>
      </p:sp>
    </p:spTree>
    <p:extLst>
      <p:ext uri="{BB962C8B-B14F-4D97-AF65-F5344CB8AC3E}">
        <p14:creationId xmlns:p14="http://schemas.microsoft.com/office/powerpoint/2010/main" val="189824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GB" dirty="0"/>
              <a:t>There are separate identified phases in the waterfall model:</a:t>
            </a:r>
          </a:p>
          <a:p>
            <a:pPr lvl="1"/>
            <a:r>
              <a:rPr lang="en-GB" dirty="0"/>
              <a:t>Requirements analysis and definition</a:t>
            </a:r>
          </a:p>
          <a:p>
            <a:pPr lvl="1"/>
            <a:r>
              <a:rPr lang="en-GB" dirty="0"/>
              <a:t>System and software design</a:t>
            </a:r>
          </a:p>
          <a:p>
            <a:pPr lvl="1"/>
            <a:r>
              <a:rPr lang="en-GB" dirty="0"/>
              <a:t>Implementation and unit testing</a:t>
            </a:r>
          </a:p>
          <a:p>
            <a:pPr lvl="1"/>
            <a:r>
              <a:rPr lang="en-GB" dirty="0"/>
              <a:t>Integration and system testing</a:t>
            </a:r>
          </a:p>
          <a:p>
            <a:pPr lvl="1"/>
            <a:r>
              <a:rPr lang="en-GB" dirty="0"/>
              <a:t>Operation and maintenance</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793965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Pros and Cons of Waterfall Model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p:txBody>
          <a:bodyPr/>
          <a:lstStyle/>
          <a:p>
            <a:endParaRPr lang="en-US"/>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676400"/>
            <a:ext cx="8144776" cy="3919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9302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development</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32</a:t>
            </a:fld>
            <a:endParaRPr lang="en-US" dirty="0"/>
          </a:p>
        </p:txBody>
      </p:sp>
      <p:pic>
        <p:nvPicPr>
          <p:cNvPr id="5" name="Content Placeholder 4" descr="2.2 Incremental-dev.eps"/>
          <p:cNvPicPr>
            <a:picLocks noGrp="1" noChangeAspect="1"/>
          </p:cNvPicPr>
          <p:nvPr>
            <p:ph sz="quarter" idx="1"/>
          </p:nvPr>
        </p:nvPicPr>
        <p:blipFill>
          <a:blip r:embed="rId2" cstate="print"/>
          <a:stretch>
            <a:fillRect/>
          </a:stretch>
        </p:blipFill>
        <p:spPr>
          <a:xfrm>
            <a:off x="533400" y="1524000"/>
            <a:ext cx="7543800" cy="4065981"/>
          </a:xfrm>
          <a:prstGeom prst="rect">
            <a:avLst/>
          </a:prstGeom>
        </p:spPr>
      </p:pic>
    </p:spTree>
    <p:extLst>
      <p:ext uri="{BB962C8B-B14F-4D97-AF65-F5344CB8AC3E}">
        <p14:creationId xmlns:p14="http://schemas.microsoft.com/office/powerpoint/2010/main" val="3871165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467600" cy="731838"/>
          </a:xfrm>
        </p:spPr>
        <p:txBody>
          <a:bodyPr/>
          <a:lstStyle/>
          <a:p>
            <a:r>
              <a:rPr lang="en-GB" dirty="0"/>
              <a:t>Incremental development benefits</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33</a:t>
            </a:fld>
            <a:endParaRPr lang="en-US" dirty="0"/>
          </a:p>
        </p:txBody>
      </p:sp>
      <p:sp>
        <p:nvSpPr>
          <p:cNvPr id="5" name="Rectangle 3"/>
          <p:cNvSpPr>
            <a:spLocks noGrp="1" noChangeArrowheads="1"/>
          </p:cNvSpPr>
          <p:nvPr>
            <p:ph sz="quarter" idx="1"/>
          </p:nvPr>
        </p:nvSpPr>
        <p:spPr>
          <a:xfrm>
            <a:off x="457200" y="1447800"/>
            <a:ext cx="7467600" cy="5026152"/>
          </a:xfrm>
        </p:spPr>
        <p:txBody>
          <a:bodyPr>
            <a:normAutofit lnSpcReduction="10000"/>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Tree>
    <p:extLst>
      <p:ext uri="{BB962C8B-B14F-4D97-AF65-F5344CB8AC3E}">
        <p14:creationId xmlns:p14="http://schemas.microsoft.com/office/powerpoint/2010/main" val="1369673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655638"/>
          </a:xfrm>
        </p:spPr>
        <p:txBody>
          <a:bodyPr/>
          <a:lstStyle/>
          <a:p>
            <a:r>
              <a:rPr lang="en-US" dirty="0"/>
              <a:t>Incremental development problems</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34</a:t>
            </a:fld>
            <a:endParaRPr lang="en-US" dirty="0"/>
          </a:p>
        </p:txBody>
      </p:sp>
      <p:sp>
        <p:nvSpPr>
          <p:cNvPr id="5" name="Content Placeholder 2"/>
          <p:cNvSpPr>
            <a:spLocks noGrp="1"/>
          </p:cNvSpPr>
          <p:nvPr>
            <p:ph sz="quarter" idx="1"/>
          </p:nvPr>
        </p:nvSpPr>
        <p:spPr>
          <a:xfrm>
            <a:off x="457200" y="1371600"/>
            <a:ext cx="7467600" cy="5102352"/>
          </a:xfrm>
        </p:spPr>
        <p:txBody>
          <a:bodyPr/>
          <a:lstStyle/>
          <a:p>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Tree>
    <p:extLst>
      <p:ext uri="{BB962C8B-B14F-4D97-AF65-F5344CB8AC3E}">
        <p14:creationId xmlns:p14="http://schemas.microsoft.com/office/powerpoint/2010/main" val="2479959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731838"/>
          </a:xfrm>
        </p:spPr>
        <p:txBody>
          <a:bodyPr>
            <a:normAutofit/>
          </a:bodyPr>
          <a:lstStyle/>
          <a:p>
            <a:r>
              <a:rPr lang="en-US" dirty="0"/>
              <a:t>Cleanroom  Methodology </a:t>
            </a:r>
          </a:p>
        </p:txBody>
      </p:sp>
      <p:sp>
        <p:nvSpPr>
          <p:cNvPr id="3" name="Content Placeholder 2"/>
          <p:cNvSpPr>
            <a:spLocks noGrp="1"/>
          </p:cNvSpPr>
          <p:nvPr>
            <p:ph sz="quarter" idx="1"/>
          </p:nvPr>
        </p:nvSpPr>
        <p:spPr>
          <a:xfrm>
            <a:off x="457200" y="1447800"/>
            <a:ext cx="7467600" cy="5026152"/>
          </a:xfrm>
        </p:spPr>
        <p:txBody>
          <a:bodyPr/>
          <a:lstStyle/>
          <a:p>
            <a:r>
              <a:rPr lang="en-US" dirty="0"/>
              <a:t>An approach to software development where the aim is to avoid introducing faults into the software (by analogy with a cleanroom used in semiconductor fabrication). </a:t>
            </a:r>
          </a:p>
          <a:p>
            <a:r>
              <a:rPr lang="en-US" b="1" dirty="0"/>
              <a:t>In the Cleanroom process (</a:t>
            </a:r>
            <a:r>
              <a:rPr lang="en-US" b="1" dirty="0" err="1"/>
              <a:t>Prowell</a:t>
            </a:r>
            <a:r>
              <a:rPr lang="en-US" b="1" dirty="0"/>
              <a:t> et al., 1999), it is claimed that more than 90% of defects can be discovered in program inspections. </a:t>
            </a:r>
            <a:endParaRPr lang="en-US" dirty="0"/>
          </a:p>
          <a:p>
            <a:r>
              <a:rPr lang="en-US" dirty="0"/>
              <a:t>Zero-defects software so that delivered systems have a high level of reliability. </a:t>
            </a:r>
          </a:p>
        </p:txBody>
      </p:sp>
      <p:sp>
        <p:nvSpPr>
          <p:cNvPr id="4" name="Slide Number Placeholder 3"/>
          <p:cNvSpPr>
            <a:spLocks noGrp="1"/>
          </p:cNvSpPr>
          <p:nvPr>
            <p:ph type="sldNum" sz="quarter" idx="15"/>
          </p:nvPr>
        </p:nvSpPr>
        <p:spPr/>
        <p:txBody>
          <a:bodyPr/>
          <a:lstStyle/>
          <a:p>
            <a:fld id="{B6F15528-21DE-4FAA-801E-634DDDAF4B2B}" type="slidenum">
              <a:rPr lang="en-US" smtClean="0"/>
              <a:pPr/>
              <a:t>35</a:t>
            </a:fld>
            <a:endParaRPr lang="en-US" dirty="0"/>
          </a:p>
        </p:txBody>
      </p:sp>
    </p:spTree>
    <p:extLst>
      <p:ext uri="{BB962C8B-B14F-4D97-AF65-F5344CB8AC3E}">
        <p14:creationId xmlns:p14="http://schemas.microsoft.com/office/powerpoint/2010/main" val="3594467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6F15528-21DE-4FAA-801E-634DDDAF4B2B}" type="slidenum">
              <a:rPr lang="en-US" smtClean="0"/>
              <a:pPr/>
              <a:t>36</a:t>
            </a:fld>
            <a:endParaRPr lang="en-US" dirty="0"/>
          </a:p>
        </p:txBody>
      </p:sp>
      <p:pic>
        <p:nvPicPr>
          <p:cNvPr id="4098"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234214" y="1905000"/>
            <a:ext cx="8617118" cy="280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6359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 of Cleanroom Methodologies </a:t>
            </a:r>
            <a:br>
              <a:rPr lang="en-US" dirty="0"/>
            </a:br>
            <a:endParaRPr lang="en-US" dirty="0"/>
          </a:p>
        </p:txBody>
      </p:sp>
      <p:sp>
        <p:nvSpPr>
          <p:cNvPr id="3" name="Content Placeholder 2"/>
          <p:cNvSpPr>
            <a:spLocks noGrp="1"/>
          </p:cNvSpPr>
          <p:nvPr>
            <p:ph sz="quarter" idx="1"/>
          </p:nvPr>
        </p:nvSpPr>
        <p:spPr/>
        <p:txBody>
          <a:bodyPr/>
          <a:lstStyle/>
          <a:p>
            <a:endParaRPr lang="en-US" dirty="0"/>
          </a:p>
          <a:p>
            <a:r>
              <a:rPr lang="en-US" dirty="0"/>
              <a:t>Concurrent processing increase productivity </a:t>
            </a:r>
          </a:p>
          <a:p>
            <a:r>
              <a:rPr lang="en-US" dirty="0"/>
              <a:t>Continuous verification </a:t>
            </a:r>
          </a:p>
          <a:p>
            <a:r>
              <a:rPr lang="en-US" dirty="0"/>
              <a:t>Rigorous formal design </a:t>
            </a:r>
          </a:p>
          <a:p>
            <a:r>
              <a:rPr lang="en-US" dirty="0"/>
              <a:t>Improvement in software performance </a:t>
            </a:r>
          </a:p>
          <a:p>
            <a:r>
              <a:rPr lang="en-US" dirty="0"/>
              <a:t>Certifies software reliability </a:t>
            </a:r>
          </a:p>
          <a:p>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37</a:t>
            </a:fld>
            <a:endParaRPr lang="en-US" dirty="0"/>
          </a:p>
        </p:txBody>
      </p:sp>
    </p:spTree>
    <p:extLst>
      <p:ext uri="{BB962C8B-B14F-4D97-AF65-F5344CB8AC3E}">
        <p14:creationId xmlns:p14="http://schemas.microsoft.com/office/powerpoint/2010/main" val="3029362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Reuse-oriented software engineering</a:t>
            </a: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38</a:t>
            </a:fld>
            <a:endParaRPr lang="en-US" dirty="0"/>
          </a:p>
        </p:txBody>
      </p:sp>
      <p:sp>
        <p:nvSpPr>
          <p:cNvPr id="5" name="Rectangle 3"/>
          <p:cNvSpPr>
            <a:spLocks noGrp="1" noChangeArrowheads="1"/>
          </p:cNvSpPr>
          <p:nvPr>
            <p:ph sz="quarter" idx="1"/>
          </p:nvPr>
        </p:nvSpPr>
        <p:spPr/>
        <p:txBody>
          <a:bodyPr/>
          <a:lstStyle/>
          <a:p>
            <a:r>
              <a:rPr lang="en-GB" dirty="0"/>
              <a:t>Based on systematic reuse where systems are integrated from existing components or COTS (Commercial-off-the-shelf) systems.</a:t>
            </a:r>
          </a:p>
          <a:p>
            <a:r>
              <a:rPr lang="en-GB" dirty="0"/>
              <a:t>Process stages</a:t>
            </a:r>
          </a:p>
          <a:p>
            <a:pPr lvl="1"/>
            <a:r>
              <a:rPr lang="en-GB" dirty="0"/>
              <a:t>Component analysis;</a:t>
            </a:r>
          </a:p>
          <a:p>
            <a:pPr lvl="1"/>
            <a:r>
              <a:rPr lang="en-GB" dirty="0"/>
              <a:t>Requirements modification;</a:t>
            </a:r>
          </a:p>
          <a:p>
            <a:pPr lvl="1"/>
            <a:r>
              <a:rPr lang="en-GB" dirty="0"/>
              <a:t>System design with reuse;</a:t>
            </a:r>
          </a:p>
          <a:p>
            <a:pPr lvl="1"/>
            <a:r>
              <a:rPr lang="en-GB" dirty="0"/>
              <a:t>Development and integration.</a:t>
            </a:r>
          </a:p>
          <a:p>
            <a:r>
              <a:rPr lang="en-GB" dirty="0"/>
              <a:t>Reuse is now the standard approach for building many types of business system</a:t>
            </a:r>
          </a:p>
        </p:txBody>
      </p:sp>
    </p:spTree>
    <p:extLst>
      <p:ext uri="{BB962C8B-B14F-4D97-AF65-F5344CB8AC3E}">
        <p14:creationId xmlns:p14="http://schemas.microsoft.com/office/powerpoint/2010/main" val="22948577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B6F15528-21DE-4FAA-801E-634DDDAF4B2B}" type="slidenum">
              <a:rPr lang="en-US" smtClean="0"/>
              <a:pPr/>
              <a:t>39</a:t>
            </a:fld>
            <a:endParaRPr lang="en-US" dirty="0"/>
          </a:p>
        </p:txBody>
      </p:sp>
      <p:pic>
        <p:nvPicPr>
          <p:cNvPr id="5" name="Content Placeholder 4" descr="2.3 Reuse_based_process.eps"/>
          <p:cNvPicPr>
            <a:picLocks noGrp="1" noChangeAspect="1"/>
          </p:cNvPicPr>
          <p:nvPr>
            <p:ph sz="quarter" idx="1"/>
          </p:nvPr>
        </p:nvPicPr>
        <p:blipFill>
          <a:blip r:embed="rId2" cstate="print"/>
          <a:stretch>
            <a:fillRect/>
          </a:stretch>
        </p:blipFill>
        <p:spPr>
          <a:xfrm>
            <a:off x="381000" y="2200570"/>
            <a:ext cx="8340224" cy="1741128"/>
          </a:xfrm>
          <a:prstGeom prst="rect">
            <a:avLst/>
          </a:prstGeom>
        </p:spPr>
      </p:pic>
    </p:spTree>
    <p:extLst>
      <p:ext uri="{BB962C8B-B14F-4D97-AF65-F5344CB8AC3E}">
        <p14:creationId xmlns:p14="http://schemas.microsoft.com/office/powerpoint/2010/main" val="2763547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457200" y="274638"/>
            <a:ext cx="7292975" cy="1143000"/>
          </a:xfrm>
        </p:spPr>
        <p:txBody>
          <a:bodyPr rtlCol="0">
            <a:normAutofit/>
          </a:bodyPr>
          <a:lstStyle/>
          <a:p>
            <a:pPr eaLnBrk="1" fontAlgn="auto" hangingPunct="1">
              <a:spcAft>
                <a:spcPts val="0"/>
              </a:spcAft>
              <a:defRPr/>
            </a:pPr>
            <a:r>
              <a:rPr lang="en-GB" dirty="0">
                <a:solidFill>
                  <a:schemeClr val="tx1">
                    <a:lumMod val="85000"/>
                    <a:lumOff val="15000"/>
                  </a:schemeClr>
                </a:solidFill>
                <a:ea typeface="+mj-ea"/>
                <a:cs typeface="+mj-cs"/>
              </a:rPr>
              <a:t>Why Software is Important?</a:t>
            </a:r>
          </a:p>
        </p:txBody>
      </p:sp>
      <p:sp>
        <p:nvSpPr>
          <p:cNvPr id="19458" name="Rectangle 5"/>
          <p:cNvSpPr>
            <a:spLocks noGrp="1" noChangeArrowheads="1"/>
          </p:cNvSpPr>
          <p:nvPr>
            <p:ph idx="1"/>
          </p:nvPr>
        </p:nvSpPr>
        <p:spPr>
          <a:xfrm>
            <a:off x="228600" y="1600200"/>
            <a:ext cx="8839200" cy="4525963"/>
          </a:xfrm>
        </p:spPr>
        <p:txBody>
          <a:bodyPr/>
          <a:lstStyle/>
          <a:p>
            <a:pPr eaLnBrk="1" hangingPunct="1"/>
            <a:r>
              <a:rPr lang="en-GB" altLang="en-US">
                <a:ea typeface="ＭＳ Ｐゴシック" pitchFamily="34" charset="-128"/>
              </a:rPr>
              <a:t>The economies of ALL developed nations are dependent on software.</a:t>
            </a:r>
          </a:p>
          <a:p>
            <a:pPr eaLnBrk="1" hangingPunct="1"/>
            <a:r>
              <a:rPr lang="en-GB" altLang="en-US">
                <a:ea typeface="ＭＳ Ｐゴシック" pitchFamily="34" charset="-128"/>
              </a:rPr>
              <a:t>More and more systems are software controlled ( transportation, medical, telecommunications, military, industrial, entertainment,)</a:t>
            </a:r>
          </a:p>
          <a:p>
            <a:pPr eaLnBrk="1" hangingPunct="1"/>
            <a:r>
              <a:rPr lang="en-GB" altLang="en-US">
                <a:ea typeface="ＭＳ Ｐゴシック" pitchFamily="34" charset="-128"/>
              </a:rPr>
              <a:t>Software engineering is concerned with theories, methods and tools for professional software development.</a:t>
            </a:r>
          </a:p>
          <a:p>
            <a:pPr eaLnBrk="1" hangingPunct="1"/>
            <a:r>
              <a:rPr lang="en-GB" altLang="en-US">
                <a:ea typeface="ＭＳ Ｐゴシック" pitchFamily="34" charset="-128"/>
              </a:rPr>
              <a:t>Expenditure on software represents a </a:t>
            </a:r>
            <a:br>
              <a:rPr lang="en-GB" altLang="en-US">
                <a:ea typeface="ＭＳ Ｐゴシック" pitchFamily="34" charset="-128"/>
              </a:rPr>
            </a:br>
            <a:r>
              <a:rPr lang="en-GB" altLang="en-US">
                <a:ea typeface="ＭＳ Ｐゴシック" pitchFamily="34" charset="-128"/>
              </a:rPr>
              <a:t>significant fraction of GNP in all developed countries.</a:t>
            </a:r>
          </a:p>
        </p:txBody>
      </p:sp>
    </p:spTree>
    <p:extLst>
      <p:ext uri="{BB962C8B-B14F-4D97-AF65-F5344CB8AC3E}">
        <p14:creationId xmlns:p14="http://schemas.microsoft.com/office/powerpoint/2010/main" val="1995885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component</a:t>
            </a:r>
          </a:p>
        </p:txBody>
      </p:sp>
      <p:sp>
        <p:nvSpPr>
          <p:cNvPr id="3" name="Content Placeholder 2"/>
          <p:cNvSpPr>
            <a:spLocks noGrp="1"/>
          </p:cNvSpPr>
          <p:nvPr>
            <p:ph sz="quarter" idx="1"/>
          </p:nvPr>
        </p:nvSpPr>
        <p:spPr/>
        <p:txBody>
          <a:bodyPr/>
          <a:lstStyle/>
          <a:p>
            <a:pPr algn="just"/>
            <a:r>
              <a:rPr lang="en-GB" dirty="0"/>
              <a:t>Web services that are developed according to service standards and which are available for remote invocation. </a:t>
            </a:r>
          </a:p>
          <a:p>
            <a:pPr algn="just"/>
            <a:r>
              <a:rPr lang="en-GB" dirty="0"/>
              <a:t>Collections of objects that are developed as a package to be integrated with a component framework such as .NET or J2EE.</a:t>
            </a:r>
          </a:p>
          <a:p>
            <a:pPr algn="just"/>
            <a:r>
              <a:rPr lang="en-GB" dirty="0"/>
              <a:t>Stand-alone software systems (COTS) that are configured for use in a particular environment.</a:t>
            </a:r>
          </a:p>
          <a:p>
            <a:pPr marL="0" indent="0" algn="just">
              <a:buNone/>
            </a:pPr>
            <a:endParaRPr lang="en-US" dirty="0"/>
          </a:p>
        </p:txBody>
      </p:sp>
      <p:sp>
        <p:nvSpPr>
          <p:cNvPr id="4" name="Slide Number Placeholder 3"/>
          <p:cNvSpPr>
            <a:spLocks noGrp="1"/>
          </p:cNvSpPr>
          <p:nvPr>
            <p:ph type="sldNum" sz="quarter" idx="15"/>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28185690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858" y="1524000"/>
            <a:ext cx="7467600" cy="1143000"/>
          </a:xfrm>
        </p:spPr>
        <p:txBody>
          <a:bodyPr>
            <a:normAutofit/>
          </a:bodyPr>
          <a:lstStyle/>
          <a:p>
            <a:pPr algn="ctr"/>
            <a:r>
              <a:rPr lang="en-US" sz="5400" b="1" dirty="0"/>
              <a:t>ANY QUERIES ????</a:t>
            </a:r>
          </a:p>
        </p:txBody>
      </p:sp>
      <p:sp>
        <p:nvSpPr>
          <p:cNvPr id="3" name="Slide Number Placeholder 2"/>
          <p:cNvSpPr>
            <a:spLocks noGrp="1"/>
          </p:cNvSpPr>
          <p:nvPr>
            <p:ph type="sldNum" sz="quarter" idx="11"/>
          </p:nvPr>
        </p:nvSpPr>
        <p:spPr/>
        <p:txBody>
          <a:bodyPr/>
          <a:lstStyle/>
          <a:p>
            <a:fld id="{B6F15528-21DE-4FAA-801E-634DDDAF4B2B}" type="slidenum">
              <a:rPr lang="en-US" smtClean="0"/>
              <a:pPr/>
              <a:t>41</a:t>
            </a:fld>
            <a:endParaRPr lang="en-US" dirty="0"/>
          </a:p>
        </p:txBody>
      </p:sp>
      <p:sp>
        <p:nvSpPr>
          <p:cNvPr id="4" name="Title 1"/>
          <p:cNvSpPr txBox="1">
            <a:spLocks/>
          </p:cNvSpPr>
          <p:nvPr/>
        </p:nvSpPr>
        <p:spPr>
          <a:xfrm>
            <a:off x="518652" y="4038600"/>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5400" dirty="0">
                <a:solidFill>
                  <a:srgbClr val="575F6D"/>
                </a:solidFill>
              </a:rPr>
              <a:t> </a:t>
            </a:r>
            <a:endParaRPr lang="en-US" sz="5400" b="1" dirty="0">
              <a:solidFill>
                <a:srgbClr val="575F6D"/>
              </a:solidFill>
            </a:endParaRPr>
          </a:p>
        </p:txBody>
      </p:sp>
    </p:spTree>
    <p:extLst>
      <p:ext uri="{BB962C8B-B14F-4D97-AF65-F5344CB8AC3E}">
        <p14:creationId xmlns:p14="http://schemas.microsoft.com/office/powerpoint/2010/main" val="288806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4"/>
          <p:cNvSpPr>
            <a:spLocks noGrp="1" noChangeArrowheads="1"/>
          </p:cNvSpPr>
          <p:nvPr>
            <p:ph type="title"/>
          </p:nvPr>
        </p:nvSpPr>
        <p:spPr>
          <a:xfrm>
            <a:off x="457200" y="274638"/>
            <a:ext cx="7292975" cy="1143000"/>
          </a:xfrm>
        </p:spPr>
        <p:txBody>
          <a:bodyPr/>
          <a:lstStyle/>
          <a:p>
            <a:pPr eaLnBrk="1" hangingPunct="1"/>
            <a:r>
              <a:rPr lang="en-GB" altLang="en-US">
                <a:ea typeface="ＭＳ Ｐゴシック" pitchFamily="34" charset="-128"/>
              </a:rPr>
              <a:t>Software costs</a:t>
            </a:r>
          </a:p>
        </p:txBody>
      </p:sp>
      <p:sp>
        <p:nvSpPr>
          <p:cNvPr id="20482" name="Rectangle 5"/>
          <p:cNvSpPr>
            <a:spLocks noGrp="1" noChangeArrowheads="1"/>
          </p:cNvSpPr>
          <p:nvPr>
            <p:ph idx="1"/>
          </p:nvPr>
        </p:nvSpPr>
        <p:spPr>
          <a:xfrm>
            <a:off x="457200" y="1600200"/>
            <a:ext cx="8229600" cy="4525963"/>
          </a:xfrm>
        </p:spPr>
        <p:txBody>
          <a:bodyPr/>
          <a:lstStyle/>
          <a:p>
            <a:pPr eaLnBrk="1" hangingPunct="1"/>
            <a:r>
              <a:rPr lang="en-GB" altLang="en-US">
                <a:ea typeface="ＭＳ Ｐゴシック" pitchFamily="34" charset="-128"/>
              </a:rPr>
              <a:t>Software costs often dominate computer system costs. The costs of software on a PC are often greater than the hardware cost.</a:t>
            </a:r>
          </a:p>
          <a:p>
            <a:pPr eaLnBrk="1" hangingPunct="1"/>
            <a:r>
              <a:rPr lang="en-GB" altLang="en-US">
                <a:ea typeface="ＭＳ Ｐゴシック" pitchFamily="34" charset="-128"/>
              </a:rPr>
              <a:t>Software costs </a:t>
            </a:r>
            <a:r>
              <a:rPr lang="en-GB" altLang="en-US" b="1">
                <a:solidFill>
                  <a:srgbClr val="AD0101"/>
                </a:solidFill>
                <a:ea typeface="ＭＳ Ｐゴシック" pitchFamily="34" charset="-128"/>
              </a:rPr>
              <a:t>more to maintain </a:t>
            </a:r>
            <a:r>
              <a:rPr lang="en-GB" altLang="en-US">
                <a:ea typeface="ＭＳ Ｐゴシック" pitchFamily="34" charset="-128"/>
              </a:rPr>
              <a:t>than it does to develop. For systems with a long life, maintenance costs may be several times development costs.</a:t>
            </a:r>
          </a:p>
          <a:p>
            <a:pPr eaLnBrk="1" hangingPunct="1"/>
            <a:r>
              <a:rPr lang="en-GB" altLang="en-US">
                <a:ea typeface="ＭＳ Ｐゴシック" pitchFamily="34" charset="-128"/>
              </a:rPr>
              <a:t>Software engineering is concerned with cost-effective software development.</a:t>
            </a:r>
          </a:p>
        </p:txBody>
      </p:sp>
    </p:spTree>
    <p:extLst>
      <p:ext uri="{BB962C8B-B14F-4D97-AF65-F5344CB8AC3E}">
        <p14:creationId xmlns:p14="http://schemas.microsoft.com/office/powerpoint/2010/main" val="232085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838200" y="685800"/>
            <a:ext cx="5867400" cy="709613"/>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Features of Software?</a:t>
            </a:r>
          </a:p>
        </p:txBody>
      </p:sp>
      <p:sp>
        <p:nvSpPr>
          <p:cNvPr id="21506" name="Rectangle 3"/>
          <p:cNvSpPr>
            <a:spLocks noGrp="1" noChangeArrowheads="1"/>
          </p:cNvSpPr>
          <p:nvPr>
            <p:ph idx="1"/>
          </p:nvPr>
        </p:nvSpPr>
        <p:spPr>
          <a:xfrm>
            <a:off x="381000" y="1371600"/>
            <a:ext cx="8229600" cy="4572000"/>
          </a:xfrm>
        </p:spPr>
        <p:txBody>
          <a:bodyPr>
            <a:normAutofit lnSpcReduction="10000"/>
          </a:bodyPr>
          <a:lstStyle/>
          <a:p>
            <a:pPr eaLnBrk="1" hangingPunct="1">
              <a:lnSpc>
                <a:spcPct val="90000"/>
              </a:lnSpc>
            </a:pPr>
            <a:r>
              <a:rPr lang="en-US" altLang="en-US" sz="2100">
                <a:ea typeface="ＭＳ Ｐゴシック" pitchFamily="34" charset="-128"/>
              </a:rPr>
              <a:t>Its characteristics that make it different from other things human being build.</a:t>
            </a:r>
          </a:p>
          <a:p>
            <a:pPr eaLnBrk="1" hangingPunct="1">
              <a:lnSpc>
                <a:spcPct val="90000"/>
              </a:lnSpc>
              <a:buFont typeface="Wingdings" pitchFamily="2" charset="2"/>
              <a:buNone/>
            </a:pPr>
            <a:r>
              <a:rPr lang="en-US" altLang="en-US" sz="2100">
                <a:ea typeface="ＭＳ Ｐゴシック" pitchFamily="34" charset="-128"/>
              </a:rPr>
              <a:t>Features of such logical system: </a:t>
            </a:r>
          </a:p>
          <a:p>
            <a:pPr eaLnBrk="1" hangingPunct="1">
              <a:lnSpc>
                <a:spcPct val="90000"/>
              </a:lnSpc>
            </a:pPr>
            <a:r>
              <a:rPr lang="en-US" altLang="en-US" sz="2100">
                <a:ea typeface="ＭＳ Ｐゴシック" pitchFamily="34" charset="-128"/>
              </a:rPr>
              <a:t>Software is developed or </a:t>
            </a:r>
            <a:r>
              <a:rPr lang="en-US" altLang="en-US" sz="2100">
                <a:solidFill>
                  <a:srgbClr val="AD0101"/>
                </a:solidFill>
                <a:ea typeface="ＭＳ Ｐゴシック" pitchFamily="34" charset="-128"/>
              </a:rPr>
              <a:t>engineered</a:t>
            </a:r>
            <a:r>
              <a:rPr lang="en-US" altLang="en-US" sz="2100">
                <a:ea typeface="ＭＳ Ｐゴシック" pitchFamily="34" charset="-128"/>
              </a:rPr>
              <a:t>, it is not manufactured in the classical sense which has quality problem.</a:t>
            </a:r>
          </a:p>
          <a:p>
            <a:pPr eaLnBrk="1" hangingPunct="1">
              <a:lnSpc>
                <a:spcPct val="90000"/>
              </a:lnSpc>
            </a:pPr>
            <a:r>
              <a:rPr lang="en-US" altLang="en-US" sz="2100">
                <a:ea typeface="ＭＳ Ｐゴシック" pitchFamily="34" charset="-128"/>
              </a:rPr>
              <a:t>Software </a:t>
            </a:r>
            <a:r>
              <a:rPr lang="en-US" altLang="en-US" sz="2100">
                <a:solidFill>
                  <a:srgbClr val="AD0101"/>
                </a:solidFill>
                <a:ea typeface="ＭＳ Ｐゴシック" pitchFamily="34" charset="-128"/>
              </a:rPr>
              <a:t>doesn't "wear out.</a:t>
            </a:r>
            <a:r>
              <a:rPr lang="ja-JP" altLang="en-US" sz="2100">
                <a:solidFill>
                  <a:srgbClr val="AD0101"/>
                </a:solidFill>
                <a:ea typeface="ＭＳ Ｐゴシック" pitchFamily="34" charset="-128"/>
              </a:rPr>
              <a:t>”</a:t>
            </a:r>
            <a:r>
              <a:rPr lang="en-US" altLang="ja-JP" sz="2100">
                <a:solidFill>
                  <a:srgbClr val="AD0101"/>
                </a:solidFill>
                <a:ea typeface="ＭＳ Ｐゴシック" pitchFamily="34" charset="-128"/>
              </a:rPr>
              <a:t> </a:t>
            </a:r>
            <a:r>
              <a:rPr lang="en-US" altLang="ja-JP" sz="2100">
                <a:ea typeface="ＭＳ Ｐゴシック" pitchFamily="34" charset="-128"/>
              </a:rPr>
              <a:t>but it deteriorates </a:t>
            </a:r>
            <a:r>
              <a:rPr lang="en-US" altLang="ja-JP" sz="1600">
                <a:ea typeface="ＭＳ Ｐゴシック" pitchFamily="34" charset="-128"/>
              </a:rPr>
              <a:t>(due to change). </a:t>
            </a:r>
            <a:r>
              <a:rPr lang="en-US" altLang="ja-JP" sz="2100">
                <a:ea typeface="ＭＳ Ｐゴシック" pitchFamily="34" charset="-128"/>
              </a:rPr>
              <a:t>Hardware has bathtub curve of failure rate </a:t>
            </a:r>
            <a:r>
              <a:rPr lang="en-US" altLang="ja-JP" sz="1600">
                <a:ea typeface="ＭＳ Ｐゴシック" pitchFamily="34" charset="-128"/>
              </a:rPr>
              <a:t>( high failure rate in the beginning, then drop to steady state, then cumulative effects of dust, vibration, abuse occurs). </a:t>
            </a:r>
          </a:p>
          <a:p>
            <a:pPr eaLnBrk="1" hangingPunct="1">
              <a:lnSpc>
                <a:spcPct val="90000"/>
              </a:lnSpc>
            </a:pPr>
            <a:r>
              <a:rPr lang="en-US" altLang="en-US" sz="2100">
                <a:ea typeface="ＭＳ Ｐゴシック" pitchFamily="34" charset="-128"/>
              </a:rPr>
              <a:t>Although the industry is moving toward component-based construction (e.g. standard screws and off-the-shelf integrated circuits), most software continues to be </a:t>
            </a:r>
            <a:r>
              <a:rPr lang="en-US" altLang="en-US" sz="2100">
                <a:solidFill>
                  <a:schemeClr val="accent1"/>
                </a:solidFill>
                <a:ea typeface="ＭＳ Ｐゴシック" pitchFamily="34" charset="-128"/>
              </a:rPr>
              <a:t>custom-built. </a:t>
            </a:r>
            <a:r>
              <a:rPr lang="en-US" altLang="en-US" sz="2100">
                <a:ea typeface="ＭＳ Ｐゴシック" pitchFamily="34" charset="-128"/>
              </a:rPr>
              <a:t>Modern reusable components encapsulate data and processing into software parts to be reused by different programs. E.g. graphical user interface, window, pull-down menus in library etc.</a:t>
            </a:r>
            <a:r>
              <a:rPr lang="en-US" altLang="en-US" sz="2100" i="1">
                <a:ea typeface="ＭＳ Ｐゴシック" pitchFamily="34" charset="-128"/>
              </a:rPr>
              <a:t>  </a:t>
            </a:r>
          </a:p>
        </p:txBody>
      </p:sp>
      <p:sp>
        <p:nvSpPr>
          <p:cNvPr id="21507"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DF06FD32-0177-44B8-B758-39EDEC78C133}" type="slidenum">
              <a:rPr lang="en-US" altLang="en-US" sz="1000">
                <a:latin typeface="Helvetica" charset="0"/>
              </a:rPr>
              <a:pPr/>
              <a:t>6</a:t>
            </a:fld>
            <a:endParaRPr lang="en-US" altLang="en-US" sz="1000">
              <a:latin typeface="Helvetica" charset="0"/>
            </a:endParaRPr>
          </a:p>
        </p:txBody>
      </p:sp>
    </p:spTree>
    <p:extLst>
      <p:ext uri="{BB962C8B-B14F-4D97-AF65-F5344CB8AC3E}">
        <p14:creationId xmlns:p14="http://schemas.microsoft.com/office/powerpoint/2010/main" val="130455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noChangeArrowheads="1"/>
          </p:cNvSpPr>
          <p:nvPr>
            <p:ph type="title"/>
          </p:nvPr>
        </p:nvSpPr>
        <p:spPr>
          <a:xfrm>
            <a:off x="1295400" y="1066800"/>
            <a:ext cx="5180013" cy="660400"/>
          </a:xfrm>
          <a:noFill/>
        </p:spPr>
        <p:txBody>
          <a:bodyPr wrap="none" lIns="63500" tIns="25400" rIns="63500" bIns="25400" anchor="t">
            <a:spAutoFit/>
          </a:bodyPr>
          <a:lstStyle/>
          <a:p>
            <a:pPr eaLnBrk="1" hangingPunct="1"/>
            <a:r>
              <a:rPr lang="en-US" altLang="en-US">
                <a:ea typeface="ＭＳ Ｐゴシック" pitchFamily="34" charset="-128"/>
              </a:rPr>
              <a:t>Wear vs. Deterioration</a:t>
            </a:r>
          </a:p>
        </p:txBody>
      </p:sp>
      <p:sp>
        <p:nvSpPr>
          <p:cNvPr id="22530"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A65C6630-3246-4573-A0AB-2038F1F850CB}" type="slidenum">
              <a:rPr lang="en-US" altLang="en-US" sz="1000">
                <a:latin typeface="Helvetica" charset="0"/>
              </a:rPr>
              <a:pPr/>
              <a:t>7</a:t>
            </a:fld>
            <a:endParaRPr lang="en-US" altLang="en-US" sz="1000">
              <a:latin typeface="Helvetica" charset="0"/>
            </a:endParaRPr>
          </a:p>
        </p:txBody>
      </p:sp>
      <p:sp>
        <p:nvSpPr>
          <p:cNvPr id="128002" name="Rectangle 2"/>
          <p:cNvSpPr>
            <a:spLocks noChangeArrowheads="1"/>
          </p:cNvSpPr>
          <p:nvPr/>
        </p:nvSpPr>
        <p:spPr bwMode="auto">
          <a:xfrm>
            <a:off x="1371600" y="1885950"/>
            <a:ext cx="6781800" cy="4438650"/>
          </a:xfrm>
          <a:prstGeom prst="rect">
            <a:avLst/>
          </a:prstGeom>
          <a:solidFill>
            <a:srgbClr val="96E3FE"/>
          </a:solidFill>
          <a:ln w="12700">
            <a:noFill/>
            <a:miter lim="800000"/>
            <a:headEnd/>
            <a:tailEnd/>
          </a:ln>
          <a:effectLst>
            <a:outerShdw blurRad="63500" dist="71842" dir="2700000" algn="ctr" rotWithShape="0">
              <a:schemeClr val="bg2">
                <a:alpha val="74998"/>
              </a:schemeClr>
            </a:outerShdw>
          </a:effectLst>
        </p:spPr>
        <p:txBody>
          <a:bodyPr wrap="none" anchor="ctr"/>
          <a:lstStyle/>
          <a:p>
            <a:pPr>
              <a:defRPr/>
            </a:pPr>
            <a:endParaRPr lang="en-US">
              <a:latin typeface="Arial" charset="0"/>
              <a:ea typeface="ＭＳ Ｐゴシック" charset="0"/>
              <a:cs typeface="ＭＳ Ｐゴシック" charset="0"/>
            </a:endParaRPr>
          </a:p>
        </p:txBody>
      </p:sp>
      <p:pic>
        <p:nvPicPr>
          <p:cNvPr id="22532"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971675"/>
            <a:ext cx="6600825"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5003649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sp>
        <p:nvSpPr>
          <p:cNvPr id="6" name="Footer Placeholder 5"/>
          <p:cNvSpPr>
            <a:spLocks noGrp="1"/>
          </p:cNvSpPr>
          <p:nvPr>
            <p:ph type="ftr" sz="quarter" idx="4294967295"/>
          </p:nvPr>
        </p:nvSpPr>
        <p:spPr>
          <a:xfrm>
            <a:off x="3124200" y="6356350"/>
            <a:ext cx="2895600" cy="365125"/>
          </a:xfrm>
          <a:prstGeom prst="rect">
            <a:avLst/>
          </a:prstGeom>
        </p:spPr>
        <p:txBody>
          <a:bodyPr/>
          <a:lstStyle/>
          <a:p>
            <a:pPr>
              <a:defRPr/>
            </a:pPr>
            <a:r>
              <a:rPr lang="en-US"/>
              <a:t>Chapter 1  Introduction</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pPr>
              <a:defRPr/>
            </a:pPr>
            <a:fld id="{6A4D3DC4-9E7F-1C47-B729-896D53019E3D}" type="slidenum">
              <a:rPr lang="en-US" smtClean="0"/>
              <a:pPr>
                <a:defRPr/>
              </a:pPr>
              <a:t>8</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5486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1219200" y="990600"/>
            <a:ext cx="5011738" cy="660400"/>
          </a:xfrm>
          <a:noFill/>
        </p:spPr>
        <p:txBody>
          <a:bodyPr wrap="none" lIns="63500" tIns="25400" rIns="63500" bIns="25400" anchor="t">
            <a:spAutoFit/>
          </a:bodyPr>
          <a:lstStyle/>
          <a:p>
            <a:pPr eaLnBrk="1" hangingPunct="1"/>
            <a:r>
              <a:rPr lang="en-US" altLang="en-US">
                <a:ea typeface="ＭＳ Ｐゴシック" pitchFamily="34" charset="-128"/>
              </a:rPr>
              <a:t>Software Applications</a:t>
            </a:r>
          </a:p>
        </p:txBody>
      </p:sp>
      <p:sp>
        <p:nvSpPr>
          <p:cNvPr id="24578" name="Rectangle 3"/>
          <p:cNvSpPr>
            <a:spLocks noGrp="1" noChangeArrowheads="1"/>
          </p:cNvSpPr>
          <p:nvPr>
            <p:ph idx="1"/>
          </p:nvPr>
        </p:nvSpPr>
        <p:spPr>
          <a:xfrm>
            <a:off x="-19050" y="1676400"/>
            <a:ext cx="9144000" cy="4800600"/>
          </a:xfrm>
        </p:spPr>
        <p:txBody>
          <a:bodyPr lIns="90487" tIns="44450" rIns="90487" bIns="44450"/>
          <a:lstStyle/>
          <a:p>
            <a:pPr eaLnBrk="1" hangingPunct="1">
              <a:lnSpc>
                <a:spcPct val="90000"/>
              </a:lnSpc>
            </a:pPr>
            <a:r>
              <a:rPr lang="en-US" altLang="en-US" sz="1900">
                <a:solidFill>
                  <a:schemeClr val="folHlink"/>
                </a:solidFill>
                <a:ea typeface="ＭＳ Ｐゴシック" pitchFamily="34" charset="-128"/>
              </a:rPr>
              <a:t>1. System software: </a:t>
            </a:r>
            <a:r>
              <a:rPr lang="en-US" altLang="en-US" sz="1900">
                <a:ea typeface="ＭＳ Ｐゴシック" pitchFamily="34" charset="-128"/>
              </a:rPr>
              <a:t>such as compilers, editors, file management utilities</a:t>
            </a:r>
          </a:p>
          <a:p>
            <a:pPr eaLnBrk="1" hangingPunct="1">
              <a:lnSpc>
                <a:spcPct val="90000"/>
              </a:lnSpc>
            </a:pPr>
            <a:r>
              <a:rPr lang="en-US" altLang="en-US" sz="1900">
                <a:solidFill>
                  <a:schemeClr val="folHlink"/>
                </a:solidFill>
                <a:ea typeface="ＭＳ Ｐゴシック" pitchFamily="34" charset="-128"/>
              </a:rPr>
              <a:t>2. Application software</a:t>
            </a:r>
            <a:r>
              <a:rPr lang="en-US" altLang="en-US" sz="1900" b="1">
                <a:ea typeface="ＭＳ Ｐゴシック" pitchFamily="34" charset="-128"/>
              </a:rPr>
              <a:t>: </a:t>
            </a:r>
            <a:r>
              <a:rPr lang="en-US" altLang="en-US" sz="1900">
                <a:ea typeface="ＭＳ Ｐゴシック" pitchFamily="34" charset="-128"/>
              </a:rPr>
              <a:t>stand-alone programs for specific needs.  </a:t>
            </a:r>
          </a:p>
          <a:p>
            <a:pPr eaLnBrk="1" hangingPunct="1">
              <a:lnSpc>
                <a:spcPct val="90000"/>
              </a:lnSpc>
            </a:pPr>
            <a:r>
              <a:rPr lang="en-US" altLang="en-US" sz="1900">
                <a:solidFill>
                  <a:schemeClr val="folHlink"/>
                </a:solidFill>
                <a:ea typeface="ＭＳ Ｐゴシック" pitchFamily="34" charset="-128"/>
              </a:rPr>
              <a:t>3. Engineering/scientific software: </a:t>
            </a:r>
            <a:r>
              <a:rPr lang="en-US" altLang="en-US" sz="1900">
                <a:ea typeface="ＭＳ Ｐゴシック" pitchFamily="34" charset="-128"/>
              </a:rPr>
              <a:t>Characterized by </a:t>
            </a:r>
            <a:r>
              <a:rPr lang="ja-JP" altLang="en-US" sz="1900">
                <a:ea typeface="ＭＳ Ｐゴシック" pitchFamily="34" charset="-128"/>
              </a:rPr>
              <a:t>“</a:t>
            </a:r>
            <a:r>
              <a:rPr lang="en-US" altLang="ja-JP" sz="1900">
                <a:ea typeface="ＭＳ Ｐゴシック" pitchFamily="34" charset="-128"/>
              </a:rPr>
              <a:t>number crunching</a:t>
            </a:r>
            <a:r>
              <a:rPr lang="ja-JP" altLang="en-US" sz="1900">
                <a:ea typeface="ＭＳ Ｐゴシック" pitchFamily="34" charset="-128"/>
              </a:rPr>
              <a:t>”</a:t>
            </a:r>
            <a:r>
              <a:rPr lang="en-US" altLang="ja-JP" sz="1900">
                <a:ea typeface="ＭＳ Ｐゴシック" pitchFamily="34" charset="-128"/>
              </a:rPr>
              <a:t>algorithms. such as automotive stress analysis, molecular biology, orbital dynamics etc </a:t>
            </a:r>
          </a:p>
          <a:p>
            <a:pPr eaLnBrk="1" hangingPunct="1">
              <a:lnSpc>
                <a:spcPct val="90000"/>
              </a:lnSpc>
            </a:pPr>
            <a:r>
              <a:rPr lang="en-US" altLang="en-US" sz="1900">
                <a:solidFill>
                  <a:schemeClr val="folHlink"/>
                </a:solidFill>
                <a:ea typeface="ＭＳ Ｐゴシック" pitchFamily="34" charset="-128"/>
              </a:rPr>
              <a:t>4. Embedded software </a:t>
            </a:r>
            <a:r>
              <a:rPr lang="en-US" altLang="en-US" sz="1900">
                <a:ea typeface="ＭＳ Ｐゴシック" pitchFamily="34" charset="-128"/>
              </a:rPr>
              <a:t>resides within a product or system. (key pad control of a microwave oven, digital function of dashboard display in a car)</a:t>
            </a:r>
          </a:p>
          <a:p>
            <a:pPr eaLnBrk="1" hangingPunct="1">
              <a:lnSpc>
                <a:spcPct val="90000"/>
              </a:lnSpc>
            </a:pPr>
            <a:r>
              <a:rPr lang="en-US" altLang="en-US" sz="1900">
                <a:solidFill>
                  <a:schemeClr val="folHlink"/>
                </a:solidFill>
                <a:ea typeface="ＭＳ Ｐゴシック" pitchFamily="34" charset="-128"/>
              </a:rPr>
              <a:t>5. Product-line software </a:t>
            </a:r>
            <a:r>
              <a:rPr lang="en-US" altLang="en-US" sz="1900">
                <a:ea typeface="ＭＳ Ｐゴシック" pitchFamily="34" charset="-128"/>
              </a:rPr>
              <a:t>focus on a limited marketplace to address mass consumer market. (word processing, graphics, database management)</a:t>
            </a:r>
          </a:p>
          <a:p>
            <a:pPr eaLnBrk="1" hangingPunct="1">
              <a:lnSpc>
                <a:spcPct val="90000"/>
              </a:lnSpc>
            </a:pPr>
            <a:r>
              <a:rPr lang="en-US" altLang="en-US" sz="1900">
                <a:solidFill>
                  <a:schemeClr val="folHlink"/>
                </a:solidFill>
                <a:ea typeface="ＭＳ Ｐゴシック" pitchFamily="34" charset="-128"/>
              </a:rPr>
              <a:t>6. WebApps </a:t>
            </a:r>
            <a:r>
              <a:rPr lang="en-US" altLang="en-US" sz="1900">
                <a:ea typeface="ＭＳ Ｐゴシック" pitchFamily="34" charset="-128"/>
              </a:rPr>
              <a:t>(Web applications) network centric software. As web 2.0 emerges, more sophisticated computing environments is supported integrated with remote database and business applications. </a:t>
            </a:r>
          </a:p>
          <a:p>
            <a:pPr eaLnBrk="1" hangingPunct="1">
              <a:lnSpc>
                <a:spcPct val="90000"/>
              </a:lnSpc>
            </a:pPr>
            <a:r>
              <a:rPr lang="en-US" altLang="en-US" sz="1900">
                <a:solidFill>
                  <a:schemeClr val="folHlink"/>
                </a:solidFill>
                <a:ea typeface="ＭＳ Ｐゴシック" pitchFamily="34" charset="-128"/>
              </a:rPr>
              <a:t>7. AI </a:t>
            </a:r>
            <a:r>
              <a:rPr lang="en-US" altLang="en-US" sz="1900">
                <a:ea typeface="ＭＳ Ｐゴシック" pitchFamily="34" charset="-128"/>
              </a:rPr>
              <a:t>software uses non-numerical algorithm to solve complex problem. Robotics, expert system, pattern recognition game playing</a:t>
            </a:r>
          </a:p>
        </p:txBody>
      </p:sp>
      <p:sp>
        <p:nvSpPr>
          <p:cNvPr id="24579" name="Slide Number Placeholder 4"/>
          <p:cNvSpPr>
            <a:spLocks noGrp="1"/>
          </p:cNvSpPr>
          <p:nvPr>
            <p:ph type="sldNum" sz="quarter" idx="4294967295"/>
          </p:nvPr>
        </p:nvSpPr>
        <p:spPr bwMode="auto">
          <a:xfrm>
            <a:off x="7620000" y="5688013"/>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81E13C7-C737-4734-AA08-24560287CC2E}" type="slidenum">
              <a:rPr lang="en-US" altLang="en-US" sz="1000">
                <a:latin typeface="Helvetica" charset="0"/>
              </a:rPr>
              <a:pPr/>
              <a:t>9</a:t>
            </a:fld>
            <a:endParaRPr lang="en-US" altLang="en-US" sz="1000">
              <a:latin typeface="Helvetica" charset="0"/>
            </a:endParaRPr>
          </a:p>
        </p:txBody>
      </p:sp>
    </p:spTree>
    <p:extLst>
      <p:ext uri="{BB962C8B-B14F-4D97-AF65-F5344CB8AC3E}">
        <p14:creationId xmlns:p14="http://schemas.microsoft.com/office/powerpoint/2010/main" val="3484462384"/>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3234</Words>
  <Application>Microsoft Office PowerPoint</Application>
  <PresentationFormat>On-screen Show (4:3)</PresentationFormat>
  <Paragraphs>260</Paragraphs>
  <Slides>41</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Century Schoolbook</vt:lpstr>
      <vt:lpstr>Helvetica</vt:lpstr>
      <vt:lpstr>Impact</vt:lpstr>
      <vt:lpstr>Palatino</vt:lpstr>
      <vt:lpstr>Times New Roman</vt:lpstr>
      <vt:lpstr>Wingdings</vt:lpstr>
      <vt:lpstr>Wingdings 2</vt:lpstr>
      <vt:lpstr>Oriel</vt:lpstr>
      <vt:lpstr>INTRODUCTION TO SOFTWARE ENGINEERING week 1</vt:lpstr>
      <vt:lpstr>What is Software?</vt:lpstr>
      <vt:lpstr>Software products</vt:lpstr>
      <vt:lpstr>Why Software is Important?</vt:lpstr>
      <vt:lpstr>Software costs</vt:lpstr>
      <vt:lpstr>Features of Software?</vt:lpstr>
      <vt:lpstr>Wear vs. Deterioration</vt:lpstr>
      <vt:lpstr>Essential attributes of good software</vt:lpstr>
      <vt:lpstr>Software Applications</vt:lpstr>
      <vt:lpstr>Software—New Categories</vt:lpstr>
      <vt:lpstr>Software Engineering Definition</vt:lpstr>
      <vt:lpstr>Importance of Software Engineering</vt:lpstr>
      <vt:lpstr>FAQ about software engineering </vt:lpstr>
      <vt:lpstr>A Layered Technology</vt:lpstr>
      <vt:lpstr>The software process</vt:lpstr>
      <vt:lpstr>Five Activities of a Generic Process framework</vt:lpstr>
      <vt:lpstr>Umbrella Activities</vt:lpstr>
      <vt:lpstr>Adapting a Process Model</vt:lpstr>
      <vt:lpstr>Prescriptive and Agile Process Models</vt:lpstr>
      <vt:lpstr>The Essence of Practice</vt:lpstr>
      <vt:lpstr>Understand the Problem</vt:lpstr>
      <vt:lpstr>Plan the Solution</vt:lpstr>
      <vt:lpstr>Carry Out the Plan</vt:lpstr>
      <vt:lpstr>Examine the Result</vt:lpstr>
      <vt:lpstr>Hooker’s General Principles for Software Engineering Practice: important underlying law</vt:lpstr>
      <vt:lpstr>Software Myths</vt:lpstr>
      <vt:lpstr>Software Myths Examples</vt:lpstr>
      <vt:lpstr>Four generic activities in software development process </vt:lpstr>
      <vt:lpstr>Waterfall Model (Winston W Royce in 1970) </vt:lpstr>
      <vt:lpstr>PowerPoint Presentation</vt:lpstr>
      <vt:lpstr> Pros and Cons of Waterfall Model </vt:lpstr>
      <vt:lpstr>Incremental development</vt:lpstr>
      <vt:lpstr>Incremental development benefits</vt:lpstr>
      <vt:lpstr>Incremental development problems</vt:lpstr>
      <vt:lpstr>Cleanroom  Methodology </vt:lpstr>
      <vt:lpstr>PowerPoint Presentation</vt:lpstr>
      <vt:lpstr>Benefits of Cleanroom Methodologies  </vt:lpstr>
      <vt:lpstr>Reuse-oriented software engineering</vt:lpstr>
      <vt:lpstr>PowerPoint Presentation</vt:lpstr>
      <vt:lpstr>Types of software component</vt:lpstr>
      <vt:lpstr>ANY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 week 1</dc:title>
  <dc:creator>MohSin</dc:creator>
  <cp:lastModifiedBy>Mirza Shuja</cp:lastModifiedBy>
  <cp:revision>12</cp:revision>
  <dcterms:created xsi:type="dcterms:W3CDTF">2006-08-16T00:00:00Z</dcterms:created>
  <dcterms:modified xsi:type="dcterms:W3CDTF">2022-10-03T04:35:03Z</dcterms:modified>
</cp:coreProperties>
</file>