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10/5/2023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10/5/2023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3.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10/5/2023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1E2E-B5CA-4779-AC95-D9C8C94BC84F}"/>
              </a:ext>
            </a:extLst>
          </p:cNvPr>
          <p:cNvSpPr>
            <a:spLocks noGrp="1"/>
          </p:cNvSpPr>
          <p:nvPr>
            <p:ph type="ctrTitle"/>
          </p:nvPr>
        </p:nvSpPr>
        <p:spPr>
          <a:xfrm>
            <a:off x="2205318" y="2299446"/>
            <a:ext cx="6387353" cy="3012143"/>
          </a:xfrm>
        </p:spPr>
        <p:txBody>
          <a:bodyPr>
            <a:normAutofit fontScale="90000"/>
          </a:bodyPr>
          <a:lstStyle/>
          <a:p>
            <a:pPr algn="ctr"/>
            <a:r>
              <a:rPr lang="en-US" dirty="0">
                <a:solidFill>
                  <a:srgbClr val="00B050"/>
                </a:solidFill>
              </a:rPr>
              <a:t>PERSONAL BLOG ON IBM CLOUD STATIC WEB APPS</a:t>
            </a:r>
            <a:endParaRPr lang="en-IN" dirty="0">
              <a:solidFill>
                <a:srgbClr val="00B050"/>
              </a:solidFill>
            </a:endParaRPr>
          </a:p>
        </p:txBody>
      </p:sp>
    </p:spTree>
    <p:extLst>
      <p:ext uri="{BB962C8B-B14F-4D97-AF65-F5344CB8AC3E}">
        <p14:creationId xmlns:p14="http://schemas.microsoft.com/office/powerpoint/2010/main" val="381431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20B81-F1F5-431C-80A4-E03F06CF35EC}"/>
              </a:ext>
            </a:extLst>
          </p:cNvPr>
          <p:cNvSpPr>
            <a:spLocks noGrp="1"/>
          </p:cNvSpPr>
          <p:nvPr>
            <p:ph type="title"/>
          </p:nvPr>
        </p:nvSpPr>
        <p:spPr>
          <a:xfrm>
            <a:off x="2450443" y="836183"/>
            <a:ext cx="7958331" cy="1077229"/>
          </a:xfrm>
        </p:spPr>
        <p:txBody>
          <a:bodyPr>
            <a:normAutofit/>
          </a:bodyPr>
          <a:lstStyle/>
          <a:p>
            <a:pPr algn="l"/>
            <a:r>
              <a:rPr lang="en-US" sz="5000" dirty="0">
                <a:solidFill>
                  <a:schemeClr val="accent6"/>
                </a:solidFill>
                <a:latin typeface="Arial Black" panose="020B0A04020102020204" pitchFamily="34" charset="0"/>
              </a:rPr>
              <a:t>TEAM MEMBERS:</a:t>
            </a:r>
            <a:endParaRPr lang="en-IN" sz="5000" dirty="0">
              <a:solidFill>
                <a:schemeClr val="accent6"/>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736A81CE-A54B-50A9-88B9-9BDE590D4169}"/>
              </a:ext>
            </a:extLst>
          </p:cNvPr>
          <p:cNvSpPr>
            <a:spLocks noGrp="1"/>
          </p:cNvSpPr>
          <p:nvPr>
            <p:ph idx="1"/>
          </p:nvPr>
        </p:nvSpPr>
        <p:spPr/>
        <p:txBody>
          <a:bodyPr/>
          <a:lstStyle/>
          <a:p>
            <a:r>
              <a:rPr lang="en-US" dirty="0" err="1">
                <a:solidFill>
                  <a:srgbClr val="00B050"/>
                </a:solidFill>
              </a:rPr>
              <a:t>Sanjeevi</a:t>
            </a:r>
            <a:r>
              <a:rPr lang="en-US" dirty="0">
                <a:solidFill>
                  <a:srgbClr val="00B050"/>
                </a:solidFill>
              </a:rPr>
              <a:t>. B</a:t>
            </a:r>
          </a:p>
          <a:p>
            <a:r>
              <a:rPr lang="en-US" dirty="0">
                <a:solidFill>
                  <a:srgbClr val="00B050"/>
                </a:solidFill>
              </a:rPr>
              <a:t>Advaith. A</a:t>
            </a:r>
          </a:p>
          <a:p>
            <a:r>
              <a:rPr lang="en-US" dirty="0" err="1">
                <a:solidFill>
                  <a:srgbClr val="00B050"/>
                </a:solidFill>
              </a:rPr>
              <a:t>Suganesh</a:t>
            </a:r>
            <a:r>
              <a:rPr lang="en-US" dirty="0">
                <a:solidFill>
                  <a:srgbClr val="00B050"/>
                </a:solidFill>
              </a:rPr>
              <a:t>. B</a:t>
            </a:r>
            <a:r>
              <a:rPr lang="en-US" dirty="0"/>
              <a:t> </a:t>
            </a:r>
            <a:endParaRPr lang="en-IN" dirty="0"/>
          </a:p>
        </p:txBody>
      </p:sp>
    </p:spTree>
    <p:extLst>
      <p:ext uri="{BB962C8B-B14F-4D97-AF65-F5344CB8AC3E}">
        <p14:creationId xmlns:p14="http://schemas.microsoft.com/office/powerpoint/2010/main" val="326807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39EAF4-2B96-FCDB-C11D-B83FE294B4F0}"/>
              </a:ext>
            </a:extLst>
          </p:cNvPr>
          <p:cNvSpPr txBox="1"/>
          <p:nvPr/>
        </p:nvSpPr>
        <p:spPr>
          <a:xfrm>
            <a:off x="2232211" y="2528753"/>
            <a:ext cx="8256494" cy="1800493"/>
          </a:xfrm>
          <a:prstGeom prst="rect">
            <a:avLst/>
          </a:prstGeom>
          <a:noFill/>
        </p:spPr>
        <p:txBody>
          <a:bodyPr wrap="square" rtlCol="0">
            <a:spAutoFit/>
          </a:bodyPr>
          <a:lstStyle/>
          <a:p>
            <a:r>
              <a:rPr lang="en-IN" sz="3700" dirty="0">
                <a:solidFill>
                  <a:schemeClr val="accent6"/>
                </a:solidFill>
              </a:rPr>
              <a:t>DOMAIN:</a:t>
            </a:r>
          </a:p>
          <a:p>
            <a:endParaRPr lang="en-IN" sz="3700" dirty="0"/>
          </a:p>
          <a:p>
            <a:r>
              <a:rPr lang="en-IN" sz="3700" dirty="0"/>
              <a:t>Cloud Application Development(CAD)</a:t>
            </a:r>
            <a:endParaRPr lang="en-US" sz="3700" dirty="0"/>
          </a:p>
        </p:txBody>
      </p:sp>
    </p:spTree>
    <p:extLst>
      <p:ext uri="{BB962C8B-B14F-4D97-AF65-F5344CB8AC3E}">
        <p14:creationId xmlns:p14="http://schemas.microsoft.com/office/powerpoint/2010/main" val="697614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B405-B829-A692-BDA6-E6AD880EA7F4}"/>
              </a:ext>
            </a:extLst>
          </p:cNvPr>
          <p:cNvSpPr>
            <a:spLocks noGrp="1"/>
          </p:cNvSpPr>
          <p:nvPr>
            <p:ph type="title"/>
          </p:nvPr>
        </p:nvSpPr>
        <p:spPr/>
        <p:txBody>
          <a:bodyPr/>
          <a:lstStyle/>
          <a:p>
            <a:pPr algn="l"/>
            <a:r>
              <a:rPr lang="en-US" dirty="0">
                <a:solidFill>
                  <a:schemeClr val="accent6"/>
                </a:solidFill>
              </a:rPr>
              <a:t>PROBLEM STATEMENT:</a:t>
            </a:r>
            <a:endParaRPr lang="en-IN" dirty="0">
              <a:solidFill>
                <a:schemeClr val="accent6"/>
              </a:solidFill>
            </a:endParaRPr>
          </a:p>
        </p:txBody>
      </p:sp>
      <p:sp>
        <p:nvSpPr>
          <p:cNvPr id="3" name="Content Placeholder 2">
            <a:extLst>
              <a:ext uri="{FF2B5EF4-FFF2-40B4-BE49-F238E27FC236}">
                <a16:creationId xmlns:a16="http://schemas.microsoft.com/office/drawing/2014/main" id="{5DA75B18-7E54-F621-D427-E624E98B27CD}"/>
              </a:ext>
            </a:extLst>
          </p:cNvPr>
          <p:cNvSpPr>
            <a:spLocks noGrp="1"/>
          </p:cNvSpPr>
          <p:nvPr>
            <p:ph idx="1"/>
          </p:nvPr>
        </p:nvSpPr>
        <p:spPr>
          <a:xfrm>
            <a:off x="2611808" y="1885285"/>
            <a:ext cx="7796540" cy="3997828"/>
          </a:xfrm>
        </p:spPr>
        <p:txBody>
          <a:bodyPr>
            <a:noAutofit/>
          </a:bodyPr>
          <a:lstStyle/>
          <a:p>
            <a:pPr marL="6160" indent="0">
              <a:buNone/>
            </a:pPr>
            <a:r>
              <a:rPr lang="en-US" sz="3000" dirty="0">
                <a:solidFill>
                  <a:srgbClr val="00B050"/>
                </a:solidFill>
              </a:rPr>
              <a:t>		</a:t>
            </a:r>
            <a:r>
              <a:rPr lang="en-US" sz="2800" dirty="0">
                <a:solidFill>
                  <a:srgbClr val="00B050"/>
                </a:solidFill>
              </a:rPr>
              <a:t>Make a personal vacation blog that will be hosted on IBM Cloud Static Web Apps. Share your travel experiences, tips, and amazing images with the rest of the globe. To effortlessly maintain your blog and document your adventures, use IBM Cloud Static Web Apps. Inspire people to discover the wonders of the world and create amazing moments!</a:t>
            </a:r>
            <a:endParaRPr lang="en-IN" sz="2800" dirty="0">
              <a:solidFill>
                <a:srgbClr val="00B050"/>
              </a:solidFill>
            </a:endParaRPr>
          </a:p>
        </p:txBody>
      </p:sp>
    </p:spTree>
    <p:extLst>
      <p:ext uri="{BB962C8B-B14F-4D97-AF65-F5344CB8AC3E}">
        <p14:creationId xmlns:p14="http://schemas.microsoft.com/office/powerpoint/2010/main" val="3162666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A156-C23D-F532-3D3A-3356AC304214}"/>
              </a:ext>
            </a:extLst>
          </p:cNvPr>
          <p:cNvSpPr>
            <a:spLocks noGrp="1"/>
          </p:cNvSpPr>
          <p:nvPr>
            <p:ph type="title"/>
          </p:nvPr>
        </p:nvSpPr>
        <p:spPr>
          <a:xfrm>
            <a:off x="1320890" y="621030"/>
            <a:ext cx="7958331" cy="1077229"/>
          </a:xfrm>
        </p:spPr>
        <p:txBody>
          <a:bodyPr>
            <a:normAutofit/>
          </a:bodyPr>
          <a:lstStyle/>
          <a:p>
            <a:pPr algn="l"/>
            <a:r>
              <a:rPr lang="en-US" sz="5000" dirty="0">
                <a:solidFill>
                  <a:schemeClr val="accent6"/>
                </a:solidFill>
              </a:rPr>
              <a:t>ABSTRACT:</a:t>
            </a:r>
            <a:endParaRPr lang="en-IN" sz="5000" dirty="0">
              <a:solidFill>
                <a:schemeClr val="accent6"/>
              </a:solidFill>
            </a:endParaRPr>
          </a:p>
        </p:txBody>
      </p:sp>
      <p:sp>
        <p:nvSpPr>
          <p:cNvPr id="3" name="Content Placeholder 2">
            <a:extLst>
              <a:ext uri="{FF2B5EF4-FFF2-40B4-BE49-F238E27FC236}">
                <a16:creationId xmlns:a16="http://schemas.microsoft.com/office/drawing/2014/main" id="{7D631FB9-3D67-99A5-4A80-9055B53CF7E5}"/>
              </a:ext>
            </a:extLst>
          </p:cNvPr>
          <p:cNvSpPr>
            <a:spLocks noGrp="1"/>
          </p:cNvSpPr>
          <p:nvPr>
            <p:ph idx="1"/>
          </p:nvPr>
        </p:nvSpPr>
        <p:spPr>
          <a:xfrm>
            <a:off x="1828800" y="1936376"/>
            <a:ext cx="9117857" cy="4085441"/>
          </a:xfrm>
        </p:spPr>
        <p:txBody>
          <a:bodyPr>
            <a:noAutofit/>
          </a:bodyPr>
          <a:lstStyle/>
          <a:p>
            <a:pPr marL="6160" indent="0">
              <a:buNone/>
            </a:pPr>
            <a:r>
              <a:rPr lang="en-US" dirty="0"/>
              <a:t>	</a:t>
            </a:r>
            <a:r>
              <a:rPr lang="en-US" dirty="0">
                <a:solidFill>
                  <a:srgbClr val="00B050"/>
                </a:solidFill>
              </a:rPr>
              <a:t>In the ever-evolving world of web development, IBM Cloud Static Web Apps present an innovative solution for building and deploying web applications. </a:t>
            </a:r>
          </a:p>
          <a:p>
            <a:pPr marL="6160" indent="0">
              <a:buNone/>
            </a:pPr>
            <a:r>
              <a:rPr lang="en-US" dirty="0">
                <a:solidFill>
                  <a:srgbClr val="00B050"/>
                </a:solidFill>
              </a:rPr>
              <a:t>	This blog will explore the significant advantages and features of these apps, beginning with an introduction to their relevance in modern development. We'll take a closer look at IBM Cloud Static Web Apps, highlighting their user-friendly deployment, seamless integration, and efficient serverless architecture. Real-world examples will illustrate their practical use cases. You'll also gain valuable insights and best practices for streamlining your development workflow. 	</a:t>
            </a:r>
          </a:p>
          <a:p>
            <a:pPr marL="6160" indent="0">
              <a:buNone/>
            </a:pPr>
            <a:r>
              <a:rPr lang="en-US" dirty="0">
                <a:solidFill>
                  <a:srgbClr val="00B050"/>
                </a:solidFill>
              </a:rPr>
              <a:t>	Whether you're a newcomer or an experienced developer, this blog will equip you to enhance your web development projects with IBM Cloud Static Web Apps, resulting in quicker, more dependable, and scalable applications. Join us as we contribute to the evolution of web development!</a:t>
            </a:r>
            <a:endParaRPr lang="en-IN" dirty="0">
              <a:solidFill>
                <a:srgbClr val="00B050"/>
              </a:solidFill>
            </a:endParaRPr>
          </a:p>
        </p:txBody>
      </p:sp>
    </p:spTree>
    <p:extLst>
      <p:ext uri="{BB962C8B-B14F-4D97-AF65-F5344CB8AC3E}">
        <p14:creationId xmlns:p14="http://schemas.microsoft.com/office/powerpoint/2010/main" val="2432134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5708-9F58-C089-E0ED-73F47DA97B66}"/>
              </a:ext>
            </a:extLst>
          </p:cNvPr>
          <p:cNvSpPr>
            <a:spLocks noGrp="1"/>
          </p:cNvSpPr>
          <p:nvPr>
            <p:ph type="title" idx="4294967295"/>
          </p:nvPr>
        </p:nvSpPr>
        <p:spPr>
          <a:xfrm>
            <a:off x="1154487" y="162580"/>
            <a:ext cx="7958137" cy="1077912"/>
          </a:xfrm>
        </p:spPr>
        <p:txBody>
          <a:bodyPr>
            <a:normAutofit/>
          </a:bodyPr>
          <a:lstStyle/>
          <a:p>
            <a:pPr algn="l"/>
            <a:r>
              <a:rPr lang="en-US" sz="5000" dirty="0">
                <a:solidFill>
                  <a:schemeClr val="accent6"/>
                </a:solidFill>
              </a:rPr>
              <a:t>MODULES:</a:t>
            </a:r>
            <a:endParaRPr lang="en-IN" sz="5000" dirty="0">
              <a:solidFill>
                <a:schemeClr val="accent6"/>
              </a:solidFill>
            </a:endParaRPr>
          </a:p>
        </p:txBody>
      </p:sp>
      <p:sp>
        <p:nvSpPr>
          <p:cNvPr id="3" name="Content Placeholder 2">
            <a:extLst>
              <a:ext uri="{FF2B5EF4-FFF2-40B4-BE49-F238E27FC236}">
                <a16:creationId xmlns:a16="http://schemas.microsoft.com/office/drawing/2014/main" id="{899116C2-6B82-862F-6EC0-FB3A1A97F54B}"/>
              </a:ext>
            </a:extLst>
          </p:cNvPr>
          <p:cNvSpPr>
            <a:spLocks noGrp="1"/>
          </p:cNvSpPr>
          <p:nvPr>
            <p:ph idx="4294967295"/>
          </p:nvPr>
        </p:nvSpPr>
        <p:spPr>
          <a:xfrm>
            <a:off x="1855693" y="919348"/>
            <a:ext cx="9439275" cy="5629370"/>
          </a:xfrm>
        </p:spPr>
        <p:txBody>
          <a:bodyPr numCol="2">
            <a:noAutofit/>
          </a:bodyPr>
          <a:lstStyle/>
          <a:p>
            <a:pPr>
              <a:buFont typeface="Wingdings" panose="05000000000000000000" pitchFamily="2" charset="2"/>
              <a:buChar char="v"/>
            </a:pPr>
            <a:r>
              <a:rPr lang="en-IN" sz="1800" dirty="0">
                <a:solidFill>
                  <a:srgbClr val="00B050"/>
                </a:solidFill>
              </a:rPr>
              <a:t>Web Application &amp; Content</a:t>
            </a:r>
          </a:p>
          <a:p>
            <a:pPr lvl="1">
              <a:buFont typeface="Wingdings" panose="05000000000000000000" pitchFamily="2" charset="2"/>
              <a:buChar char="Ø"/>
            </a:pPr>
            <a:r>
              <a:rPr lang="en-IN" dirty="0"/>
              <a:t>Frontend Web Application</a:t>
            </a:r>
          </a:p>
          <a:p>
            <a:pPr lvl="1">
              <a:buFont typeface="Wingdings" panose="05000000000000000000" pitchFamily="2" charset="2"/>
              <a:buChar char="Ø"/>
            </a:pPr>
            <a:r>
              <a:rPr lang="en-IN" dirty="0"/>
              <a:t>Static Site Generator or CMS</a:t>
            </a:r>
          </a:p>
          <a:p>
            <a:pPr lvl="1">
              <a:buFont typeface="Wingdings" panose="05000000000000000000" pitchFamily="2" charset="2"/>
              <a:buChar char="Ø"/>
            </a:pPr>
            <a:r>
              <a:rPr lang="en-IN" dirty="0"/>
              <a:t>Static Assets</a:t>
            </a:r>
          </a:p>
          <a:p>
            <a:pPr>
              <a:buFont typeface="Wingdings" panose="05000000000000000000" pitchFamily="2" charset="2"/>
              <a:buChar char="v"/>
            </a:pPr>
            <a:r>
              <a:rPr lang="en-IN" sz="1800" dirty="0">
                <a:solidFill>
                  <a:srgbClr val="00B050"/>
                </a:solidFill>
              </a:rPr>
              <a:t>Performance Optimization</a:t>
            </a:r>
          </a:p>
          <a:p>
            <a:pPr lvl="1">
              <a:buFont typeface="Wingdings" panose="05000000000000000000" pitchFamily="2" charset="2"/>
              <a:buChar char="Ø"/>
            </a:pPr>
            <a:r>
              <a:rPr lang="en-IN" dirty="0"/>
              <a:t>Asset Optimization</a:t>
            </a:r>
          </a:p>
          <a:p>
            <a:pPr lvl="1">
              <a:buFont typeface="Wingdings" panose="05000000000000000000" pitchFamily="2" charset="2"/>
              <a:buChar char="Ø"/>
            </a:pPr>
            <a:r>
              <a:rPr lang="en-IN" dirty="0"/>
              <a:t>Responsive Design</a:t>
            </a:r>
          </a:p>
          <a:p>
            <a:pPr lvl="1">
              <a:buFont typeface="Wingdings" panose="05000000000000000000" pitchFamily="2" charset="2"/>
              <a:buChar char="Ø"/>
            </a:pPr>
            <a:r>
              <a:rPr lang="en-IN" dirty="0"/>
              <a:t>Caching</a:t>
            </a:r>
          </a:p>
          <a:p>
            <a:pPr>
              <a:buFont typeface="Wingdings" panose="05000000000000000000" pitchFamily="2" charset="2"/>
              <a:buChar char="v"/>
            </a:pPr>
            <a:r>
              <a:rPr lang="en-IN" sz="1800" dirty="0">
                <a:solidFill>
                  <a:srgbClr val="00B050"/>
                </a:solidFill>
              </a:rPr>
              <a:t>Cloud Integration</a:t>
            </a:r>
          </a:p>
          <a:p>
            <a:pPr lvl="1">
              <a:buFont typeface="Wingdings" panose="05000000000000000000" pitchFamily="2" charset="2"/>
              <a:buChar char="Ø"/>
            </a:pPr>
            <a:r>
              <a:rPr lang="en-IN" dirty="0"/>
              <a:t>IBM Cloud Services</a:t>
            </a:r>
          </a:p>
          <a:p>
            <a:pPr lvl="1">
              <a:buFont typeface="Wingdings" panose="05000000000000000000" pitchFamily="2" charset="2"/>
              <a:buChar char="Ø"/>
            </a:pPr>
            <a:r>
              <a:rPr lang="en-IN" dirty="0"/>
              <a:t>Database &amp; Data Optimization</a:t>
            </a:r>
          </a:p>
          <a:p>
            <a:pPr lvl="1">
              <a:buFont typeface="Wingdings" panose="05000000000000000000" pitchFamily="2" charset="2"/>
              <a:buChar char="Ø"/>
            </a:pPr>
            <a:r>
              <a:rPr lang="en-IN" dirty="0"/>
              <a:t>Deployment &amp; CI/CD</a:t>
            </a:r>
          </a:p>
          <a:p>
            <a:pPr lvl="8"/>
            <a:endParaRPr lang="en-IN" sz="1800" dirty="0">
              <a:solidFill>
                <a:srgbClr val="00B050"/>
              </a:solidFill>
            </a:endParaRPr>
          </a:p>
          <a:p>
            <a:pPr>
              <a:buFont typeface="Wingdings" panose="05000000000000000000" pitchFamily="2" charset="2"/>
              <a:buChar char="v"/>
            </a:pPr>
            <a:r>
              <a:rPr lang="en-IN" sz="1800" dirty="0">
                <a:solidFill>
                  <a:srgbClr val="00B050"/>
                </a:solidFill>
              </a:rPr>
              <a:t>User Engagement</a:t>
            </a:r>
          </a:p>
          <a:p>
            <a:pPr lvl="1">
              <a:buFont typeface="Wingdings" panose="05000000000000000000" pitchFamily="2" charset="2"/>
              <a:buChar char="Ø"/>
            </a:pPr>
            <a:r>
              <a:rPr lang="en-IN" dirty="0"/>
              <a:t>Authentication &amp; Authorization</a:t>
            </a:r>
          </a:p>
          <a:p>
            <a:pPr lvl="1">
              <a:buFont typeface="Wingdings" panose="05000000000000000000" pitchFamily="2" charset="2"/>
              <a:buChar char="Ø"/>
            </a:pPr>
            <a:r>
              <a:rPr lang="en-IN" dirty="0"/>
              <a:t>Comments &amp; Interactivity</a:t>
            </a:r>
          </a:p>
          <a:p>
            <a:pPr lvl="1">
              <a:buFont typeface="Wingdings" panose="05000000000000000000" pitchFamily="2" charset="2"/>
              <a:buChar char="Ø"/>
            </a:pPr>
            <a:r>
              <a:rPr lang="en-IN" dirty="0"/>
              <a:t>Social Media Integration</a:t>
            </a:r>
          </a:p>
          <a:p>
            <a:pPr>
              <a:buFont typeface="Wingdings" panose="05000000000000000000" pitchFamily="2" charset="2"/>
              <a:buChar char="v"/>
            </a:pPr>
            <a:r>
              <a:rPr lang="en-IN" sz="1800" dirty="0">
                <a:solidFill>
                  <a:srgbClr val="00B050"/>
                </a:solidFill>
              </a:rPr>
              <a:t>Monitoring &amp; Compliance</a:t>
            </a:r>
          </a:p>
          <a:p>
            <a:pPr lvl="1">
              <a:buFont typeface="Wingdings" panose="05000000000000000000" pitchFamily="2" charset="2"/>
              <a:buChar char="Ø"/>
            </a:pPr>
            <a:r>
              <a:rPr lang="en-IN" dirty="0"/>
              <a:t>Monitoring &amp; Analytics</a:t>
            </a:r>
          </a:p>
          <a:p>
            <a:pPr lvl="1">
              <a:buFont typeface="Wingdings" panose="05000000000000000000" pitchFamily="2" charset="2"/>
              <a:buChar char="Ø"/>
            </a:pPr>
            <a:r>
              <a:rPr lang="en-IN" dirty="0"/>
              <a:t>Security &amp; Legal Compliance</a:t>
            </a:r>
          </a:p>
          <a:p>
            <a:pPr lvl="1">
              <a:buFont typeface="Wingdings" panose="05000000000000000000" pitchFamily="2" charset="2"/>
              <a:buChar char="Ø"/>
            </a:pPr>
            <a:r>
              <a:rPr lang="en-IN" dirty="0"/>
              <a:t>SEO &amp; Privacy Compliance</a:t>
            </a:r>
          </a:p>
          <a:p>
            <a:pPr>
              <a:buFont typeface="Wingdings" panose="05000000000000000000" pitchFamily="2" charset="2"/>
              <a:buChar char="v"/>
            </a:pPr>
            <a:r>
              <a:rPr lang="en-IN" sz="1800" dirty="0">
                <a:solidFill>
                  <a:srgbClr val="00B050"/>
                </a:solidFill>
              </a:rPr>
              <a:t>Documentation</a:t>
            </a:r>
          </a:p>
          <a:p>
            <a:pPr lvl="1">
              <a:buFont typeface="Wingdings" panose="05000000000000000000" pitchFamily="2" charset="2"/>
              <a:buChar char="Ø"/>
            </a:pPr>
            <a:r>
              <a:rPr lang="en-IN" dirty="0"/>
              <a:t>Maintenance Documentation</a:t>
            </a:r>
          </a:p>
        </p:txBody>
      </p:sp>
    </p:spTree>
    <p:extLst>
      <p:ext uri="{BB962C8B-B14F-4D97-AF65-F5344CB8AC3E}">
        <p14:creationId xmlns:p14="http://schemas.microsoft.com/office/powerpoint/2010/main" val="179705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2DE70-AA51-74BE-DBFF-8D35B0C2AE06}"/>
              </a:ext>
            </a:extLst>
          </p:cNvPr>
          <p:cNvSpPr txBox="1"/>
          <p:nvPr/>
        </p:nvSpPr>
        <p:spPr>
          <a:xfrm>
            <a:off x="1277471" y="363071"/>
            <a:ext cx="6535270" cy="784830"/>
          </a:xfrm>
          <a:prstGeom prst="rect">
            <a:avLst/>
          </a:prstGeom>
          <a:noFill/>
        </p:spPr>
        <p:txBody>
          <a:bodyPr wrap="square" rtlCol="0">
            <a:spAutoFit/>
          </a:bodyPr>
          <a:lstStyle/>
          <a:p>
            <a:r>
              <a:rPr lang="en-US" sz="4500" dirty="0">
                <a:solidFill>
                  <a:schemeClr val="accent6"/>
                </a:solidFill>
              </a:rPr>
              <a:t>TIME CHART</a:t>
            </a:r>
            <a:r>
              <a:rPr lang="en-US" sz="4000" dirty="0"/>
              <a:t>:</a:t>
            </a:r>
            <a:endParaRPr lang="en-IN" sz="4000" dirty="0"/>
          </a:p>
        </p:txBody>
      </p:sp>
      <p:sp>
        <p:nvSpPr>
          <p:cNvPr id="3" name="TextBox 2">
            <a:extLst>
              <a:ext uri="{FF2B5EF4-FFF2-40B4-BE49-F238E27FC236}">
                <a16:creationId xmlns:a16="http://schemas.microsoft.com/office/drawing/2014/main" id="{37360AFC-0024-0F69-B899-E1FB7D3C7EB9}"/>
              </a:ext>
            </a:extLst>
          </p:cNvPr>
          <p:cNvSpPr txBox="1"/>
          <p:nvPr/>
        </p:nvSpPr>
        <p:spPr>
          <a:xfrm>
            <a:off x="1949824" y="1268924"/>
            <a:ext cx="9022975" cy="4955203"/>
          </a:xfrm>
          <a:prstGeom prst="rect">
            <a:avLst/>
          </a:prstGeom>
          <a:noFill/>
        </p:spPr>
        <p:txBody>
          <a:bodyPr wrap="square" rtlCol="0">
            <a:spAutoFit/>
          </a:bodyPr>
          <a:lstStyle/>
          <a:p>
            <a:pPr algn="l"/>
            <a:r>
              <a:rPr lang="en-US" sz="2800" b="1" i="0" dirty="0">
                <a:solidFill>
                  <a:srgbClr val="00B050"/>
                </a:solidFill>
                <a:effectLst/>
                <a:latin typeface="+mj-lt"/>
              </a:rPr>
              <a:t>Days 1-2: Project Planning</a:t>
            </a:r>
            <a:endParaRPr lang="en-US" sz="2800" b="0" i="0" dirty="0">
              <a:solidFill>
                <a:srgbClr val="00B050"/>
              </a:solidFill>
              <a:effectLst/>
              <a:latin typeface="+mj-lt"/>
            </a:endParaRPr>
          </a:p>
          <a:p>
            <a:pPr algn="l"/>
            <a:r>
              <a:rPr lang="en-US" sz="2800" b="1" i="0" dirty="0">
                <a:solidFill>
                  <a:srgbClr val="00B050"/>
                </a:solidFill>
                <a:effectLst/>
                <a:latin typeface="+mj-lt"/>
              </a:rPr>
              <a:t>Days 3-5: Frontend Development</a:t>
            </a:r>
            <a:endParaRPr lang="en-US" sz="2800" b="0" i="0" dirty="0">
              <a:solidFill>
                <a:srgbClr val="00B050"/>
              </a:solidFill>
              <a:effectLst/>
              <a:latin typeface="+mj-lt"/>
            </a:endParaRPr>
          </a:p>
          <a:p>
            <a:pPr algn="l"/>
            <a:r>
              <a:rPr lang="en-US" sz="2800" b="1" i="0" dirty="0">
                <a:solidFill>
                  <a:srgbClr val="00B050"/>
                </a:solidFill>
                <a:effectLst/>
                <a:latin typeface="+mj-lt"/>
              </a:rPr>
              <a:t>Days 6-7: Backend and Database Setup</a:t>
            </a:r>
            <a:endParaRPr lang="en-US" sz="2800" b="0" i="0" dirty="0">
              <a:solidFill>
                <a:srgbClr val="00B050"/>
              </a:solidFill>
              <a:effectLst/>
              <a:latin typeface="+mj-lt"/>
            </a:endParaRPr>
          </a:p>
          <a:p>
            <a:pPr algn="l"/>
            <a:r>
              <a:rPr lang="en-US" sz="2800" b="1" i="0" dirty="0">
                <a:solidFill>
                  <a:srgbClr val="00B050"/>
                </a:solidFill>
                <a:effectLst/>
                <a:latin typeface="+mj-lt"/>
              </a:rPr>
              <a:t>Days 8-10: Content Creation and CMS Integration</a:t>
            </a:r>
            <a:endParaRPr lang="en-US" sz="2800" b="0" i="0" dirty="0">
              <a:solidFill>
                <a:srgbClr val="00B050"/>
              </a:solidFill>
              <a:effectLst/>
              <a:latin typeface="+mj-lt"/>
            </a:endParaRPr>
          </a:p>
          <a:p>
            <a:pPr algn="l"/>
            <a:r>
              <a:rPr lang="en-US" sz="2800" b="1" i="0" dirty="0">
                <a:solidFill>
                  <a:srgbClr val="00B050"/>
                </a:solidFill>
                <a:effectLst/>
                <a:latin typeface="+mj-lt"/>
              </a:rPr>
              <a:t>Days 11-14: User Authentication and Authorization</a:t>
            </a:r>
            <a:endParaRPr lang="en-US" sz="2800" b="0" i="0" dirty="0">
              <a:solidFill>
                <a:srgbClr val="00B050"/>
              </a:solidFill>
              <a:effectLst/>
              <a:latin typeface="+mj-lt"/>
            </a:endParaRPr>
          </a:p>
          <a:p>
            <a:pPr algn="l"/>
            <a:r>
              <a:rPr lang="en-US" sz="2800" b="1" i="0" dirty="0">
                <a:solidFill>
                  <a:srgbClr val="00B050"/>
                </a:solidFill>
                <a:effectLst/>
                <a:latin typeface="+mj-lt"/>
              </a:rPr>
              <a:t>Days 15-17: Performance Optimization</a:t>
            </a:r>
            <a:endParaRPr lang="en-US" sz="2800" b="0" i="0" dirty="0">
              <a:solidFill>
                <a:srgbClr val="00B050"/>
              </a:solidFill>
              <a:effectLst/>
              <a:latin typeface="+mj-lt"/>
            </a:endParaRPr>
          </a:p>
          <a:p>
            <a:pPr algn="l"/>
            <a:r>
              <a:rPr lang="en-US" sz="2800" b="1" i="0" dirty="0">
                <a:solidFill>
                  <a:srgbClr val="00B050"/>
                </a:solidFill>
                <a:effectLst/>
                <a:latin typeface="+mj-lt"/>
              </a:rPr>
              <a:t>Days 18-21: Additional Features</a:t>
            </a:r>
            <a:endParaRPr lang="en-US" sz="2800" b="0" i="0" dirty="0">
              <a:solidFill>
                <a:srgbClr val="00B050"/>
              </a:solidFill>
              <a:effectLst/>
              <a:latin typeface="+mj-lt"/>
            </a:endParaRPr>
          </a:p>
          <a:p>
            <a:pPr algn="l"/>
            <a:r>
              <a:rPr lang="en-US" sz="2800" b="1" i="0" dirty="0">
                <a:solidFill>
                  <a:srgbClr val="00B050"/>
                </a:solidFill>
                <a:effectLst/>
                <a:latin typeface="+mj-lt"/>
              </a:rPr>
              <a:t>Days 22-24: Testing and Debugging</a:t>
            </a:r>
            <a:endParaRPr lang="en-US" sz="2800" b="0" i="0" dirty="0">
              <a:solidFill>
                <a:srgbClr val="00B050"/>
              </a:solidFill>
              <a:effectLst/>
              <a:latin typeface="+mj-lt"/>
            </a:endParaRPr>
          </a:p>
          <a:p>
            <a:pPr algn="l"/>
            <a:r>
              <a:rPr lang="en-US" sz="2800" b="1" i="0" dirty="0">
                <a:solidFill>
                  <a:srgbClr val="00B050"/>
                </a:solidFill>
                <a:effectLst/>
                <a:latin typeface="+mj-lt"/>
              </a:rPr>
              <a:t>Days 25-27: Deployment and CI/CD</a:t>
            </a:r>
            <a:endParaRPr lang="en-US" sz="2800" b="0" i="0" dirty="0">
              <a:solidFill>
                <a:srgbClr val="00B050"/>
              </a:solidFill>
              <a:effectLst/>
              <a:latin typeface="+mj-lt"/>
            </a:endParaRPr>
          </a:p>
          <a:p>
            <a:pPr algn="l"/>
            <a:r>
              <a:rPr lang="en-US" sz="2800" b="1" i="0" dirty="0">
                <a:solidFill>
                  <a:srgbClr val="00B050"/>
                </a:solidFill>
                <a:effectLst/>
                <a:latin typeface="+mj-lt"/>
              </a:rPr>
              <a:t>Days 28-30: Documentation and Final Touches</a:t>
            </a:r>
            <a:endParaRPr lang="en-US" sz="2800" b="0" i="0" dirty="0">
              <a:solidFill>
                <a:srgbClr val="00B050"/>
              </a:solidFill>
              <a:effectLst/>
              <a:latin typeface="+mj-lt"/>
            </a:endParaRPr>
          </a:p>
          <a:p>
            <a:br>
              <a:rPr lang="en-US" dirty="0"/>
            </a:br>
            <a:endParaRPr lang="en-IN" dirty="0"/>
          </a:p>
        </p:txBody>
      </p:sp>
    </p:spTree>
    <p:extLst>
      <p:ext uri="{BB962C8B-B14F-4D97-AF65-F5344CB8AC3E}">
        <p14:creationId xmlns:p14="http://schemas.microsoft.com/office/powerpoint/2010/main" val="3504795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6588B3-B7ED-8F7C-65DD-7B92D1CBFB10}"/>
              </a:ext>
            </a:extLst>
          </p:cNvPr>
          <p:cNvSpPr txBox="1"/>
          <p:nvPr/>
        </p:nvSpPr>
        <p:spPr>
          <a:xfrm>
            <a:off x="1277471" y="376518"/>
            <a:ext cx="7274858" cy="707886"/>
          </a:xfrm>
          <a:prstGeom prst="rect">
            <a:avLst/>
          </a:prstGeom>
          <a:noFill/>
        </p:spPr>
        <p:txBody>
          <a:bodyPr wrap="square" rtlCol="0">
            <a:spAutoFit/>
          </a:bodyPr>
          <a:lstStyle/>
          <a:p>
            <a:r>
              <a:rPr lang="en-US" sz="4000" dirty="0">
                <a:solidFill>
                  <a:schemeClr val="accent6"/>
                </a:solidFill>
              </a:rPr>
              <a:t>PROJECT FLOW</a:t>
            </a:r>
            <a:r>
              <a:rPr lang="en-US" sz="4000" dirty="0"/>
              <a:t>:</a:t>
            </a:r>
            <a:endParaRPr lang="en-IN" sz="4000" dirty="0"/>
          </a:p>
        </p:txBody>
      </p:sp>
      <p:sp>
        <p:nvSpPr>
          <p:cNvPr id="3" name="TextBox 2">
            <a:extLst>
              <a:ext uri="{FF2B5EF4-FFF2-40B4-BE49-F238E27FC236}">
                <a16:creationId xmlns:a16="http://schemas.microsoft.com/office/drawing/2014/main" id="{4506D32C-CD09-31A7-3CB4-17BBC1FEB53F}"/>
              </a:ext>
            </a:extLst>
          </p:cNvPr>
          <p:cNvSpPr txBox="1"/>
          <p:nvPr/>
        </p:nvSpPr>
        <p:spPr>
          <a:xfrm>
            <a:off x="2554941" y="1084404"/>
            <a:ext cx="8108577" cy="6140142"/>
          </a:xfrm>
          <a:prstGeom prst="rect">
            <a:avLst/>
          </a:prstGeom>
          <a:noFill/>
        </p:spPr>
        <p:txBody>
          <a:bodyPr wrap="square" rtlCol="0">
            <a:spAutoFit/>
          </a:bodyPr>
          <a:lstStyle/>
          <a:p>
            <a:pPr marL="285750" indent="-285750" algn="l">
              <a:buFont typeface="Wingdings" panose="05000000000000000000" pitchFamily="2" charset="2"/>
              <a:buChar char="ü"/>
            </a:pPr>
            <a:r>
              <a:rPr lang="en-US" sz="2400" b="0" i="0" dirty="0">
                <a:solidFill>
                  <a:srgbClr val="00B050"/>
                </a:solidFill>
                <a:effectLst/>
                <a:latin typeface="Söhne"/>
              </a:rPr>
              <a:t>Project Initiation</a:t>
            </a:r>
          </a:p>
          <a:p>
            <a:pPr marL="285750" indent="-285750" algn="l">
              <a:buFont typeface="Wingdings" panose="05000000000000000000" pitchFamily="2" charset="2"/>
              <a:buChar char="ü"/>
            </a:pPr>
            <a:r>
              <a:rPr lang="en-US" sz="2400" b="0" i="0" dirty="0">
                <a:solidFill>
                  <a:srgbClr val="00B050"/>
                </a:solidFill>
                <a:effectLst/>
                <a:latin typeface="Söhne"/>
              </a:rPr>
              <a:t>Frontend Development</a:t>
            </a:r>
          </a:p>
          <a:p>
            <a:pPr marL="285750" indent="-285750" algn="l">
              <a:buFont typeface="Wingdings" panose="05000000000000000000" pitchFamily="2" charset="2"/>
              <a:buChar char="ü"/>
            </a:pPr>
            <a:r>
              <a:rPr lang="en-US" sz="2400" b="0" i="0" dirty="0">
                <a:solidFill>
                  <a:srgbClr val="00B050"/>
                </a:solidFill>
                <a:effectLst/>
                <a:latin typeface="Söhne"/>
              </a:rPr>
              <a:t>Content Management</a:t>
            </a:r>
          </a:p>
          <a:p>
            <a:pPr marL="285750" indent="-285750" algn="l">
              <a:buFont typeface="Wingdings" panose="05000000000000000000" pitchFamily="2" charset="2"/>
              <a:buChar char="ü"/>
            </a:pPr>
            <a:r>
              <a:rPr lang="en-US" sz="2400" b="0" i="0" dirty="0">
                <a:solidFill>
                  <a:srgbClr val="00B050"/>
                </a:solidFill>
                <a:effectLst/>
                <a:latin typeface="Söhne"/>
              </a:rPr>
              <a:t>Cloud Services Setup</a:t>
            </a:r>
          </a:p>
          <a:p>
            <a:pPr marL="285750" indent="-285750" algn="l">
              <a:buFont typeface="Wingdings" panose="05000000000000000000" pitchFamily="2" charset="2"/>
              <a:buChar char="ü"/>
            </a:pPr>
            <a:r>
              <a:rPr lang="en-US" sz="2400" b="0" i="0" dirty="0">
                <a:solidFill>
                  <a:srgbClr val="00B050"/>
                </a:solidFill>
                <a:effectLst/>
                <a:latin typeface="Söhne"/>
              </a:rPr>
              <a:t>User Authentication and Authorization</a:t>
            </a:r>
          </a:p>
          <a:p>
            <a:pPr marL="285750" indent="-285750" algn="l">
              <a:buFont typeface="Wingdings" panose="05000000000000000000" pitchFamily="2" charset="2"/>
              <a:buChar char="ü"/>
            </a:pPr>
            <a:r>
              <a:rPr lang="en-US" sz="2400" b="0" i="0" dirty="0">
                <a:solidFill>
                  <a:srgbClr val="00B050"/>
                </a:solidFill>
                <a:effectLst/>
                <a:latin typeface="Söhne"/>
              </a:rPr>
              <a:t>Performance Optimization</a:t>
            </a:r>
          </a:p>
          <a:p>
            <a:pPr marL="285750" indent="-285750" algn="l">
              <a:buFont typeface="Wingdings" panose="05000000000000000000" pitchFamily="2" charset="2"/>
              <a:buChar char="ü"/>
            </a:pPr>
            <a:r>
              <a:rPr lang="en-US" sz="2400" b="0" i="0" dirty="0">
                <a:solidFill>
                  <a:srgbClr val="00B050"/>
                </a:solidFill>
                <a:effectLst/>
                <a:latin typeface="Söhne"/>
              </a:rPr>
              <a:t>Additional Features</a:t>
            </a:r>
          </a:p>
          <a:p>
            <a:pPr marL="285750" indent="-285750" algn="l">
              <a:buFont typeface="Wingdings" panose="05000000000000000000" pitchFamily="2" charset="2"/>
              <a:buChar char="ü"/>
            </a:pPr>
            <a:r>
              <a:rPr lang="en-US" sz="2400" b="0" i="0" dirty="0">
                <a:solidFill>
                  <a:srgbClr val="00B050"/>
                </a:solidFill>
                <a:effectLst/>
                <a:latin typeface="Söhne"/>
              </a:rPr>
              <a:t>Testing and Debugging</a:t>
            </a:r>
          </a:p>
          <a:p>
            <a:pPr marL="285750" indent="-285750" algn="l">
              <a:buFont typeface="Wingdings" panose="05000000000000000000" pitchFamily="2" charset="2"/>
              <a:buChar char="ü"/>
            </a:pPr>
            <a:r>
              <a:rPr lang="en-US" sz="2400" b="0" i="0" dirty="0">
                <a:solidFill>
                  <a:srgbClr val="00B050"/>
                </a:solidFill>
                <a:effectLst/>
                <a:latin typeface="Söhne"/>
              </a:rPr>
              <a:t>Continuous Integration and Deployment (CI/CD)</a:t>
            </a:r>
          </a:p>
          <a:p>
            <a:pPr marL="285750" indent="-285750" algn="l">
              <a:buFont typeface="Wingdings" panose="05000000000000000000" pitchFamily="2" charset="2"/>
              <a:buChar char="ü"/>
            </a:pPr>
            <a:r>
              <a:rPr lang="en-US" sz="2400" b="0" i="0" dirty="0">
                <a:solidFill>
                  <a:srgbClr val="00B050"/>
                </a:solidFill>
                <a:effectLst/>
                <a:latin typeface="Söhne"/>
              </a:rPr>
              <a:t>Monitoring and Analytics</a:t>
            </a:r>
          </a:p>
          <a:p>
            <a:pPr marL="285750" indent="-285750" algn="l">
              <a:buFont typeface="Wingdings" panose="05000000000000000000" pitchFamily="2" charset="2"/>
              <a:buChar char="ü"/>
            </a:pPr>
            <a:r>
              <a:rPr lang="en-US" sz="2400" b="0" i="0" dirty="0">
                <a:solidFill>
                  <a:srgbClr val="00B050"/>
                </a:solidFill>
                <a:effectLst/>
                <a:latin typeface="Söhne"/>
              </a:rPr>
              <a:t>Security and Compliance</a:t>
            </a:r>
          </a:p>
          <a:p>
            <a:pPr marL="285750" indent="-285750" algn="l">
              <a:buFont typeface="Wingdings" panose="05000000000000000000" pitchFamily="2" charset="2"/>
              <a:buChar char="ü"/>
            </a:pPr>
            <a:r>
              <a:rPr lang="en-US" sz="2400" b="0" i="0" dirty="0">
                <a:solidFill>
                  <a:srgbClr val="00B050"/>
                </a:solidFill>
                <a:effectLst/>
                <a:latin typeface="Söhne"/>
              </a:rPr>
              <a:t>SEO Optimization</a:t>
            </a:r>
          </a:p>
          <a:p>
            <a:pPr marL="285750" indent="-285750" algn="l">
              <a:buFont typeface="Wingdings" panose="05000000000000000000" pitchFamily="2" charset="2"/>
              <a:buChar char="ü"/>
            </a:pPr>
            <a:r>
              <a:rPr lang="en-US" sz="2400" b="0" i="0" dirty="0">
                <a:solidFill>
                  <a:srgbClr val="00B050"/>
                </a:solidFill>
                <a:effectLst/>
                <a:latin typeface="Söhne"/>
              </a:rPr>
              <a:t>Documentation</a:t>
            </a:r>
          </a:p>
          <a:p>
            <a:pPr marL="285750" indent="-285750" algn="l">
              <a:buFont typeface="Wingdings" panose="05000000000000000000" pitchFamily="2" charset="2"/>
              <a:buChar char="ü"/>
            </a:pPr>
            <a:r>
              <a:rPr lang="en-US" sz="2400" b="0" i="0" dirty="0">
                <a:solidFill>
                  <a:srgbClr val="00B050"/>
                </a:solidFill>
                <a:effectLst/>
                <a:latin typeface="Söhne"/>
              </a:rPr>
              <a:t>Final Checks and Launch</a:t>
            </a:r>
          </a:p>
          <a:p>
            <a:pPr marL="285750" indent="-285750" algn="l">
              <a:buFont typeface="Wingdings" panose="05000000000000000000" pitchFamily="2" charset="2"/>
              <a:buChar char="ü"/>
            </a:pPr>
            <a:r>
              <a:rPr lang="en-US" sz="2400" b="0" i="0" dirty="0">
                <a:solidFill>
                  <a:srgbClr val="00B050"/>
                </a:solidFill>
                <a:effectLst/>
                <a:latin typeface="Söhne"/>
              </a:rPr>
              <a:t>Post-Launch Activities</a:t>
            </a:r>
          </a:p>
          <a:p>
            <a:r>
              <a:rPr lang="en-IN" dirty="0"/>
              <a:t>	</a:t>
            </a:r>
          </a:p>
        </p:txBody>
      </p:sp>
    </p:spTree>
    <p:extLst>
      <p:ext uri="{BB962C8B-B14F-4D97-AF65-F5344CB8AC3E}">
        <p14:creationId xmlns:p14="http://schemas.microsoft.com/office/powerpoint/2010/main" val="3576849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emplate>TM16401375[[fn=Madison]]</Template>
  <TotalTime>93</TotalTime>
  <Words>429</Words>
  <Application>Microsoft Office PowerPoint</Application>
  <PresentationFormat>Widescreen</PresentationFormat>
  <Paragraphs>67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Madison</vt:lpstr>
      <vt:lpstr>PERSONAL BLOG ON IBM CLOUD STATIC WEB APPS</vt:lpstr>
      <vt:lpstr>TEAM MEMBERS:</vt:lpstr>
      <vt:lpstr>PowerPoint Presentation</vt:lpstr>
      <vt:lpstr>PROBLEM STATEMENT:</vt:lpstr>
      <vt:lpstr>ABSTRACT:</vt:lpstr>
      <vt:lpstr>MODULES: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BLOG ON IBM CLOUD STATIC WEB APPS</dc:title>
  <dc:creator>Shadow Monarch</dc:creator>
  <cp:lastModifiedBy>Shadow Monarch</cp:lastModifiedBy>
  <cp:revision>2</cp:revision>
  <dcterms:created xsi:type="dcterms:W3CDTF">2023-09-27T15:16:29Z</dcterms:created>
  <dcterms:modified xsi:type="dcterms:W3CDTF">2023-10-05T16:42:42Z</dcterms:modified>
</cp:coreProperties>
</file>