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27583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620000" y="27583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71537"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982595" y="3429000"/>
            <a:ext cx="7162800" cy="1334981"/>
          </a:xfrm>
          <a:prstGeom prst="rect">
            <a:avLst/>
          </a:prstGeom>
        </p:spPr>
        <p:txBody>
          <a:bodyPr vert="horz" wrap="square" lIns="0" tIns="16510" rIns="0" bIns="0" rtlCol="0">
            <a:spAutoFit/>
          </a:bodyPr>
          <a:lstStyle/>
          <a:p>
            <a:pPr marL="12700">
              <a:spcBef>
                <a:spcPts val="130"/>
              </a:spcBef>
            </a:pPr>
            <a:r>
              <a:rPr lang="en-IN" sz="2800" dirty="0">
                <a:latin typeface="Times New Roman" panose="02020603050405020304" pitchFamily="18" charset="0"/>
                <a:cs typeface="Times New Roman" panose="02020603050405020304" pitchFamily="18" charset="0"/>
              </a:rPr>
              <a:t>SANJEEVI KUMAR V</a:t>
            </a:r>
          </a:p>
          <a:p>
            <a:pPr marL="12700">
              <a:spcBef>
                <a:spcPts val="130"/>
              </a:spcBef>
            </a:pPr>
            <a:r>
              <a:rPr lang="en-IN" sz="2800" dirty="0">
                <a:latin typeface="Times New Roman" panose="02020603050405020304" pitchFamily="18" charset="0"/>
                <a:cs typeface="Times New Roman" panose="02020603050405020304" pitchFamily="18" charset="0"/>
              </a:rPr>
              <a:t>au21CB46</a:t>
            </a:r>
          </a:p>
          <a:p>
            <a:pPr marL="12700">
              <a:spcBef>
                <a:spcPts val="130"/>
              </a:spcBef>
            </a:pPr>
            <a:r>
              <a:rPr lang="en-IN" sz="2800" dirty="0" err="1">
                <a:latin typeface="Times New Roman" panose="02020603050405020304" pitchFamily="18" charset="0"/>
                <a:cs typeface="Times New Roman" panose="02020603050405020304" pitchFamily="18" charset="0"/>
              </a:rPr>
              <a:t>KGiSL</a:t>
            </a:r>
            <a:r>
              <a:rPr lang="en-IN" sz="2800" dirty="0">
                <a:latin typeface="Times New Roman" panose="02020603050405020304" pitchFamily="18" charset="0"/>
                <a:cs typeface="Times New Roman" panose="02020603050405020304" pitchFamily="18" charset="0"/>
              </a:rPr>
              <a:t> INSTITUTE OF TECHNOLOGY</a:t>
            </a:r>
            <a:endParaRPr sz="28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2" name="Title 11">
            <a:extLst>
              <a:ext uri="{FF2B5EF4-FFF2-40B4-BE49-F238E27FC236}">
                <a16:creationId xmlns:a16="http://schemas.microsoft.com/office/drawing/2014/main" id="{7EF74DE0-80F9-17BF-77D3-7DC4DBF08F55}"/>
              </a:ext>
            </a:extLst>
          </p:cNvPr>
          <p:cNvSpPr>
            <a:spLocks noGrp="1"/>
          </p:cNvSpPr>
          <p:nvPr>
            <p:ph type="title"/>
          </p:nvPr>
        </p:nvSpPr>
        <p:spPr>
          <a:xfrm>
            <a:off x="381000" y="1743477"/>
            <a:ext cx="9764395" cy="1477328"/>
          </a:xfrm>
        </p:spPr>
        <p:txBody>
          <a:bodyPr/>
          <a:lstStyle/>
          <a:p>
            <a:r>
              <a:rPr lang="en-US" sz="4800" dirty="0">
                <a:solidFill>
                  <a:srgbClr val="00B050"/>
                </a:solidFill>
                <a:latin typeface="Times New Roman" panose="02020603050405020304" pitchFamily="18" charset="0"/>
                <a:cs typeface="Times New Roman" panose="02020603050405020304" pitchFamily="18" charset="0"/>
              </a:rPr>
              <a:t>FAKE NEWS DETECTION USING AUTOENCODERS</a:t>
            </a:r>
            <a:endParaRPr lang="en-IN"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11203941" cy="324448"/>
          </a:xfrm>
          <a:prstGeom prst="rect">
            <a:avLst/>
          </a:prstGeom>
        </p:spPr>
        <p:txBody>
          <a:bodyPr vert="horz" wrap="square" lIns="0" tIns="16510" rIns="0" bIns="0" rtlCol="0">
            <a:spAutoFit/>
          </a:bodyPr>
          <a:lstStyle/>
          <a:p>
            <a:pPr marL="12700">
              <a:lnSpc>
                <a:spcPct val="100000"/>
              </a:lnSpc>
              <a:spcBef>
                <a:spcPts val="130"/>
              </a:spcBef>
            </a:pPr>
            <a:r>
              <a:rPr lang="en-IN" sz="2000" u="sng" dirty="0">
                <a:solidFill>
                  <a:srgbClr val="006FC0"/>
                </a:solidFill>
                <a:uFill>
                  <a:solidFill>
                    <a:srgbClr val="006FC0"/>
                  </a:solidFill>
                </a:uFill>
                <a:latin typeface="Trebuchet MS"/>
                <a:cs typeface="Trebuchet MS"/>
              </a:rPr>
              <a:t>https://drive.google.com/drive/folders/1C72YHSqzaePDzLqu0peaZmeMQi6WXr2H?usp=sharing</a:t>
            </a:r>
            <a:endParaRPr lang="en-IN" sz="2000" dirty="0">
              <a:latin typeface="Trebuchet MS"/>
              <a:cs typeface="Trebuchet MS"/>
            </a:endParaRPr>
          </a:p>
        </p:txBody>
      </p:sp>
      <p:pic>
        <p:nvPicPr>
          <p:cNvPr id="11" name="Picture 10">
            <a:extLst>
              <a:ext uri="{FF2B5EF4-FFF2-40B4-BE49-F238E27FC236}">
                <a16:creationId xmlns:a16="http://schemas.microsoft.com/office/drawing/2014/main" id="{6A9FAD29-F1F6-1347-813F-459F40E14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725" y="1390473"/>
            <a:ext cx="8172875" cy="40770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66800" y="425834"/>
            <a:ext cx="8743950" cy="1573187"/>
          </a:xfrm>
          <a:prstGeom prst="rect">
            <a:avLst/>
          </a:prstGeom>
        </p:spPr>
        <p:txBody>
          <a:bodyPr vert="horz" wrap="square" lIns="0" tIns="460692" rIns="0" bIns="0" rtlCol="0">
            <a:spAutoFit/>
          </a:bodyPr>
          <a:lstStyle/>
          <a:p>
            <a:pPr marL="193675" algn="ctr">
              <a:lnSpc>
                <a:spcPct val="100000"/>
              </a:lnSpc>
              <a:spcBef>
                <a:spcPts val="130"/>
              </a:spcBef>
            </a:pPr>
            <a:r>
              <a:rPr lang="en-US" sz="3600" dirty="0">
                <a:solidFill>
                  <a:srgbClr val="00B050"/>
                </a:solidFill>
                <a:latin typeface="Times New Roman" panose="02020603050405020304" pitchFamily="18" charset="0"/>
                <a:cs typeface="Times New Roman" panose="02020603050405020304" pitchFamily="18" charset="0"/>
              </a:rPr>
              <a:t>FAKE NEWS DETECTION USING AUTOENCODERS</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3" name="Picture 22">
            <a:extLst>
              <a:ext uri="{FF2B5EF4-FFF2-40B4-BE49-F238E27FC236}">
                <a16:creationId xmlns:a16="http://schemas.microsoft.com/office/drawing/2014/main" id="{589DD241-A85B-AC30-CE95-32954A61E5CB}"/>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Lst>
          </a:blip>
          <a:stretch>
            <a:fillRect/>
          </a:stretch>
        </p:blipFill>
        <p:spPr>
          <a:xfrm>
            <a:off x="3107247" y="2301447"/>
            <a:ext cx="5977506" cy="37263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6000" y="1752600"/>
            <a:ext cx="3962400" cy="44579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WHO</a:t>
            </a:r>
            <a:r>
              <a:rPr lang="en-US" sz="2400" spc="-24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ARE</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THE</a:t>
            </a:r>
            <a:r>
              <a:rPr lang="en-US" sz="2400" spc="-5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WOW IN THE 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7200" y="1166745"/>
            <a:ext cx="68332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a:extLst>
              <a:ext uri="{FF2B5EF4-FFF2-40B4-BE49-F238E27FC236}">
                <a16:creationId xmlns:a16="http://schemas.microsoft.com/office/drawing/2014/main" id="{6CC5A470-48B3-0603-7BD9-A61654213937}"/>
              </a:ext>
            </a:extLst>
          </p:cNvPr>
          <p:cNvSpPr>
            <a:spLocks noGrp="1"/>
          </p:cNvSpPr>
          <p:nvPr>
            <p:ph type="body" idx="1"/>
          </p:nvPr>
        </p:nvSpPr>
        <p:spPr>
          <a:xfrm>
            <a:off x="676275" y="2366685"/>
            <a:ext cx="8010525" cy="2443233"/>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This project aims to develop a reliable fake news detection system. This system will distinguish between factual news articles and fabricated ones with high accuracy. In light of the growing presence of misinformation online, particularly on social media platforms, the objective is to create an automated solution for identifying misleading content. By achieving this, the system can contribute to curbing the spread of disinformation and upholding the credibility of online communication.</a:t>
            </a:r>
            <a:endParaRPr lang="en-IN"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33400" y="514033"/>
            <a:ext cx="9764395" cy="112236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sp>
        <p:nvSpPr>
          <p:cNvPr id="11" name="Text Placeholder 10">
            <a:extLst>
              <a:ext uri="{FF2B5EF4-FFF2-40B4-BE49-F238E27FC236}">
                <a16:creationId xmlns:a16="http://schemas.microsoft.com/office/drawing/2014/main" id="{C732C425-BA55-C506-AAE2-3C3186B70AF7}"/>
              </a:ext>
            </a:extLst>
          </p:cNvPr>
          <p:cNvSpPr>
            <a:spLocks noGrp="1"/>
          </p:cNvSpPr>
          <p:nvPr>
            <p:ph type="body" idx="1"/>
          </p:nvPr>
        </p:nvSpPr>
        <p:spPr>
          <a:xfrm>
            <a:off x="644129" y="1293728"/>
            <a:ext cx="8458200" cy="4941546"/>
          </a:xfrm>
        </p:spPr>
        <p:txBody>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Generative Adversarial Networks (GANs) and autoencoders serve distinct purposes in machine learning. GANs excel at generating novel data that closely resembles a given dataset. This is achieved through the simultaneous training of a generator network and a discriminator network. In contrast, autoencoders specialize in compressing high-dimensional data into a lower-dimensional representation, followed by its reconstruction. While both offer valuable functionalities in data generation and dimensionality reduction, respectively, they are not typically employed directly for fake news detection. </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Supervised learning algorithms like Support Vector Machines (SVMs), random forests, or deep learning models such as Recurrent Neural Networks (RNNs) and Convolutional Neural Networks (CNNs) are commonly used in this context.  In conclusion, while GANs and autoencoders contribute to data processing pipelines, they are not the mainstay methods for detecting fake news.</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9" name="Text Placeholder 8">
            <a:extLst>
              <a:ext uri="{FF2B5EF4-FFF2-40B4-BE49-F238E27FC236}">
                <a16:creationId xmlns:a16="http://schemas.microsoft.com/office/drawing/2014/main" id="{67E19808-5642-C7C4-28A1-437AB473E516}"/>
              </a:ext>
            </a:extLst>
          </p:cNvPr>
          <p:cNvSpPr>
            <a:spLocks noGrp="1"/>
          </p:cNvSpPr>
          <p:nvPr>
            <p:ph type="body" idx="1"/>
          </p:nvPr>
        </p:nvSpPr>
        <p:spPr>
          <a:xfrm>
            <a:off x="609600" y="1577340"/>
            <a:ext cx="10972800" cy="3516604"/>
          </a:xfrm>
        </p:spPr>
        <p:txBody>
          <a:bodyPr/>
          <a:lstStyle/>
          <a:p>
            <a:endParaRPr lang="en-US" dirty="0"/>
          </a:p>
          <a:p>
            <a:pPr marL="1257300" lvl="2" indent="-342900">
              <a:lnSpc>
                <a:spcPct val="200000"/>
              </a:lnSpc>
              <a:buAutoNum type="arabicPeriod"/>
            </a:pPr>
            <a:r>
              <a:rPr lang="en-US" dirty="0">
                <a:latin typeface="Times New Roman" panose="02020603050405020304" pitchFamily="18" charset="0"/>
                <a:cs typeface="Times New Roman" panose="02020603050405020304" pitchFamily="18" charset="0"/>
              </a:rPr>
              <a:t>Social Media Platforms</a:t>
            </a:r>
          </a:p>
          <a:p>
            <a:pPr marL="1257300" lvl="2" indent="-342900">
              <a:lnSpc>
                <a:spcPct val="200000"/>
              </a:lnSpc>
              <a:buAutoNum type="arabicPeriod"/>
            </a:pPr>
            <a:r>
              <a:rPr lang="en-US" dirty="0">
                <a:latin typeface="Times New Roman" panose="02020603050405020304" pitchFamily="18" charset="0"/>
                <a:cs typeface="Times New Roman" panose="02020603050405020304" pitchFamily="18" charset="0"/>
              </a:rPr>
              <a:t>Educational Institutions</a:t>
            </a:r>
          </a:p>
          <a:p>
            <a:pPr marL="1257300" lvl="2" indent="-342900">
              <a:lnSpc>
                <a:spcPct val="200000"/>
              </a:lnSpc>
              <a:buAutoNum type="arabicPeriod"/>
            </a:pPr>
            <a:r>
              <a:rPr lang="en-US" dirty="0">
                <a:latin typeface="Times New Roman" panose="02020603050405020304" pitchFamily="18" charset="0"/>
                <a:cs typeface="Times New Roman" panose="02020603050405020304" pitchFamily="18" charset="0"/>
              </a:rPr>
              <a:t>Fact-Checking Organizations</a:t>
            </a:r>
          </a:p>
          <a:p>
            <a:pPr marL="1257300" lvl="2" indent="-342900">
              <a:lnSpc>
                <a:spcPct val="200000"/>
              </a:lnSpc>
              <a:buAutoNum type="arabicPeriod"/>
            </a:pPr>
            <a:r>
              <a:rPr lang="en-US" dirty="0">
                <a:latin typeface="Times New Roman" panose="02020603050405020304" pitchFamily="18" charset="0"/>
                <a:cs typeface="Times New Roman" panose="02020603050405020304" pitchFamily="18" charset="0"/>
              </a:rPr>
              <a:t>News Organizations</a:t>
            </a:r>
          </a:p>
          <a:p>
            <a:pPr marL="1257300" lvl="2" indent="-342900">
              <a:lnSpc>
                <a:spcPct val="200000"/>
              </a:lnSpc>
              <a:buAutoNum type="arabicPeriod"/>
            </a:pPr>
            <a:r>
              <a:rPr lang="en-US" dirty="0">
                <a:latin typeface="Times New Roman" panose="02020603050405020304" pitchFamily="18" charset="0"/>
                <a:cs typeface="Times New Roman" panose="02020603050405020304" pitchFamily="18" charset="0"/>
              </a:rPr>
              <a:t>Government Agencies</a:t>
            </a:r>
          </a:p>
          <a:p>
            <a:pPr marL="1257300" lvl="2" indent="-342900">
              <a:lnSpc>
                <a:spcPct val="200000"/>
              </a:lnSpc>
              <a:buAutoNum type="arabicPeriod"/>
            </a:pPr>
            <a:r>
              <a:rPr lang="en-US" dirty="0">
                <a:latin typeface="Times New Roman" panose="02020603050405020304" pitchFamily="18" charset="0"/>
                <a:cs typeface="Times New Roman" panose="02020603050405020304" pitchFamily="18" charset="0"/>
              </a:rPr>
              <a:t>General Public</a:t>
            </a:r>
            <a:endParaRPr lang="en-IN"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44047"/>
            <a:ext cx="1864660" cy="3248025"/>
          </a:xfrm>
          <a:prstGeom prst="rect">
            <a:avLst/>
          </a:prstGeom>
        </p:spPr>
      </p:pic>
      <p:sp>
        <p:nvSpPr>
          <p:cNvPr id="6" name="object 6"/>
          <p:cNvSpPr txBox="1">
            <a:spLocks noGrp="1"/>
          </p:cNvSpPr>
          <p:nvPr>
            <p:ph type="title"/>
          </p:nvPr>
        </p:nvSpPr>
        <p:spPr>
          <a:xfrm>
            <a:off x="457200" y="-6292"/>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95" dirty="0"/>
              <a:t> </a:t>
            </a:r>
            <a:r>
              <a:rPr sz="3600" spc="-10" dirty="0"/>
              <a:t>SOLUTION</a:t>
            </a:r>
            <a:r>
              <a:rPr lang="en-IN" sz="3600" spc="-10" dirty="0"/>
              <a:t> AND 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568639E2-705A-B1D2-5636-53CE18CC116B}"/>
              </a:ext>
            </a:extLst>
          </p:cNvPr>
          <p:cNvSpPr txBox="1"/>
          <p:nvPr/>
        </p:nvSpPr>
        <p:spPr>
          <a:xfrm>
            <a:off x="1874492" y="914400"/>
            <a:ext cx="9016065" cy="5047536"/>
          </a:xfrm>
          <a:prstGeom prst="rect">
            <a:avLst/>
          </a:prstGeom>
          <a:noFill/>
        </p:spPr>
        <p:txBody>
          <a:bodyPr wrap="square">
            <a:spAutoFit/>
          </a:bodyPr>
          <a:lstStyle/>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  The features extracted by autoencoders and the synthetic data generated by GANs are integrated to train a classification model. This model is designed to learn the distinguishing characteristics between real and fake news articles based on the learned representations. The training process involves optimizing the model's parameters to minimize classification errors and ultimately achieve superior overall accuracy.</a:t>
            </a:r>
          </a:p>
          <a:p>
            <a:pPr marL="285750" indent="-285750" algn="just">
              <a:buFont typeface="Wingdings" panose="05000000000000000000" pitchFamily="2" charset="2"/>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GANs are employed to generate synthetic examples of both genuine and fabricated news articles. This data augmentation process enriches the training dataset, allowing the model to learn a broader spectrum of features and enhance its robustness in identifying diverse types of fake news. </a:t>
            </a:r>
          </a:p>
          <a:p>
            <a:pPr marL="285750" indent="-285750" algn="just">
              <a:buFont typeface="Wingdings" panose="05000000000000000000" pitchFamily="2" charset="2"/>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Autoencoders play a crucial role in extracting informative features from the textual content of news articles. By compressing the input data into a lower-dimensional latent space representation, autoencoders can effectively capture the underlying patterns and semantic nuances that differentiate real from fake news.</a:t>
            </a:r>
          </a:p>
          <a:p>
            <a:pPr marL="285750" indent="-285750" algn="just">
              <a:buFont typeface="Wingdings" panose="05000000000000000000" pitchFamily="2" charset="2"/>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Following successful training and validation, the fake news detection system can be implemented in various contexts. This includes social media platforms, news websites, and online forums. By  identifying and mitigating the spread of misinformation, the system serves as a valuable tool for promoting informed decision-making and safeguarding the integrity of information dissemination channels.</a:t>
            </a:r>
          </a:p>
          <a:p>
            <a:pPr marL="285750" indent="-285750" algn="just">
              <a:buFont typeface="Wingdings" panose="05000000000000000000" pitchFamily="2" charset="2"/>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performance of the fake news detection system is rigorously evaluated using established metrics such as accuracy, precision, recall, and F1-score. To assess its effectiveness in real-world scenarios and generalization ability, the system is further validated on a separate test dataset.</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9" name="Text Placeholder 8">
            <a:extLst>
              <a:ext uri="{FF2B5EF4-FFF2-40B4-BE49-F238E27FC236}">
                <a16:creationId xmlns:a16="http://schemas.microsoft.com/office/drawing/2014/main" id="{E408D50B-2722-1899-D7C3-AAEDD69F3BBB}"/>
              </a:ext>
            </a:extLst>
          </p:cNvPr>
          <p:cNvSpPr>
            <a:spLocks noGrp="1"/>
          </p:cNvSpPr>
          <p:nvPr>
            <p:ph type="body" idx="1"/>
          </p:nvPr>
        </p:nvSpPr>
        <p:spPr>
          <a:xfrm>
            <a:off x="609600" y="1577340"/>
            <a:ext cx="10972800" cy="2983958"/>
          </a:xfrm>
        </p:spPr>
        <p:txBody>
          <a:bodyPr/>
          <a:lstStyle/>
          <a:p>
            <a:pPr lvl="6">
              <a:lnSpc>
                <a:spcPct val="200000"/>
              </a:lnSpc>
            </a:pPr>
            <a:r>
              <a:rPr lang="en-US" sz="2000" dirty="0">
                <a:latin typeface="Times New Roman" panose="02020603050405020304" pitchFamily="18" charset="0"/>
                <a:cs typeface="Times New Roman" panose="02020603050405020304" pitchFamily="18" charset="0"/>
              </a:rPr>
              <a:t>1. Feature Engineering</a:t>
            </a:r>
          </a:p>
          <a:p>
            <a:pPr lvl="6">
              <a:lnSpc>
                <a:spcPct val="200000"/>
              </a:lnSpc>
            </a:pPr>
            <a:r>
              <a:rPr lang="en-US" sz="2000" dirty="0">
                <a:latin typeface="Times New Roman" panose="02020603050405020304" pitchFamily="18" charset="0"/>
                <a:cs typeface="Times New Roman" panose="02020603050405020304" pitchFamily="18" charset="0"/>
              </a:rPr>
              <a:t>2. Real-time Monitoring</a:t>
            </a:r>
          </a:p>
          <a:p>
            <a:pPr lvl="6">
              <a:lnSpc>
                <a:spcPct val="200000"/>
              </a:lnSpc>
            </a:pPr>
            <a:r>
              <a:rPr lang="en-US" sz="2000" dirty="0">
                <a:latin typeface="Times New Roman" panose="02020603050405020304" pitchFamily="18" charset="0"/>
                <a:cs typeface="Times New Roman" panose="02020603050405020304" pitchFamily="18" charset="0"/>
              </a:rPr>
              <a:t>3. Improved Performance</a:t>
            </a:r>
          </a:p>
          <a:p>
            <a:pPr lvl="6">
              <a:lnSpc>
                <a:spcPct val="200000"/>
              </a:lnSpc>
            </a:pPr>
            <a:r>
              <a:rPr lang="en-US" sz="2000" dirty="0">
                <a:latin typeface="Times New Roman" panose="02020603050405020304" pitchFamily="18" charset="0"/>
                <a:cs typeface="Times New Roman" panose="02020603050405020304" pitchFamily="18" charset="0"/>
              </a:rPr>
              <a:t>4. Explainability</a:t>
            </a:r>
          </a:p>
          <a:p>
            <a:pPr lvl="6">
              <a:lnSpc>
                <a:spcPct val="200000"/>
              </a:lnSpc>
            </a:pPr>
            <a:r>
              <a:rPr lang="en-US" sz="2000" dirty="0">
                <a:latin typeface="Times New Roman" panose="02020603050405020304" pitchFamily="18" charset="0"/>
                <a:cs typeface="Times New Roman" panose="02020603050405020304" pitchFamily="18" charset="0"/>
              </a:rPr>
              <a:t>5. Scalability</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 Placeholder 6">
            <a:extLst>
              <a:ext uri="{FF2B5EF4-FFF2-40B4-BE49-F238E27FC236}">
                <a16:creationId xmlns:a16="http://schemas.microsoft.com/office/drawing/2014/main" id="{C34B6E9A-A50B-7FF7-5846-2FE11AB154B5}"/>
              </a:ext>
            </a:extLst>
          </p:cNvPr>
          <p:cNvSpPr>
            <a:spLocks noGrp="1"/>
          </p:cNvSpPr>
          <p:nvPr>
            <p:ph type="body" idx="1"/>
          </p:nvPr>
        </p:nvSpPr>
        <p:spPr>
          <a:xfrm>
            <a:off x="673482" y="1295400"/>
            <a:ext cx="11144680" cy="5539978"/>
          </a:xfrm>
        </p:spPr>
        <p:txBody>
          <a:bodyPr/>
          <a:lstStyle/>
          <a:p>
            <a:r>
              <a:rPr lang="en-US" dirty="0">
                <a:latin typeface="Times New Roman" panose="02020603050405020304" pitchFamily="18" charset="0"/>
                <a:cs typeface="Times New Roman" panose="02020603050405020304" pitchFamily="18" charset="0"/>
              </a:rPr>
              <a:t>     The selection of appropriate models for fake news detection is contingent upon the characteristics of the data and the specific goals of the system. Here's an overview of some frequently employed models in this domain: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Traditional Machine Learning Models:</a:t>
            </a:r>
          </a:p>
          <a:p>
            <a:r>
              <a:rPr lang="en-US" dirty="0">
                <a:latin typeface="Times New Roman" panose="02020603050405020304" pitchFamily="18" charset="0"/>
                <a:cs typeface="Times New Roman" panose="02020603050405020304" pitchFamily="18" charset="0"/>
              </a:rPr>
              <a:t>   - Logistic Regression</a:t>
            </a:r>
          </a:p>
          <a:p>
            <a:r>
              <a:rPr lang="en-US" dirty="0">
                <a:latin typeface="Times New Roman" panose="02020603050405020304" pitchFamily="18" charset="0"/>
                <a:cs typeface="Times New Roman" panose="02020603050405020304" pitchFamily="18" charset="0"/>
              </a:rPr>
              <a:t>   - Support Vector Machines (SVM)</a:t>
            </a:r>
          </a:p>
          <a:p>
            <a:r>
              <a:rPr lang="en-US" dirty="0">
                <a:latin typeface="Times New Roman" panose="02020603050405020304" pitchFamily="18" charset="0"/>
                <a:cs typeface="Times New Roman" panose="02020603050405020304" pitchFamily="18" charset="0"/>
              </a:rPr>
              <a:t>   - Random Forest</a:t>
            </a:r>
          </a:p>
          <a:p>
            <a:r>
              <a:rPr lang="en-US" dirty="0">
                <a:latin typeface="Times New Roman" panose="02020603050405020304" pitchFamily="18" charset="0"/>
                <a:cs typeface="Times New Roman" panose="02020603050405020304" pitchFamily="18" charset="0"/>
              </a:rPr>
              <a:t>   - Naive Bayes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Deep Learning Models:</a:t>
            </a:r>
          </a:p>
          <a:p>
            <a:r>
              <a:rPr lang="en-US" dirty="0">
                <a:latin typeface="Times New Roman" panose="02020603050405020304" pitchFamily="18" charset="0"/>
                <a:cs typeface="Times New Roman" panose="02020603050405020304" pitchFamily="18" charset="0"/>
              </a:rPr>
              <a:t>   - Recurrent Neural Networks (RNNs)</a:t>
            </a:r>
          </a:p>
          <a:p>
            <a:r>
              <a:rPr lang="en-US" dirty="0">
                <a:latin typeface="Times New Roman" panose="02020603050405020304" pitchFamily="18" charset="0"/>
                <a:cs typeface="Times New Roman" panose="02020603050405020304" pitchFamily="18" charset="0"/>
              </a:rPr>
              <a:t>   - Convolutional Neural Networks (CNNs)</a:t>
            </a:r>
          </a:p>
          <a:p>
            <a:r>
              <a:rPr lang="en-US" dirty="0">
                <a:latin typeface="Times New Roman" panose="02020603050405020304" pitchFamily="18" charset="0"/>
                <a:cs typeface="Times New Roman" panose="02020603050405020304" pitchFamily="18" charset="0"/>
              </a:rPr>
              <a:t>   - Long Short-Term Memory (LSTM) Networks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3. Ensemble Models:</a:t>
            </a:r>
          </a:p>
          <a:p>
            <a:r>
              <a:rPr lang="en-US" dirty="0">
                <a:latin typeface="Times New Roman" panose="02020603050405020304" pitchFamily="18" charset="0"/>
                <a:cs typeface="Times New Roman" panose="02020603050405020304" pitchFamily="18" charset="0"/>
              </a:rPr>
              <a:t>   - Voting Classifier</a:t>
            </a:r>
          </a:p>
          <a:p>
            <a:r>
              <a:rPr lang="en-US" dirty="0">
                <a:latin typeface="Times New Roman" panose="02020603050405020304" pitchFamily="18" charset="0"/>
                <a:cs typeface="Times New Roman" panose="02020603050405020304" pitchFamily="18" charset="0"/>
              </a:rPr>
              <a:t>   - Bagging and Boosting Techniques (e.g., AdaBoost,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Hybrid Models:</a:t>
            </a:r>
          </a:p>
          <a:p>
            <a:r>
              <a:rPr lang="en-US" dirty="0">
                <a:latin typeface="Times New Roman" panose="02020603050405020304" pitchFamily="18" charset="0"/>
                <a:cs typeface="Times New Roman" panose="02020603050405020304" pitchFamily="18" charset="0"/>
              </a:rPr>
              <a:t>   - Combining multiple models and techniques to improve overall performance and robustness.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778</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vt:lpstr>
      <vt:lpstr>Office Theme</vt:lpstr>
      <vt:lpstr>FAKE NEWS DETECTION USING AUTOENCODERS</vt:lpstr>
      <vt:lpstr>FAKE NEWS DETECTION USING AUTOENCODERS</vt:lpstr>
      <vt:lpstr>AGENDA</vt:lpstr>
      <vt:lpstr>PROBLEM STATEMENT</vt:lpstr>
      <vt:lpstr>PROJECT OVERVIEW</vt:lpstr>
      <vt:lpstr>WHO ARE THE END USERS?</vt:lpstr>
      <vt:lpstr> SOLUTION AND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Sanjeevi Kumar V</cp:lastModifiedBy>
  <cp:revision>9</cp:revision>
  <dcterms:created xsi:type="dcterms:W3CDTF">2024-04-03T05:24:48Z</dcterms:created>
  <dcterms:modified xsi:type="dcterms:W3CDTF">2024-04-07T17:54:42Z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