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58" r:id="rId11"/>
    <p:sldId id="269" r:id="rId12"/>
    <p:sldId id="270" r:id="rId13"/>
    <p:sldId id="271" r:id="rId14"/>
    <p:sldId id="272" r:id="rId15"/>
    <p:sldId id="273" r:id="rId16"/>
    <p:sldId id="274" r:id="rId17"/>
    <p:sldId id="276" r:id="rId18"/>
    <p:sldId id="277" r:id="rId19"/>
    <p:sldId id="275" r:id="rId20"/>
    <p:sldId id="278" r:id="rId21"/>
    <p:sldId id="279" r:id="rId22"/>
    <p:sldId id="280" r:id="rId23"/>
    <p:sldId id="267" r:id="rId24"/>
    <p:sldId id="266"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2FEF772-7ABD-4935-8F3F-0DBD007BD912}" type="datetimeFigureOut">
              <a:rPr lang="en-IN" smtClean="0"/>
              <a:t>15-08-2014</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949A3E3-ADA0-4B84-A9AC-3355586CB31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FEF772-7ABD-4935-8F3F-0DBD007BD912}" type="datetimeFigureOut">
              <a:rPr lang="en-IN" smtClean="0"/>
              <a:t>15-08-2014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2FEF772-7ABD-4935-8F3F-0DBD007BD912}" type="datetimeFigureOut">
              <a:rPr lang="en-IN" smtClean="0"/>
              <a:t>15-08-2014</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949A3E3-ADA0-4B84-A9AC-3355586CB31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FEF772-7ABD-4935-8F3F-0DBD007BD912}" type="datetimeFigureOut">
              <a:rPr lang="en-IN" smtClean="0"/>
              <a:t>15-08-2014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2FEF772-7ABD-4935-8F3F-0DBD007BD912}" type="datetimeFigureOut">
              <a:rPr lang="en-IN" smtClean="0"/>
              <a:t>15-08-2014</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949A3E3-ADA0-4B84-A9AC-3355586CB31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2FEF772-7ABD-4935-8F3F-0DBD007BD912}" type="datetimeFigureOut">
              <a:rPr lang="en-IN" smtClean="0"/>
              <a:t>15-08-2014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2FEF772-7ABD-4935-8F3F-0DBD007BD912}" type="datetimeFigureOut">
              <a:rPr lang="en-IN" smtClean="0"/>
              <a:t>15-08-2014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2FEF772-7ABD-4935-8F3F-0DBD007BD912}" type="datetimeFigureOut">
              <a:rPr lang="en-IN" smtClean="0"/>
              <a:t>15-08-2014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2FEF772-7ABD-4935-8F3F-0DBD007BD912}" type="datetimeFigureOut">
              <a:rPr lang="en-IN" smtClean="0"/>
              <a:t>15-08-2014</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2FEF772-7ABD-4935-8F3F-0DBD007BD912}" type="datetimeFigureOut">
              <a:rPr lang="en-IN" smtClean="0"/>
              <a:t>15-08-2014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2FEF772-7ABD-4935-8F3F-0DBD007BD912}" type="datetimeFigureOut">
              <a:rPr lang="en-IN" smtClean="0"/>
              <a:t>15-08-2014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949A3E3-ADA0-4B84-A9AC-3355586CB31D}"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2FEF772-7ABD-4935-8F3F-0DBD007BD912}" type="datetimeFigureOut">
              <a:rPr lang="en-IN" smtClean="0"/>
              <a:t>15-08-2014</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949A3E3-ADA0-4B84-A9AC-3355586CB31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njeevi_nightwing@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tutorialspoint.com/java/index.htm" TargetMode="External"/><Relationship Id="rId2" Type="http://schemas.openxmlformats.org/officeDocument/2006/relationships/hyperlink" Target="http://docs.oracle.com/javase/tutorial/java/concepts/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orientation</a:t>
            </a:r>
            <a:endParaRPr lang="en-IN" dirty="0"/>
          </a:p>
        </p:txBody>
      </p:sp>
      <p:sp>
        <p:nvSpPr>
          <p:cNvPr id="3" name="Subtitle 2"/>
          <p:cNvSpPr>
            <a:spLocks noGrp="1"/>
          </p:cNvSpPr>
          <p:nvPr>
            <p:ph type="subTitle" idx="1"/>
          </p:nvPr>
        </p:nvSpPr>
        <p:spPr/>
        <p:txBody>
          <a:bodyPr>
            <a:normAutofit/>
          </a:bodyPr>
          <a:lstStyle/>
          <a:p>
            <a:r>
              <a:rPr lang="en-US" dirty="0" smtClean="0"/>
              <a:t>- The Core of OO programming</a:t>
            </a:r>
          </a:p>
          <a:p>
            <a:r>
              <a:rPr lang="en-US" dirty="0" err="1" smtClean="0"/>
              <a:t>Sanjeevi</a:t>
            </a:r>
            <a:r>
              <a:rPr lang="en-US" dirty="0" smtClean="0"/>
              <a:t> R</a:t>
            </a:r>
          </a:p>
          <a:p>
            <a:r>
              <a:rPr lang="en-US" sz="1600" dirty="0" smtClean="0">
                <a:hlinkClick r:id="rId2"/>
              </a:rPr>
              <a:t>Sanjeevi_nightwing@yahoo.com</a:t>
            </a:r>
            <a:endParaRPr lang="en-US" sz="1600" dirty="0" smtClean="0"/>
          </a:p>
          <a:p>
            <a:endParaRPr lang="en-US" sz="1600" dirty="0" smtClean="0"/>
          </a:p>
        </p:txBody>
      </p:sp>
    </p:spTree>
    <p:extLst>
      <p:ext uri="{BB962C8B-B14F-4D97-AF65-F5344CB8AC3E}">
        <p14:creationId xmlns:p14="http://schemas.microsoft.com/office/powerpoint/2010/main" val="2835442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oriented programming – why OO?</a:t>
            </a:r>
            <a:endParaRPr lang="en-IN" dirty="0"/>
          </a:p>
        </p:txBody>
      </p:sp>
      <p:sp>
        <p:nvSpPr>
          <p:cNvPr id="3" name="Content Placeholder 2"/>
          <p:cNvSpPr>
            <a:spLocks noGrp="1"/>
          </p:cNvSpPr>
          <p:nvPr>
            <p:ph idx="1"/>
          </p:nvPr>
        </p:nvSpPr>
        <p:spPr/>
        <p:txBody>
          <a:bodyPr/>
          <a:lstStyle/>
          <a:p>
            <a:r>
              <a:rPr lang="en-US" dirty="0" smtClean="0"/>
              <a:t>An approach to application development</a:t>
            </a:r>
          </a:p>
          <a:p>
            <a:r>
              <a:rPr lang="en-US" dirty="0" smtClean="0"/>
              <a:t>For large-scale applications with teams of developers</a:t>
            </a:r>
          </a:p>
          <a:p>
            <a:r>
              <a:rPr lang="en-US" dirty="0" smtClean="0"/>
              <a:t>OO programming paradigm – everything is an object / collection of objects</a:t>
            </a:r>
            <a:endParaRPr lang="en-IN" dirty="0"/>
          </a:p>
        </p:txBody>
      </p:sp>
    </p:spTree>
    <p:extLst>
      <p:ext uri="{BB962C8B-B14F-4D97-AF65-F5344CB8AC3E}">
        <p14:creationId xmlns:p14="http://schemas.microsoft.com/office/powerpoint/2010/main" val="236923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 oriented </a:t>
            </a:r>
            <a:r>
              <a:rPr lang="en-US" dirty="0" smtClean="0"/>
              <a:t>programming – what are the key concepts?</a:t>
            </a:r>
            <a:endParaRPr lang="en-IN" dirty="0"/>
          </a:p>
        </p:txBody>
      </p:sp>
      <p:sp>
        <p:nvSpPr>
          <p:cNvPr id="3" name="Content Placeholder 2"/>
          <p:cNvSpPr>
            <a:spLocks noGrp="1"/>
          </p:cNvSpPr>
          <p:nvPr>
            <p:ph idx="1"/>
          </p:nvPr>
        </p:nvSpPr>
        <p:spPr/>
        <p:txBody>
          <a:bodyPr/>
          <a:lstStyle/>
          <a:p>
            <a:endParaRPr lang="en-US" dirty="0" smtClean="0"/>
          </a:p>
          <a:p>
            <a:r>
              <a:rPr lang="en-US" dirty="0" smtClean="0"/>
              <a:t>Objects</a:t>
            </a:r>
          </a:p>
          <a:p>
            <a:r>
              <a:rPr lang="en-US" dirty="0" smtClean="0"/>
              <a:t>Classes</a:t>
            </a:r>
          </a:p>
          <a:p>
            <a:r>
              <a:rPr lang="en-US" dirty="0" smtClean="0"/>
              <a:t>Encapsulation and Abstraction</a:t>
            </a:r>
          </a:p>
          <a:p>
            <a:r>
              <a:rPr lang="en-US" dirty="0" smtClean="0"/>
              <a:t>Modularity</a:t>
            </a:r>
          </a:p>
          <a:p>
            <a:r>
              <a:rPr lang="en-US" dirty="0" smtClean="0"/>
              <a:t>Inheritance</a:t>
            </a:r>
          </a:p>
          <a:p>
            <a:r>
              <a:rPr lang="en-US" dirty="0" smtClean="0"/>
              <a:t>Interface</a:t>
            </a:r>
          </a:p>
          <a:p>
            <a:r>
              <a:rPr lang="en-US" dirty="0" smtClean="0"/>
              <a:t>Polymorphism</a:t>
            </a:r>
          </a:p>
          <a:p>
            <a:endParaRPr lang="en-IN" dirty="0"/>
          </a:p>
        </p:txBody>
      </p:sp>
    </p:spTree>
    <p:extLst>
      <p:ext uri="{BB962C8B-B14F-4D97-AF65-F5344CB8AC3E}">
        <p14:creationId xmlns:p14="http://schemas.microsoft.com/office/powerpoint/2010/main" val="820464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IN" dirty="0"/>
          </a:p>
        </p:txBody>
      </p:sp>
      <p:sp>
        <p:nvSpPr>
          <p:cNvPr id="3" name="Content Placeholder 2"/>
          <p:cNvSpPr>
            <a:spLocks noGrp="1"/>
          </p:cNvSpPr>
          <p:nvPr>
            <p:ph idx="1"/>
          </p:nvPr>
        </p:nvSpPr>
        <p:spPr/>
        <p:txBody>
          <a:bodyPr>
            <a:normAutofit fontScale="85000" lnSpcReduction="20000"/>
          </a:bodyPr>
          <a:lstStyle/>
          <a:p>
            <a:r>
              <a:rPr lang="en-IN" dirty="0"/>
              <a:t>An object is a software bundle of related state and </a:t>
            </a:r>
            <a:r>
              <a:rPr lang="en-IN" dirty="0" err="1"/>
              <a:t>behavior</a:t>
            </a:r>
            <a:r>
              <a:rPr lang="en-IN" dirty="0"/>
              <a:t>. </a:t>
            </a:r>
            <a:endParaRPr lang="en-IN" dirty="0" smtClean="0"/>
          </a:p>
          <a:p>
            <a:r>
              <a:rPr lang="en-US" dirty="0" smtClean="0"/>
              <a:t>Often called as instances or occurrences of class</a:t>
            </a:r>
            <a:endParaRPr lang="en-IN" dirty="0" smtClean="0"/>
          </a:p>
          <a:p>
            <a:r>
              <a:rPr lang="en-IN" dirty="0" smtClean="0"/>
              <a:t>Software </a:t>
            </a:r>
            <a:r>
              <a:rPr lang="en-IN" dirty="0"/>
              <a:t>objects are often used to model the real-world objects that you find in everyday life</a:t>
            </a:r>
            <a:r>
              <a:rPr lang="en-IN" dirty="0" smtClean="0"/>
              <a:t>.</a:t>
            </a:r>
          </a:p>
          <a:p>
            <a:r>
              <a:rPr lang="en-IN" dirty="0"/>
              <a:t>Real-world objects share two characteristics: They all have </a:t>
            </a:r>
            <a:endParaRPr lang="en-IN" dirty="0" smtClean="0"/>
          </a:p>
          <a:p>
            <a:pPr lvl="1"/>
            <a:r>
              <a:rPr lang="en-IN" i="1" dirty="0" smtClean="0"/>
              <a:t>state</a:t>
            </a:r>
            <a:r>
              <a:rPr lang="en-IN" dirty="0"/>
              <a:t> and </a:t>
            </a:r>
            <a:endParaRPr lang="en-IN" dirty="0" smtClean="0"/>
          </a:p>
          <a:p>
            <a:pPr lvl="1"/>
            <a:r>
              <a:rPr lang="en-IN" i="1" dirty="0" err="1" smtClean="0"/>
              <a:t>Behavior</a:t>
            </a:r>
            <a:endParaRPr lang="en-IN" dirty="0"/>
          </a:p>
          <a:p>
            <a:r>
              <a:rPr lang="en-IN" dirty="0" err="1" smtClean="0"/>
              <a:t>Eg</a:t>
            </a:r>
            <a:r>
              <a:rPr lang="en-IN" dirty="0" smtClean="0"/>
              <a:t>. - Bicycles have </a:t>
            </a:r>
            <a:r>
              <a:rPr lang="en-IN" dirty="0"/>
              <a:t>state (current gear, current pedal cadence, current speed) and </a:t>
            </a:r>
            <a:r>
              <a:rPr lang="en-IN" dirty="0" err="1"/>
              <a:t>behavior</a:t>
            </a:r>
            <a:r>
              <a:rPr lang="en-IN" dirty="0"/>
              <a:t> (changing gear, changing pedal cadence, applying brakes). </a:t>
            </a:r>
            <a:endParaRPr lang="en-IN" dirty="0" smtClean="0"/>
          </a:p>
          <a:p>
            <a:r>
              <a:rPr lang="en-IN" dirty="0" smtClean="0"/>
              <a:t>Identifying </a:t>
            </a:r>
            <a:r>
              <a:rPr lang="en-IN" dirty="0"/>
              <a:t>the state and </a:t>
            </a:r>
            <a:r>
              <a:rPr lang="en-IN" dirty="0" err="1"/>
              <a:t>behavior</a:t>
            </a:r>
            <a:r>
              <a:rPr lang="en-IN" dirty="0"/>
              <a:t> for real-world objects is a great way to begin thinking in terms of object-oriented programming.</a:t>
            </a:r>
            <a:endParaRPr lang="en-US" i="1" dirty="0"/>
          </a:p>
          <a:p>
            <a:pPr marL="292608" lvl="1" indent="0">
              <a:buNone/>
            </a:pPr>
            <a:endParaRPr lang="en-IN" i="1" dirty="0" smtClean="0"/>
          </a:p>
        </p:txBody>
      </p:sp>
    </p:spTree>
    <p:extLst>
      <p:ext uri="{BB962C8B-B14F-4D97-AF65-F5344CB8AC3E}">
        <p14:creationId xmlns:p14="http://schemas.microsoft.com/office/powerpoint/2010/main" val="312690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IN" dirty="0"/>
          </a:p>
        </p:txBody>
      </p:sp>
      <p:sp>
        <p:nvSpPr>
          <p:cNvPr id="3" name="Content Placeholder 2"/>
          <p:cNvSpPr>
            <a:spLocks noGrp="1"/>
          </p:cNvSpPr>
          <p:nvPr>
            <p:ph idx="1"/>
          </p:nvPr>
        </p:nvSpPr>
        <p:spPr/>
        <p:txBody>
          <a:bodyPr>
            <a:normAutofit/>
          </a:bodyPr>
          <a:lstStyle/>
          <a:p>
            <a:r>
              <a:rPr lang="en-IN" dirty="0"/>
              <a:t>Software objects are conceptually similar to real-world objects: they too consist of state and related </a:t>
            </a:r>
            <a:r>
              <a:rPr lang="en-IN" dirty="0" err="1"/>
              <a:t>behavior</a:t>
            </a:r>
            <a:r>
              <a:rPr lang="en-IN" dirty="0"/>
              <a:t>. </a:t>
            </a:r>
            <a:endParaRPr lang="en-IN" dirty="0" smtClean="0"/>
          </a:p>
          <a:p>
            <a:r>
              <a:rPr lang="en-IN" dirty="0" smtClean="0"/>
              <a:t>An </a:t>
            </a:r>
            <a:r>
              <a:rPr lang="en-IN" dirty="0"/>
              <a:t>object stores its state in </a:t>
            </a:r>
            <a:r>
              <a:rPr lang="en-IN" i="1" dirty="0"/>
              <a:t>fields</a:t>
            </a:r>
            <a:r>
              <a:rPr lang="en-IN" dirty="0"/>
              <a:t> (variables in some programming languages) and exposes its </a:t>
            </a:r>
            <a:r>
              <a:rPr lang="en-IN" dirty="0" err="1"/>
              <a:t>behavior</a:t>
            </a:r>
            <a:r>
              <a:rPr lang="en-IN" dirty="0"/>
              <a:t> through </a:t>
            </a:r>
            <a:r>
              <a:rPr lang="en-IN" i="1" dirty="0"/>
              <a:t>methods</a:t>
            </a:r>
            <a:r>
              <a:rPr lang="en-IN" dirty="0"/>
              <a:t> (functions in some programming languages). </a:t>
            </a:r>
            <a:endParaRPr lang="en-IN" dirty="0" smtClean="0"/>
          </a:p>
          <a:p>
            <a:r>
              <a:rPr lang="en-IN" dirty="0" smtClean="0"/>
              <a:t>Methods </a:t>
            </a:r>
            <a:r>
              <a:rPr lang="en-IN" dirty="0"/>
              <a:t>operate on an object's internal state and serve as the primary mechanism for object-to-object communication</a:t>
            </a:r>
            <a:r>
              <a:rPr lang="en-IN" dirty="0" smtClean="0"/>
              <a:t>.</a:t>
            </a:r>
          </a:p>
        </p:txBody>
      </p:sp>
    </p:spTree>
    <p:extLst>
      <p:ext uri="{BB962C8B-B14F-4D97-AF65-F5344CB8AC3E}">
        <p14:creationId xmlns:p14="http://schemas.microsoft.com/office/powerpoint/2010/main" val="18843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Encapsulation And abstraction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Another name for encapsulation is information </a:t>
            </a:r>
            <a:r>
              <a:rPr lang="en-IN" dirty="0" smtClean="0"/>
              <a:t>hiding.</a:t>
            </a:r>
          </a:p>
          <a:p>
            <a:r>
              <a:rPr lang="en-IN" dirty="0" smtClean="0"/>
              <a:t>Hiding </a:t>
            </a:r>
            <a:r>
              <a:rPr lang="en-IN" dirty="0"/>
              <a:t>internal state and requiring all interaction to be performed through an object's methods is known as </a:t>
            </a:r>
            <a:r>
              <a:rPr lang="en-IN" i="1" dirty="0"/>
              <a:t>data encapsulation</a:t>
            </a:r>
            <a:r>
              <a:rPr lang="en-IN" dirty="0"/>
              <a:t> — a fundamental principle of object-oriented programming.</a:t>
            </a:r>
          </a:p>
          <a:p>
            <a:r>
              <a:rPr lang="en-IN" dirty="0"/>
              <a:t>For example, if the bicycle only has 6 gears, a method to change gears could reject any value that is less than 1 or greater than 6</a:t>
            </a:r>
            <a:r>
              <a:rPr lang="en-IN" dirty="0" smtClean="0"/>
              <a:t>.</a:t>
            </a:r>
          </a:p>
          <a:p>
            <a:r>
              <a:rPr lang="en-US" dirty="0" smtClean="0"/>
              <a:t>Encapsulation helps to minimize coupling between classes.</a:t>
            </a:r>
          </a:p>
          <a:p>
            <a:r>
              <a:rPr lang="en-US" dirty="0" smtClean="0"/>
              <a:t>Abstraction is hiding unnecessary details from outside world.</a:t>
            </a:r>
            <a:endParaRPr lang="en-IN" dirty="0"/>
          </a:p>
        </p:txBody>
      </p:sp>
    </p:spTree>
    <p:extLst>
      <p:ext uri="{BB962C8B-B14F-4D97-AF65-F5344CB8AC3E}">
        <p14:creationId xmlns:p14="http://schemas.microsoft.com/office/powerpoint/2010/main" val="317177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IN" dirty="0"/>
          </a:p>
        </p:txBody>
      </p:sp>
      <p:sp>
        <p:nvSpPr>
          <p:cNvPr id="3" name="Content Placeholder 2"/>
          <p:cNvSpPr>
            <a:spLocks noGrp="1"/>
          </p:cNvSpPr>
          <p:nvPr>
            <p:ph idx="1"/>
          </p:nvPr>
        </p:nvSpPr>
        <p:spPr/>
        <p:txBody>
          <a:bodyPr>
            <a:normAutofit fontScale="77500" lnSpcReduction="20000"/>
          </a:bodyPr>
          <a:lstStyle/>
          <a:p>
            <a:r>
              <a:rPr lang="en-IN" dirty="0"/>
              <a:t>Bundling code into individual software objects provides a number of benefits, including:</a:t>
            </a:r>
          </a:p>
          <a:p>
            <a:pPr lvl="1"/>
            <a:r>
              <a:rPr lang="en-IN" dirty="0"/>
              <a:t>Modularity: The source code for an object can be written and maintained independently of the source code for other objects. Once created, an object can be easily passed around inside the system.</a:t>
            </a:r>
          </a:p>
          <a:p>
            <a:pPr lvl="1"/>
            <a:r>
              <a:rPr lang="en-IN" dirty="0"/>
              <a:t>Information-hiding: By interacting only with an object's methods, the details of its internal implementation remain hidden from the outside world.</a:t>
            </a:r>
          </a:p>
          <a:p>
            <a:pPr lvl="1"/>
            <a:r>
              <a:rPr lang="en-IN" dirty="0"/>
              <a:t>Code re-use: If an object already exists (perhaps written by another software developer), you can use that object in your program. This allows specialists to implement/test/debug complex, task-specific objects, which you can then trust to run in your own code.</a:t>
            </a:r>
          </a:p>
          <a:p>
            <a:pPr lvl="1"/>
            <a:r>
              <a:rPr lang="en-IN" dirty="0" err="1"/>
              <a:t>Pluggability</a:t>
            </a:r>
            <a:r>
              <a:rPr lang="en-IN" dirty="0"/>
              <a:t> and debugging ease: If a particular object turns out to be problematic, you can simply remove it from your application and plug in a different object as its replacement. This is analogous to fixing mechanical problems in the real world. If a bolt breaks, you replace </a:t>
            </a:r>
            <a:r>
              <a:rPr lang="en-IN" i="1" dirty="0"/>
              <a:t>it</a:t>
            </a:r>
            <a:r>
              <a:rPr lang="en-IN" dirty="0"/>
              <a:t>, not the entire machine.</a:t>
            </a:r>
          </a:p>
          <a:p>
            <a:endParaRPr lang="en-IN" dirty="0"/>
          </a:p>
        </p:txBody>
      </p:sp>
    </p:spTree>
    <p:extLst>
      <p:ext uri="{BB962C8B-B14F-4D97-AF65-F5344CB8AC3E}">
        <p14:creationId xmlns:p14="http://schemas.microsoft.com/office/powerpoint/2010/main" val="728978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p:txBody>
          <a:bodyPr/>
          <a:lstStyle/>
          <a:p>
            <a:r>
              <a:rPr lang="en-IN" dirty="0"/>
              <a:t>A </a:t>
            </a:r>
            <a:r>
              <a:rPr lang="en-IN" i="1" dirty="0"/>
              <a:t>class</a:t>
            </a:r>
            <a:r>
              <a:rPr lang="en-IN" dirty="0"/>
              <a:t> is the blueprint from which individual objects are created</a:t>
            </a:r>
            <a:r>
              <a:rPr lang="en-IN" dirty="0" smtClean="0"/>
              <a:t>.</a:t>
            </a:r>
          </a:p>
          <a:p>
            <a:r>
              <a:rPr lang="en-IN" dirty="0"/>
              <a:t>A class is a grouping of conceptually-related </a:t>
            </a:r>
            <a:r>
              <a:rPr lang="en-IN" dirty="0" smtClean="0"/>
              <a:t>attributes and methods where as </a:t>
            </a:r>
            <a:r>
              <a:rPr lang="en-IN" dirty="0"/>
              <a:t>a</a:t>
            </a:r>
            <a:r>
              <a:rPr lang="en-IN" dirty="0" smtClean="0"/>
              <a:t>n </a:t>
            </a:r>
            <a:r>
              <a:rPr lang="en-IN" dirty="0"/>
              <a:t>object is a specific instance of a </a:t>
            </a:r>
            <a:r>
              <a:rPr lang="en-IN" dirty="0" smtClean="0"/>
              <a:t>class.</a:t>
            </a:r>
          </a:p>
          <a:p>
            <a:r>
              <a:rPr lang="en-IN" dirty="0" smtClean="0"/>
              <a:t>Your </a:t>
            </a:r>
            <a:r>
              <a:rPr lang="en-IN" dirty="0"/>
              <a:t>bicycle is </a:t>
            </a:r>
            <a:r>
              <a:rPr lang="en-IN" dirty="0" smtClean="0"/>
              <a:t>an </a:t>
            </a:r>
            <a:r>
              <a:rPr lang="en-IN" i="1" dirty="0" smtClean="0"/>
              <a:t>instance</a:t>
            </a:r>
            <a:r>
              <a:rPr lang="en-IN" dirty="0"/>
              <a:t> of the </a:t>
            </a:r>
            <a:r>
              <a:rPr lang="en-IN" i="1" dirty="0"/>
              <a:t>class of objects</a:t>
            </a:r>
            <a:r>
              <a:rPr lang="en-IN" dirty="0"/>
              <a:t> known as </a:t>
            </a:r>
            <a:r>
              <a:rPr lang="en-IN" dirty="0" smtClean="0"/>
              <a:t>bicycles.</a:t>
            </a:r>
            <a:endParaRPr lang="en-IN" dirty="0"/>
          </a:p>
        </p:txBody>
      </p:sp>
    </p:spTree>
    <p:extLst>
      <p:ext uri="{BB962C8B-B14F-4D97-AF65-F5344CB8AC3E}">
        <p14:creationId xmlns:p14="http://schemas.microsoft.com/office/powerpoint/2010/main" val="415739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 real power of OOP is when a class corresponds to </a:t>
            </a:r>
            <a:r>
              <a:rPr lang="en-IN" dirty="0" smtClean="0"/>
              <a:t>a Concept. E.g</a:t>
            </a:r>
            <a:r>
              <a:rPr lang="en-IN" dirty="0"/>
              <a:t>. a class might represent a car, or a person</a:t>
            </a:r>
          </a:p>
          <a:p>
            <a:r>
              <a:rPr lang="en-IN" dirty="0" smtClean="0"/>
              <a:t>Note </a:t>
            </a:r>
            <a:r>
              <a:rPr lang="en-IN" dirty="0"/>
              <a:t>that there might be sub-concepts </a:t>
            </a:r>
            <a:r>
              <a:rPr lang="en-IN" dirty="0" smtClean="0"/>
              <a:t>here</a:t>
            </a:r>
          </a:p>
          <a:p>
            <a:pPr lvl="1"/>
            <a:r>
              <a:rPr lang="en-IN" dirty="0" smtClean="0"/>
              <a:t>A </a:t>
            </a:r>
            <a:r>
              <a:rPr lang="en-IN" dirty="0"/>
              <a:t>car has wheels: a wheel is a concept that we </a:t>
            </a:r>
            <a:r>
              <a:rPr lang="en-IN" dirty="0" smtClean="0"/>
              <a:t>might want </a:t>
            </a:r>
            <a:r>
              <a:rPr lang="en-IN" dirty="0"/>
              <a:t>to embody in a separate class itself</a:t>
            </a:r>
          </a:p>
          <a:p>
            <a:r>
              <a:rPr lang="en-IN" dirty="0" smtClean="0"/>
              <a:t>The </a:t>
            </a:r>
            <a:r>
              <a:rPr lang="en-IN" dirty="0"/>
              <a:t>basic idea is to figure out which concepts are </a:t>
            </a:r>
            <a:r>
              <a:rPr lang="en-IN" dirty="0" smtClean="0"/>
              <a:t>useful, build </a:t>
            </a:r>
            <a:r>
              <a:rPr lang="en-IN" dirty="0"/>
              <a:t>and test a class for each one and then put them </a:t>
            </a:r>
            <a:r>
              <a:rPr lang="en-IN" dirty="0" smtClean="0"/>
              <a:t>all together </a:t>
            </a:r>
            <a:r>
              <a:rPr lang="en-IN" dirty="0"/>
              <a:t>to make a program</a:t>
            </a:r>
          </a:p>
          <a:p>
            <a:r>
              <a:rPr lang="en-IN" dirty="0" smtClean="0"/>
              <a:t>The </a:t>
            </a:r>
            <a:r>
              <a:rPr lang="en-IN" dirty="0"/>
              <a:t>really nice thing is that, if we've done a good </a:t>
            </a:r>
            <a:r>
              <a:rPr lang="en-IN" dirty="0" smtClean="0"/>
              <a:t>job, we </a:t>
            </a:r>
            <a:r>
              <a:rPr lang="en-IN" dirty="0"/>
              <a:t>can easily re-use the classes we have </a:t>
            </a:r>
            <a:r>
              <a:rPr lang="en-IN" dirty="0" smtClean="0"/>
              <a:t>specified again </a:t>
            </a:r>
            <a:r>
              <a:rPr lang="en-IN" dirty="0"/>
              <a:t>in other projects that have the same concepts.</a:t>
            </a:r>
          </a:p>
          <a:p>
            <a:r>
              <a:rPr lang="en-IN" dirty="0" smtClean="0"/>
              <a:t>This is “Modularity</a:t>
            </a:r>
            <a:r>
              <a:rPr lang="en-IN" dirty="0"/>
              <a:t>”</a:t>
            </a:r>
            <a:endParaRPr lang="en-IN" dirty="0"/>
          </a:p>
        </p:txBody>
      </p:sp>
    </p:spTree>
    <p:extLst>
      <p:ext uri="{BB962C8B-B14F-4D97-AF65-F5344CB8AC3E}">
        <p14:creationId xmlns:p14="http://schemas.microsoft.com/office/powerpoint/2010/main" val="215100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IN" dirty="0"/>
          </a:p>
        </p:txBody>
      </p:sp>
      <p:sp>
        <p:nvSpPr>
          <p:cNvPr id="3" name="Content Placeholder 2"/>
          <p:cNvSpPr>
            <a:spLocks noGrp="1"/>
          </p:cNvSpPr>
          <p:nvPr>
            <p:ph idx="1"/>
          </p:nvPr>
        </p:nvSpPr>
        <p:spPr/>
        <p:txBody>
          <a:bodyPr>
            <a:normAutofit fontScale="92500"/>
          </a:bodyPr>
          <a:lstStyle/>
          <a:p>
            <a:r>
              <a:rPr lang="en-IN" dirty="0"/>
              <a:t>Modularity is extremely important in </a:t>
            </a:r>
            <a:r>
              <a:rPr lang="en-IN" dirty="0" smtClean="0"/>
              <a:t>OOP.</a:t>
            </a:r>
          </a:p>
          <a:p>
            <a:r>
              <a:rPr lang="en-IN" dirty="0" smtClean="0"/>
              <a:t>Break </a:t>
            </a:r>
            <a:r>
              <a:rPr lang="en-IN" dirty="0"/>
              <a:t>big problems down into chunks and solve each chunk</a:t>
            </a:r>
            <a:r>
              <a:rPr lang="en-IN" dirty="0" smtClean="0"/>
              <a:t>.</a:t>
            </a:r>
            <a:endParaRPr lang="en-IN" dirty="0"/>
          </a:p>
          <a:p>
            <a:r>
              <a:rPr lang="en-IN" dirty="0" smtClean="0"/>
              <a:t>When we </a:t>
            </a:r>
            <a:r>
              <a:rPr lang="en-IN" dirty="0"/>
              <a:t>split the program into </a:t>
            </a:r>
            <a:r>
              <a:rPr lang="en-IN" dirty="0" smtClean="0"/>
              <a:t>modules, the goal/advantage is:</a:t>
            </a:r>
          </a:p>
          <a:p>
            <a:pPr lvl="1"/>
            <a:r>
              <a:rPr lang="en-IN" dirty="0" smtClean="0"/>
              <a:t>Modules </a:t>
            </a:r>
            <a:r>
              <a:rPr lang="en-IN" dirty="0"/>
              <a:t>are conceptually easier to </a:t>
            </a:r>
            <a:r>
              <a:rPr lang="en-IN" dirty="0" smtClean="0"/>
              <a:t>handle</a:t>
            </a:r>
          </a:p>
          <a:p>
            <a:pPr lvl="1"/>
            <a:r>
              <a:rPr lang="en-IN" dirty="0" smtClean="0"/>
              <a:t>Different </a:t>
            </a:r>
            <a:r>
              <a:rPr lang="en-IN" dirty="0"/>
              <a:t>people can work on different modules </a:t>
            </a:r>
            <a:r>
              <a:rPr lang="en-IN" dirty="0" smtClean="0"/>
              <a:t>simultaneously</a:t>
            </a:r>
          </a:p>
          <a:p>
            <a:pPr lvl="1"/>
            <a:r>
              <a:rPr lang="en-IN" dirty="0" smtClean="0"/>
              <a:t>Modules </a:t>
            </a:r>
            <a:r>
              <a:rPr lang="en-IN" dirty="0"/>
              <a:t>may be re-used in other software </a:t>
            </a:r>
            <a:r>
              <a:rPr lang="en-IN" dirty="0" smtClean="0"/>
              <a:t>projects</a:t>
            </a:r>
          </a:p>
          <a:p>
            <a:pPr lvl="1"/>
            <a:r>
              <a:rPr lang="en-IN" dirty="0" smtClean="0"/>
              <a:t>Modules </a:t>
            </a:r>
            <a:r>
              <a:rPr lang="en-IN" dirty="0"/>
              <a:t>can be individually tested as we go (unit </a:t>
            </a:r>
            <a:r>
              <a:rPr lang="en-IN" dirty="0" smtClean="0"/>
              <a:t>testing)</a:t>
            </a:r>
          </a:p>
          <a:p>
            <a:r>
              <a:rPr lang="en-IN" dirty="0"/>
              <a:t>The module ‘unit’ in OOP is a class.</a:t>
            </a:r>
            <a:endParaRPr lang="en-US" dirty="0"/>
          </a:p>
        </p:txBody>
      </p:sp>
    </p:spTree>
    <p:extLst>
      <p:ext uri="{BB962C8B-B14F-4D97-AF65-F5344CB8AC3E}">
        <p14:creationId xmlns:p14="http://schemas.microsoft.com/office/powerpoint/2010/main" val="1411510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IN" dirty="0"/>
          </a:p>
        </p:txBody>
      </p:sp>
      <p:sp>
        <p:nvSpPr>
          <p:cNvPr id="3" name="Content Placeholder 2"/>
          <p:cNvSpPr>
            <a:spLocks noGrp="1"/>
          </p:cNvSpPr>
          <p:nvPr>
            <p:ph idx="1"/>
          </p:nvPr>
        </p:nvSpPr>
        <p:spPr/>
        <p:txBody>
          <a:bodyPr/>
          <a:lstStyle/>
          <a:p>
            <a:r>
              <a:rPr lang="en-IN" dirty="0"/>
              <a:t>Different kinds of objects often have a certain amount in common with each </a:t>
            </a:r>
            <a:r>
              <a:rPr lang="en-IN" dirty="0" smtClean="0"/>
              <a:t>other. Yet </a:t>
            </a:r>
            <a:r>
              <a:rPr lang="en-IN" dirty="0"/>
              <a:t>each also defines additional features that make them </a:t>
            </a:r>
            <a:r>
              <a:rPr lang="en-IN" dirty="0" smtClean="0"/>
              <a:t>different.</a:t>
            </a:r>
          </a:p>
          <a:p>
            <a:r>
              <a:rPr lang="en-IN" dirty="0"/>
              <a:t>Object-oriented programming allows classes to </a:t>
            </a:r>
            <a:r>
              <a:rPr lang="en-IN" i="1" dirty="0"/>
              <a:t>inherit</a:t>
            </a:r>
            <a:r>
              <a:rPr lang="en-IN" dirty="0"/>
              <a:t> commonly used state and </a:t>
            </a:r>
            <a:r>
              <a:rPr lang="en-IN" dirty="0" err="1"/>
              <a:t>behavior</a:t>
            </a:r>
            <a:r>
              <a:rPr lang="en-IN" dirty="0"/>
              <a:t> from other classes</a:t>
            </a:r>
            <a:r>
              <a:rPr lang="en-IN" dirty="0" smtClean="0"/>
              <a:t>.</a:t>
            </a:r>
          </a:p>
          <a:p>
            <a:r>
              <a:rPr lang="en-US" dirty="0" smtClean="0"/>
              <a:t>Parent / child relationship or super-class / sub-class relationship.</a:t>
            </a:r>
            <a:endParaRPr lang="en-IN" dirty="0"/>
          </a:p>
        </p:txBody>
      </p:sp>
    </p:spTree>
    <p:extLst>
      <p:ext uri="{BB962C8B-B14F-4D97-AF65-F5344CB8AC3E}">
        <p14:creationId xmlns:p14="http://schemas.microsoft.com/office/powerpoint/2010/main" val="158148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862101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IN" dirty="0"/>
          </a:p>
        </p:txBody>
      </p:sp>
      <p:sp>
        <p:nvSpPr>
          <p:cNvPr id="3" name="Content Placeholder 2"/>
          <p:cNvSpPr>
            <a:spLocks noGrp="1"/>
          </p:cNvSpPr>
          <p:nvPr>
            <p:ph idx="1"/>
          </p:nvPr>
        </p:nvSpPr>
        <p:spPr/>
        <p:txBody>
          <a:bodyPr/>
          <a:lstStyle/>
          <a:p>
            <a:r>
              <a:rPr lang="en-IN" dirty="0" smtClean="0"/>
              <a:t>A </a:t>
            </a:r>
            <a:r>
              <a:rPr lang="en-IN" dirty="0"/>
              <a:t>is the superclass of B</a:t>
            </a:r>
          </a:p>
          <a:p>
            <a:r>
              <a:rPr lang="en-IN" dirty="0" smtClean="0"/>
              <a:t>A </a:t>
            </a:r>
            <a:r>
              <a:rPr lang="en-IN" dirty="0"/>
              <a:t>is the parent of B</a:t>
            </a:r>
          </a:p>
          <a:p>
            <a:r>
              <a:rPr lang="en-IN" dirty="0" smtClean="0"/>
              <a:t>A </a:t>
            </a:r>
            <a:r>
              <a:rPr lang="en-IN" dirty="0"/>
              <a:t>is the base class of B</a:t>
            </a:r>
          </a:p>
          <a:p>
            <a:r>
              <a:rPr lang="en-IN" dirty="0" smtClean="0"/>
              <a:t>B </a:t>
            </a:r>
            <a:r>
              <a:rPr lang="en-IN" dirty="0"/>
              <a:t>is a subclass of A</a:t>
            </a:r>
          </a:p>
          <a:p>
            <a:r>
              <a:rPr lang="en-IN" dirty="0" smtClean="0"/>
              <a:t>B </a:t>
            </a:r>
            <a:r>
              <a:rPr lang="en-IN" dirty="0"/>
              <a:t>is the child of A</a:t>
            </a:r>
          </a:p>
          <a:p>
            <a:r>
              <a:rPr lang="en-IN" dirty="0" smtClean="0"/>
              <a:t>B </a:t>
            </a:r>
            <a:r>
              <a:rPr lang="en-IN" dirty="0"/>
              <a:t>derives from A</a:t>
            </a:r>
          </a:p>
          <a:p>
            <a:r>
              <a:rPr lang="en-IN" dirty="0" smtClean="0"/>
              <a:t>B </a:t>
            </a:r>
            <a:r>
              <a:rPr lang="en-IN" dirty="0"/>
              <a:t>inherits from A</a:t>
            </a:r>
          </a:p>
          <a:p>
            <a:r>
              <a:rPr lang="en-IN" dirty="0" smtClean="0"/>
              <a:t>B </a:t>
            </a:r>
            <a:r>
              <a:rPr lang="en-IN" dirty="0"/>
              <a:t>subclasses A</a:t>
            </a:r>
            <a:endParaRPr lang="en-IN" dirty="0"/>
          </a:p>
        </p:txBody>
      </p:sp>
    </p:spTree>
    <p:extLst>
      <p:ext uri="{BB962C8B-B14F-4D97-AF65-F5344CB8AC3E}">
        <p14:creationId xmlns:p14="http://schemas.microsoft.com/office/powerpoint/2010/main" val="2684909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IN" dirty="0"/>
          </a:p>
        </p:txBody>
      </p:sp>
      <p:sp>
        <p:nvSpPr>
          <p:cNvPr id="3" name="Content Placeholder 2"/>
          <p:cNvSpPr>
            <a:spLocks noGrp="1"/>
          </p:cNvSpPr>
          <p:nvPr>
            <p:ph idx="1"/>
          </p:nvPr>
        </p:nvSpPr>
        <p:spPr/>
        <p:txBody>
          <a:bodyPr/>
          <a:lstStyle/>
          <a:p>
            <a:r>
              <a:rPr lang="en-US" dirty="0" smtClean="0"/>
              <a:t>A contract exposed by class to be implemented by outside world</a:t>
            </a:r>
          </a:p>
          <a:p>
            <a:r>
              <a:rPr lang="en-IN" dirty="0"/>
              <a:t>Methods form the object's </a:t>
            </a:r>
            <a:r>
              <a:rPr lang="en-IN" i="1" dirty="0"/>
              <a:t>interface</a:t>
            </a:r>
            <a:r>
              <a:rPr lang="en-IN" dirty="0"/>
              <a:t> with the outside </a:t>
            </a:r>
            <a:r>
              <a:rPr lang="en-IN" dirty="0" smtClean="0"/>
              <a:t>world.</a:t>
            </a:r>
            <a:endParaRPr lang="en-IN" dirty="0"/>
          </a:p>
        </p:txBody>
      </p:sp>
    </p:spTree>
    <p:extLst>
      <p:ext uri="{BB962C8B-B14F-4D97-AF65-F5344CB8AC3E}">
        <p14:creationId xmlns:p14="http://schemas.microsoft.com/office/powerpoint/2010/main" val="1598068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IN" dirty="0"/>
          </a:p>
        </p:txBody>
      </p:sp>
      <p:sp>
        <p:nvSpPr>
          <p:cNvPr id="3" name="Content Placeholder 2"/>
          <p:cNvSpPr>
            <a:spLocks noGrp="1"/>
          </p:cNvSpPr>
          <p:nvPr>
            <p:ph idx="1"/>
          </p:nvPr>
        </p:nvSpPr>
        <p:spPr/>
        <p:txBody>
          <a:bodyPr/>
          <a:lstStyle/>
          <a:p>
            <a:r>
              <a:rPr lang="en-US" dirty="0" smtClean="0"/>
              <a:t>The ability of an object to behave differently under different circumstances.</a:t>
            </a:r>
          </a:p>
          <a:p>
            <a:r>
              <a:rPr lang="en-US" dirty="0" smtClean="0"/>
              <a:t>This is realized through inheritance.</a:t>
            </a:r>
          </a:p>
          <a:p>
            <a:r>
              <a:rPr lang="en-US" dirty="0" smtClean="0"/>
              <a:t>Types – broad classification</a:t>
            </a:r>
          </a:p>
          <a:p>
            <a:pPr lvl="1"/>
            <a:r>
              <a:rPr lang="en-US" dirty="0" smtClean="0"/>
              <a:t>Static/compile time polymorphism(Method overloading)</a:t>
            </a:r>
          </a:p>
          <a:p>
            <a:pPr lvl="1"/>
            <a:r>
              <a:rPr lang="en-US" dirty="0" smtClean="0"/>
              <a:t>Dynamic/run time polymorphism(Method overriding)</a:t>
            </a:r>
            <a:endParaRPr lang="en-IN" dirty="0"/>
          </a:p>
        </p:txBody>
      </p:sp>
    </p:spTree>
    <p:extLst>
      <p:ext uri="{BB962C8B-B14F-4D97-AF65-F5344CB8AC3E}">
        <p14:creationId xmlns:p14="http://schemas.microsoft.com/office/powerpoint/2010/main" val="348727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Types and Variables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659849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a:t>
            </a:r>
            <a:endParaRPr lang="en-IN" dirty="0"/>
          </a:p>
        </p:txBody>
      </p:sp>
      <p:sp>
        <p:nvSpPr>
          <p:cNvPr id="3" name="Content Placeholder 2"/>
          <p:cNvSpPr>
            <a:spLocks noGrp="1"/>
          </p:cNvSpPr>
          <p:nvPr>
            <p:ph idx="1"/>
          </p:nvPr>
        </p:nvSpPr>
        <p:spPr/>
        <p:txBody>
          <a:bodyPr/>
          <a:lstStyle/>
          <a:p>
            <a:r>
              <a:rPr lang="en-IN" dirty="0"/>
              <a:t>Java programming language was originally developed by Sun Microsystems which was initiated by James Gosling and released in 1995 as core component of Sun Microsystems' Java platform (Java 1.0 [J2SE</a:t>
            </a:r>
            <a:r>
              <a:rPr lang="en-IN" dirty="0" smtClean="0"/>
              <a:t>])</a:t>
            </a:r>
            <a:endParaRPr lang="en-IN" dirty="0"/>
          </a:p>
        </p:txBody>
      </p:sp>
    </p:spTree>
    <p:extLst>
      <p:ext uri="{BB962C8B-B14F-4D97-AF65-F5344CB8AC3E}">
        <p14:creationId xmlns:p14="http://schemas.microsoft.com/office/powerpoint/2010/main" val="1402503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a:hlinkClick r:id="rId2"/>
              </a:rPr>
              <a:t>http://</a:t>
            </a:r>
            <a:r>
              <a:rPr lang="en-IN" dirty="0" smtClean="0">
                <a:hlinkClick r:id="rId2"/>
              </a:rPr>
              <a:t>docs.oracle.com/javase/tutorial/java/concepts/index.html</a:t>
            </a:r>
            <a:endParaRPr lang="en-IN" dirty="0" smtClean="0"/>
          </a:p>
          <a:p>
            <a:r>
              <a:rPr lang="en-IN" dirty="0">
                <a:hlinkClick r:id="rId3"/>
              </a:rPr>
              <a:t>http://</a:t>
            </a:r>
            <a:r>
              <a:rPr lang="en-IN" dirty="0" smtClean="0">
                <a:hlinkClick r:id="rId3"/>
              </a:rPr>
              <a:t>www.tutorialspoint.com/java/index.htm</a:t>
            </a:r>
            <a:endParaRPr lang="en-IN" dirty="0" smtClean="0"/>
          </a:p>
          <a:p>
            <a:endParaRPr lang="en-IN" dirty="0"/>
          </a:p>
        </p:txBody>
      </p:sp>
    </p:spTree>
    <p:extLst>
      <p:ext uri="{BB962C8B-B14F-4D97-AF65-F5344CB8AC3E}">
        <p14:creationId xmlns:p14="http://schemas.microsoft.com/office/powerpoint/2010/main" val="212345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smtClean="0"/>
              <a:t>How programming came into being</a:t>
            </a:r>
          </a:p>
          <a:p>
            <a:r>
              <a:rPr lang="en-US" dirty="0" smtClean="0"/>
              <a:t>2 Major programming paradigms</a:t>
            </a:r>
          </a:p>
          <a:p>
            <a:pPr lvl="1"/>
            <a:r>
              <a:rPr lang="en-US" dirty="0" smtClean="0"/>
              <a:t>Functional programming</a:t>
            </a:r>
          </a:p>
          <a:p>
            <a:pPr lvl="2"/>
            <a:r>
              <a:rPr lang="en-IN" dirty="0"/>
              <a:t>These </a:t>
            </a:r>
            <a:r>
              <a:rPr lang="en-IN" dirty="0" smtClean="0"/>
              <a:t>are very </a:t>
            </a:r>
            <a:r>
              <a:rPr lang="en-IN" dirty="0"/>
              <a:t>mathematically oriented and have the notions of functions as the building blocks of computation.</a:t>
            </a:r>
            <a:endParaRPr lang="en-US" dirty="0" smtClean="0"/>
          </a:p>
          <a:p>
            <a:pPr lvl="1"/>
            <a:r>
              <a:rPr lang="en-US" dirty="0" smtClean="0"/>
              <a:t>Imperative / Procedural programming</a:t>
            </a:r>
          </a:p>
          <a:p>
            <a:pPr lvl="2"/>
            <a:r>
              <a:rPr lang="en-IN" dirty="0"/>
              <a:t>These have variables(state) and procedures as the main building blocks. Such languages are well </a:t>
            </a:r>
            <a:r>
              <a:rPr lang="en-IN" dirty="0" smtClean="0"/>
              <a:t>known—</a:t>
            </a:r>
            <a:r>
              <a:rPr lang="en-IN" dirty="0" err="1" smtClean="0"/>
              <a:t>eg</a:t>
            </a:r>
            <a:r>
              <a:rPr lang="en-IN" dirty="0" smtClean="0"/>
              <a:t>. </a:t>
            </a:r>
            <a:r>
              <a:rPr lang="en-IN" dirty="0"/>
              <a:t>C—and include what we call object oriented languages such as C++ and Java.</a:t>
            </a:r>
          </a:p>
        </p:txBody>
      </p:sp>
    </p:spTree>
    <p:extLst>
      <p:ext uri="{BB962C8B-B14F-4D97-AF65-F5344CB8AC3E}">
        <p14:creationId xmlns:p14="http://schemas.microsoft.com/office/powerpoint/2010/main" val="56877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hardware behind programming</a:t>
            </a:r>
            <a:endParaRPr lang="en-IN" dirty="0"/>
          </a:p>
        </p:txBody>
      </p:sp>
      <p:sp>
        <p:nvSpPr>
          <p:cNvPr id="3" name="Content Placeholder 2"/>
          <p:cNvSpPr>
            <a:spLocks noGrp="1"/>
          </p:cNvSpPr>
          <p:nvPr>
            <p:ph idx="1"/>
          </p:nvPr>
        </p:nvSpPr>
        <p:spPr/>
        <p:txBody>
          <a:bodyPr>
            <a:normAutofit fontScale="92500" lnSpcReduction="10000"/>
          </a:bodyPr>
          <a:lstStyle/>
          <a:p>
            <a:r>
              <a:rPr lang="en-IN" dirty="0"/>
              <a:t>Computers have 2 </a:t>
            </a:r>
            <a:r>
              <a:rPr lang="en-IN" dirty="0" smtClean="0"/>
              <a:t>memories [in programming interest] – </a:t>
            </a:r>
          </a:p>
          <a:p>
            <a:pPr lvl="1"/>
            <a:r>
              <a:rPr lang="en-IN" dirty="0" smtClean="0"/>
              <a:t>system memory/ram</a:t>
            </a:r>
          </a:p>
          <a:p>
            <a:pPr lvl="1"/>
            <a:r>
              <a:rPr lang="en-IN" dirty="0" smtClean="0"/>
              <a:t>Registers</a:t>
            </a:r>
          </a:p>
          <a:p>
            <a:pPr lvl="2"/>
            <a:r>
              <a:rPr lang="en-IN" dirty="0"/>
              <a:t>really fast, but small chunks of </a:t>
            </a:r>
            <a:r>
              <a:rPr lang="en-IN" dirty="0" smtClean="0"/>
              <a:t>memory. These are </a:t>
            </a:r>
            <a:r>
              <a:rPr lang="en-IN" dirty="0"/>
              <a:t>built into the CPU </a:t>
            </a:r>
            <a:r>
              <a:rPr lang="en-IN" dirty="0" smtClean="0"/>
              <a:t>itself.</a:t>
            </a:r>
            <a:endParaRPr lang="en-IN" dirty="0"/>
          </a:p>
          <a:p>
            <a:r>
              <a:rPr lang="en-IN" dirty="0"/>
              <a:t>The CPU acts only on the chunks in the registers so the computer </a:t>
            </a:r>
            <a:r>
              <a:rPr lang="en-IN" dirty="0" smtClean="0"/>
              <a:t>is constantly </a:t>
            </a:r>
            <a:r>
              <a:rPr lang="en-IN" dirty="0"/>
              <a:t>loading chunks of data from system memory into </a:t>
            </a:r>
            <a:r>
              <a:rPr lang="en-IN" dirty="0" smtClean="0"/>
              <a:t>registers and </a:t>
            </a:r>
            <a:r>
              <a:rPr lang="en-IN" dirty="0"/>
              <a:t>operating on the register values</a:t>
            </a:r>
            <a:r>
              <a:rPr lang="en-IN" dirty="0" smtClean="0"/>
              <a:t>.</a:t>
            </a:r>
          </a:p>
          <a:p>
            <a:r>
              <a:rPr lang="en-IN" dirty="0"/>
              <a:t>Each of the registers is a small, fixed size. On today’s machines, </a:t>
            </a:r>
            <a:r>
              <a:rPr lang="en-IN" dirty="0" smtClean="0"/>
              <a:t>they are </a:t>
            </a:r>
            <a:r>
              <a:rPr lang="en-IN" dirty="0"/>
              <a:t>usually just 32 or 64 bits</a:t>
            </a:r>
            <a:r>
              <a:rPr lang="en-IN" dirty="0" smtClean="0"/>
              <a:t>.</a:t>
            </a:r>
            <a:endParaRPr lang="en-IN" dirty="0"/>
          </a:p>
        </p:txBody>
      </p:sp>
    </p:spTree>
    <p:extLst>
      <p:ext uri="{BB962C8B-B14F-4D97-AF65-F5344CB8AC3E}">
        <p14:creationId xmlns:p14="http://schemas.microsoft.com/office/powerpoint/2010/main" val="270725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hardware behind </a:t>
            </a:r>
            <a:r>
              <a:rPr lang="en-US" dirty="0" smtClean="0"/>
              <a:t>programming – Contd.</a:t>
            </a:r>
            <a:endParaRPr lang="en-IN" dirty="0"/>
          </a:p>
        </p:txBody>
      </p:sp>
      <p:sp>
        <p:nvSpPr>
          <p:cNvPr id="3" name="Content Placeholder 2"/>
          <p:cNvSpPr>
            <a:spLocks noGrp="1"/>
          </p:cNvSpPr>
          <p:nvPr>
            <p:ph idx="1"/>
          </p:nvPr>
        </p:nvSpPr>
        <p:spPr/>
        <p:txBody>
          <a:bodyPr>
            <a:normAutofit fontScale="92500" lnSpcReduction="10000"/>
          </a:bodyPr>
          <a:lstStyle/>
          <a:p>
            <a:r>
              <a:rPr lang="en-IN" dirty="0"/>
              <a:t>If I have two lots of 128-bits of data</a:t>
            </a:r>
            <a:r>
              <a:rPr lang="en-IN" dirty="0" smtClean="0"/>
              <a:t>, how </a:t>
            </a:r>
            <a:r>
              <a:rPr lang="en-IN" dirty="0"/>
              <a:t>do I add them together on a 32 bit machine? I can’t squeeze 128 bits into 32bits. I have to chop the 128 bits up into 32 bit chunks, add corresponding chunks together and then put those new chunks back together again to get </a:t>
            </a:r>
            <a:r>
              <a:rPr lang="en-IN" dirty="0" smtClean="0"/>
              <a:t>a 128-bit </a:t>
            </a:r>
            <a:r>
              <a:rPr lang="en-IN" dirty="0"/>
              <a:t>answer. Can you imagine having to do this every time you needed to do an addition? Nasty</a:t>
            </a:r>
            <a:r>
              <a:rPr lang="en-IN" dirty="0" smtClean="0"/>
              <a:t>.</a:t>
            </a:r>
          </a:p>
          <a:p>
            <a:r>
              <a:rPr lang="en-US" dirty="0" smtClean="0"/>
              <a:t>The Solution - </a:t>
            </a:r>
            <a:r>
              <a:rPr lang="en-IN" dirty="0"/>
              <a:t>We program in high level code and leave it to the compiler to figure out that when we say c</a:t>
            </a:r>
            <a:r>
              <a:rPr lang="en-IN" dirty="0" smtClean="0"/>
              <a:t>= </a:t>
            </a:r>
            <a:r>
              <a:rPr lang="en-IN" dirty="0" err="1" smtClean="0"/>
              <a:t>a+b</a:t>
            </a:r>
            <a:r>
              <a:rPr lang="en-IN" dirty="0"/>
              <a:t>; we actually mean “chop up a and b, load them into registers, add them, look out for overflow, then put all the pieces back together in memory somewhere called c”.</a:t>
            </a:r>
            <a:endParaRPr lang="en-IN" dirty="0"/>
          </a:p>
          <a:p>
            <a:endParaRPr lang="en-IN" dirty="0"/>
          </a:p>
        </p:txBody>
      </p:sp>
    </p:spTree>
    <p:extLst>
      <p:ext uri="{BB962C8B-B14F-4D97-AF65-F5344CB8AC3E}">
        <p14:creationId xmlns:p14="http://schemas.microsoft.com/office/powerpoint/2010/main" val="18998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hardware behind programming – Contd.</a:t>
            </a:r>
            <a:endParaRPr lang="en-IN" dirty="0"/>
          </a:p>
        </p:txBody>
      </p:sp>
      <p:sp>
        <p:nvSpPr>
          <p:cNvPr id="3" name="Content Placeholder 2"/>
          <p:cNvSpPr>
            <a:spLocks noGrp="1"/>
          </p:cNvSpPr>
          <p:nvPr>
            <p:ph idx="1"/>
          </p:nvPr>
        </p:nvSpPr>
        <p:spPr/>
        <p:txBody>
          <a:bodyPr/>
          <a:lstStyle/>
          <a:p>
            <a:r>
              <a:rPr lang="en-IN" dirty="0"/>
              <a:t>processor </a:t>
            </a:r>
            <a:r>
              <a:rPr lang="en-IN" dirty="0" smtClean="0"/>
              <a:t>instruction sets </a:t>
            </a:r>
            <a:r>
              <a:rPr lang="en-IN" dirty="0"/>
              <a:t>are </a:t>
            </a:r>
            <a:r>
              <a:rPr lang="en-IN" dirty="0" smtClean="0"/>
              <a:t>different processors like Intel </a:t>
            </a:r>
            <a:r>
              <a:rPr lang="en-IN" dirty="0"/>
              <a:t>and </a:t>
            </a:r>
            <a:r>
              <a:rPr lang="en-IN" dirty="0" smtClean="0"/>
              <a:t>AMD processors.</a:t>
            </a:r>
          </a:p>
          <a:p>
            <a:r>
              <a:rPr lang="en-IN" dirty="0"/>
              <a:t>The result? Any set of instructions for one </a:t>
            </a:r>
            <a:r>
              <a:rPr lang="en-IN" dirty="0" smtClean="0"/>
              <a:t>processor only </a:t>
            </a:r>
            <a:r>
              <a:rPr lang="en-IN" dirty="0"/>
              <a:t>works on another processor if they happen </a:t>
            </a:r>
            <a:r>
              <a:rPr lang="en-IN" dirty="0" smtClean="0"/>
              <a:t>to use </a:t>
            </a:r>
            <a:r>
              <a:rPr lang="en-IN" dirty="0"/>
              <a:t>the same instruction </a:t>
            </a:r>
            <a:r>
              <a:rPr lang="en-IN" dirty="0" smtClean="0"/>
              <a:t>set. i.e</a:t>
            </a:r>
            <a:r>
              <a:rPr lang="en-IN" dirty="0"/>
              <a:t>. The binary executable produced by the compiler is </a:t>
            </a:r>
            <a:r>
              <a:rPr lang="en-IN" dirty="0" smtClean="0"/>
              <a:t>CPU specific.</a:t>
            </a:r>
          </a:p>
          <a:p>
            <a:r>
              <a:rPr lang="en-US" dirty="0" smtClean="0"/>
              <a:t>The Answer – Compilation</a:t>
            </a:r>
            <a:endParaRPr lang="en-US" dirty="0"/>
          </a:p>
        </p:txBody>
      </p:sp>
    </p:spTree>
    <p:extLst>
      <p:ext uri="{BB962C8B-B14F-4D97-AF65-F5344CB8AC3E}">
        <p14:creationId xmlns:p14="http://schemas.microsoft.com/office/powerpoint/2010/main" val="70249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32856"/>
            <a:ext cx="739029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220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java</a:t>
            </a:r>
            <a:endParaRPr lang="en-IN" dirty="0"/>
          </a:p>
        </p:txBody>
      </p:sp>
      <p:sp>
        <p:nvSpPr>
          <p:cNvPr id="3" name="Content Placeholder 2"/>
          <p:cNvSpPr>
            <a:spLocks noGrp="1"/>
          </p:cNvSpPr>
          <p:nvPr>
            <p:ph idx="1"/>
          </p:nvPr>
        </p:nvSpPr>
        <p:spPr/>
        <p:txBody>
          <a:bodyPr>
            <a:normAutofit fontScale="92500" lnSpcReduction="20000"/>
          </a:bodyPr>
          <a:lstStyle/>
          <a:p>
            <a:r>
              <a:rPr lang="en-IN" dirty="0"/>
              <a:t>Sun Microcomputers came up with a </a:t>
            </a:r>
            <a:r>
              <a:rPr lang="en-IN" dirty="0" smtClean="0"/>
              <a:t>different solution</a:t>
            </a:r>
          </a:p>
          <a:p>
            <a:pPr lvl="1"/>
            <a:r>
              <a:rPr lang="en-IN" dirty="0" smtClean="0"/>
              <a:t>They </a:t>
            </a:r>
            <a:r>
              <a:rPr lang="en-IN" dirty="0"/>
              <a:t>conceived of a Virtual Machine – a sort of </a:t>
            </a:r>
            <a:r>
              <a:rPr lang="en-IN" dirty="0" smtClean="0"/>
              <a:t>idealised computer.</a:t>
            </a:r>
          </a:p>
          <a:p>
            <a:pPr lvl="1"/>
            <a:r>
              <a:rPr lang="en-IN" dirty="0" smtClean="0"/>
              <a:t>You </a:t>
            </a:r>
            <a:r>
              <a:rPr lang="en-IN" dirty="0"/>
              <a:t>compile Java source code into a set of instructions </a:t>
            </a:r>
            <a:r>
              <a:rPr lang="en-IN" dirty="0" smtClean="0"/>
              <a:t>for this </a:t>
            </a:r>
            <a:r>
              <a:rPr lang="en-IN" dirty="0"/>
              <a:t>Virtual Machine (“</a:t>
            </a:r>
            <a:r>
              <a:rPr lang="en-IN" dirty="0" err="1"/>
              <a:t>bytecode</a:t>
            </a:r>
            <a:r>
              <a:rPr lang="en-IN" dirty="0" smtClean="0"/>
              <a:t>”)</a:t>
            </a:r>
          </a:p>
          <a:p>
            <a:pPr lvl="1"/>
            <a:r>
              <a:rPr lang="en-IN" dirty="0" smtClean="0"/>
              <a:t>Your </a:t>
            </a:r>
            <a:r>
              <a:rPr lang="en-IN" dirty="0"/>
              <a:t>real computer runs a program (the “Virtual </a:t>
            </a:r>
            <a:r>
              <a:rPr lang="en-IN" dirty="0" smtClean="0"/>
              <a:t>machine” or </a:t>
            </a:r>
            <a:r>
              <a:rPr lang="en-IN" dirty="0"/>
              <a:t>VM) that can efficiently translate from </a:t>
            </a:r>
            <a:r>
              <a:rPr lang="en-IN" dirty="0" err="1"/>
              <a:t>bytecode</a:t>
            </a:r>
            <a:r>
              <a:rPr lang="en-IN" dirty="0"/>
              <a:t> to </a:t>
            </a:r>
            <a:r>
              <a:rPr lang="en-IN" dirty="0" smtClean="0"/>
              <a:t>local machine </a:t>
            </a:r>
            <a:r>
              <a:rPr lang="en-IN" dirty="0"/>
              <a:t>code.</a:t>
            </a:r>
          </a:p>
          <a:p>
            <a:r>
              <a:rPr lang="en-IN" dirty="0" smtClean="0"/>
              <a:t>Java </a:t>
            </a:r>
            <a:r>
              <a:rPr lang="en-IN" dirty="0"/>
              <a:t>is also a </a:t>
            </a:r>
            <a:r>
              <a:rPr lang="en-IN" dirty="0" smtClean="0"/>
              <a:t>Platform</a:t>
            </a:r>
          </a:p>
          <a:p>
            <a:pPr lvl="1"/>
            <a:r>
              <a:rPr lang="en-IN" dirty="0" smtClean="0"/>
              <a:t>So</a:t>
            </a:r>
            <a:r>
              <a:rPr lang="en-IN" dirty="0"/>
              <a:t>, for example, creating a window is the same on </a:t>
            </a:r>
            <a:r>
              <a:rPr lang="en-IN" dirty="0" smtClean="0"/>
              <a:t>any platform</a:t>
            </a:r>
          </a:p>
          <a:p>
            <a:pPr lvl="1"/>
            <a:r>
              <a:rPr lang="en-IN" dirty="0" smtClean="0"/>
              <a:t>The </a:t>
            </a:r>
            <a:r>
              <a:rPr lang="en-IN" dirty="0"/>
              <a:t>VM makes sure that a Java window looks the same on </a:t>
            </a:r>
            <a:r>
              <a:rPr lang="en-IN" dirty="0" smtClean="0"/>
              <a:t>a Windows </a:t>
            </a:r>
            <a:r>
              <a:rPr lang="en-IN" dirty="0"/>
              <a:t>machine as a Linux machine.</a:t>
            </a:r>
          </a:p>
          <a:p>
            <a:r>
              <a:rPr lang="en-IN" dirty="0" smtClean="0"/>
              <a:t>This is sold </a:t>
            </a:r>
            <a:r>
              <a:rPr lang="en-IN" dirty="0"/>
              <a:t>as “Write Once, Run Anywhere”</a:t>
            </a:r>
          </a:p>
        </p:txBody>
      </p:sp>
    </p:spTree>
    <p:extLst>
      <p:ext uri="{BB962C8B-B14F-4D97-AF65-F5344CB8AC3E}">
        <p14:creationId xmlns:p14="http://schemas.microsoft.com/office/powerpoint/2010/main" val="425945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jvm</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This is a piece of </a:t>
            </a:r>
            <a:r>
              <a:rPr lang="en-IN" dirty="0" smtClean="0"/>
              <a:t>software that </a:t>
            </a:r>
            <a:r>
              <a:rPr lang="en-IN" dirty="0"/>
              <a:t>has been compiled specifically for your architecture (</a:t>
            </a:r>
            <a:r>
              <a:rPr lang="en-IN" dirty="0" smtClean="0"/>
              <a:t>like most </a:t>
            </a:r>
            <a:r>
              <a:rPr lang="en-IN" dirty="0"/>
              <a:t>off-the-shelf software) and which acts </a:t>
            </a:r>
            <a:r>
              <a:rPr lang="en-IN" dirty="0" smtClean="0"/>
              <a:t>an interpreter</a:t>
            </a:r>
            <a:r>
              <a:rPr lang="en-IN" dirty="0"/>
              <a:t>, </a:t>
            </a:r>
            <a:r>
              <a:rPr lang="en-IN" dirty="0" smtClean="0"/>
              <a:t>converting </a:t>
            </a:r>
            <a:r>
              <a:rPr lang="en-IN" dirty="0" err="1" smtClean="0"/>
              <a:t>bytecode</a:t>
            </a:r>
            <a:r>
              <a:rPr lang="en-IN" dirty="0" smtClean="0"/>
              <a:t> </a:t>
            </a:r>
            <a:r>
              <a:rPr lang="en-IN" dirty="0"/>
              <a:t>instructions into meaningful instructions for </a:t>
            </a:r>
            <a:r>
              <a:rPr lang="en-IN" dirty="0" smtClean="0"/>
              <a:t>your local </a:t>
            </a:r>
            <a:r>
              <a:rPr lang="en-IN" dirty="0"/>
              <a:t>CPU</a:t>
            </a:r>
            <a:r>
              <a:rPr lang="en-IN" dirty="0" smtClean="0"/>
              <a:t>.</a:t>
            </a:r>
          </a:p>
          <a:p>
            <a:r>
              <a:rPr lang="en-IN" dirty="0"/>
              <a:t>All the CPU-specific code goes into the virtual machine, which </a:t>
            </a:r>
            <a:r>
              <a:rPr lang="en-IN" dirty="0" smtClean="0"/>
              <a:t>you should </a:t>
            </a:r>
            <a:r>
              <a:rPr lang="en-IN" dirty="0"/>
              <a:t>just think of as a piece of intermediary software that </a:t>
            </a:r>
            <a:r>
              <a:rPr lang="en-IN" dirty="0" smtClean="0"/>
              <a:t>translates commands </a:t>
            </a:r>
            <a:r>
              <a:rPr lang="en-IN" dirty="0"/>
              <a:t>so the local hardware can understand</a:t>
            </a:r>
            <a:r>
              <a:rPr lang="en-IN" dirty="0" smtClean="0"/>
              <a:t>.</a:t>
            </a:r>
          </a:p>
          <a:p>
            <a:r>
              <a:rPr lang="en-US" dirty="0" smtClean="0"/>
              <a:t>Ultimately it is the platform specific JVM that makes the java code platform independent by translating the compiled source code into machine specific instructions.</a:t>
            </a:r>
            <a:endParaRPr lang="en-IN" dirty="0"/>
          </a:p>
        </p:txBody>
      </p:sp>
    </p:spTree>
    <p:extLst>
      <p:ext uri="{BB962C8B-B14F-4D97-AF65-F5344CB8AC3E}">
        <p14:creationId xmlns:p14="http://schemas.microsoft.com/office/powerpoint/2010/main" val="753051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510</TotalTime>
  <Words>1285</Words>
  <Application>Microsoft Office PowerPoint</Application>
  <PresentationFormat>On-screen Show (4:3)</PresentationFormat>
  <Paragraphs>126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Opulent</vt:lpstr>
      <vt:lpstr>Object orientation</vt:lpstr>
      <vt:lpstr>Index</vt:lpstr>
      <vt:lpstr>Introduction</vt:lpstr>
      <vt:lpstr>The hardware behind programming</vt:lpstr>
      <vt:lpstr>The hardware behind programming – Contd.</vt:lpstr>
      <vt:lpstr>The hardware behind programming – Contd.</vt:lpstr>
      <vt:lpstr>Compilation</vt:lpstr>
      <vt:lpstr>Enter java</vt:lpstr>
      <vt:lpstr>The jvm</vt:lpstr>
      <vt:lpstr>Object oriented programming – why OO?</vt:lpstr>
      <vt:lpstr>Object oriented programming – what are the key concepts?</vt:lpstr>
      <vt:lpstr>objects</vt:lpstr>
      <vt:lpstr>objects</vt:lpstr>
      <vt:lpstr>Encapsulation And abstraction</vt:lpstr>
      <vt:lpstr>objects</vt:lpstr>
      <vt:lpstr>classes</vt:lpstr>
      <vt:lpstr>modularity</vt:lpstr>
      <vt:lpstr>modularity</vt:lpstr>
      <vt:lpstr>inheritance</vt:lpstr>
      <vt:lpstr>inheritance</vt:lpstr>
      <vt:lpstr>interface</vt:lpstr>
      <vt:lpstr>polymorphism</vt:lpstr>
      <vt:lpstr>Types and Variables</vt:lpstr>
      <vt:lpstr>Trivia</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orientation</dc:title>
  <dc:creator>sanjeevi</dc:creator>
  <cp:lastModifiedBy>sanjeevi</cp:lastModifiedBy>
  <cp:revision>11</cp:revision>
  <dcterms:created xsi:type="dcterms:W3CDTF">2014-08-15T08:42:38Z</dcterms:created>
  <dcterms:modified xsi:type="dcterms:W3CDTF">2014-08-15T17:13:29Z</dcterms:modified>
</cp:coreProperties>
</file>