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8/16/2014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8/16/2014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D8BD707-D9CF-40AE-B4C6-C98DA3205C09}" type="datetimeFigureOut">
              <a:rPr lang="en-US" smtClean="0"/>
              <a:pPr/>
              <a:t>8/16/2014</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njeevi_nightwing@yaho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a:t>
            </a:r>
            <a:endParaRPr lang="en-IN" dirty="0"/>
          </a:p>
        </p:txBody>
      </p:sp>
      <p:sp>
        <p:nvSpPr>
          <p:cNvPr id="3" name="Subtitle 2"/>
          <p:cNvSpPr>
            <a:spLocks noGrp="1"/>
          </p:cNvSpPr>
          <p:nvPr>
            <p:ph type="subTitle" idx="1"/>
          </p:nvPr>
        </p:nvSpPr>
        <p:spPr/>
        <p:txBody>
          <a:bodyPr>
            <a:normAutofit lnSpcReduction="10000"/>
          </a:bodyPr>
          <a:lstStyle/>
          <a:p>
            <a:r>
              <a:rPr lang="en-US" dirty="0" smtClean="0"/>
              <a:t>The basics</a:t>
            </a:r>
          </a:p>
          <a:p>
            <a:r>
              <a:rPr lang="en-US" dirty="0" err="1" smtClean="0"/>
              <a:t>Sanjeevi</a:t>
            </a:r>
            <a:r>
              <a:rPr lang="en-US" dirty="0" smtClean="0"/>
              <a:t> R</a:t>
            </a:r>
          </a:p>
          <a:p>
            <a:r>
              <a:rPr lang="en-US" dirty="0" smtClean="0">
                <a:hlinkClick r:id="rId2"/>
              </a:rPr>
              <a:t>Sanjeevi_nightwing@yahoo.com</a:t>
            </a:r>
            <a:endParaRPr lang="en-US" dirty="0" smtClean="0"/>
          </a:p>
          <a:p>
            <a:endParaRPr lang="en-US" dirty="0" smtClean="0"/>
          </a:p>
          <a:p>
            <a:endParaRPr lang="en-IN" dirty="0"/>
          </a:p>
        </p:txBody>
      </p:sp>
    </p:spTree>
    <p:extLst>
      <p:ext uri="{BB962C8B-B14F-4D97-AF65-F5344CB8AC3E}">
        <p14:creationId xmlns:p14="http://schemas.microsoft.com/office/powerpoint/2010/main" val="224879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 and imports</a:t>
            </a:r>
            <a:endParaRPr lang="en-IN" dirty="0"/>
          </a:p>
        </p:txBody>
      </p:sp>
      <p:sp>
        <p:nvSpPr>
          <p:cNvPr id="3" name="Content Placeholder 2"/>
          <p:cNvSpPr>
            <a:spLocks noGrp="1"/>
          </p:cNvSpPr>
          <p:nvPr>
            <p:ph idx="1"/>
          </p:nvPr>
        </p:nvSpPr>
        <p:spPr/>
        <p:txBody>
          <a:bodyPr>
            <a:normAutofit fontScale="92500" lnSpcReduction="10000"/>
          </a:bodyPr>
          <a:lstStyle/>
          <a:p>
            <a:r>
              <a:rPr lang="en-IN" dirty="0"/>
              <a:t>Java Package:</a:t>
            </a:r>
          </a:p>
          <a:p>
            <a:pPr lvl="1"/>
            <a:r>
              <a:rPr lang="en-IN" dirty="0"/>
              <a:t>In simple, it is a way of categorizing the classes and interfaces. When developing applications in Java, hundreds of classes and interfaces will be written, therefore categorizing these classes is a must as well as makes life much easier.</a:t>
            </a:r>
          </a:p>
          <a:p>
            <a:r>
              <a:rPr lang="en-IN" dirty="0"/>
              <a:t>Import statements:</a:t>
            </a:r>
          </a:p>
          <a:p>
            <a:pPr lvl="1"/>
            <a:r>
              <a:rPr lang="en-IN" dirty="0"/>
              <a:t>In Java if a fully qualified name, which includes the package and the class name, is given then the compiler can easily locate the source code or classes. Import statement is a way of giving the proper location for the compiler to find that particular class.</a:t>
            </a:r>
          </a:p>
          <a:p>
            <a:pPr lvl="1"/>
            <a:r>
              <a:rPr lang="en-IN" dirty="0"/>
              <a:t>For example, the following line would ask compiler to load all the classes available in directory </a:t>
            </a:r>
            <a:r>
              <a:rPr lang="en-IN" dirty="0" err="1"/>
              <a:t>java_installation</a:t>
            </a:r>
            <a:r>
              <a:rPr lang="en-IN" dirty="0"/>
              <a:t>/java/</a:t>
            </a:r>
            <a:r>
              <a:rPr lang="en-IN" dirty="0" err="1"/>
              <a:t>io</a:t>
            </a:r>
            <a:r>
              <a:rPr lang="en-IN" dirty="0"/>
              <a:t> </a:t>
            </a:r>
            <a:r>
              <a:rPr lang="en-IN" dirty="0" smtClean="0"/>
              <a:t>:</a:t>
            </a:r>
          </a:p>
          <a:p>
            <a:pPr lvl="1"/>
            <a:r>
              <a:rPr lang="en-IN" dirty="0" smtClean="0"/>
              <a:t>import </a:t>
            </a:r>
            <a:r>
              <a:rPr lang="en-IN" dirty="0"/>
              <a:t>java.io.*;</a:t>
            </a:r>
          </a:p>
          <a:p>
            <a:endParaRPr lang="en-IN" dirty="0"/>
          </a:p>
        </p:txBody>
      </p:sp>
    </p:spTree>
    <p:extLst>
      <p:ext uri="{BB962C8B-B14F-4D97-AF65-F5344CB8AC3E}">
        <p14:creationId xmlns:p14="http://schemas.microsoft.com/office/powerpoint/2010/main" val="20642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p:txBody>
          <a:bodyPr>
            <a:normAutofit lnSpcReduction="10000"/>
          </a:bodyPr>
          <a:lstStyle/>
          <a:p>
            <a:r>
              <a:rPr lang="en-IN" dirty="0"/>
              <a:t>Variables are nothing but reserved memory locations to store values. This means that when you create a variable you reserve some space in memory.</a:t>
            </a:r>
          </a:p>
          <a:p>
            <a:r>
              <a:rPr lang="en-IN" dirty="0"/>
              <a:t>Based on the data type of a variable, the operating system allocates memory and decides what can be stored in the reserved memory. Therefore, by assigning different data types to variables, you can store integers, decimals, or characters in these variables.</a:t>
            </a:r>
          </a:p>
          <a:p>
            <a:r>
              <a:rPr lang="en-IN" dirty="0"/>
              <a:t>There are two data types available in Java:</a:t>
            </a:r>
          </a:p>
          <a:p>
            <a:pPr lvl="1"/>
            <a:r>
              <a:rPr lang="en-IN" dirty="0"/>
              <a:t>Primitive Data Types</a:t>
            </a:r>
          </a:p>
          <a:p>
            <a:pPr lvl="1"/>
            <a:r>
              <a:rPr lang="en-IN" dirty="0"/>
              <a:t>Reference/Object Data Types</a:t>
            </a:r>
          </a:p>
          <a:p>
            <a:endParaRPr lang="en-IN" dirty="0"/>
          </a:p>
        </p:txBody>
      </p:sp>
    </p:spTree>
    <p:extLst>
      <p:ext uri="{BB962C8B-B14F-4D97-AF65-F5344CB8AC3E}">
        <p14:creationId xmlns:p14="http://schemas.microsoft.com/office/powerpoint/2010/main" val="2392193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Primitive Data </a:t>
            </a:r>
            <a:r>
              <a:rPr lang="en-IN" dirty="0" smtClean="0"/>
              <a:t>Types</a:t>
            </a:r>
            <a:endParaRPr lang="en-IN" dirty="0"/>
          </a:p>
        </p:txBody>
      </p:sp>
      <p:sp>
        <p:nvSpPr>
          <p:cNvPr id="3" name="Content Placeholder 2"/>
          <p:cNvSpPr>
            <a:spLocks noGrp="1"/>
          </p:cNvSpPr>
          <p:nvPr>
            <p:ph idx="1"/>
          </p:nvPr>
        </p:nvSpPr>
        <p:spPr/>
        <p:txBody>
          <a:bodyPr/>
          <a:lstStyle/>
          <a:p>
            <a:r>
              <a:rPr lang="en-IN" dirty="0"/>
              <a:t>There are eight primitive data types supported by </a:t>
            </a:r>
            <a:r>
              <a:rPr lang="en-IN" dirty="0" smtClean="0"/>
              <a:t>Java.</a:t>
            </a:r>
          </a:p>
          <a:p>
            <a:r>
              <a:rPr lang="en-IN" dirty="0" smtClean="0"/>
              <a:t>Primitive </a:t>
            </a:r>
            <a:r>
              <a:rPr lang="en-IN" dirty="0"/>
              <a:t>data types are predefined by the language and </a:t>
            </a:r>
            <a:r>
              <a:rPr lang="en-IN" dirty="0" smtClean="0"/>
              <a:t>are named </a:t>
            </a:r>
            <a:r>
              <a:rPr lang="en-IN" dirty="0"/>
              <a:t>by a keyword.</a:t>
            </a:r>
            <a:endParaRPr lang="en-IN" dirty="0"/>
          </a:p>
        </p:txBody>
      </p:sp>
    </p:spTree>
    <p:extLst>
      <p:ext uri="{BB962C8B-B14F-4D97-AF65-F5344CB8AC3E}">
        <p14:creationId xmlns:p14="http://schemas.microsoft.com/office/powerpoint/2010/main" val="4226666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byte</a:t>
            </a:r>
            <a:endParaRPr lang="en-IN" dirty="0"/>
          </a:p>
        </p:txBody>
      </p:sp>
      <p:sp>
        <p:nvSpPr>
          <p:cNvPr id="3" name="Content Placeholder 2"/>
          <p:cNvSpPr>
            <a:spLocks noGrp="1"/>
          </p:cNvSpPr>
          <p:nvPr>
            <p:ph idx="1"/>
          </p:nvPr>
        </p:nvSpPr>
        <p:spPr/>
        <p:txBody>
          <a:bodyPr/>
          <a:lstStyle/>
          <a:p>
            <a:r>
              <a:rPr lang="en-IN" dirty="0"/>
              <a:t>Byte data type is an 8-bit signed two's complement integer.</a:t>
            </a:r>
          </a:p>
          <a:p>
            <a:r>
              <a:rPr lang="en-IN" dirty="0"/>
              <a:t>Minimum value is -128 (-2^7)</a:t>
            </a:r>
          </a:p>
          <a:p>
            <a:r>
              <a:rPr lang="en-IN" dirty="0"/>
              <a:t>Maximum value is 127 (inclusive)(2^7 -1)</a:t>
            </a:r>
          </a:p>
          <a:p>
            <a:r>
              <a:rPr lang="en-IN" dirty="0"/>
              <a:t>Default value is 0</a:t>
            </a:r>
          </a:p>
          <a:p>
            <a:r>
              <a:rPr lang="en-IN" dirty="0"/>
              <a:t>Byte data type is used to save space in large arrays, mainly in place of integers, since a byte is four times smaller than an int.</a:t>
            </a:r>
          </a:p>
          <a:p>
            <a:r>
              <a:rPr lang="en-IN" dirty="0"/>
              <a:t>Example: byte a = 100 , byte b = -50</a:t>
            </a:r>
          </a:p>
          <a:p>
            <a:endParaRPr lang="en-IN" dirty="0"/>
          </a:p>
        </p:txBody>
      </p:sp>
    </p:spTree>
    <p:extLst>
      <p:ext uri="{BB962C8B-B14F-4D97-AF65-F5344CB8AC3E}">
        <p14:creationId xmlns:p14="http://schemas.microsoft.com/office/powerpoint/2010/main" val="620144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short</a:t>
            </a:r>
            <a:endParaRPr lang="en-IN" dirty="0"/>
          </a:p>
        </p:txBody>
      </p:sp>
      <p:sp>
        <p:nvSpPr>
          <p:cNvPr id="3" name="Content Placeholder 2"/>
          <p:cNvSpPr>
            <a:spLocks noGrp="1"/>
          </p:cNvSpPr>
          <p:nvPr>
            <p:ph idx="1"/>
          </p:nvPr>
        </p:nvSpPr>
        <p:spPr/>
        <p:txBody>
          <a:bodyPr/>
          <a:lstStyle/>
          <a:p>
            <a:r>
              <a:rPr lang="en-IN" dirty="0"/>
              <a:t>Short data type is a 16-bit signed two's complement integer.</a:t>
            </a:r>
          </a:p>
          <a:p>
            <a:r>
              <a:rPr lang="en-IN" dirty="0"/>
              <a:t>Minimum value is -32,768 (-2^15)</a:t>
            </a:r>
          </a:p>
          <a:p>
            <a:r>
              <a:rPr lang="en-IN" dirty="0"/>
              <a:t>Maximum value is 32,767 (inclusive) (2^15 -1)</a:t>
            </a:r>
          </a:p>
          <a:p>
            <a:r>
              <a:rPr lang="en-IN" dirty="0"/>
              <a:t>Short data type can also be used to save memory as byte data type. A short is 2 times smaller than an </a:t>
            </a:r>
            <a:r>
              <a:rPr lang="en-IN" dirty="0" err="1"/>
              <a:t>int</a:t>
            </a:r>
            <a:endParaRPr lang="en-IN" dirty="0"/>
          </a:p>
          <a:p>
            <a:r>
              <a:rPr lang="en-IN" dirty="0"/>
              <a:t>Default value is 0.</a:t>
            </a:r>
          </a:p>
          <a:p>
            <a:r>
              <a:rPr lang="en-IN" dirty="0"/>
              <a:t>Example: short s = 10000, short r = -20000</a:t>
            </a:r>
          </a:p>
          <a:p>
            <a:pPr marL="45720" indent="0">
              <a:buNone/>
            </a:pPr>
            <a:endParaRPr lang="en-IN" dirty="0"/>
          </a:p>
        </p:txBody>
      </p:sp>
    </p:spTree>
    <p:extLst>
      <p:ext uri="{BB962C8B-B14F-4D97-AF65-F5344CB8AC3E}">
        <p14:creationId xmlns:p14="http://schemas.microsoft.com/office/powerpoint/2010/main" val="2629894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int</a:t>
            </a:r>
            <a:endParaRPr lang="en-IN" dirty="0"/>
          </a:p>
        </p:txBody>
      </p:sp>
      <p:sp>
        <p:nvSpPr>
          <p:cNvPr id="3" name="Content Placeholder 2"/>
          <p:cNvSpPr>
            <a:spLocks noGrp="1"/>
          </p:cNvSpPr>
          <p:nvPr>
            <p:ph idx="1"/>
          </p:nvPr>
        </p:nvSpPr>
        <p:spPr/>
        <p:txBody>
          <a:bodyPr/>
          <a:lstStyle/>
          <a:p>
            <a:r>
              <a:rPr lang="en-IN" dirty="0" err="1"/>
              <a:t>Int</a:t>
            </a:r>
            <a:r>
              <a:rPr lang="en-IN" dirty="0"/>
              <a:t> data type is a 32-bit signed two's complement integer.</a:t>
            </a:r>
          </a:p>
          <a:p>
            <a:r>
              <a:rPr lang="en-IN" dirty="0"/>
              <a:t>Minimum value is - 2,147,483,648.(-2^31)</a:t>
            </a:r>
          </a:p>
          <a:p>
            <a:r>
              <a:rPr lang="en-IN" dirty="0"/>
              <a:t>Maximum value is 2,147,483,647(inclusive).(2^31 -1)</a:t>
            </a:r>
          </a:p>
          <a:p>
            <a:r>
              <a:rPr lang="en-IN" dirty="0" err="1"/>
              <a:t>Int</a:t>
            </a:r>
            <a:r>
              <a:rPr lang="en-IN" dirty="0"/>
              <a:t> is generally used as the default data type for integral values unless there is a concern about memory.</a:t>
            </a:r>
          </a:p>
          <a:p>
            <a:r>
              <a:rPr lang="en-IN" dirty="0"/>
              <a:t>The default value is 0.</a:t>
            </a:r>
          </a:p>
          <a:p>
            <a:r>
              <a:rPr lang="en-IN" dirty="0"/>
              <a:t>Example: </a:t>
            </a:r>
            <a:r>
              <a:rPr lang="en-IN" dirty="0" err="1"/>
              <a:t>int</a:t>
            </a:r>
            <a:r>
              <a:rPr lang="en-IN" dirty="0"/>
              <a:t> a = 100000, </a:t>
            </a:r>
            <a:r>
              <a:rPr lang="en-IN" dirty="0" err="1"/>
              <a:t>int</a:t>
            </a:r>
            <a:r>
              <a:rPr lang="en-IN" dirty="0"/>
              <a:t> b = -200000</a:t>
            </a:r>
          </a:p>
          <a:p>
            <a:endParaRPr lang="en-IN" dirty="0"/>
          </a:p>
        </p:txBody>
      </p:sp>
    </p:spTree>
    <p:extLst>
      <p:ext uri="{BB962C8B-B14F-4D97-AF65-F5344CB8AC3E}">
        <p14:creationId xmlns:p14="http://schemas.microsoft.com/office/powerpoint/2010/main" val="281698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long</a:t>
            </a:r>
            <a:endParaRPr lang="en-IN" dirty="0"/>
          </a:p>
        </p:txBody>
      </p:sp>
      <p:sp>
        <p:nvSpPr>
          <p:cNvPr id="3" name="Content Placeholder 2"/>
          <p:cNvSpPr>
            <a:spLocks noGrp="1"/>
          </p:cNvSpPr>
          <p:nvPr>
            <p:ph idx="1"/>
          </p:nvPr>
        </p:nvSpPr>
        <p:spPr/>
        <p:txBody>
          <a:bodyPr/>
          <a:lstStyle/>
          <a:p>
            <a:r>
              <a:rPr lang="en-IN" dirty="0"/>
              <a:t>Long data type is a 64-bit signed two's complement integer.</a:t>
            </a:r>
          </a:p>
          <a:p>
            <a:r>
              <a:rPr lang="en-IN" dirty="0"/>
              <a:t>Minimum value is -9,223,372,036,854,775,808.(-2^63)</a:t>
            </a:r>
          </a:p>
          <a:p>
            <a:r>
              <a:rPr lang="en-IN" dirty="0"/>
              <a:t>Maximum value is 9,223,372,036,854,775,807 (inclusive). (2^63 -1)</a:t>
            </a:r>
          </a:p>
          <a:p>
            <a:r>
              <a:rPr lang="en-IN" dirty="0"/>
              <a:t>This type is used when a wider range than </a:t>
            </a:r>
            <a:r>
              <a:rPr lang="en-IN" dirty="0" err="1"/>
              <a:t>int</a:t>
            </a:r>
            <a:r>
              <a:rPr lang="en-IN" dirty="0"/>
              <a:t> is needed.</a:t>
            </a:r>
          </a:p>
          <a:p>
            <a:r>
              <a:rPr lang="en-IN" dirty="0"/>
              <a:t>Default value is 0L.</a:t>
            </a:r>
          </a:p>
          <a:p>
            <a:r>
              <a:rPr lang="en-IN" dirty="0"/>
              <a:t>Example: long a = 100000L, </a:t>
            </a:r>
            <a:r>
              <a:rPr lang="en-IN" dirty="0" err="1"/>
              <a:t>int</a:t>
            </a:r>
            <a:r>
              <a:rPr lang="en-IN" dirty="0"/>
              <a:t> b = -</a:t>
            </a:r>
            <a:r>
              <a:rPr lang="en-IN" dirty="0" smtClean="0"/>
              <a:t>200000L</a:t>
            </a:r>
            <a:endParaRPr lang="en-IN" dirty="0"/>
          </a:p>
        </p:txBody>
      </p:sp>
    </p:spTree>
    <p:extLst>
      <p:ext uri="{BB962C8B-B14F-4D97-AF65-F5344CB8AC3E}">
        <p14:creationId xmlns:p14="http://schemas.microsoft.com/office/powerpoint/2010/main" val="1570627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float</a:t>
            </a:r>
            <a:endParaRPr lang="en-IN" dirty="0"/>
          </a:p>
        </p:txBody>
      </p:sp>
      <p:sp>
        <p:nvSpPr>
          <p:cNvPr id="3" name="Content Placeholder 2"/>
          <p:cNvSpPr>
            <a:spLocks noGrp="1"/>
          </p:cNvSpPr>
          <p:nvPr>
            <p:ph idx="1"/>
          </p:nvPr>
        </p:nvSpPr>
        <p:spPr/>
        <p:txBody>
          <a:bodyPr/>
          <a:lstStyle/>
          <a:p>
            <a:r>
              <a:rPr lang="en-IN" dirty="0"/>
              <a:t>Float data type is a single-precision 32-bit IEEE 754 floating point.</a:t>
            </a:r>
          </a:p>
          <a:p>
            <a:r>
              <a:rPr lang="en-IN" dirty="0"/>
              <a:t>Float is mainly used to save memory in large arrays of floating point numbers.</a:t>
            </a:r>
          </a:p>
          <a:p>
            <a:r>
              <a:rPr lang="en-IN" dirty="0"/>
              <a:t>Default value is 0.0f</a:t>
            </a:r>
            <a:r>
              <a:rPr lang="en-IN" dirty="0" smtClean="0"/>
              <a:t>.</a:t>
            </a:r>
          </a:p>
          <a:p>
            <a:r>
              <a:rPr lang="en-IN" dirty="0" smtClean="0"/>
              <a:t>Example</a:t>
            </a:r>
            <a:r>
              <a:rPr lang="en-IN" dirty="0"/>
              <a:t>: float f1 = 234.5f</a:t>
            </a:r>
          </a:p>
          <a:p>
            <a:endParaRPr lang="en-IN" dirty="0"/>
          </a:p>
        </p:txBody>
      </p:sp>
    </p:spTree>
    <p:extLst>
      <p:ext uri="{BB962C8B-B14F-4D97-AF65-F5344CB8AC3E}">
        <p14:creationId xmlns:p14="http://schemas.microsoft.com/office/powerpoint/2010/main" val="973486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a:t>
            </a:r>
            <a:endParaRPr lang="en-IN" dirty="0"/>
          </a:p>
        </p:txBody>
      </p:sp>
      <p:sp>
        <p:nvSpPr>
          <p:cNvPr id="3" name="Content Placeholder 2"/>
          <p:cNvSpPr>
            <a:spLocks noGrp="1"/>
          </p:cNvSpPr>
          <p:nvPr>
            <p:ph idx="1"/>
          </p:nvPr>
        </p:nvSpPr>
        <p:spPr/>
        <p:txBody>
          <a:bodyPr/>
          <a:lstStyle/>
          <a:p>
            <a:r>
              <a:rPr lang="en-IN" dirty="0"/>
              <a:t>double data type is a double-precision 64-bit IEEE 754 floating point.</a:t>
            </a:r>
          </a:p>
          <a:p>
            <a:r>
              <a:rPr lang="en-IN" dirty="0"/>
              <a:t>This data type is generally used as the default data type for decimal values, generally the default choice</a:t>
            </a:r>
            <a:r>
              <a:rPr lang="en-IN" dirty="0" smtClean="0"/>
              <a:t>.</a:t>
            </a:r>
            <a:endParaRPr lang="en-IN" dirty="0"/>
          </a:p>
          <a:p>
            <a:r>
              <a:rPr lang="en-IN" dirty="0"/>
              <a:t>Default value is 0.0d.</a:t>
            </a:r>
          </a:p>
          <a:p>
            <a:r>
              <a:rPr lang="en-IN" dirty="0"/>
              <a:t>Example: double d1 = 123.4</a:t>
            </a:r>
          </a:p>
          <a:p>
            <a:endParaRPr lang="en-IN" dirty="0"/>
          </a:p>
        </p:txBody>
      </p:sp>
    </p:spTree>
    <p:extLst>
      <p:ext uri="{BB962C8B-B14F-4D97-AF65-F5344CB8AC3E}">
        <p14:creationId xmlns:p14="http://schemas.microsoft.com/office/powerpoint/2010/main" val="1974847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boolean</a:t>
            </a:r>
            <a:endParaRPr lang="en-IN" dirty="0"/>
          </a:p>
        </p:txBody>
      </p:sp>
      <p:sp>
        <p:nvSpPr>
          <p:cNvPr id="3" name="Content Placeholder 2"/>
          <p:cNvSpPr>
            <a:spLocks noGrp="1"/>
          </p:cNvSpPr>
          <p:nvPr>
            <p:ph idx="1"/>
          </p:nvPr>
        </p:nvSpPr>
        <p:spPr/>
        <p:txBody>
          <a:bodyPr/>
          <a:lstStyle/>
          <a:p>
            <a:r>
              <a:rPr lang="en-IN" dirty="0" err="1"/>
              <a:t>boolean</a:t>
            </a:r>
            <a:r>
              <a:rPr lang="en-IN" dirty="0"/>
              <a:t> data type represents one bit of information.</a:t>
            </a:r>
          </a:p>
          <a:p>
            <a:r>
              <a:rPr lang="en-IN" dirty="0"/>
              <a:t>There are only two possible values: true and false.</a:t>
            </a:r>
          </a:p>
          <a:p>
            <a:r>
              <a:rPr lang="en-IN" dirty="0"/>
              <a:t>This data type is used for simple flags that track true/false conditions.</a:t>
            </a:r>
          </a:p>
          <a:p>
            <a:r>
              <a:rPr lang="en-IN" dirty="0"/>
              <a:t>Default value is false.</a:t>
            </a:r>
          </a:p>
          <a:p>
            <a:r>
              <a:rPr lang="en-IN" dirty="0"/>
              <a:t>Example: </a:t>
            </a:r>
            <a:r>
              <a:rPr lang="en-IN" dirty="0" err="1"/>
              <a:t>boolean</a:t>
            </a:r>
            <a:r>
              <a:rPr lang="en-IN" dirty="0"/>
              <a:t> one = true</a:t>
            </a:r>
          </a:p>
          <a:p>
            <a:endParaRPr lang="en-IN" dirty="0"/>
          </a:p>
        </p:txBody>
      </p:sp>
    </p:spTree>
    <p:extLst>
      <p:ext uri="{BB962C8B-B14F-4D97-AF65-F5344CB8AC3E}">
        <p14:creationId xmlns:p14="http://schemas.microsoft.com/office/powerpoint/2010/main" val="9595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Program</a:t>
            </a:r>
            <a:endParaRPr lang="en-IN" dirty="0"/>
          </a:p>
        </p:txBody>
      </p:sp>
      <p:sp>
        <p:nvSpPr>
          <p:cNvPr id="4" name="Rectangle 3"/>
          <p:cNvSpPr/>
          <p:nvPr/>
        </p:nvSpPr>
        <p:spPr>
          <a:xfrm>
            <a:off x="914400" y="2971800"/>
            <a:ext cx="8077200" cy="3416320"/>
          </a:xfrm>
          <a:prstGeom prst="rect">
            <a:avLst/>
          </a:prstGeom>
        </p:spPr>
        <p:txBody>
          <a:bodyPr wrap="square">
            <a:spAutoFit/>
          </a:bodyPr>
          <a:lstStyle/>
          <a:p>
            <a:r>
              <a:rPr lang="en-IN" dirty="0"/>
              <a:t>/*</a:t>
            </a:r>
          </a:p>
          <a:p>
            <a:r>
              <a:rPr lang="en-IN" dirty="0"/>
              <a:t>This is a simple Java program.</a:t>
            </a:r>
          </a:p>
          <a:p>
            <a:r>
              <a:rPr lang="en-IN" dirty="0"/>
              <a:t>Call this file "Example.java".</a:t>
            </a:r>
          </a:p>
          <a:p>
            <a:r>
              <a:rPr lang="en-IN" dirty="0"/>
              <a:t>*/</a:t>
            </a:r>
          </a:p>
          <a:p>
            <a:r>
              <a:rPr lang="en-IN" dirty="0"/>
              <a:t>class Example </a:t>
            </a:r>
            <a:endParaRPr lang="en-IN" dirty="0" smtClean="0"/>
          </a:p>
          <a:p>
            <a:r>
              <a:rPr lang="en-IN" dirty="0" smtClean="0"/>
              <a:t>{</a:t>
            </a:r>
            <a:endParaRPr lang="en-IN" dirty="0"/>
          </a:p>
          <a:p>
            <a:r>
              <a:rPr lang="en-IN" dirty="0" smtClean="0"/>
              <a:t>	// </a:t>
            </a:r>
            <a:r>
              <a:rPr lang="en-IN" dirty="0"/>
              <a:t>Your program begins with a call to main().</a:t>
            </a:r>
          </a:p>
          <a:p>
            <a:r>
              <a:rPr lang="en-IN" dirty="0" smtClean="0"/>
              <a:t>	public </a:t>
            </a:r>
            <a:r>
              <a:rPr lang="en-IN" dirty="0"/>
              <a:t>static void main(String </a:t>
            </a:r>
            <a:r>
              <a:rPr lang="en-IN" dirty="0" err="1"/>
              <a:t>args</a:t>
            </a:r>
            <a:r>
              <a:rPr lang="en-IN" dirty="0" smtClean="0"/>
              <a:t>[])</a:t>
            </a:r>
          </a:p>
          <a:p>
            <a:r>
              <a:rPr lang="en-IN" dirty="0"/>
              <a:t>	</a:t>
            </a:r>
            <a:r>
              <a:rPr lang="en-IN" dirty="0" smtClean="0"/>
              <a:t>{</a:t>
            </a:r>
            <a:endParaRPr lang="en-IN" dirty="0"/>
          </a:p>
          <a:p>
            <a:r>
              <a:rPr lang="en-IN" dirty="0" smtClean="0"/>
              <a:t>		</a:t>
            </a:r>
            <a:r>
              <a:rPr lang="en-IN" dirty="0" err="1" smtClean="0"/>
              <a:t>System.out.println</a:t>
            </a:r>
            <a:r>
              <a:rPr lang="en-IN" dirty="0"/>
              <a:t>("This is a simple Java program.");</a:t>
            </a:r>
          </a:p>
          <a:p>
            <a:r>
              <a:rPr lang="en-IN" dirty="0" smtClean="0"/>
              <a:t>	}</a:t>
            </a:r>
            <a:endParaRPr lang="en-IN" dirty="0"/>
          </a:p>
          <a:p>
            <a:r>
              <a:rPr lang="en-IN" dirty="0"/>
              <a:t>}</a:t>
            </a:r>
            <a:endParaRPr lang="en-IN" dirty="0"/>
          </a:p>
        </p:txBody>
      </p:sp>
    </p:spTree>
    <p:extLst>
      <p:ext uri="{BB962C8B-B14F-4D97-AF65-F5344CB8AC3E}">
        <p14:creationId xmlns:p14="http://schemas.microsoft.com/office/powerpoint/2010/main" val="4265906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char</a:t>
            </a:r>
            <a:endParaRPr lang="en-IN" dirty="0"/>
          </a:p>
        </p:txBody>
      </p:sp>
      <p:sp>
        <p:nvSpPr>
          <p:cNvPr id="3" name="Content Placeholder 2"/>
          <p:cNvSpPr>
            <a:spLocks noGrp="1"/>
          </p:cNvSpPr>
          <p:nvPr>
            <p:ph idx="1"/>
          </p:nvPr>
        </p:nvSpPr>
        <p:spPr/>
        <p:txBody>
          <a:bodyPr/>
          <a:lstStyle/>
          <a:p>
            <a:r>
              <a:rPr lang="en-IN" dirty="0"/>
              <a:t>char data type is a single 16-bit Unicode character.</a:t>
            </a:r>
          </a:p>
          <a:p>
            <a:r>
              <a:rPr lang="en-IN" dirty="0"/>
              <a:t>Minimum value is '\u0000' (or 0).</a:t>
            </a:r>
          </a:p>
          <a:p>
            <a:r>
              <a:rPr lang="en-IN" dirty="0"/>
              <a:t>Maximum value is '\</a:t>
            </a:r>
            <a:r>
              <a:rPr lang="en-IN" dirty="0" err="1"/>
              <a:t>uffff</a:t>
            </a:r>
            <a:r>
              <a:rPr lang="en-IN" dirty="0"/>
              <a:t>' (or 65,535 inclusive).</a:t>
            </a:r>
          </a:p>
          <a:p>
            <a:r>
              <a:rPr lang="en-IN" dirty="0"/>
              <a:t>Char data type is used to store any character.</a:t>
            </a:r>
          </a:p>
          <a:p>
            <a:r>
              <a:rPr lang="en-IN" dirty="0"/>
              <a:t>Example: char </a:t>
            </a:r>
            <a:r>
              <a:rPr lang="en-IN" dirty="0" err="1"/>
              <a:t>letterA</a:t>
            </a:r>
            <a:r>
              <a:rPr lang="en-IN" dirty="0"/>
              <a:t> ='A'</a:t>
            </a:r>
          </a:p>
          <a:p>
            <a:endParaRPr lang="en-IN" dirty="0"/>
          </a:p>
        </p:txBody>
      </p:sp>
    </p:spTree>
    <p:extLst>
      <p:ext uri="{BB962C8B-B14F-4D97-AF65-F5344CB8AC3E}">
        <p14:creationId xmlns:p14="http://schemas.microsoft.com/office/powerpoint/2010/main" val="3995779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Reference Data </a:t>
            </a:r>
            <a:r>
              <a:rPr lang="en-IN" dirty="0" smtClean="0"/>
              <a:t>Types</a:t>
            </a:r>
            <a:endParaRPr lang="en-IN" dirty="0"/>
          </a:p>
        </p:txBody>
      </p:sp>
      <p:sp>
        <p:nvSpPr>
          <p:cNvPr id="3" name="Content Placeholder 2"/>
          <p:cNvSpPr>
            <a:spLocks noGrp="1"/>
          </p:cNvSpPr>
          <p:nvPr>
            <p:ph idx="1"/>
          </p:nvPr>
        </p:nvSpPr>
        <p:spPr/>
        <p:txBody>
          <a:bodyPr/>
          <a:lstStyle/>
          <a:p>
            <a:r>
              <a:rPr lang="en-IN" dirty="0"/>
              <a:t>Reference variables are created using defined constructors of the classes. They are used to access objects. These variables are declared to be of a specific type that cannot be changed. For example, Employee, Puppy etc.</a:t>
            </a:r>
          </a:p>
          <a:p>
            <a:r>
              <a:rPr lang="en-IN" dirty="0"/>
              <a:t>Class objects, and various type of array variables come under reference data type.</a:t>
            </a:r>
          </a:p>
          <a:p>
            <a:r>
              <a:rPr lang="en-IN" dirty="0"/>
              <a:t>Default value of any reference variable is null.</a:t>
            </a:r>
          </a:p>
          <a:p>
            <a:r>
              <a:rPr lang="en-IN" dirty="0"/>
              <a:t>A reference variable can be used to refer to any object of the declared type or any compatible type.</a:t>
            </a:r>
          </a:p>
          <a:p>
            <a:r>
              <a:rPr lang="en-IN" dirty="0"/>
              <a:t>Example: Animal </a:t>
            </a:r>
            <a:r>
              <a:rPr lang="en-IN" dirty="0" err="1"/>
              <a:t>animal</a:t>
            </a:r>
            <a:r>
              <a:rPr lang="en-IN" dirty="0"/>
              <a:t> = new Animal("giraffe");</a:t>
            </a:r>
          </a:p>
          <a:p>
            <a:endParaRPr lang="en-IN" dirty="0"/>
          </a:p>
        </p:txBody>
      </p:sp>
    </p:spTree>
    <p:extLst>
      <p:ext uri="{BB962C8B-B14F-4D97-AF65-F5344CB8AC3E}">
        <p14:creationId xmlns:p14="http://schemas.microsoft.com/office/powerpoint/2010/main" val="6777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Java </a:t>
            </a:r>
            <a:r>
              <a:rPr lang="en-IN" dirty="0" smtClean="0"/>
              <a:t>Literals</a:t>
            </a:r>
            <a:endParaRPr lang="en-IN" dirty="0"/>
          </a:p>
        </p:txBody>
      </p:sp>
      <p:sp>
        <p:nvSpPr>
          <p:cNvPr id="3" name="Content Placeholder 2"/>
          <p:cNvSpPr>
            <a:spLocks noGrp="1"/>
          </p:cNvSpPr>
          <p:nvPr>
            <p:ph idx="1"/>
          </p:nvPr>
        </p:nvSpPr>
        <p:spPr/>
        <p:txBody>
          <a:bodyPr/>
          <a:lstStyle/>
          <a:p>
            <a:r>
              <a:rPr lang="en-IN" dirty="0"/>
              <a:t>A literal is a source code representation of a fixed value. They are represented directly in the code without any computation.</a:t>
            </a:r>
          </a:p>
          <a:p>
            <a:r>
              <a:rPr lang="en-IN" dirty="0"/>
              <a:t>Literals can be assigned to any primitive type variable. For example:</a:t>
            </a:r>
          </a:p>
          <a:p>
            <a:pPr lvl="1"/>
            <a:r>
              <a:rPr lang="pt-BR" dirty="0"/>
              <a:t>byte a = 68; char a = </a:t>
            </a:r>
            <a:r>
              <a:rPr lang="pt-BR" dirty="0" smtClean="0"/>
              <a:t>'A‘</a:t>
            </a:r>
          </a:p>
          <a:p>
            <a:r>
              <a:rPr lang="en-IN" dirty="0"/>
              <a:t>String literals in Java are specified like they are in most other languages by enclosing a sequence of characters between a pair of </a:t>
            </a:r>
            <a:r>
              <a:rPr lang="en-IN" dirty="0" smtClean="0"/>
              <a:t>double </a:t>
            </a:r>
            <a:r>
              <a:rPr lang="en-IN" dirty="0"/>
              <a:t>quotes. Examples of string literals are</a:t>
            </a:r>
            <a:r>
              <a:rPr lang="en-IN" dirty="0" smtClean="0"/>
              <a:t>:</a:t>
            </a:r>
          </a:p>
          <a:p>
            <a:pPr lvl="1"/>
            <a:r>
              <a:rPr lang="en-IN" dirty="0"/>
              <a:t>"Hello World" "two\</a:t>
            </a:r>
            <a:r>
              <a:rPr lang="en-IN" dirty="0" err="1"/>
              <a:t>nlines</a:t>
            </a:r>
            <a:r>
              <a:rPr lang="en-IN" dirty="0"/>
              <a:t>" "\"This is in quotes\""</a:t>
            </a:r>
            <a:endParaRPr lang="en-IN" dirty="0"/>
          </a:p>
        </p:txBody>
      </p:sp>
    </p:spTree>
    <p:extLst>
      <p:ext uri="{BB962C8B-B14F-4D97-AF65-F5344CB8AC3E}">
        <p14:creationId xmlns:p14="http://schemas.microsoft.com/office/powerpoint/2010/main" val="1076646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Modifiers</a:t>
            </a:r>
            <a:endParaRPr lang="en-IN" dirty="0"/>
          </a:p>
        </p:txBody>
      </p:sp>
      <p:sp>
        <p:nvSpPr>
          <p:cNvPr id="3" name="Content Placeholder 2"/>
          <p:cNvSpPr>
            <a:spLocks noGrp="1"/>
          </p:cNvSpPr>
          <p:nvPr>
            <p:ph idx="1"/>
          </p:nvPr>
        </p:nvSpPr>
        <p:spPr/>
        <p:txBody>
          <a:bodyPr>
            <a:normAutofit fontScale="92500" lnSpcReduction="20000"/>
          </a:bodyPr>
          <a:lstStyle/>
          <a:p>
            <a:r>
              <a:rPr lang="en-IN" dirty="0"/>
              <a:t>Modifiers are keywords that you add to those definitions to change their meanings. The Java language has a wide variety of modifiers, including the following:</a:t>
            </a:r>
          </a:p>
          <a:p>
            <a:pPr lvl="1"/>
            <a:r>
              <a:rPr lang="en-IN" dirty="0"/>
              <a:t>Java Access Modifiers</a:t>
            </a:r>
          </a:p>
          <a:p>
            <a:pPr lvl="1"/>
            <a:r>
              <a:rPr lang="en-IN" dirty="0"/>
              <a:t>Non Access </a:t>
            </a:r>
            <a:r>
              <a:rPr lang="en-IN" dirty="0" smtClean="0"/>
              <a:t>Modifiers</a:t>
            </a:r>
          </a:p>
          <a:p>
            <a:r>
              <a:rPr lang="en-IN" dirty="0"/>
              <a:t>To use a modifier, you include its keyword in the definition of a class, method, or variable. The modifier precedes the rest of the statement, as in the following </a:t>
            </a:r>
            <a:r>
              <a:rPr lang="en-IN" dirty="0" smtClean="0"/>
              <a:t>examples</a:t>
            </a:r>
          </a:p>
          <a:p>
            <a:pPr marL="45720" indent="0">
              <a:buNone/>
            </a:pPr>
            <a:r>
              <a:rPr lang="en-IN" i="1" dirty="0"/>
              <a:t>public</a:t>
            </a:r>
            <a:r>
              <a:rPr lang="en-IN" dirty="0"/>
              <a:t> class </a:t>
            </a:r>
            <a:r>
              <a:rPr lang="en-IN" dirty="0" err="1"/>
              <a:t>className</a:t>
            </a:r>
            <a:r>
              <a:rPr lang="en-IN" dirty="0"/>
              <a:t> </a:t>
            </a:r>
            <a:r>
              <a:rPr lang="en-IN" dirty="0" smtClean="0"/>
              <a:t>{ </a:t>
            </a:r>
            <a:r>
              <a:rPr lang="en-IN" dirty="0"/>
              <a:t>// ... } </a:t>
            </a:r>
            <a:endParaRPr lang="en-IN" dirty="0" smtClean="0"/>
          </a:p>
          <a:p>
            <a:pPr marL="45720" indent="0">
              <a:buNone/>
            </a:pPr>
            <a:r>
              <a:rPr lang="en-IN" i="1" dirty="0" smtClean="0"/>
              <a:t>private</a:t>
            </a:r>
            <a:r>
              <a:rPr lang="en-IN" dirty="0" smtClean="0"/>
              <a:t> </a:t>
            </a:r>
            <a:r>
              <a:rPr lang="en-IN" dirty="0" err="1"/>
              <a:t>boolean</a:t>
            </a:r>
            <a:r>
              <a:rPr lang="en-IN" dirty="0"/>
              <a:t> </a:t>
            </a:r>
            <a:r>
              <a:rPr lang="en-IN" dirty="0" err="1"/>
              <a:t>myFlag</a:t>
            </a:r>
            <a:r>
              <a:rPr lang="en-IN" dirty="0"/>
              <a:t>; </a:t>
            </a:r>
            <a:endParaRPr lang="en-IN" dirty="0" smtClean="0"/>
          </a:p>
          <a:p>
            <a:pPr marL="45720" indent="0">
              <a:buNone/>
            </a:pPr>
            <a:r>
              <a:rPr lang="en-IN" i="1" dirty="0" smtClean="0"/>
              <a:t>static </a:t>
            </a:r>
            <a:r>
              <a:rPr lang="en-IN" i="1" dirty="0"/>
              <a:t>final</a:t>
            </a:r>
            <a:r>
              <a:rPr lang="en-IN" dirty="0"/>
              <a:t> double weeks = 9.5; </a:t>
            </a:r>
            <a:endParaRPr lang="en-IN" dirty="0" smtClean="0"/>
          </a:p>
          <a:p>
            <a:pPr marL="45720" indent="0">
              <a:buNone/>
            </a:pPr>
            <a:r>
              <a:rPr lang="en-IN" i="1" dirty="0" smtClean="0"/>
              <a:t>protected </a:t>
            </a:r>
            <a:r>
              <a:rPr lang="en-IN" i="1" dirty="0"/>
              <a:t>static final</a:t>
            </a:r>
            <a:r>
              <a:rPr lang="en-IN" dirty="0"/>
              <a:t> </a:t>
            </a:r>
            <a:r>
              <a:rPr lang="en-IN" dirty="0" err="1"/>
              <a:t>int</a:t>
            </a:r>
            <a:r>
              <a:rPr lang="en-IN" dirty="0"/>
              <a:t> BOXWIDTH = 42; </a:t>
            </a:r>
            <a:endParaRPr lang="en-IN" dirty="0" smtClean="0"/>
          </a:p>
          <a:p>
            <a:pPr marL="45720" indent="0">
              <a:buNone/>
            </a:pPr>
            <a:r>
              <a:rPr lang="en-IN" i="1" dirty="0" smtClean="0"/>
              <a:t>public </a:t>
            </a:r>
            <a:r>
              <a:rPr lang="en-IN" i="1" dirty="0"/>
              <a:t>static</a:t>
            </a:r>
            <a:r>
              <a:rPr lang="en-IN" dirty="0"/>
              <a:t> void main(String[] arguments) { // body of method }</a:t>
            </a:r>
          </a:p>
          <a:p>
            <a:endParaRPr lang="en-IN" dirty="0"/>
          </a:p>
        </p:txBody>
      </p:sp>
    </p:spTree>
    <p:extLst>
      <p:ext uri="{BB962C8B-B14F-4D97-AF65-F5344CB8AC3E}">
        <p14:creationId xmlns:p14="http://schemas.microsoft.com/office/powerpoint/2010/main" val="573813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Access Control </a:t>
            </a:r>
            <a:r>
              <a:rPr lang="en-IN" dirty="0" smtClean="0"/>
              <a:t>Modifiers</a:t>
            </a:r>
            <a:endParaRPr lang="en-IN" dirty="0"/>
          </a:p>
        </p:txBody>
      </p:sp>
      <p:sp>
        <p:nvSpPr>
          <p:cNvPr id="3" name="Content Placeholder 2"/>
          <p:cNvSpPr>
            <a:spLocks noGrp="1"/>
          </p:cNvSpPr>
          <p:nvPr>
            <p:ph idx="1"/>
          </p:nvPr>
        </p:nvSpPr>
        <p:spPr/>
        <p:txBody>
          <a:bodyPr/>
          <a:lstStyle/>
          <a:p>
            <a:r>
              <a:rPr lang="en-IN" dirty="0"/>
              <a:t>Java provides a number of access modifiers to set access levels for classes, variables, methods and constructors. The four access levels are:</a:t>
            </a:r>
          </a:p>
          <a:p>
            <a:endParaRPr lang="en-IN" dirty="0" smtClean="0"/>
          </a:p>
          <a:p>
            <a:r>
              <a:rPr lang="en-IN" dirty="0" smtClean="0"/>
              <a:t>Visible </a:t>
            </a:r>
            <a:r>
              <a:rPr lang="en-IN" dirty="0"/>
              <a:t>to the package, the default. No modifiers are needed.</a:t>
            </a:r>
          </a:p>
          <a:p>
            <a:r>
              <a:rPr lang="en-IN" dirty="0"/>
              <a:t>Visible to the class only (private).</a:t>
            </a:r>
          </a:p>
          <a:p>
            <a:r>
              <a:rPr lang="en-IN" dirty="0"/>
              <a:t>Visible to the world (public).</a:t>
            </a:r>
          </a:p>
          <a:p>
            <a:r>
              <a:rPr lang="en-IN" dirty="0"/>
              <a:t>Visible to the package and all subclasses (protected).</a:t>
            </a:r>
          </a:p>
          <a:p>
            <a:endParaRPr lang="en-IN" dirty="0"/>
          </a:p>
        </p:txBody>
      </p:sp>
    </p:spTree>
    <p:extLst>
      <p:ext uri="{BB962C8B-B14F-4D97-AF65-F5344CB8AC3E}">
        <p14:creationId xmlns:p14="http://schemas.microsoft.com/office/powerpoint/2010/main" val="2922241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Non Access </a:t>
            </a:r>
            <a:r>
              <a:rPr lang="en-IN" dirty="0" smtClean="0"/>
              <a:t>Modifiers</a:t>
            </a:r>
            <a:endParaRPr lang="en-IN" dirty="0"/>
          </a:p>
        </p:txBody>
      </p:sp>
      <p:sp>
        <p:nvSpPr>
          <p:cNvPr id="3" name="Content Placeholder 2"/>
          <p:cNvSpPr>
            <a:spLocks noGrp="1"/>
          </p:cNvSpPr>
          <p:nvPr>
            <p:ph idx="1"/>
          </p:nvPr>
        </p:nvSpPr>
        <p:spPr/>
        <p:txBody>
          <a:bodyPr/>
          <a:lstStyle/>
          <a:p>
            <a:r>
              <a:rPr lang="en-IN" dirty="0"/>
              <a:t>Java provides a number of non-access modifiers to achieve many other functionality.</a:t>
            </a:r>
          </a:p>
          <a:p>
            <a:endParaRPr lang="en-IN" dirty="0" smtClean="0"/>
          </a:p>
          <a:p>
            <a:r>
              <a:rPr lang="en-IN" dirty="0" smtClean="0"/>
              <a:t>The</a:t>
            </a:r>
            <a:r>
              <a:rPr lang="en-IN" dirty="0"/>
              <a:t> </a:t>
            </a:r>
            <a:r>
              <a:rPr lang="en-IN" i="1" dirty="0"/>
              <a:t>static</a:t>
            </a:r>
            <a:r>
              <a:rPr lang="en-IN" dirty="0"/>
              <a:t> modifier for creating class methods and variables</a:t>
            </a:r>
          </a:p>
          <a:p>
            <a:r>
              <a:rPr lang="en-IN" dirty="0"/>
              <a:t>The </a:t>
            </a:r>
            <a:r>
              <a:rPr lang="en-IN" i="1" dirty="0"/>
              <a:t>final</a:t>
            </a:r>
            <a:r>
              <a:rPr lang="en-IN" dirty="0"/>
              <a:t> modifier for finalizing the implementations of classes, methods, and variables.</a:t>
            </a:r>
          </a:p>
          <a:p>
            <a:r>
              <a:rPr lang="en-IN" dirty="0"/>
              <a:t>The </a:t>
            </a:r>
            <a:r>
              <a:rPr lang="en-IN" i="1" dirty="0"/>
              <a:t>abstract</a:t>
            </a:r>
            <a:r>
              <a:rPr lang="en-IN" dirty="0"/>
              <a:t> modifier for creating abstract classes and methods.</a:t>
            </a:r>
          </a:p>
          <a:p>
            <a:r>
              <a:rPr lang="en-IN" dirty="0"/>
              <a:t>The </a:t>
            </a:r>
            <a:r>
              <a:rPr lang="en-IN" i="1" dirty="0"/>
              <a:t>synchronized</a:t>
            </a:r>
            <a:r>
              <a:rPr lang="en-IN" dirty="0"/>
              <a:t> and </a:t>
            </a:r>
            <a:r>
              <a:rPr lang="en-IN" i="1" dirty="0"/>
              <a:t>volatile</a:t>
            </a:r>
            <a:r>
              <a:rPr lang="en-IN" dirty="0"/>
              <a:t> modifiers, which are used for threads.</a:t>
            </a:r>
          </a:p>
          <a:p>
            <a:endParaRPr lang="en-IN" dirty="0"/>
          </a:p>
        </p:txBody>
      </p:sp>
    </p:spTree>
    <p:extLst>
      <p:ext uri="{BB962C8B-B14F-4D97-AF65-F5344CB8AC3E}">
        <p14:creationId xmlns:p14="http://schemas.microsoft.com/office/powerpoint/2010/main" val="2877360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basic Operators</a:t>
            </a:r>
            <a:endParaRPr lang="en-IN" dirty="0"/>
          </a:p>
        </p:txBody>
      </p:sp>
      <p:sp>
        <p:nvSpPr>
          <p:cNvPr id="3" name="Content Placeholder 2"/>
          <p:cNvSpPr>
            <a:spLocks noGrp="1"/>
          </p:cNvSpPr>
          <p:nvPr>
            <p:ph idx="1"/>
          </p:nvPr>
        </p:nvSpPr>
        <p:spPr/>
        <p:txBody>
          <a:bodyPr>
            <a:normAutofit lnSpcReduction="10000"/>
          </a:bodyPr>
          <a:lstStyle/>
          <a:p>
            <a:r>
              <a:rPr lang="en-IN" dirty="0"/>
              <a:t>Java provides a rich set of operators to manipulate variables. We can divide all the Java operators into the following groups</a:t>
            </a:r>
            <a:r>
              <a:rPr lang="en-IN" dirty="0" smtClean="0"/>
              <a:t>:</a:t>
            </a:r>
          </a:p>
          <a:p>
            <a:endParaRPr lang="en-IN" dirty="0"/>
          </a:p>
          <a:p>
            <a:r>
              <a:rPr lang="en-IN" dirty="0"/>
              <a:t>Arithmetic Operators</a:t>
            </a:r>
          </a:p>
          <a:p>
            <a:r>
              <a:rPr lang="en-IN" dirty="0"/>
              <a:t>Relational Operators</a:t>
            </a:r>
          </a:p>
          <a:p>
            <a:r>
              <a:rPr lang="en-IN" dirty="0"/>
              <a:t>Bitwise Operators</a:t>
            </a:r>
          </a:p>
          <a:p>
            <a:r>
              <a:rPr lang="en-IN" dirty="0"/>
              <a:t>Logical Operators</a:t>
            </a:r>
          </a:p>
          <a:p>
            <a:r>
              <a:rPr lang="en-IN" dirty="0"/>
              <a:t>Assignment Operators</a:t>
            </a:r>
          </a:p>
          <a:p>
            <a:r>
              <a:rPr lang="en-IN" dirty="0" smtClean="0"/>
              <a:t>Misc. </a:t>
            </a:r>
            <a:r>
              <a:rPr lang="en-IN" dirty="0"/>
              <a:t>Operators</a:t>
            </a:r>
          </a:p>
          <a:p>
            <a:endParaRPr lang="en-IN" dirty="0"/>
          </a:p>
        </p:txBody>
      </p:sp>
    </p:spTree>
    <p:extLst>
      <p:ext uri="{BB962C8B-B14F-4D97-AF65-F5344CB8AC3E}">
        <p14:creationId xmlns:p14="http://schemas.microsoft.com/office/powerpoint/2010/main" val="1770534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Arithmetic </a:t>
            </a:r>
            <a:r>
              <a:rPr lang="en-IN" dirty="0" smtClean="0"/>
              <a:t>Operators</a:t>
            </a:r>
            <a:endParaRPr lang="en-IN" dirty="0"/>
          </a:p>
        </p:txBody>
      </p:sp>
      <p:sp>
        <p:nvSpPr>
          <p:cNvPr id="3" name="Content Placeholder 2"/>
          <p:cNvSpPr>
            <a:spLocks noGrp="1"/>
          </p:cNvSpPr>
          <p:nvPr>
            <p:ph idx="1"/>
          </p:nvPr>
        </p:nvSpPr>
        <p:spPr/>
        <p:txBody>
          <a:bodyPr/>
          <a:lstStyle/>
          <a:p>
            <a:r>
              <a:rPr lang="en-IN" dirty="0"/>
              <a:t>Arithmetic operators are used in mathematical expressions in the same way that they are used in algebra</a:t>
            </a:r>
            <a:r>
              <a:rPr lang="en-IN" dirty="0" smtClean="0"/>
              <a:t>. </a:t>
            </a:r>
            <a:r>
              <a:rPr lang="en-IN" dirty="0"/>
              <a:t>Assume integer variable A holds 10 and variable B holds 20, then: </a:t>
            </a:r>
            <a:endParaRPr lang="en-IN" dirty="0" smtClean="0"/>
          </a:p>
          <a:p>
            <a:endParaRPr lang="en-IN"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733800"/>
            <a:ext cx="8991600" cy="3078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086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Relational </a:t>
            </a:r>
            <a:r>
              <a:rPr lang="en-IN" dirty="0" smtClean="0"/>
              <a:t>Operators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667000"/>
            <a:ext cx="8915400" cy="411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676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Bitwise </a:t>
            </a:r>
            <a:r>
              <a:rPr lang="en-IN" dirty="0" smtClean="0"/>
              <a:t>Operators</a:t>
            </a:r>
            <a:endParaRPr lang="en-IN" dirty="0"/>
          </a:p>
        </p:txBody>
      </p:sp>
      <p:sp>
        <p:nvSpPr>
          <p:cNvPr id="3" name="Content Placeholder 2"/>
          <p:cNvSpPr>
            <a:spLocks noGrp="1"/>
          </p:cNvSpPr>
          <p:nvPr>
            <p:ph idx="1"/>
          </p:nvPr>
        </p:nvSpPr>
        <p:spPr/>
        <p:txBody>
          <a:bodyPr>
            <a:normAutofit fontScale="92500" lnSpcReduction="20000"/>
          </a:bodyPr>
          <a:lstStyle/>
          <a:p>
            <a:r>
              <a:rPr lang="en-IN" dirty="0"/>
              <a:t>Java defines several bitwise operators, which can be applied to the integer types, long, </a:t>
            </a:r>
            <a:r>
              <a:rPr lang="en-IN" dirty="0" err="1"/>
              <a:t>int</a:t>
            </a:r>
            <a:r>
              <a:rPr lang="en-IN" dirty="0"/>
              <a:t>, short, char, and byte.</a:t>
            </a:r>
          </a:p>
          <a:p>
            <a:r>
              <a:rPr lang="en-IN" dirty="0"/>
              <a:t>Bitwise operator works on bits and performs bit-by-bit operation. Assume if a = 60; and b = 13; now in binary format they will be as follows:</a:t>
            </a:r>
          </a:p>
          <a:p>
            <a:r>
              <a:rPr lang="en-IN" dirty="0"/>
              <a:t>a = 0011 1100</a:t>
            </a:r>
          </a:p>
          <a:p>
            <a:r>
              <a:rPr lang="en-IN" dirty="0"/>
              <a:t>b = 0000 1101</a:t>
            </a:r>
          </a:p>
          <a:p>
            <a:endParaRPr lang="en-IN" dirty="0" smtClean="0"/>
          </a:p>
          <a:p>
            <a:r>
              <a:rPr lang="en-IN" dirty="0" err="1" smtClean="0"/>
              <a:t>a&amp;b</a:t>
            </a:r>
            <a:r>
              <a:rPr lang="en-IN" dirty="0" smtClean="0"/>
              <a:t> </a:t>
            </a:r>
            <a:r>
              <a:rPr lang="en-IN" dirty="0"/>
              <a:t>= 0000 1100</a:t>
            </a:r>
          </a:p>
          <a:p>
            <a:r>
              <a:rPr lang="en-IN" dirty="0" err="1"/>
              <a:t>a|b</a:t>
            </a:r>
            <a:r>
              <a:rPr lang="en-IN" dirty="0"/>
              <a:t> = 0011 1101</a:t>
            </a:r>
          </a:p>
          <a:p>
            <a:r>
              <a:rPr lang="en-IN" dirty="0" err="1"/>
              <a:t>a^b</a:t>
            </a:r>
            <a:r>
              <a:rPr lang="en-IN" dirty="0"/>
              <a:t> = 0011 0001</a:t>
            </a:r>
          </a:p>
          <a:p>
            <a:r>
              <a:rPr lang="en-IN" dirty="0"/>
              <a:t>~a  = 1100 0011</a:t>
            </a:r>
          </a:p>
          <a:p>
            <a:endParaRPr lang="en-IN" dirty="0"/>
          </a:p>
        </p:txBody>
      </p:sp>
    </p:spTree>
    <p:extLst>
      <p:ext uri="{BB962C8B-B14F-4D97-AF65-F5344CB8AC3E}">
        <p14:creationId xmlns:p14="http://schemas.microsoft.com/office/powerpoint/2010/main" val="377449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Java Program</a:t>
            </a:r>
            <a:endParaRPr lang="en-IN" dirty="0"/>
          </a:p>
        </p:txBody>
      </p:sp>
      <p:sp>
        <p:nvSpPr>
          <p:cNvPr id="3" name="Content Placeholder 2"/>
          <p:cNvSpPr>
            <a:spLocks noGrp="1"/>
          </p:cNvSpPr>
          <p:nvPr>
            <p:ph idx="1"/>
          </p:nvPr>
        </p:nvSpPr>
        <p:spPr/>
        <p:txBody>
          <a:bodyPr/>
          <a:lstStyle/>
          <a:p>
            <a:r>
              <a:rPr lang="en-IN" dirty="0"/>
              <a:t>The first thing that you must </a:t>
            </a:r>
            <a:r>
              <a:rPr lang="en-IN" dirty="0" smtClean="0"/>
              <a:t>learn about </a:t>
            </a:r>
            <a:r>
              <a:rPr lang="en-IN" dirty="0"/>
              <a:t>Java is that the name you give to a source file is very important</a:t>
            </a:r>
            <a:r>
              <a:rPr lang="en-IN" dirty="0" smtClean="0"/>
              <a:t>.</a:t>
            </a:r>
          </a:p>
          <a:p>
            <a:r>
              <a:rPr lang="en-IN" dirty="0"/>
              <a:t>In Java, a source file is officially called a </a:t>
            </a:r>
            <a:r>
              <a:rPr lang="en-IN" i="1" dirty="0"/>
              <a:t>compilation unit. </a:t>
            </a:r>
            <a:r>
              <a:rPr lang="en-IN" dirty="0"/>
              <a:t>It is a text file that contains </a:t>
            </a:r>
            <a:r>
              <a:rPr lang="en-IN" dirty="0" smtClean="0"/>
              <a:t>one or </a:t>
            </a:r>
            <a:r>
              <a:rPr lang="en-IN" dirty="0"/>
              <a:t>more class definitions. The Java compiler requires that a source file use the </a:t>
            </a:r>
            <a:r>
              <a:rPr lang="en-IN" b="1" dirty="0"/>
              <a:t>.java </a:t>
            </a:r>
            <a:r>
              <a:rPr lang="en-IN" dirty="0" smtClean="0"/>
              <a:t>filename extension.</a:t>
            </a:r>
          </a:p>
          <a:p>
            <a:r>
              <a:rPr lang="en-IN" dirty="0"/>
              <a:t>In Java, all code must reside inside a class. </a:t>
            </a:r>
            <a:r>
              <a:rPr lang="en-IN" dirty="0" smtClean="0"/>
              <a:t>By convention</a:t>
            </a:r>
            <a:r>
              <a:rPr lang="en-IN" dirty="0"/>
              <a:t>, the name of that class should match the name of the file that holds the program.</a:t>
            </a:r>
            <a:endParaRPr lang="en-IN" dirty="0"/>
          </a:p>
        </p:txBody>
      </p:sp>
    </p:spTree>
    <p:extLst>
      <p:ext uri="{BB962C8B-B14F-4D97-AF65-F5344CB8AC3E}">
        <p14:creationId xmlns:p14="http://schemas.microsoft.com/office/powerpoint/2010/main" val="442283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Bitwise </a:t>
            </a:r>
            <a:r>
              <a:rPr lang="en-IN" dirty="0" smtClean="0"/>
              <a:t>Operators</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726140"/>
            <a:ext cx="883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6304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Logical </a:t>
            </a:r>
            <a:r>
              <a:rPr lang="en-IN" dirty="0" smtClean="0"/>
              <a:t>Operators</a:t>
            </a:r>
            <a:endParaRPr lang="en-IN" dirty="0"/>
          </a:p>
        </p:txBody>
      </p:sp>
      <p:sp>
        <p:nvSpPr>
          <p:cNvPr id="3" name="Content Placeholder 2"/>
          <p:cNvSpPr>
            <a:spLocks noGrp="1"/>
          </p:cNvSpPr>
          <p:nvPr>
            <p:ph idx="1"/>
          </p:nvPr>
        </p:nvSpPr>
        <p:spPr/>
        <p:txBody>
          <a:bodyPr/>
          <a:lstStyle/>
          <a:p>
            <a:r>
              <a:rPr lang="en-IN" dirty="0"/>
              <a:t>Assume Boolean variables A holds true and variable B holds false, then:</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81400"/>
            <a:ext cx="8686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688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Assignment </a:t>
            </a:r>
            <a:r>
              <a:rPr lang="en-IN" dirty="0" smtClean="0"/>
              <a:t>Operators</a:t>
            </a:r>
            <a:endParaRPr lang="en-IN" dirty="0"/>
          </a:p>
        </p:txBody>
      </p:sp>
      <p:sp>
        <p:nvSpPr>
          <p:cNvPr id="3" name="Content Placeholder 2"/>
          <p:cNvSpPr>
            <a:spLocks noGrp="1"/>
          </p:cNvSpPr>
          <p:nvPr>
            <p:ph idx="1"/>
          </p:nvPr>
        </p:nvSpPr>
        <p:spPr/>
        <p:txBody>
          <a:bodyPr/>
          <a:lstStyle/>
          <a:p>
            <a:r>
              <a:rPr lang="en-US" dirty="0" smtClean="0"/>
              <a:t>…</a:t>
            </a:r>
            <a:endParaRPr lang="en-IN" dirty="0"/>
          </a:p>
        </p:txBody>
      </p:sp>
    </p:spTree>
    <p:extLst>
      <p:ext uri="{BB962C8B-B14F-4D97-AF65-F5344CB8AC3E}">
        <p14:creationId xmlns:p14="http://schemas.microsoft.com/office/powerpoint/2010/main" val="4042373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Assignment </a:t>
            </a:r>
            <a:r>
              <a:rPr lang="en-IN" dirty="0" smtClean="0"/>
              <a:t>Operators</a:t>
            </a:r>
            <a:endParaRPr lang="en-IN" dirty="0"/>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86800" cy="6495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178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Misc. Operators</a:t>
            </a:r>
            <a:endParaRPr lang="en-IN" dirty="0"/>
          </a:p>
        </p:txBody>
      </p:sp>
      <p:sp>
        <p:nvSpPr>
          <p:cNvPr id="3" name="Content Placeholder 2"/>
          <p:cNvSpPr>
            <a:spLocks noGrp="1"/>
          </p:cNvSpPr>
          <p:nvPr>
            <p:ph idx="1"/>
          </p:nvPr>
        </p:nvSpPr>
        <p:spPr/>
        <p:txBody>
          <a:bodyPr/>
          <a:lstStyle/>
          <a:p>
            <a:r>
              <a:rPr lang="en-IN" dirty="0"/>
              <a:t>Conditional Operator ( ? : ):</a:t>
            </a:r>
          </a:p>
          <a:p>
            <a:r>
              <a:rPr lang="en-IN" dirty="0"/>
              <a:t>Conditional operator is also known as the ternary operator. This operator consists of three operands and is used to evaluate Boolean expressions. The goal of the operator is to decide which value should be assigned to the variable. The operator is written as:</a:t>
            </a:r>
          </a:p>
          <a:p>
            <a:r>
              <a:rPr lang="en-IN" dirty="0"/>
              <a:t>variable x = (expression) ? value if true : value if false</a:t>
            </a:r>
            <a:endParaRPr lang="en-IN" dirty="0"/>
          </a:p>
        </p:txBody>
      </p:sp>
    </p:spTree>
    <p:extLst>
      <p:ext uri="{BB962C8B-B14F-4D97-AF65-F5344CB8AC3E}">
        <p14:creationId xmlns:p14="http://schemas.microsoft.com/office/powerpoint/2010/main" val="924470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Misc. Operators</a:t>
            </a:r>
            <a:endParaRPr lang="en-IN" dirty="0"/>
          </a:p>
        </p:txBody>
      </p:sp>
      <p:sp>
        <p:nvSpPr>
          <p:cNvPr id="3" name="Content Placeholder 2"/>
          <p:cNvSpPr>
            <a:spLocks noGrp="1"/>
          </p:cNvSpPr>
          <p:nvPr>
            <p:ph idx="1"/>
          </p:nvPr>
        </p:nvSpPr>
        <p:spPr/>
        <p:txBody>
          <a:bodyPr/>
          <a:lstStyle/>
          <a:p>
            <a:r>
              <a:rPr lang="en-IN" dirty="0" err="1"/>
              <a:t>instanceof</a:t>
            </a:r>
            <a:r>
              <a:rPr lang="en-IN" dirty="0"/>
              <a:t> Operator</a:t>
            </a:r>
          </a:p>
          <a:p>
            <a:r>
              <a:rPr lang="en-IN" dirty="0"/>
              <a:t>This operator is used only for object reference variables. The operator checks whether the object is of a particular type(class type or interface type). </a:t>
            </a:r>
            <a:r>
              <a:rPr lang="en-IN" dirty="0" err="1"/>
              <a:t>instanceof</a:t>
            </a:r>
            <a:r>
              <a:rPr lang="en-IN" dirty="0"/>
              <a:t> operator is </a:t>
            </a:r>
            <a:r>
              <a:rPr lang="en-IN" dirty="0" err="1"/>
              <a:t>wriiten</a:t>
            </a:r>
            <a:r>
              <a:rPr lang="en-IN" dirty="0"/>
              <a:t> as:</a:t>
            </a:r>
          </a:p>
          <a:p>
            <a:r>
              <a:rPr lang="en-IN" dirty="0"/>
              <a:t>( Object reference variable ) </a:t>
            </a:r>
            <a:r>
              <a:rPr lang="en-IN" dirty="0" err="1"/>
              <a:t>instanceof</a:t>
            </a:r>
            <a:r>
              <a:rPr lang="en-IN" dirty="0"/>
              <a:t> (class/interface type</a:t>
            </a:r>
            <a:r>
              <a:rPr lang="en-IN" dirty="0" smtClean="0"/>
              <a:t>)</a:t>
            </a:r>
          </a:p>
          <a:p>
            <a:r>
              <a:rPr lang="en-IN" dirty="0" smtClean="0"/>
              <a:t>If </a:t>
            </a:r>
            <a:r>
              <a:rPr lang="en-IN" dirty="0"/>
              <a:t>the object referred by the variable on the left side of the operator passes the IS-A check for the class/interface type on the right side, then the result will be true.</a:t>
            </a:r>
          </a:p>
          <a:p>
            <a:endParaRPr lang="en-IN" dirty="0"/>
          </a:p>
        </p:txBody>
      </p:sp>
    </p:spTree>
    <p:extLst>
      <p:ext uri="{BB962C8B-B14F-4D97-AF65-F5344CB8AC3E}">
        <p14:creationId xmlns:p14="http://schemas.microsoft.com/office/powerpoint/2010/main" val="992239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Precedence of Java </a:t>
            </a:r>
            <a:r>
              <a:rPr lang="en-IN" dirty="0" smtClean="0"/>
              <a:t>Operators</a:t>
            </a:r>
            <a:endParaRPr lang="en-IN" dirty="0"/>
          </a:p>
        </p:txBody>
      </p:sp>
      <p:sp>
        <p:nvSpPr>
          <p:cNvPr id="3" name="Content Placeholder 2"/>
          <p:cNvSpPr>
            <a:spLocks noGrp="1"/>
          </p:cNvSpPr>
          <p:nvPr>
            <p:ph idx="1"/>
          </p:nvPr>
        </p:nvSpPr>
        <p:spPr/>
        <p:txBody>
          <a:bodyPr/>
          <a:lstStyle/>
          <a:p>
            <a:r>
              <a:rPr lang="en-IN" dirty="0"/>
              <a:t>Operator precedence determines the grouping of terms in an expression. This affects how an expression is evaluated. Certain operators have higher precedence than </a:t>
            </a:r>
            <a:r>
              <a:rPr lang="en-IN" dirty="0" smtClean="0"/>
              <a:t>others.</a:t>
            </a:r>
          </a:p>
          <a:p>
            <a:r>
              <a:rPr lang="en-IN" dirty="0"/>
              <a:t>For example, x = 7 + 3 * 2; here x is assigned 13, not 20 because operator * has higher precedence than +, so it first gets multiplied with 3*2 and then adds into 7</a:t>
            </a:r>
            <a:r>
              <a:rPr lang="en-IN" dirty="0" smtClean="0"/>
              <a:t>.</a:t>
            </a:r>
          </a:p>
          <a:p>
            <a:r>
              <a:rPr lang="en-US" dirty="0" smtClean="0"/>
              <a:t>The operator precedence table…</a:t>
            </a:r>
            <a:endParaRPr lang="en-IN" dirty="0"/>
          </a:p>
        </p:txBody>
      </p:sp>
    </p:spTree>
    <p:extLst>
      <p:ext uri="{BB962C8B-B14F-4D97-AF65-F5344CB8AC3E}">
        <p14:creationId xmlns:p14="http://schemas.microsoft.com/office/powerpoint/2010/main" val="3594918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392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7146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Control Statements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7096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 Closer Look at the First Sample Program</a:t>
            </a:r>
            <a:endParaRPr lang="en-IN" dirty="0"/>
          </a:p>
        </p:txBody>
      </p:sp>
      <p:sp>
        <p:nvSpPr>
          <p:cNvPr id="3" name="Content Placeholder 2"/>
          <p:cNvSpPr>
            <a:spLocks noGrp="1"/>
          </p:cNvSpPr>
          <p:nvPr>
            <p:ph idx="1"/>
          </p:nvPr>
        </p:nvSpPr>
        <p:spPr/>
        <p:txBody>
          <a:bodyPr/>
          <a:lstStyle/>
          <a:p>
            <a:r>
              <a:rPr lang="en-US" dirty="0" smtClean="0"/>
              <a:t> Comments - </a:t>
            </a:r>
            <a:r>
              <a:rPr lang="en-IN" dirty="0"/>
              <a:t>Java lets you enter a remark </a:t>
            </a:r>
            <a:r>
              <a:rPr lang="en-IN" dirty="0" smtClean="0"/>
              <a:t>into a </a:t>
            </a:r>
            <a:r>
              <a:rPr lang="en-IN" dirty="0"/>
              <a:t>program’s source file. The contents of a comment are ignored by the compiler</a:t>
            </a:r>
            <a:r>
              <a:rPr lang="en-IN" dirty="0" smtClean="0"/>
              <a:t>. 3 types of comments in java – single line, multi line and documentation comments</a:t>
            </a:r>
          </a:p>
          <a:p>
            <a:r>
              <a:rPr lang="en-US" dirty="0" smtClean="0"/>
              <a:t>Keyword Class - </a:t>
            </a:r>
            <a:r>
              <a:rPr lang="en-IN" dirty="0"/>
              <a:t>keyword </a:t>
            </a:r>
            <a:r>
              <a:rPr lang="en-IN" b="1" dirty="0" smtClean="0"/>
              <a:t>class is used </a:t>
            </a:r>
            <a:r>
              <a:rPr lang="en-IN" dirty="0"/>
              <a:t>to declare that a new class is being defined. </a:t>
            </a:r>
            <a:r>
              <a:rPr lang="en-IN" b="1" dirty="0"/>
              <a:t>Example </a:t>
            </a:r>
            <a:r>
              <a:rPr lang="en-IN" dirty="0"/>
              <a:t>is </a:t>
            </a:r>
            <a:r>
              <a:rPr lang="en-IN" dirty="0" smtClean="0"/>
              <a:t>an </a:t>
            </a:r>
            <a:r>
              <a:rPr lang="en-IN" i="1" dirty="0" smtClean="0"/>
              <a:t>identifier  </a:t>
            </a:r>
            <a:r>
              <a:rPr lang="en-IN" dirty="0" smtClean="0"/>
              <a:t>that </a:t>
            </a:r>
            <a:r>
              <a:rPr lang="en-IN" dirty="0"/>
              <a:t>is the name of the class</a:t>
            </a:r>
            <a:r>
              <a:rPr lang="en-IN" dirty="0" smtClean="0"/>
              <a:t>.</a:t>
            </a:r>
          </a:p>
          <a:p>
            <a:r>
              <a:rPr lang="en-US" dirty="0" smtClean="0"/>
              <a:t>The main() method - </a:t>
            </a:r>
            <a:r>
              <a:rPr lang="en-IN" dirty="0"/>
              <a:t>All Java applications begin execution by </a:t>
            </a:r>
            <a:r>
              <a:rPr lang="en-IN" dirty="0" smtClean="0"/>
              <a:t>calling </a:t>
            </a:r>
            <a:r>
              <a:rPr lang="en-IN" b="1" dirty="0" smtClean="0"/>
              <a:t>main</a:t>
            </a:r>
            <a:r>
              <a:rPr lang="en-IN" b="1" dirty="0"/>
              <a:t>( )</a:t>
            </a:r>
            <a:r>
              <a:rPr lang="en-IN" dirty="0"/>
              <a:t>.</a:t>
            </a:r>
            <a:endParaRPr lang="en-IN" dirty="0" smtClean="0"/>
          </a:p>
          <a:p>
            <a:endParaRPr lang="en-IN" dirty="0"/>
          </a:p>
        </p:txBody>
      </p:sp>
    </p:spTree>
    <p:extLst>
      <p:ext uri="{BB962C8B-B14F-4D97-AF65-F5344CB8AC3E}">
        <p14:creationId xmlns:p14="http://schemas.microsoft.com/office/powerpoint/2010/main" val="4010473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method</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a:t>
            </a:r>
            <a:r>
              <a:rPr lang="en-IN" b="1" dirty="0"/>
              <a:t>public </a:t>
            </a:r>
            <a:r>
              <a:rPr lang="en-IN" dirty="0"/>
              <a:t>keyword is an </a:t>
            </a:r>
            <a:r>
              <a:rPr lang="en-IN" i="1" dirty="0"/>
              <a:t>access </a:t>
            </a:r>
            <a:r>
              <a:rPr lang="en-IN" i="1" dirty="0" err="1"/>
              <a:t>specifier</a:t>
            </a:r>
            <a:r>
              <a:rPr lang="en-IN" i="1" dirty="0"/>
              <a:t>, </a:t>
            </a:r>
            <a:r>
              <a:rPr lang="en-IN" dirty="0"/>
              <a:t>which allows the programmer to control </a:t>
            </a:r>
            <a:r>
              <a:rPr lang="en-IN" dirty="0" smtClean="0"/>
              <a:t>the visibility </a:t>
            </a:r>
            <a:r>
              <a:rPr lang="en-IN" dirty="0"/>
              <a:t>of class members</a:t>
            </a:r>
            <a:r>
              <a:rPr lang="en-IN" dirty="0" smtClean="0"/>
              <a:t>.</a:t>
            </a:r>
          </a:p>
          <a:p>
            <a:r>
              <a:rPr lang="en-IN" dirty="0"/>
              <a:t>The keyword </a:t>
            </a:r>
            <a:r>
              <a:rPr lang="en-IN" b="1" dirty="0"/>
              <a:t>static </a:t>
            </a:r>
            <a:r>
              <a:rPr lang="en-IN" dirty="0"/>
              <a:t>allows </a:t>
            </a:r>
            <a:r>
              <a:rPr lang="en-IN" b="1" dirty="0"/>
              <a:t>main( ) </a:t>
            </a:r>
            <a:r>
              <a:rPr lang="en-IN" dirty="0"/>
              <a:t>to be called </a:t>
            </a:r>
            <a:r>
              <a:rPr lang="en-IN" dirty="0" smtClean="0"/>
              <a:t>without having </a:t>
            </a:r>
            <a:r>
              <a:rPr lang="en-IN" dirty="0"/>
              <a:t>to instantiate a particular instance of the class. This is necessary since </a:t>
            </a:r>
            <a:r>
              <a:rPr lang="en-IN" b="1" dirty="0"/>
              <a:t>main( ) </a:t>
            </a:r>
            <a:r>
              <a:rPr lang="en-IN" dirty="0" smtClean="0"/>
              <a:t>is called </a:t>
            </a:r>
            <a:r>
              <a:rPr lang="en-IN" dirty="0"/>
              <a:t>by the Java Virtual Machine before any objects are made</a:t>
            </a:r>
            <a:r>
              <a:rPr lang="en-IN" dirty="0" smtClean="0"/>
              <a:t>.</a:t>
            </a:r>
          </a:p>
          <a:p>
            <a:r>
              <a:rPr lang="en-IN" dirty="0"/>
              <a:t>The keyword </a:t>
            </a:r>
            <a:r>
              <a:rPr lang="en-IN" b="1" dirty="0"/>
              <a:t>void </a:t>
            </a:r>
            <a:r>
              <a:rPr lang="en-IN" dirty="0" smtClean="0"/>
              <a:t>simply tells </a:t>
            </a:r>
            <a:r>
              <a:rPr lang="en-IN" dirty="0"/>
              <a:t>the compiler that </a:t>
            </a:r>
            <a:r>
              <a:rPr lang="en-IN" b="1" dirty="0"/>
              <a:t>main( ) </a:t>
            </a:r>
            <a:r>
              <a:rPr lang="en-IN" dirty="0"/>
              <a:t>does not return a value</a:t>
            </a:r>
            <a:r>
              <a:rPr lang="en-IN" dirty="0" smtClean="0"/>
              <a:t>.</a:t>
            </a:r>
          </a:p>
          <a:p>
            <a:r>
              <a:rPr lang="en-IN" dirty="0"/>
              <a:t>In </a:t>
            </a:r>
            <a:r>
              <a:rPr lang="en-IN" b="1" dirty="0"/>
              <a:t>main( )</a:t>
            </a:r>
            <a:r>
              <a:rPr lang="en-IN" dirty="0"/>
              <a:t>, there is only one </a:t>
            </a:r>
            <a:r>
              <a:rPr lang="en-IN" dirty="0" smtClean="0"/>
              <a:t>parameter – </a:t>
            </a:r>
            <a:r>
              <a:rPr lang="en-IN" b="1" dirty="0" smtClean="0"/>
              <a:t>String </a:t>
            </a:r>
            <a:r>
              <a:rPr lang="en-IN" b="1" dirty="0" err="1" smtClean="0"/>
              <a:t>args</a:t>
            </a:r>
            <a:r>
              <a:rPr lang="en-IN" b="1" dirty="0"/>
              <a:t>[ ] </a:t>
            </a:r>
            <a:r>
              <a:rPr lang="en-IN" dirty="0"/>
              <a:t>declares a parameter named </a:t>
            </a:r>
            <a:r>
              <a:rPr lang="en-IN" b="1" dirty="0" err="1"/>
              <a:t>args</a:t>
            </a:r>
            <a:r>
              <a:rPr lang="en-IN" dirty="0"/>
              <a:t>, which is an array of instances of the class </a:t>
            </a:r>
            <a:r>
              <a:rPr lang="en-IN" b="1" dirty="0"/>
              <a:t>String</a:t>
            </a:r>
            <a:r>
              <a:rPr lang="en-IN" dirty="0" smtClean="0"/>
              <a:t>. </a:t>
            </a:r>
            <a:r>
              <a:rPr lang="en-IN" b="1" dirty="0" err="1"/>
              <a:t>args</a:t>
            </a:r>
            <a:r>
              <a:rPr lang="en-IN" b="1" dirty="0"/>
              <a:t> </a:t>
            </a:r>
            <a:r>
              <a:rPr lang="en-IN" dirty="0"/>
              <a:t>receives any command-line arguments present when the program is executed.</a:t>
            </a:r>
            <a:endParaRPr lang="en-IN" dirty="0"/>
          </a:p>
        </p:txBody>
      </p:sp>
    </p:spTree>
    <p:extLst>
      <p:ext uri="{BB962C8B-B14F-4D97-AF65-F5344CB8AC3E}">
        <p14:creationId xmlns:p14="http://schemas.microsoft.com/office/powerpoint/2010/main" val="12788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 Second Short Program</a:t>
            </a:r>
            <a:endParaRPr lang="en-IN" dirty="0"/>
          </a:p>
        </p:txBody>
      </p:sp>
      <p:sp>
        <p:nvSpPr>
          <p:cNvPr id="4" name="Rectangle 3"/>
          <p:cNvSpPr/>
          <p:nvPr/>
        </p:nvSpPr>
        <p:spPr>
          <a:xfrm>
            <a:off x="914400" y="2667000"/>
            <a:ext cx="6858000" cy="3970318"/>
          </a:xfrm>
          <a:prstGeom prst="rect">
            <a:avLst/>
          </a:prstGeom>
        </p:spPr>
        <p:txBody>
          <a:bodyPr wrap="square">
            <a:spAutoFit/>
          </a:bodyPr>
          <a:lstStyle/>
          <a:p>
            <a:r>
              <a:rPr lang="en-IN" dirty="0"/>
              <a:t>/*</a:t>
            </a:r>
          </a:p>
          <a:p>
            <a:r>
              <a:rPr lang="en-IN" dirty="0"/>
              <a:t>Here is another short example.</a:t>
            </a:r>
          </a:p>
          <a:p>
            <a:r>
              <a:rPr lang="en-IN" dirty="0"/>
              <a:t>Call this file "Example2.java".</a:t>
            </a:r>
          </a:p>
          <a:p>
            <a:r>
              <a:rPr lang="en-IN" dirty="0"/>
              <a:t>*/</a:t>
            </a:r>
          </a:p>
          <a:p>
            <a:r>
              <a:rPr lang="en-IN" dirty="0"/>
              <a:t>class Example2 {</a:t>
            </a:r>
          </a:p>
          <a:p>
            <a:r>
              <a:rPr lang="en-IN" dirty="0" smtClean="0"/>
              <a:t>	public </a:t>
            </a:r>
            <a:r>
              <a:rPr lang="en-IN" dirty="0"/>
              <a:t>static void main(String </a:t>
            </a:r>
            <a:r>
              <a:rPr lang="en-IN" dirty="0" err="1"/>
              <a:t>args</a:t>
            </a:r>
            <a:r>
              <a:rPr lang="en-IN" dirty="0"/>
              <a:t>[]) {</a:t>
            </a:r>
          </a:p>
          <a:p>
            <a:r>
              <a:rPr lang="en-IN" dirty="0" smtClean="0"/>
              <a:t>		</a:t>
            </a:r>
            <a:r>
              <a:rPr lang="en-IN" dirty="0" err="1" smtClean="0"/>
              <a:t>int</a:t>
            </a:r>
            <a:r>
              <a:rPr lang="en-IN" dirty="0" smtClean="0"/>
              <a:t> </a:t>
            </a:r>
            <a:r>
              <a:rPr lang="en-IN" dirty="0" err="1"/>
              <a:t>num</a:t>
            </a:r>
            <a:r>
              <a:rPr lang="en-IN" dirty="0"/>
              <a:t>; // this declares a variable called </a:t>
            </a:r>
            <a:r>
              <a:rPr lang="en-IN" dirty="0" err="1"/>
              <a:t>num</a:t>
            </a:r>
            <a:endParaRPr lang="en-IN" dirty="0"/>
          </a:p>
          <a:p>
            <a:r>
              <a:rPr lang="en-IN" dirty="0" smtClean="0"/>
              <a:t>		</a:t>
            </a:r>
            <a:r>
              <a:rPr lang="en-IN" dirty="0" err="1" smtClean="0"/>
              <a:t>num</a:t>
            </a:r>
            <a:r>
              <a:rPr lang="en-IN" dirty="0" smtClean="0"/>
              <a:t> </a:t>
            </a:r>
            <a:r>
              <a:rPr lang="en-IN" dirty="0"/>
              <a:t>= 100; // this assigns </a:t>
            </a:r>
            <a:r>
              <a:rPr lang="en-IN" dirty="0" err="1"/>
              <a:t>num</a:t>
            </a:r>
            <a:r>
              <a:rPr lang="en-IN" dirty="0"/>
              <a:t> the value 100</a:t>
            </a:r>
          </a:p>
          <a:p>
            <a:r>
              <a:rPr lang="en-IN" dirty="0" smtClean="0"/>
              <a:t>		</a:t>
            </a:r>
            <a:r>
              <a:rPr lang="en-IN" dirty="0" err="1" smtClean="0"/>
              <a:t>System.out.println</a:t>
            </a:r>
            <a:r>
              <a:rPr lang="en-IN" dirty="0"/>
              <a:t>("This is </a:t>
            </a:r>
            <a:r>
              <a:rPr lang="en-IN" dirty="0" err="1"/>
              <a:t>num</a:t>
            </a:r>
            <a:r>
              <a:rPr lang="en-IN" dirty="0"/>
              <a:t>: " + </a:t>
            </a:r>
            <a:r>
              <a:rPr lang="en-IN" dirty="0" err="1"/>
              <a:t>num</a:t>
            </a:r>
            <a:r>
              <a:rPr lang="en-IN" dirty="0"/>
              <a:t>);</a:t>
            </a:r>
          </a:p>
          <a:p>
            <a:r>
              <a:rPr lang="en-IN" dirty="0" smtClean="0"/>
              <a:t>		</a:t>
            </a:r>
            <a:r>
              <a:rPr lang="en-IN" dirty="0" err="1" smtClean="0"/>
              <a:t>num</a:t>
            </a:r>
            <a:r>
              <a:rPr lang="en-IN" dirty="0" smtClean="0"/>
              <a:t> </a:t>
            </a:r>
            <a:r>
              <a:rPr lang="en-IN" dirty="0"/>
              <a:t>= </a:t>
            </a:r>
            <a:r>
              <a:rPr lang="en-IN" dirty="0" err="1"/>
              <a:t>num</a:t>
            </a:r>
            <a:r>
              <a:rPr lang="en-IN" dirty="0"/>
              <a:t> * 2;</a:t>
            </a:r>
          </a:p>
          <a:p>
            <a:r>
              <a:rPr lang="en-IN" dirty="0" smtClean="0"/>
              <a:t>		</a:t>
            </a:r>
            <a:r>
              <a:rPr lang="en-IN" dirty="0" err="1" smtClean="0"/>
              <a:t>System.out.print</a:t>
            </a:r>
            <a:r>
              <a:rPr lang="en-IN" dirty="0"/>
              <a:t>("The value of </a:t>
            </a:r>
            <a:r>
              <a:rPr lang="en-IN" dirty="0" err="1"/>
              <a:t>num</a:t>
            </a:r>
            <a:r>
              <a:rPr lang="en-IN" dirty="0"/>
              <a:t> * 2 is ");</a:t>
            </a:r>
          </a:p>
          <a:p>
            <a:r>
              <a:rPr lang="en-IN" dirty="0" smtClean="0"/>
              <a:t>		</a:t>
            </a:r>
            <a:r>
              <a:rPr lang="en-IN" dirty="0" err="1" smtClean="0"/>
              <a:t>System.out.println</a:t>
            </a:r>
            <a:r>
              <a:rPr lang="en-IN" dirty="0" smtClean="0"/>
              <a:t>(</a:t>
            </a:r>
            <a:r>
              <a:rPr lang="en-IN" dirty="0" err="1" smtClean="0"/>
              <a:t>num</a:t>
            </a:r>
            <a:r>
              <a:rPr lang="en-IN" dirty="0"/>
              <a:t>);</a:t>
            </a:r>
          </a:p>
          <a:p>
            <a:r>
              <a:rPr lang="en-IN" dirty="0" smtClean="0"/>
              <a:t>	}</a:t>
            </a:r>
            <a:endParaRPr lang="en-IN" dirty="0"/>
          </a:p>
          <a:p>
            <a:r>
              <a:rPr lang="en-IN" dirty="0"/>
              <a:t>}</a:t>
            </a:r>
            <a:endParaRPr lang="en-IN" dirty="0"/>
          </a:p>
        </p:txBody>
      </p:sp>
    </p:spTree>
    <p:extLst>
      <p:ext uri="{BB962C8B-B14F-4D97-AF65-F5344CB8AC3E}">
        <p14:creationId xmlns:p14="http://schemas.microsoft.com/office/powerpoint/2010/main" val="68681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Closer Look at the Second Sample Program</a:t>
            </a:r>
            <a:endParaRPr lang="en-IN" dirty="0"/>
          </a:p>
        </p:txBody>
      </p:sp>
      <p:sp>
        <p:nvSpPr>
          <p:cNvPr id="3" name="Content Placeholder 2"/>
          <p:cNvSpPr>
            <a:spLocks noGrp="1"/>
          </p:cNvSpPr>
          <p:nvPr>
            <p:ph idx="1"/>
          </p:nvPr>
        </p:nvSpPr>
        <p:spPr/>
        <p:txBody>
          <a:bodyPr/>
          <a:lstStyle/>
          <a:p>
            <a:r>
              <a:rPr lang="en-US" dirty="0" smtClean="0"/>
              <a:t>Variables - </a:t>
            </a:r>
            <a:r>
              <a:rPr lang="en-IN" i="1" dirty="0"/>
              <a:t>variable </a:t>
            </a:r>
            <a:r>
              <a:rPr lang="en-IN" i="1" dirty="0" smtClean="0"/>
              <a:t> </a:t>
            </a:r>
            <a:r>
              <a:rPr lang="en-IN" dirty="0" smtClean="0"/>
              <a:t>is </a:t>
            </a:r>
            <a:r>
              <a:rPr lang="en-IN" dirty="0"/>
              <a:t>a named memory location that may be </a:t>
            </a:r>
            <a:r>
              <a:rPr lang="en-IN" dirty="0" smtClean="0"/>
              <a:t>assigned a </a:t>
            </a:r>
            <a:r>
              <a:rPr lang="en-IN" dirty="0"/>
              <a:t>value by your program</a:t>
            </a:r>
            <a:r>
              <a:rPr lang="en-IN" dirty="0" smtClean="0"/>
              <a:t>.</a:t>
            </a:r>
          </a:p>
          <a:p>
            <a:r>
              <a:rPr lang="en-IN" dirty="0"/>
              <a:t>The value of a variable may be changed during the execution </a:t>
            </a:r>
            <a:r>
              <a:rPr lang="en-IN" dirty="0" smtClean="0"/>
              <a:t>of the </a:t>
            </a:r>
            <a:r>
              <a:rPr lang="en-IN" dirty="0"/>
              <a:t>program.</a:t>
            </a:r>
            <a:endParaRPr lang="en-IN" dirty="0"/>
          </a:p>
        </p:txBody>
      </p:sp>
    </p:spTree>
    <p:extLst>
      <p:ext uri="{BB962C8B-B14F-4D97-AF65-F5344CB8AC3E}">
        <p14:creationId xmlns:p14="http://schemas.microsoft.com/office/powerpoint/2010/main" val="404989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Source file declaration </a:t>
            </a:r>
            <a:r>
              <a:rPr lang="en-IN" dirty="0" smtClean="0"/>
              <a:t>rules</a:t>
            </a:r>
            <a:endParaRPr lang="en-IN" dirty="0"/>
          </a:p>
        </p:txBody>
      </p:sp>
      <p:sp>
        <p:nvSpPr>
          <p:cNvPr id="3" name="Content Placeholder 2"/>
          <p:cNvSpPr>
            <a:spLocks noGrp="1"/>
          </p:cNvSpPr>
          <p:nvPr>
            <p:ph idx="1"/>
          </p:nvPr>
        </p:nvSpPr>
        <p:spPr/>
        <p:txBody>
          <a:bodyPr>
            <a:normAutofit/>
          </a:bodyPr>
          <a:lstStyle/>
          <a:p>
            <a:r>
              <a:rPr lang="en-IN" dirty="0" smtClean="0"/>
              <a:t>There </a:t>
            </a:r>
            <a:r>
              <a:rPr lang="en-IN" dirty="0"/>
              <a:t>can be only one public class per source file.</a:t>
            </a:r>
          </a:p>
          <a:p>
            <a:r>
              <a:rPr lang="en-IN" dirty="0"/>
              <a:t>A source file can have multiple non public classes.</a:t>
            </a:r>
          </a:p>
          <a:p>
            <a:r>
              <a:rPr lang="en-IN" dirty="0"/>
              <a:t>The public class name should be the name of the source file as well which should be appended by</a:t>
            </a:r>
            <a:r>
              <a:rPr lang="en-IN" b="1" dirty="0"/>
              <a:t>.java</a:t>
            </a:r>
            <a:r>
              <a:rPr lang="en-IN" dirty="0"/>
              <a:t> at the end. For example : The class name </a:t>
            </a:r>
            <a:r>
              <a:rPr lang="en-IN" dirty="0" smtClean="0"/>
              <a:t>is</a:t>
            </a:r>
            <a:r>
              <a:rPr lang="en-IN" dirty="0"/>
              <a:t> </a:t>
            </a:r>
            <a:r>
              <a:rPr lang="en-IN" i="1" dirty="0"/>
              <a:t>public class Employee{}</a:t>
            </a:r>
            <a:r>
              <a:rPr lang="en-IN" dirty="0"/>
              <a:t> Then the source file should be as Employee.java.</a:t>
            </a:r>
          </a:p>
          <a:p>
            <a:r>
              <a:rPr lang="en-IN" dirty="0"/>
              <a:t>If the class is defined inside a package, then the package statement should be the first statement in the source file</a:t>
            </a:r>
            <a:r>
              <a:rPr lang="en-IN" dirty="0" smtClean="0"/>
              <a:t>.</a:t>
            </a:r>
            <a:endParaRPr lang="en-IN" dirty="0"/>
          </a:p>
          <a:p>
            <a:endParaRPr lang="en-IN" dirty="0"/>
          </a:p>
        </p:txBody>
      </p:sp>
    </p:spTree>
    <p:extLst>
      <p:ext uri="{BB962C8B-B14F-4D97-AF65-F5344CB8AC3E}">
        <p14:creationId xmlns:p14="http://schemas.microsoft.com/office/powerpoint/2010/main" val="3807521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Source file declaration rules</a:t>
            </a:r>
          </a:p>
        </p:txBody>
      </p:sp>
      <p:sp>
        <p:nvSpPr>
          <p:cNvPr id="3" name="Content Placeholder 2"/>
          <p:cNvSpPr>
            <a:spLocks noGrp="1"/>
          </p:cNvSpPr>
          <p:nvPr>
            <p:ph idx="1"/>
          </p:nvPr>
        </p:nvSpPr>
        <p:spPr/>
        <p:txBody>
          <a:bodyPr/>
          <a:lstStyle/>
          <a:p>
            <a:r>
              <a:rPr lang="en-IN" dirty="0"/>
              <a:t>If import statements are present then they must be written between the package statement and the class declaration. If there are no package statements then the import statement should be the first line in the source file.</a:t>
            </a:r>
          </a:p>
          <a:p>
            <a:r>
              <a:rPr lang="en-IN" dirty="0"/>
              <a:t>Import and package statements will imply to all the classes present in the source file. It is not possible to declare different import and/or package statements to different classes in the source file.</a:t>
            </a:r>
          </a:p>
          <a:p>
            <a:r>
              <a:rPr lang="en-IN" dirty="0"/>
              <a:t>Classes have several access levels and there are different types of classes; abstract classes, final classes, etc.</a:t>
            </a:r>
          </a:p>
        </p:txBody>
      </p:sp>
    </p:spTree>
    <p:extLst>
      <p:ext uri="{BB962C8B-B14F-4D97-AF65-F5344CB8AC3E}">
        <p14:creationId xmlns:p14="http://schemas.microsoft.com/office/powerpoint/2010/main" val="138681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747</TotalTime>
  <Words>2051</Words>
  <Application>Microsoft Office PowerPoint</Application>
  <PresentationFormat>On-screen Show (4:3)</PresentationFormat>
  <Paragraphs>201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Perspective</vt:lpstr>
      <vt:lpstr>Java</vt:lpstr>
      <vt:lpstr>A Simple Program</vt:lpstr>
      <vt:lpstr>Structure of a Java Program</vt:lpstr>
      <vt:lpstr>A Closer Look at the First Sample Program</vt:lpstr>
      <vt:lpstr>The main() method</vt:lpstr>
      <vt:lpstr>A Second Short Program</vt:lpstr>
      <vt:lpstr>A Closer Look at the Second Sample Program</vt:lpstr>
      <vt:lpstr>Source file declaration rules</vt:lpstr>
      <vt:lpstr>Source file declaration rules</vt:lpstr>
      <vt:lpstr>Packages and imports</vt:lpstr>
      <vt:lpstr>Data Types</vt:lpstr>
      <vt:lpstr>Primitive Data Types</vt:lpstr>
      <vt:lpstr>byte</vt:lpstr>
      <vt:lpstr>short</vt:lpstr>
      <vt:lpstr>int</vt:lpstr>
      <vt:lpstr>long</vt:lpstr>
      <vt:lpstr>float</vt:lpstr>
      <vt:lpstr>double</vt:lpstr>
      <vt:lpstr>boolean</vt:lpstr>
      <vt:lpstr>char</vt:lpstr>
      <vt:lpstr>Reference Data Types</vt:lpstr>
      <vt:lpstr>Java Literals</vt:lpstr>
      <vt:lpstr>Java Modifiers</vt:lpstr>
      <vt:lpstr>Access Control Modifiers</vt:lpstr>
      <vt:lpstr>Non Access Modifiers</vt:lpstr>
      <vt:lpstr>Java basic Operators</vt:lpstr>
      <vt:lpstr>The Arithmetic Operators</vt:lpstr>
      <vt:lpstr>The Relational Operators</vt:lpstr>
      <vt:lpstr>The Bitwise Operators</vt:lpstr>
      <vt:lpstr>The Bitwise Operators</vt:lpstr>
      <vt:lpstr>The Logical Operators</vt:lpstr>
      <vt:lpstr>The Assignment Operators</vt:lpstr>
      <vt:lpstr>The Assignment Operators</vt:lpstr>
      <vt:lpstr>Misc. Operators</vt:lpstr>
      <vt:lpstr>Misc. Operators</vt:lpstr>
      <vt:lpstr>Precedence of Java Operators</vt:lpstr>
      <vt:lpstr>PowerPoint Presentation</vt:lpstr>
      <vt:lpstr>Java – Control Statements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sanjeevi</dc:creator>
  <cp:lastModifiedBy>sanjeevi</cp:lastModifiedBy>
  <cp:revision>13</cp:revision>
  <dcterms:created xsi:type="dcterms:W3CDTF">2006-08-16T00:00:00Z</dcterms:created>
  <dcterms:modified xsi:type="dcterms:W3CDTF">2014-08-17T03:14:32Z</dcterms:modified>
</cp:coreProperties>
</file>