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55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76" r:id="rId9"/>
    <p:sldId id="278" r:id="rId10"/>
    <p:sldId id="279" r:id="rId11"/>
    <p:sldId id="280" r:id="rId12"/>
    <p:sldId id="270" r:id="rId13"/>
    <p:sldId id="271" r:id="rId14"/>
    <p:sldId id="281" r:id="rId15"/>
    <p:sldId id="273" r:id="rId16"/>
    <p:sldId id="274" r:id="rId17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80" autoAdjust="0"/>
  </p:normalViewPr>
  <p:slideViewPr>
    <p:cSldViewPr>
      <p:cViewPr varScale="1">
        <p:scale>
          <a:sx n="79" d="100"/>
          <a:sy n="79" d="100"/>
        </p:scale>
        <p:origin x="821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B301C-E435-4390-A37E-3CB49280092C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64D77-C87E-402A-A21D-6764E54718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347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64D77-C87E-402A-A21D-6764E547187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390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64D77-C87E-402A-A21D-6764E5471877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640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14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19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863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485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041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298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423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083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93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70989" y="2933522"/>
            <a:ext cx="9148445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94688" y="3639692"/>
            <a:ext cx="9802622" cy="1306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3377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090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29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870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91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662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20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268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43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133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  <p:sldLayoutId id="2147483869" r:id="rId14"/>
    <p:sldLayoutId id="2147483870" r:id="rId15"/>
    <p:sldLayoutId id="2147483871" r:id="rId16"/>
    <p:sldLayoutId id="2147483872" r:id="rId17"/>
    <p:sldLayoutId id="2147483873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jp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03546" y="3728084"/>
            <a:ext cx="403085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0" dirty="0">
                <a:solidFill>
                  <a:srgbClr val="7E7E7E"/>
                </a:solidFill>
                <a:latin typeface="Verdana"/>
                <a:cs typeface="Verdana"/>
              </a:rPr>
              <a:t>DETAIL</a:t>
            </a:r>
            <a:r>
              <a:rPr sz="1800" spc="-180" dirty="0">
                <a:solidFill>
                  <a:srgbClr val="7E7E7E"/>
                </a:solidFill>
                <a:latin typeface="Verdana"/>
                <a:cs typeface="Verdana"/>
              </a:rPr>
              <a:t>E</a:t>
            </a:r>
            <a:r>
              <a:rPr sz="1800" spc="-50" dirty="0">
                <a:solidFill>
                  <a:srgbClr val="7E7E7E"/>
                </a:solidFill>
                <a:latin typeface="Verdana"/>
                <a:cs typeface="Verdana"/>
              </a:rPr>
              <a:t>D</a:t>
            </a:r>
            <a:r>
              <a:rPr sz="1800" spc="-13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7E7E7E"/>
                </a:solidFill>
                <a:latin typeface="Verdana"/>
                <a:cs typeface="Verdana"/>
              </a:rPr>
              <a:t>PRO</a:t>
            </a:r>
            <a:r>
              <a:rPr sz="1800" spc="-5" dirty="0">
                <a:solidFill>
                  <a:srgbClr val="7E7E7E"/>
                </a:solidFill>
                <a:latin typeface="Verdana"/>
                <a:cs typeface="Verdana"/>
              </a:rPr>
              <a:t>J</a:t>
            </a:r>
            <a:r>
              <a:rPr sz="1800" spc="-114" dirty="0">
                <a:solidFill>
                  <a:srgbClr val="7E7E7E"/>
                </a:solidFill>
                <a:latin typeface="Verdana"/>
                <a:cs typeface="Verdana"/>
              </a:rPr>
              <a:t>EC</a:t>
            </a:r>
            <a:r>
              <a:rPr sz="1800" spc="-100" dirty="0">
                <a:solidFill>
                  <a:srgbClr val="7E7E7E"/>
                </a:solidFill>
                <a:latin typeface="Verdana"/>
                <a:cs typeface="Verdana"/>
              </a:rPr>
              <a:t>T</a:t>
            </a:r>
            <a:r>
              <a:rPr sz="1800" spc="-13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7E7E7E"/>
                </a:solidFill>
                <a:latin typeface="Verdana"/>
                <a:cs typeface="Verdana"/>
              </a:rPr>
              <a:t>REPO</a:t>
            </a:r>
            <a:r>
              <a:rPr sz="1800" spc="-85" dirty="0">
                <a:solidFill>
                  <a:srgbClr val="7E7E7E"/>
                </a:solidFill>
                <a:latin typeface="Verdana"/>
                <a:cs typeface="Verdana"/>
              </a:rPr>
              <a:t>R</a:t>
            </a:r>
            <a:r>
              <a:rPr sz="1800" spc="-345" dirty="0">
                <a:solidFill>
                  <a:srgbClr val="7E7E7E"/>
                </a:solidFill>
                <a:latin typeface="Verdana"/>
                <a:cs typeface="Verdana"/>
              </a:rPr>
              <a:t>T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67200" y="5221367"/>
            <a:ext cx="392112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800" spc="-350">
                <a:solidFill>
                  <a:srgbClr val="F1F1F1"/>
                </a:solidFill>
                <a:latin typeface="Cambria" panose="02040503050406030204" pitchFamily="18" charset="0"/>
                <a:ea typeface="Cambria" panose="02040503050406030204" pitchFamily="18" charset="0"/>
                <a:cs typeface="Trebuchet MS"/>
              </a:rPr>
              <a:t>                  SANJEEV  KUMAR</a:t>
            </a:r>
            <a:endParaRPr sz="2800" dirty="0">
              <a:latin typeface="Cambria" panose="02040503050406030204" pitchFamily="18" charset="0"/>
              <a:ea typeface="Cambria" panose="02040503050406030204" pitchFamily="18" charset="0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83061" y="6108149"/>
            <a:ext cx="72313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solidFill>
                  <a:srgbClr val="BEBEBE"/>
                </a:solidFill>
                <a:latin typeface="Verdana"/>
                <a:cs typeface="Verdana"/>
              </a:rPr>
              <a:t>iNeuron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C99E09-1596-4770-8C1F-74BBE4F92820}"/>
              </a:ext>
            </a:extLst>
          </p:cNvPr>
          <p:cNvSpPr txBox="1"/>
          <p:nvPr/>
        </p:nvSpPr>
        <p:spPr>
          <a:xfrm>
            <a:off x="1008061" y="2768863"/>
            <a:ext cx="1043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INVESTMENT ANALYTICS</a:t>
            </a:r>
            <a:endParaRPr lang="en-IN" sz="4000" dirty="0">
              <a:solidFill>
                <a:schemeClr val="bg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6D420-8D97-A5C1-A85F-1B4854981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Top 5 Sectors, Maximum Individual Investment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7C629D-FFE2-9ACD-374F-5B8B6CCBA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3684499"/>
            <a:ext cx="8824913" cy="125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84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6444-FF72-E82D-BE19-E0E0FCD2D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Top 5 Year in terms of Investment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97CC0AA-2A92-BC44-3A7D-20DAB3F75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3570722"/>
            <a:ext cx="8824913" cy="148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19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51C850-9DD4-49C7-F028-CAEDE737E1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799"/>
            <a:ext cx="12192000" cy="617220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0"/>
            <a:ext cx="12191999" cy="6865372"/>
            <a:chOff x="0" y="15240"/>
            <a:chExt cx="12191999" cy="6865372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63472" y="5920614"/>
              <a:ext cx="889594" cy="88902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614"/>
              <a:ext cx="12191999" cy="685799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209800"/>
              <a:ext cx="5715000" cy="464718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2904744"/>
              <a:ext cx="2350007" cy="235305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69528" y="1736344"/>
              <a:ext cx="2694431" cy="269443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96936" y="15240"/>
              <a:ext cx="1594103" cy="1594103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33932" y="1264665"/>
            <a:ext cx="80448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333BF7-86E7-31B2-D407-1E679BDE0F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9455"/>
            <a:ext cx="12192000" cy="691474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FBF65-FF63-CD0E-FF6B-3505A065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Year </a:t>
            </a:r>
            <a:r>
              <a:rPr lang="en-IN" sz="3200">
                <a:solidFill>
                  <a:schemeClr val="tx2">
                    <a:lumMod val="60000"/>
                    <a:lumOff val="40000"/>
                  </a:schemeClr>
                </a:solidFill>
              </a:rPr>
              <a:t>Wise Analytics</a:t>
            </a:r>
            <a:endParaRPr lang="en-IN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5A9053-4E19-75DA-F687-401DF8E56D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2786643"/>
            <a:ext cx="8824913" cy="3050013"/>
          </a:xfrm>
        </p:spPr>
      </p:pic>
    </p:spTree>
    <p:extLst>
      <p:ext uri="{BB962C8B-B14F-4D97-AF65-F5344CB8AC3E}">
        <p14:creationId xmlns:p14="http://schemas.microsoft.com/office/powerpoint/2010/main" val="1736180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4"/>
            <a:ext cx="12112624" cy="685787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3782" y="3500058"/>
            <a:ext cx="68243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60" dirty="0">
                <a:solidFill>
                  <a:schemeClr val="tx1"/>
                </a:solidFill>
              </a:rPr>
              <a:t>THANK YOU!</a:t>
            </a:r>
            <a:endParaRPr spc="-6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63345" y="5920136"/>
              <a:ext cx="889531" cy="88896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1999" cy="685799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672081"/>
              <a:ext cx="4181855" cy="418490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2904744"/>
              <a:ext cx="2350007" cy="235305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69528" y="1736344"/>
              <a:ext cx="2694431" cy="269443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96936" y="15240"/>
              <a:ext cx="1594103" cy="1594103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33932" y="1264665"/>
            <a:ext cx="35655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EBEBEB"/>
                </a:solidFill>
              </a:rPr>
              <a:t>PR</a:t>
            </a:r>
            <a:r>
              <a:rPr sz="3600" spc="-15" dirty="0">
                <a:solidFill>
                  <a:srgbClr val="EBEBEB"/>
                </a:solidFill>
              </a:rPr>
              <a:t>O</a:t>
            </a:r>
            <a:r>
              <a:rPr sz="3600" spc="-135" dirty="0">
                <a:solidFill>
                  <a:srgbClr val="EBEBEB"/>
                </a:solidFill>
              </a:rPr>
              <a:t>JECT</a:t>
            </a:r>
            <a:r>
              <a:rPr sz="3600" spc="-270" dirty="0">
                <a:solidFill>
                  <a:srgbClr val="EBEBEB"/>
                </a:solidFill>
              </a:rPr>
              <a:t> </a:t>
            </a:r>
            <a:r>
              <a:rPr sz="3600" spc="-250" dirty="0">
                <a:solidFill>
                  <a:srgbClr val="EBEBEB"/>
                </a:solidFill>
              </a:rPr>
              <a:t>D</a:t>
            </a:r>
            <a:r>
              <a:rPr sz="3600" spc="-195" dirty="0">
                <a:solidFill>
                  <a:srgbClr val="EBEBEB"/>
                </a:solidFill>
              </a:rPr>
              <a:t>E</a:t>
            </a:r>
            <a:r>
              <a:rPr sz="3600" spc="-385" dirty="0">
                <a:solidFill>
                  <a:srgbClr val="EBEBEB"/>
                </a:solidFill>
              </a:rPr>
              <a:t>TAIL</a:t>
            </a:r>
            <a:r>
              <a:rPr lang="en-US" spc="-385" dirty="0">
                <a:solidFill>
                  <a:srgbClr val="EBEBEB"/>
                </a:solidFill>
              </a:rPr>
              <a:t>S</a:t>
            </a:r>
            <a:endParaRPr sz="3600" dirty="0"/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740839"/>
              </p:ext>
            </p:extLst>
          </p:nvPr>
        </p:nvGraphicFramePr>
        <p:xfrm>
          <a:off x="1742567" y="3006598"/>
          <a:ext cx="8478520" cy="24272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3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3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973">
                <a:tc>
                  <a:txBody>
                    <a:bodyPr/>
                    <a:lstStyle/>
                    <a:p>
                      <a:pPr marR="80010" algn="r">
                        <a:lnSpc>
                          <a:spcPts val="1935"/>
                        </a:lnSpc>
                        <a:spcBef>
                          <a:spcPts val="1265"/>
                        </a:spcBef>
                      </a:pPr>
                      <a:r>
                        <a:rPr sz="1800" b="1" spc="-70" dirty="0">
                          <a:latin typeface="Tahoma"/>
                          <a:cs typeface="Tahoma"/>
                        </a:rPr>
                        <a:t>Project</a:t>
                      </a:r>
                      <a:r>
                        <a:rPr sz="1800" b="1" spc="-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140" dirty="0">
                          <a:latin typeface="Tahoma"/>
                          <a:cs typeface="Tahoma"/>
                        </a:rPr>
                        <a:t>Title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F1E7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35"/>
                        </a:lnSpc>
                        <a:spcBef>
                          <a:spcPts val="1265"/>
                        </a:spcBef>
                      </a:pPr>
                      <a:r>
                        <a:rPr lang="en-IN" sz="1800" spc="-45" dirty="0">
                          <a:latin typeface="Verdana"/>
                          <a:cs typeface="Verdana"/>
                        </a:rPr>
                        <a:t>Investment Analytics</a:t>
                      </a:r>
                      <a:endParaRPr sz="1800" dirty="0">
                        <a:latin typeface="Verdana"/>
                        <a:cs typeface="Verdana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F1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554">
                <a:tc>
                  <a:txBody>
                    <a:bodyPr/>
                    <a:lstStyle/>
                    <a:p>
                      <a:pPr marR="82550" algn="r">
                        <a:lnSpc>
                          <a:spcPts val="1595"/>
                        </a:lnSpc>
                        <a:spcBef>
                          <a:spcPts val="1265"/>
                        </a:spcBef>
                      </a:pPr>
                      <a:r>
                        <a:rPr sz="1800" b="1" spc="-20" dirty="0">
                          <a:latin typeface="Tahoma"/>
                          <a:cs typeface="Tahoma"/>
                        </a:rPr>
                        <a:t>Technology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E4CC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595"/>
                        </a:lnSpc>
                        <a:spcBef>
                          <a:spcPts val="126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Bu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ne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ll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g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E4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marR="83185" algn="r">
                        <a:lnSpc>
                          <a:spcPts val="1614"/>
                        </a:lnSpc>
                        <a:spcBef>
                          <a:spcPts val="1265"/>
                        </a:spcBef>
                      </a:pPr>
                      <a:r>
                        <a:rPr sz="1800" b="1" spc="-35" dirty="0">
                          <a:latin typeface="Tahoma"/>
                          <a:cs typeface="Tahoma"/>
                        </a:rPr>
                        <a:t>Domain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F1E7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614"/>
                        </a:lnSpc>
                        <a:spcBef>
                          <a:spcPts val="1265"/>
                        </a:spcBef>
                      </a:pPr>
                      <a:r>
                        <a:rPr lang="en-IN" sz="1800" spc="5" dirty="0">
                          <a:latin typeface="Verdana"/>
                          <a:cs typeface="Verdana"/>
                        </a:rPr>
                        <a:t>Finance</a:t>
                      </a:r>
                      <a:endParaRPr sz="1800" dirty="0">
                        <a:latin typeface="Verdana"/>
                        <a:cs typeface="Verdana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F1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797">
                <a:tc>
                  <a:txBody>
                    <a:bodyPr/>
                    <a:lstStyle/>
                    <a:p>
                      <a:pPr marR="82550" algn="r">
                        <a:lnSpc>
                          <a:spcPts val="1910"/>
                        </a:lnSpc>
                        <a:spcBef>
                          <a:spcPts val="1260"/>
                        </a:spcBef>
                      </a:pPr>
                      <a:r>
                        <a:rPr sz="1800" b="1" spc="-5" dirty="0">
                          <a:latin typeface="Tahoma"/>
                          <a:cs typeface="Tahoma"/>
                        </a:rPr>
                        <a:t>Projec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800" b="1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Difficult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y</a:t>
                      </a:r>
                      <a:r>
                        <a:rPr sz="1800" b="1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level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60020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E4CC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10"/>
                        </a:lnSpc>
                        <a:spcBef>
                          <a:spcPts val="1260"/>
                        </a:spcBef>
                      </a:pPr>
                      <a:r>
                        <a:rPr lang="en-IN" sz="1800" spc="80" dirty="0">
                          <a:latin typeface="Verdana"/>
                          <a:cs typeface="Verdana"/>
                        </a:rPr>
                        <a:t>Intermediate</a:t>
                      </a:r>
                      <a:endParaRPr sz="1800" dirty="0">
                        <a:latin typeface="Verdana"/>
                        <a:cs typeface="Verdana"/>
                      </a:endParaRPr>
                    </a:p>
                  </a:txBody>
                  <a:tcPr marL="0" marR="0" marT="160020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E4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R="78740" algn="r">
                        <a:lnSpc>
                          <a:spcPts val="1855"/>
                        </a:lnSpc>
                        <a:spcBef>
                          <a:spcPts val="1265"/>
                        </a:spcBef>
                      </a:pPr>
                      <a:r>
                        <a:rPr sz="1800" b="1" spc="-55" dirty="0">
                          <a:latin typeface="Tahoma"/>
                          <a:cs typeface="Tahoma"/>
                        </a:rPr>
                        <a:t>Programming</a:t>
                      </a:r>
                      <a:r>
                        <a:rPr sz="1800" b="1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Language</a:t>
                      </a:r>
                      <a:r>
                        <a:rPr sz="1800" b="1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0" dirty="0">
                          <a:latin typeface="Tahoma"/>
                          <a:cs typeface="Tahoma"/>
                        </a:rPr>
                        <a:t>Used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F1E7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855"/>
                        </a:lnSpc>
                        <a:spcBef>
                          <a:spcPts val="1265"/>
                        </a:spcBef>
                      </a:pPr>
                      <a:r>
                        <a:rPr sz="1800" spc="-40" dirty="0">
                          <a:latin typeface="Verdana"/>
                          <a:cs typeface="Verdana"/>
                        </a:rPr>
                        <a:t>Python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F1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497">
                <a:tc>
                  <a:txBody>
                    <a:bodyPr/>
                    <a:lstStyle/>
                    <a:p>
                      <a:pPr marR="81280" algn="r">
                        <a:lnSpc>
                          <a:spcPts val="2000"/>
                        </a:lnSpc>
                        <a:spcBef>
                          <a:spcPts val="1275"/>
                        </a:spcBef>
                      </a:pPr>
                      <a:r>
                        <a:rPr sz="1800" b="1" dirty="0">
                          <a:latin typeface="Tahoma"/>
                          <a:cs typeface="Tahoma"/>
                        </a:rPr>
                        <a:t>Tools</a:t>
                      </a:r>
                      <a:r>
                        <a:rPr sz="1800" b="1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Used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E4CC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00"/>
                        </a:lnSpc>
                        <a:spcBef>
                          <a:spcPts val="127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J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u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p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y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8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Not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k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sz="1800" spc="-1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800" spc="4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-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Ex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sz="18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IN" sz="1800" spc="5" dirty="0">
                          <a:latin typeface="Verdana"/>
                          <a:cs typeface="Verdana"/>
                        </a:rPr>
                        <a:t>Tableau</a:t>
                      </a:r>
                      <a:endParaRPr sz="1800" dirty="0">
                        <a:latin typeface="Verdana"/>
                        <a:cs typeface="Verdana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B31166"/>
                      </a:solidFill>
                      <a:prstDash val="solid"/>
                    </a:lnL>
                    <a:lnR w="12700">
                      <a:solidFill>
                        <a:srgbClr val="B31166"/>
                      </a:solidFill>
                      <a:prstDash val="solid"/>
                    </a:lnR>
                    <a:lnT w="12700">
                      <a:solidFill>
                        <a:srgbClr val="B31166"/>
                      </a:solidFill>
                      <a:prstDash val="solid"/>
                    </a:lnT>
                    <a:lnB w="12700">
                      <a:solidFill>
                        <a:srgbClr val="B31166"/>
                      </a:solidFill>
                      <a:prstDash val="solid"/>
                    </a:lnB>
                    <a:solidFill>
                      <a:srgbClr val="E4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FCB21EB-9794-4057-9218-7692356EA701}"/>
              </a:ext>
            </a:extLst>
          </p:cNvPr>
          <p:cNvSpPr txBox="1"/>
          <p:nvPr/>
        </p:nvSpPr>
        <p:spPr>
          <a:xfrm>
            <a:off x="10640059" y="6061758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iNeuron</a:t>
            </a:r>
            <a:endParaRPr lang="en-IN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63345" y="5920136"/>
              <a:ext cx="889531" cy="88896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1999" cy="685799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672081"/>
              <a:ext cx="4181855" cy="418490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2904744"/>
              <a:ext cx="2350007" cy="235305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69528" y="1736344"/>
              <a:ext cx="2694431" cy="269443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96936" y="15240"/>
              <a:ext cx="1594103" cy="159410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233932" y="1264665"/>
            <a:ext cx="2388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85" dirty="0">
                <a:solidFill>
                  <a:srgbClr val="EBEBEB"/>
                </a:solidFill>
                <a:latin typeface="Verdana"/>
                <a:cs typeface="Verdana"/>
              </a:rPr>
              <a:t>OBJECTIVE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05243" y="2674651"/>
            <a:ext cx="9681845" cy="87331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l"/>
            <a:r>
              <a:rPr sz="3375" spc="-322" baseline="18518" dirty="0">
                <a:solidFill>
                  <a:srgbClr val="B31166"/>
                </a:solidFill>
                <a:latin typeface="Lucida Sans Unicode"/>
                <a:cs typeface="Lucida Sans Unicode"/>
              </a:rPr>
              <a:t>▶ </a:t>
            </a:r>
            <a:r>
              <a:rPr sz="2800" spc="-155" dirty="0">
                <a:latin typeface="Verdana"/>
                <a:cs typeface="Verdana"/>
              </a:rPr>
              <a:t>The </a:t>
            </a:r>
            <a:r>
              <a:rPr sz="2800" spc="70" dirty="0">
                <a:latin typeface="Verdana"/>
                <a:cs typeface="Verdana"/>
              </a:rPr>
              <a:t>goal </a:t>
            </a:r>
            <a:r>
              <a:rPr sz="2800" spc="10" dirty="0">
                <a:latin typeface="Verdana"/>
                <a:cs typeface="Verdana"/>
              </a:rPr>
              <a:t>of </a:t>
            </a:r>
            <a:r>
              <a:rPr sz="2800" spc="-204" dirty="0">
                <a:latin typeface="Verdana"/>
                <a:cs typeface="Verdana"/>
              </a:rPr>
              <a:t>this </a:t>
            </a:r>
            <a:r>
              <a:rPr sz="2800" spc="-20" dirty="0">
                <a:latin typeface="Verdana"/>
                <a:cs typeface="Verdana"/>
              </a:rPr>
              <a:t>project </a:t>
            </a:r>
            <a:r>
              <a:rPr sz="2800" spc="-295" dirty="0" err="1">
                <a:latin typeface="Verdana"/>
                <a:cs typeface="Verdana"/>
              </a:rPr>
              <a:t>i</a:t>
            </a:r>
            <a:r>
              <a:rPr lang="en-IN" sz="2800" spc="-295" dirty="0">
                <a:latin typeface="Verdana"/>
                <a:cs typeface="Verdana"/>
              </a:rPr>
              <a:t>s to find the equilibrium investment</a:t>
            </a:r>
            <a:r>
              <a:rPr lang="en-IN" sz="2800" spc="-50" dirty="0">
                <a:latin typeface="Verdana"/>
                <a:cs typeface="Verdana"/>
              </a:rPr>
              <a:t> from the given dataset.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DEFB83-8C05-41EB-9DB1-D5D758C52436}"/>
              </a:ext>
            </a:extLst>
          </p:cNvPr>
          <p:cNvSpPr txBox="1"/>
          <p:nvPr/>
        </p:nvSpPr>
        <p:spPr>
          <a:xfrm>
            <a:off x="10339037" y="6035092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iNeuron</a:t>
            </a:r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27271" y="7373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63345" y="5920136"/>
              <a:ext cx="889531" cy="88896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1999" cy="685799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672081"/>
              <a:ext cx="4181855" cy="418490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2904744"/>
              <a:ext cx="2350007" cy="235305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69528" y="1736344"/>
              <a:ext cx="2694431" cy="269443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96936" y="15240"/>
              <a:ext cx="1594103" cy="1594103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33932" y="1264665"/>
            <a:ext cx="4638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EBEBEB"/>
                </a:solidFill>
              </a:rPr>
              <a:t>PR</a:t>
            </a:r>
            <a:r>
              <a:rPr sz="3600" spc="-15" dirty="0">
                <a:solidFill>
                  <a:srgbClr val="EBEBEB"/>
                </a:solidFill>
              </a:rPr>
              <a:t>O</a:t>
            </a:r>
            <a:r>
              <a:rPr sz="3600" spc="-195" dirty="0">
                <a:solidFill>
                  <a:srgbClr val="EBEBEB"/>
                </a:solidFill>
              </a:rPr>
              <a:t>BLE</a:t>
            </a:r>
            <a:r>
              <a:rPr sz="3600" spc="-254" dirty="0">
                <a:solidFill>
                  <a:srgbClr val="EBEBEB"/>
                </a:solidFill>
              </a:rPr>
              <a:t>M</a:t>
            </a:r>
            <a:r>
              <a:rPr sz="3600" spc="-270" dirty="0">
                <a:solidFill>
                  <a:srgbClr val="EBEBEB"/>
                </a:solidFill>
              </a:rPr>
              <a:t> </a:t>
            </a:r>
            <a:r>
              <a:rPr sz="3600" spc="-475" dirty="0">
                <a:solidFill>
                  <a:srgbClr val="EBEBEB"/>
                </a:solidFill>
              </a:rPr>
              <a:t>STA</a:t>
            </a:r>
            <a:r>
              <a:rPr sz="3600" spc="-430" dirty="0">
                <a:solidFill>
                  <a:srgbClr val="EBEBEB"/>
                </a:solidFill>
              </a:rPr>
              <a:t>T</a:t>
            </a:r>
            <a:r>
              <a:rPr sz="3600" spc="-155" dirty="0">
                <a:solidFill>
                  <a:srgbClr val="EBEBEB"/>
                </a:solidFill>
              </a:rPr>
              <a:t>EM</a:t>
            </a:r>
            <a:r>
              <a:rPr sz="3600" spc="-120" dirty="0">
                <a:solidFill>
                  <a:srgbClr val="EBEBEB"/>
                </a:solidFill>
              </a:rPr>
              <a:t>E</a:t>
            </a:r>
            <a:r>
              <a:rPr sz="3600" spc="-360" dirty="0">
                <a:solidFill>
                  <a:srgbClr val="EBEBEB"/>
                </a:solidFill>
              </a:rPr>
              <a:t>NT</a:t>
            </a:r>
            <a:endParaRPr sz="3600"/>
          </a:p>
        </p:txBody>
      </p:sp>
      <p:sp>
        <p:nvSpPr>
          <p:cNvPr id="10" name="object 10"/>
          <p:cNvSpPr txBox="1"/>
          <p:nvPr/>
        </p:nvSpPr>
        <p:spPr>
          <a:xfrm>
            <a:off x="1246222" y="2341576"/>
            <a:ext cx="9645015" cy="22082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43180" indent="-342900">
              <a:lnSpc>
                <a:spcPct val="100000"/>
              </a:lnSpc>
              <a:spcBef>
                <a:spcPts val="100"/>
              </a:spcBef>
              <a:tabLst>
                <a:tab pos="393065" algn="l"/>
              </a:tabLst>
            </a:pPr>
            <a:r>
              <a:rPr lang="en-US" sz="2850" spc="-277" baseline="19005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lang="en-US" sz="2400" spc="-40" dirty="0">
                <a:latin typeface="Verdana"/>
                <a:cs typeface="Verdana"/>
              </a:rPr>
              <a:t>Investment is a game of understanding historic data of investment objects under different events but it is still a game of chances to minimize the risk we apply analytics to find the equilibrium investment. </a:t>
            </a:r>
            <a:endParaRPr lang="en-IN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93700" marR="325755" indent="-342900">
              <a:lnSpc>
                <a:spcPts val="2810"/>
              </a:lnSpc>
              <a:tabLst>
                <a:tab pos="393065" algn="l"/>
              </a:tabLst>
            </a:pPr>
            <a:r>
              <a:rPr sz="2850" spc="-277" baseline="19005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400" spc="130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data</a:t>
            </a:r>
            <a:r>
              <a:rPr sz="2400" spc="20" dirty="0">
                <a:latin typeface="Verdana"/>
                <a:cs typeface="Verdana"/>
              </a:rPr>
              <a:t>s</a:t>
            </a:r>
            <a:r>
              <a:rPr sz="2400" spc="-5" dirty="0">
                <a:latin typeface="Verdana"/>
                <a:cs typeface="Verdana"/>
              </a:rPr>
              <a:t>et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180" dirty="0">
                <a:latin typeface="Verdana"/>
                <a:cs typeface="Verdana"/>
              </a:rPr>
              <a:t>i</a:t>
            </a:r>
            <a:r>
              <a:rPr sz="2400" spc="-330" dirty="0">
                <a:latin typeface="Verdana"/>
                <a:cs typeface="Verdana"/>
              </a:rPr>
              <a:t>s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formed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b</a:t>
            </a:r>
            <a:r>
              <a:rPr sz="2400" dirty="0">
                <a:latin typeface="Verdana"/>
                <a:cs typeface="Verdana"/>
              </a:rPr>
              <a:t>y</a:t>
            </a:r>
            <a:r>
              <a:rPr lang="en-IN" sz="2400" dirty="0">
                <a:latin typeface="Verdana"/>
                <a:cs typeface="Verdana"/>
              </a:rPr>
              <a:t> 63 different sectors and 17 years data from 2000-01 to 2016-17.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B5FB8A-5A69-4714-8852-B75A853C8C2E}"/>
              </a:ext>
            </a:extLst>
          </p:cNvPr>
          <p:cNvSpPr txBox="1"/>
          <p:nvPr/>
        </p:nvSpPr>
        <p:spPr>
          <a:xfrm>
            <a:off x="9525000" y="5867400"/>
            <a:ext cx="889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iNeuron</a:t>
            </a:r>
            <a:endParaRPr lang="en-IN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416AEBE-0F42-2B31-89E4-071054361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048" y="0"/>
            <a:ext cx="12226047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131" y="1238758"/>
            <a:ext cx="9640570" cy="6033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4765" marR="5080" indent="-12700">
              <a:lnSpc>
                <a:spcPct val="100499"/>
              </a:lnSpc>
              <a:spcBef>
                <a:spcPts val="85"/>
              </a:spcBef>
            </a:pPr>
            <a:r>
              <a:rPr lang="en-IN" sz="1300" b="1" spc="10" dirty="0">
                <a:solidFill>
                  <a:srgbClr val="23292E"/>
                </a:solidFill>
                <a:latin typeface="Tahoma"/>
                <a:cs typeface="Tahoma"/>
              </a:rPr>
              <a:t>Sector</a:t>
            </a:r>
            <a:r>
              <a:rPr sz="1300" b="1" spc="10" dirty="0">
                <a:solidFill>
                  <a:srgbClr val="23292E"/>
                </a:solidFill>
                <a:latin typeface="Tahoma"/>
                <a:cs typeface="Tahoma"/>
              </a:rPr>
              <a:t>:</a:t>
            </a:r>
            <a:r>
              <a:rPr sz="1300" b="1" spc="-15" dirty="0">
                <a:solidFill>
                  <a:srgbClr val="23292E"/>
                </a:solidFill>
                <a:latin typeface="Tahoma"/>
                <a:cs typeface="Tahoma"/>
              </a:rPr>
              <a:t> </a:t>
            </a:r>
            <a:r>
              <a:rPr lang="en-IN" sz="1300" spc="65" dirty="0">
                <a:solidFill>
                  <a:srgbClr val="23292E"/>
                </a:solidFill>
                <a:latin typeface="Verdana"/>
                <a:cs typeface="Tahoma"/>
              </a:rPr>
              <a:t>In the 1</a:t>
            </a:r>
            <a:r>
              <a:rPr lang="en-IN" sz="1300" spc="65" baseline="30000" dirty="0">
                <a:solidFill>
                  <a:srgbClr val="23292E"/>
                </a:solidFill>
                <a:latin typeface="Verdana"/>
                <a:cs typeface="Tahoma"/>
              </a:rPr>
              <a:t>st</a:t>
            </a:r>
            <a:r>
              <a:rPr lang="en-IN" sz="1300" spc="65" dirty="0">
                <a:solidFill>
                  <a:srgbClr val="23292E"/>
                </a:solidFill>
                <a:latin typeface="Verdana"/>
                <a:cs typeface="Tahoma"/>
              </a:rPr>
              <a:t> column, Sector names are mentioned. There are total different 63 sectors, some of them are AGRICULTURAL MACHINERY</a:t>
            </a:r>
            <a:r>
              <a:rPr lang="en-IN" sz="1250" spc="65" dirty="0">
                <a:solidFill>
                  <a:srgbClr val="23292E"/>
                </a:solidFill>
                <a:latin typeface="Verdana"/>
                <a:cs typeface="Tahoma"/>
              </a:rPr>
              <a:t>, AGRICULTURE SERVICES, AUTOMOBILE INDUSTRY, COMPUTER SOFTWARE &amp; HARDWARE etc.</a:t>
            </a:r>
            <a:endParaRPr sz="13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7131" y="3029838"/>
            <a:ext cx="9417685" cy="39837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765" marR="5080" indent="-12700">
              <a:lnSpc>
                <a:spcPct val="100800"/>
              </a:lnSpc>
              <a:spcBef>
                <a:spcPts val="80"/>
              </a:spcBef>
            </a:pPr>
            <a:r>
              <a:rPr lang="en-IN" sz="1300" b="1" spc="-75" dirty="0">
                <a:solidFill>
                  <a:srgbClr val="23292E"/>
                </a:solidFill>
                <a:latin typeface="Tahoma"/>
                <a:cs typeface="Tahoma"/>
              </a:rPr>
              <a:t>Year wise – </a:t>
            </a:r>
            <a:r>
              <a:rPr lang="en-IN" sz="1300" spc="-75" dirty="0">
                <a:solidFill>
                  <a:srgbClr val="23292E"/>
                </a:solidFill>
                <a:latin typeface="Tahoma"/>
                <a:cs typeface="Tahoma"/>
              </a:rPr>
              <a:t>Except 1</a:t>
            </a:r>
            <a:r>
              <a:rPr lang="en-IN" sz="1300" spc="-75" baseline="30000" dirty="0">
                <a:solidFill>
                  <a:srgbClr val="23292E"/>
                </a:solidFill>
                <a:latin typeface="Tahoma"/>
                <a:cs typeface="Tahoma"/>
              </a:rPr>
              <a:t>st</a:t>
            </a:r>
            <a:r>
              <a:rPr lang="en-IN" sz="1300" spc="-75" dirty="0">
                <a:solidFill>
                  <a:srgbClr val="23292E"/>
                </a:solidFill>
                <a:latin typeface="Tahoma"/>
                <a:cs typeface="Tahoma"/>
              </a:rPr>
              <a:t> column, There are different 17 columns  and in the columns years are mentioned from 2000-01 to 2016-17. In these column, Investment are mentioned.</a:t>
            </a:r>
            <a:endParaRPr sz="1300" dirty="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918700" y="2094483"/>
            <a:ext cx="1906270" cy="2664460"/>
            <a:chOff x="9918700" y="2094483"/>
            <a:chExt cx="1906270" cy="2664460"/>
          </a:xfrm>
        </p:grpSpPr>
        <p:sp>
          <p:nvSpPr>
            <p:cNvPr id="7" name="object 7"/>
            <p:cNvSpPr/>
            <p:nvPr/>
          </p:nvSpPr>
          <p:spPr>
            <a:xfrm>
              <a:off x="9928225" y="2104008"/>
              <a:ext cx="1887220" cy="2645410"/>
            </a:xfrm>
            <a:custGeom>
              <a:avLst/>
              <a:gdLst/>
              <a:ahLst/>
              <a:cxnLst/>
              <a:rect l="l" t="t" r="r" b="b"/>
              <a:pathLst>
                <a:path w="1887220" h="2645410">
                  <a:moveTo>
                    <a:pt x="1607439" y="0"/>
                  </a:moveTo>
                  <a:lnTo>
                    <a:pt x="489203" y="0"/>
                  </a:lnTo>
                  <a:lnTo>
                    <a:pt x="443853" y="3660"/>
                  </a:lnTo>
                  <a:lnTo>
                    <a:pt x="400844" y="14258"/>
                  </a:lnTo>
                  <a:lnTo>
                    <a:pt x="360749" y="31217"/>
                  </a:lnTo>
                  <a:lnTo>
                    <a:pt x="324140" y="53961"/>
                  </a:lnTo>
                  <a:lnTo>
                    <a:pt x="291591" y="81914"/>
                  </a:lnTo>
                  <a:lnTo>
                    <a:pt x="263676" y="114501"/>
                  </a:lnTo>
                  <a:lnTo>
                    <a:pt x="240966" y="151144"/>
                  </a:lnTo>
                  <a:lnTo>
                    <a:pt x="224036" y="191268"/>
                  </a:lnTo>
                  <a:lnTo>
                    <a:pt x="213457" y="234296"/>
                  </a:lnTo>
                  <a:lnTo>
                    <a:pt x="209803" y="279653"/>
                  </a:lnTo>
                  <a:lnTo>
                    <a:pt x="209803" y="440943"/>
                  </a:lnTo>
                  <a:lnTo>
                    <a:pt x="0" y="771525"/>
                  </a:lnTo>
                  <a:lnTo>
                    <a:pt x="209803" y="1102232"/>
                  </a:lnTo>
                  <a:lnTo>
                    <a:pt x="209803" y="2365755"/>
                  </a:lnTo>
                  <a:lnTo>
                    <a:pt x="213457" y="2411113"/>
                  </a:lnTo>
                  <a:lnTo>
                    <a:pt x="224036" y="2454141"/>
                  </a:lnTo>
                  <a:lnTo>
                    <a:pt x="240966" y="2494265"/>
                  </a:lnTo>
                  <a:lnTo>
                    <a:pt x="263676" y="2530908"/>
                  </a:lnTo>
                  <a:lnTo>
                    <a:pt x="291592" y="2563495"/>
                  </a:lnTo>
                  <a:lnTo>
                    <a:pt x="324140" y="2591448"/>
                  </a:lnTo>
                  <a:lnTo>
                    <a:pt x="360749" y="2614192"/>
                  </a:lnTo>
                  <a:lnTo>
                    <a:pt x="400844" y="2631151"/>
                  </a:lnTo>
                  <a:lnTo>
                    <a:pt x="443853" y="2641749"/>
                  </a:lnTo>
                  <a:lnTo>
                    <a:pt x="489203" y="2645410"/>
                  </a:lnTo>
                  <a:lnTo>
                    <a:pt x="1607439" y="2645410"/>
                  </a:lnTo>
                  <a:lnTo>
                    <a:pt x="1652727" y="2641749"/>
                  </a:lnTo>
                  <a:lnTo>
                    <a:pt x="1695700" y="2631151"/>
                  </a:lnTo>
                  <a:lnTo>
                    <a:pt x="1735781" y="2614192"/>
                  </a:lnTo>
                  <a:lnTo>
                    <a:pt x="1772392" y="2591448"/>
                  </a:lnTo>
                  <a:lnTo>
                    <a:pt x="1804955" y="2563494"/>
                  </a:lnTo>
                  <a:lnTo>
                    <a:pt x="1832893" y="2530908"/>
                  </a:lnTo>
                  <a:lnTo>
                    <a:pt x="1855628" y="2494265"/>
                  </a:lnTo>
                  <a:lnTo>
                    <a:pt x="1872582" y="2454141"/>
                  </a:lnTo>
                  <a:lnTo>
                    <a:pt x="1883178" y="2411113"/>
                  </a:lnTo>
                  <a:lnTo>
                    <a:pt x="1886839" y="2365755"/>
                  </a:lnTo>
                  <a:lnTo>
                    <a:pt x="1886839" y="279653"/>
                  </a:lnTo>
                  <a:lnTo>
                    <a:pt x="1883178" y="234296"/>
                  </a:lnTo>
                  <a:lnTo>
                    <a:pt x="1872582" y="191268"/>
                  </a:lnTo>
                  <a:lnTo>
                    <a:pt x="1855628" y="151144"/>
                  </a:lnTo>
                  <a:lnTo>
                    <a:pt x="1832893" y="114501"/>
                  </a:lnTo>
                  <a:lnTo>
                    <a:pt x="1804955" y="81914"/>
                  </a:lnTo>
                  <a:lnTo>
                    <a:pt x="1772392" y="53961"/>
                  </a:lnTo>
                  <a:lnTo>
                    <a:pt x="1735781" y="31217"/>
                  </a:lnTo>
                  <a:lnTo>
                    <a:pt x="1695700" y="14258"/>
                  </a:lnTo>
                  <a:lnTo>
                    <a:pt x="1652727" y="3660"/>
                  </a:lnTo>
                  <a:lnTo>
                    <a:pt x="1607439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28225" y="2104008"/>
              <a:ext cx="1887220" cy="2645410"/>
            </a:xfrm>
            <a:custGeom>
              <a:avLst/>
              <a:gdLst/>
              <a:ahLst/>
              <a:cxnLst/>
              <a:rect l="l" t="t" r="r" b="b"/>
              <a:pathLst>
                <a:path w="1887220" h="2645410">
                  <a:moveTo>
                    <a:pt x="1607439" y="0"/>
                  </a:moveTo>
                  <a:lnTo>
                    <a:pt x="1652727" y="3660"/>
                  </a:lnTo>
                  <a:lnTo>
                    <a:pt x="1695700" y="14258"/>
                  </a:lnTo>
                  <a:lnTo>
                    <a:pt x="1735781" y="31217"/>
                  </a:lnTo>
                  <a:lnTo>
                    <a:pt x="1772392" y="53961"/>
                  </a:lnTo>
                  <a:lnTo>
                    <a:pt x="1804955" y="81914"/>
                  </a:lnTo>
                  <a:lnTo>
                    <a:pt x="1832893" y="114501"/>
                  </a:lnTo>
                  <a:lnTo>
                    <a:pt x="1855628" y="151144"/>
                  </a:lnTo>
                  <a:lnTo>
                    <a:pt x="1872582" y="191268"/>
                  </a:lnTo>
                  <a:lnTo>
                    <a:pt x="1883178" y="234296"/>
                  </a:lnTo>
                  <a:lnTo>
                    <a:pt x="1886839" y="279653"/>
                  </a:lnTo>
                  <a:lnTo>
                    <a:pt x="1886839" y="440943"/>
                  </a:lnTo>
                  <a:lnTo>
                    <a:pt x="1886839" y="2365755"/>
                  </a:lnTo>
                  <a:lnTo>
                    <a:pt x="1883178" y="2411113"/>
                  </a:lnTo>
                  <a:lnTo>
                    <a:pt x="1872582" y="2454141"/>
                  </a:lnTo>
                  <a:lnTo>
                    <a:pt x="1855628" y="2494265"/>
                  </a:lnTo>
                  <a:lnTo>
                    <a:pt x="1832893" y="2530908"/>
                  </a:lnTo>
                  <a:lnTo>
                    <a:pt x="1804955" y="2563494"/>
                  </a:lnTo>
                  <a:lnTo>
                    <a:pt x="1772392" y="2591448"/>
                  </a:lnTo>
                  <a:lnTo>
                    <a:pt x="1735781" y="2614192"/>
                  </a:lnTo>
                  <a:lnTo>
                    <a:pt x="1695700" y="2631151"/>
                  </a:lnTo>
                  <a:lnTo>
                    <a:pt x="1652727" y="2641749"/>
                  </a:lnTo>
                  <a:lnTo>
                    <a:pt x="1607439" y="2645410"/>
                  </a:lnTo>
                  <a:lnTo>
                    <a:pt x="908557" y="2645410"/>
                  </a:lnTo>
                  <a:lnTo>
                    <a:pt x="489203" y="2645410"/>
                  </a:lnTo>
                  <a:lnTo>
                    <a:pt x="443853" y="2641749"/>
                  </a:lnTo>
                  <a:lnTo>
                    <a:pt x="400844" y="2631151"/>
                  </a:lnTo>
                  <a:lnTo>
                    <a:pt x="360749" y="2614192"/>
                  </a:lnTo>
                  <a:lnTo>
                    <a:pt x="324140" y="2591448"/>
                  </a:lnTo>
                  <a:lnTo>
                    <a:pt x="291592" y="2563495"/>
                  </a:lnTo>
                  <a:lnTo>
                    <a:pt x="263676" y="2530908"/>
                  </a:lnTo>
                  <a:lnTo>
                    <a:pt x="240966" y="2494265"/>
                  </a:lnTo>
                  <a:lnTo>
                    <a:pt x="224036" y="2454141"/>
                  </a:lnTo>
                  <a:lnTo>
                    <a:pt x="213457" y="2411113"/>
                  </a:lnTo>
                  <a:lnTo>
                    <a:pt x="209803" y="2365755"/>
                  </a:lnTo>
                  <a:lnTo>
                    <a:pt x="209803" y="1102232"/>
                  </a:lnTo>
                  <a:lnTo>
                    <a:pt x="0" y="771525"/>
                  </a:lnTo>
                  <a:lnTo>
                    <a:pt x="209803" y="440943"/>
                  </a:lnTo>
                  <a:lnTo>
                    <a:pt x="209803" y="279653"/>
                  </a:lnTo>
                  <a:lnTo>
                    <a:pt x="213457" y="234296"/>
                  </a:lnTo>
                  <a:lnTo>
                    <a:pt x="224036" y="191268"/>
                  </a:lnTo>
                  <a:lnTo>
                    <a:pt x="240966" y="151144"/>
                  </a:lnTo>
                  <a:lnTo>
                    <a:pt x="263676" y="114501"/>
                  </a:lnTo>
                  <a:lnTo>
                    <a:pt x="291591" y="81914"/>
                  </a:lnTo>
                  <a:lnTo>
                    <a:pt x="324140" y="53961"/>
                  </a:lnTo>
                  <a:lnTo>
                    <a:pt x="360749" y="31217"/>
                  </a:lnTo>
                  <a:lnTo>
                    <a:pt x="400844" y="14258"/>
                  </a:lnTo>
                  <a:lnTo>
                    <a:pt x="443853" y="3660"/>
                  </a:lnTo>
                  <a:lnTo>
                    <a:pt x="489203" y="0"/>
                  </a:lnTo>
                  <a:lnTo>
                    <a:pt x="908557" y="0"/>
                  </a:lnTo>
                  <a:lnTo>
                    <a:pt x="1607439" y="0"/>
                  </a:lnTo>
                  <a:close/>
                </a:path>
              </a:pathLst>
            </a:custGeom>
            <a:ln w="19050">
              <a:solidFill>
                <a:srgbClr val="8309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402061" y="2860675"/>
            <a:ext cx="10883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135" dirty="0">
                <a:solidFill>
                  <a:srgbClr val="FFFFFF"/>
                </a:solidFill>
                <a:latin typeface="Trebuchet MS"/>
                <a:cs typeface="Trebuchet MS"/>
              </a:rPr>
              <a:t>Wh</a:t>
            </a:r>
            <a:r>
              <a:rPr sz="1800" spc="10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FFFFFF"/>
                </a:solidFill>
                <a:latin typeface="Trebuchet MS"/>
                <a:cs typeface="Trebuchet MS"/>
              </a:rPr>
              <a:t>These 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ar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meters  </a:t>
            </a:r>
            <a:r>
              <a:rPr sz="1800" spc="-145" dirty="0">
                <a:solidFill>
                  <a:srgbClr val="FFFFFF"/>
                </a:solidFill>
                <a:latin typeface="Trebuchet MS"/>
                <a:cs typeface="Trebuchet MS"/>
              </a:rPr>
              <a:t>are </a:t>
            </a:r>
            <a:r>
              <a:rPr sz="18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Important?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7442"/>
            <a:chOff x="0" y="0"/>
            <a:chExt cx="12192000" cy="6857442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0"/>
              <a:ext cx="12191999" cy="685744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671906"/>
              <a:ext cx="4181855" cy="418452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904617"/>
              <a:ext cx="2350007" cy="235280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54288" y="5910611"/>
              <a:ext cx="899159" cy="89908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69528" y="1736217"/>
              <a:ext cx="2694431" cy="269417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96936" y="15240"/>
              <a:ext cx="1594103" cy="1593977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33932" y="1264665"/>
            <a:ext cx="1932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EBEBEB"/>
                </a:solidFill>
              </a:rPr>
              <a:t>INSIGHTS</a:t>
            </a:r>
            <a:endParaRPr sz="3600" dirty="0"/>
          </a:p>
        </p:txBody>
      </p:sp>
      <p:sp>
        <p:nvSpPr>
          <p:cNvPr id="17" name="object 17"/>
          <p:cNvSpPr txBox="1"/>
          <p:nvPr/>
        </p:nvSpPr>
        <p:spPr>
          <a:xfrm>
            <a:off x="3522472" y="1914827"/>
            <a:ext cx="585012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spc="-135" dirty="0">
                <a:latin typeface="Tahoma"/>
                <a:cs typeface="Tahoma"/>
              </a:rPr>
              <a:t>How many sectors are in given dataset?</a:t>
            </a:r>
            <a:endParaRPr sz="2400" dirty="0">
              <a:latin typeface="Tahoma"/>
              <a:cs typeface="Tahoma"/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B5392C4A-E8F8-2691-8923-E8F842F0A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218074"/>
              </p:ext>
            </p:extLst>
          </p:nvPr>
        </p:nvGraphicFramePr>
        <p:xfrm>
          <a:off x="1905000" y="2856869"/>
          <a:ext cx="8763000" cy="1700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0">
                  <a:extLst>
                    <a:ext uri="{9D8B030D-6E8A-4147-A177-3AD203B41FA5}">
                      <a16:colId xmlns:a16="http://schemas.microsoft.com/office/drawing/2014/main" val="2621666115"/>
                    </a:ext>
                  </a:extLst>
                </a:gridCol>
              </a:tblGrid>
              <a:tr h="170052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78660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D903054D-4DB3-A188-F6FC-7EF7226007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9" y="2873882"/>
            <a:ext cx="8763001" cy="16835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44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671906"/>
              <a:ext cx="4181855" cy="418452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904617"/>
              <a:ext cx="2350007" cy="235280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54288" y="5910611"/>
              <a:ext cx="899159" cy="89908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69528" y="1736217"/>
              <a:ext cx="2694431" cy="269417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96936" y="15240"/>
              <a:ext cx="1594103" cy="1593977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2308025" y="5490129"/>
            <a:ext cx="1022400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pc="-150" dirty="0">
                <a:latin typeface="Verdana"/>
                <a:cs typeface="Verdana"/>
              </a:rPr>
              <a:t>It </a:t>
            </a:r>
            <a:r>
              <a:rPr lang="en-US" spc="-150">
                <a:latin typeface="Verdana"/>
                <a:cs typeface="Verdana"/>
              </a:rPr>
              <a:t>is important part </a:t>
            </a:r>
            <a:r>
              <a:rPr lang="en-US" spc="-150" dirty="0">
                <a:latin typeface="Verdana"/>
                <a:cs typeface="Verdana"/>
              </a:rPr>
              <a:t>to analysis how much investment is done year by year.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66E2B62-7833-472A-84BC-BA10B18A9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7813" y="524267"/>
            <a:ext cx="7379446" cy="70696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Total Investment at Year on Year basis</a:t>
            </a:r>
            <a:endParaRPr lang="en-IN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FC6627-EB5D-7E27-78E8-800DDB67C8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0006" y="1500314"/>
            <a:ext cx="7479794" cy="34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75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2972" y="0"/>
            <a:ext cx="12304971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44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671906"/>
              <a:ext cx="4181855" cy="418452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904617"/>
              <a:ext cx="2350007" cy="235280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54288" y="5910611"/>
              <a:ext cx="899159" cy="89908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69528" y="1736217"/>
              <a:ext cx="2694431" cy="269417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96936" y="15240"/>
              <a:ext cx="1594103" cy="1593977"/>
            </a:xfrm>
            <a:prstGeom prst="rect">
              <a:avLst/>
            </a:prstGeom>
          </p:spPr>
        </p:pic>
      </p:grpSp>
      <p:sp>
        <p:nvSpPr>
          <p:cNvPr id="11" name="Title 10">
            <a:extLst>
              <a:ext uri="{FF2B5EF4-FFF2-40B4-BE49-F238E27FC236}">
                <a16:creationId xmlns:a16="http://schemas.microsoft.com/office/drawing/2014/main" id="{566E2B62-7833-472A-84BC-BA10B18A9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59815"/>
            <a:ext cx="7611675" cy="694933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Other Observations:</a:t>
            </a:r>
            <a:endParaRPr lang="en-IN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05053B-FE4A-4D3B-9076-905DC4EAA7A9}"/>
              </a:ext>
            </a:extLst>
          </p:cNvPr>
          <p:cNvSpPr txBox="1"/>
          <p:nvPr/>
        </p:nvSpPr>
        <p:spPr>
          <a:xfrm>
            <a:off x="685800" y="163625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Maximum investment is done in SERVICES SECTOR in 2016-17 whereas </a:t>
            </a:r>
            <a:r>
              <a:rPr lang="en-US"/>
              <a:t>minimum investment is done in COIR.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C6BC04-110C-4107-B3AB-F62AFA15563C}"/>
              </a:ext>
            </a:extLst>
          </p:cNvPr>
          <p:cNvSpPr txBox="1"/>
          <p:nvPr/>
        </p:nvSpPr>
        <p:spPr>
          <a:xfrm>
            <a:off x="609599" y="2743200"/>
            <a:ext cx="7848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also observed in 2000-01, There are 23 sectors in which no investment is done which is also maximum of no investment in any year.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CB1B17-B7A3-41D3-B351-C0A95A52C876}"/>
              </a:ext>
            </a:extLst>
          </p:cNvPr>
          <p:cNvSpPr txBox="1"/>
          <p:nvPr/>
        </p:nvSpPr>
        <p:spPr>
          <a:xfrm>
            <a:off x="685800" y="3810000"/>
            <a:ext cx="7042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 of 63 sectors, In 36 sectors average investment is under 100.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72457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275</TotalTime>
  <Words>308</Words>
  <Application>Microsoft Office PowerPoint</Application>
  <PresentationFormat>Widescreen</PresentationFormat>
  <Paragraphs>42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Cambria</vt:lpstr>
      <vt:lpstr>Century Gothic</vt:lpstr>
      <vt:lpstr>Lucida Sans Unicode</vt:lpstr>
      <vt:lpstr>Tahoma</vt:lpstr>
      <vt:lpstr>Trebuchet MS</vt:lpstr>
      <vt:lpstr>Verdana</vt:lpstr>
      <vt:lpstr>Wingdings 3</vt:lpstr>
      <vt:lpstr>Ion Boardroom</vt:lpstr>
      <vt:lpstr>PowerPoint Presentation</vt:lpstr>
      <vt:lpstr>PROJECT DETAILS</vt:lpstr>
      <vt:lpstr>PowerPoint Presentation</vt:lpstr>
      <vt:lpstr>PROBLEM STATEMENT</vt:lpstr>
      <vt:lpstr>PowerPoint Presentation</vt:lpstr>
      <vt:lpstr>PowerPoint Presentation</vt:lpstr>
      <vt:lpstr>INSIGHTS</vt:lpstr>
      <vt:lpstr>Total Investment at Year on Year basis</vt:lpstr>
      <vt:lpstr>Other Observations:</vt:lpstr>
      <vt:lpstr>Top 5 Sectors, Maximum Individual Investment</vt:lpstr>
      <vt:lpstr>Top 5 Year in terms of Investment</vt:lpstr>
      <vt:lpstr>PowerPoint Presentation</vt:lpstr>
      <vt:lpstr>PowerPoint Presentation</vt:lpstr>
      <vt:lpstr>Year Wise Analytics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Sachin</dc:creator>
  <cp:lastModifiedBy>Sanjeev Kumar</cp:lastModifiedBy>
  <cp:revision>37</cp:revision>
  <dcterms:created xsi:type="dcterms:W3CDTF">2022-07-03T14:44:44Z</dcterms:created>
  <dcterms:modified xsi:type="dcterms:W3CDTF">2022-07-25T20:38:05Z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2022-01-14T00:00:00Z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2022-07-03T00:00:00Z</vt:filetime>
  </property>
</Properties>
</file>