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8" r:id="rId13"/>
    <p:sldId id="270" r:id="rId14"/>
    <p:sldId id="271" r:id="rId15"/>
    <p:sldId id="272" r:id="rId16"/>
    <p:sldId id="273" r:id="rId17"/>
    <p:sldId id="274" r:id="rId1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0" autoAdjust="0"/>
  </p:normalViewPr>
  <p:slideViewPr>
    <p:cSldViewPr>
      <p:cViewPr varScale="1">
        <p:scale>
          <a:sx n="79" d="100"/>
          <a:sy n="79" d="100"/>
        </p:scale>
        <p:origin x="82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B301C-E435-4390-A37E-3CB49280092C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64D77-C87E-402A-A21D-6764E5471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34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64D77-C87E-402A-A21D-6764E547187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9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64D77-C87E-402A-A21D-6764E547187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4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3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21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39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276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5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84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9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78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70989" y="2933522"/>
            <a:ext cx="9148445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94688" y="3639692"/>
            <a:ext cx="9802622" cy="1306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46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11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84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79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13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05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24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6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4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41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03546" y="3728084"/>
            <a:ext cx="40308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solidFill>
                  <a:srgbClr val="7E7E7E"/>
                </a:solidFill>
                <a:latin typeface="Verdana"/>
                <a:cs typeface="Verdana"/>
              </a:rPr>
              <a:t>DETAIL</a:t>
            </a:r>
            <a:r>
              <a:rPr sz="1800" spc="-180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7E7E7E"/>
                </a:solidFill>
                <a:latin typeface="Verdana"/>
                <a:cs typeface="Verdana"/>
              </a:rPr>
              <a:t>D</a:t>
            </a:r>
            <a:r>
              <a:rPr sz="1800" spc="-13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7E7E7E"/>
                </a:solidFill>
                <a:latin typeface="Verdana"/>
                <a:cs typeface="Verdana"/>
              </a:rPr>
              <a:t>PRO</a:t>
            </a:r>
            <a:r>
              <a:rPr sz="1800" spc="-5" dirty="0">
                <a:solidFill>
                  <a:srgbClr val="7E7E7E"/>
                </a:solidFill>
                <a:latin typeface="Verdana"/>
                <a:cs typeface="Verdana"/>
              </a:rPr>
              <a:t>J</a:t>
            </a:r>
            <a:r>
              <a:rPr sz="1800" spc="-114" dirty="0">
                <a:solidFill>
                  <a:srgbClr val="7E7E7E"/>
                </a:solidFill>
                <a:latin typeface="Verdana"/>
                <a:cs typeface="Verdana"/>
              </a:rPr>
              <a:t>EC</a:t>
            </a:r>
            <a:r>
              <a:rPr sz="1800" spc="-10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1800" spc="-13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7E7E7E"/>
                </a:solidFill>
                <a:latin typeface="Verdana"/>
                <a:cs typeface="Verdana"/>
              </a:rPr>
              <a:t>REPO</a:t>
            </a:r>
            <a:r>
              <a:rPr sz="1800" spc="-85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1800" spc="-345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73980" y="710057"/>
            <a:ext cx="1844039" cy="2372995"/>
            <a:chOff x="5047488" y="807719"/>
            <a:chExt cx="1844039" cy="23729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7488" y="807719"/>
              <a:ext cx="1844039" cy="23727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2560" y="1002791"/>
              <a:ext cx="1274064" cy="18028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267200" y="5221367"/>
            <a:ext cx="39211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350">
                <a:solidFill>
                  <a:srgbClr val="F1F1F1"/>
                </a:solidFill>
                <a:latin typeface="Cambria" panose="02040503050406030204" pitchFamily="18" charset="0"/>
                <a:ea typeface="Cambria" panose="02040503050406030204" pitchFamily="18" charset="0"/>
                <a:cs typeface="Trebuchet MS"/>
              </a:rPr>
              <a:t>                  SANJEEV  KUMAR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83061" y="6108149"/>
            <a:ext cx="72313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BEBEBE"/>
                </a:solidFill>
                <a:latin typeface="Verdana"/>
                <a:cs typeface="Verdana"/>
              </a:rPr>
              <a:t>iNeuron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99E09-1596-4770-8C1F-74BBE4F92820}"/>
              </a:ext>
            </a:extLst>
          </p:cNvPr>
          <p:cNvSpPr txBox="1"/>
          <p:nvPr/>
        </p:nvSpPr>
        <p:spPr>
          <a:xfrm>
            <a:off x="1008061" y="2768863"/>
            <a:ext cx="1043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HEART DISEASE DIAGNOSIS ANALYSIS</a:t>
            </a:r>
            <a:endParaRPr lang="en-IN" sz="4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7374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67791" y="5899465"/>
            <a:ext cx="51333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1800" spc="-150" dirty="0">
                <a:latin typeface="Verdana"/>
                <a:cs typeface="Verdana"/>
              </a:rPr>
              <a:t>68.35 % people who belongs to elder age (&gt;55) </a:t>
            </a:r>
            <a:r>
              <a:rPr lang="en-US" spc="-150" dirty="0">
                <a:latin typeface="Verdana"/>
                <a:cs typeface="Verdana"/>
              </a:rPr>
              <a:t>are more prone to heart disease.</a:t>
            </a:r>
            <a:endParaRPr lang="en-US" sz="1800" spc="-15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83552" y="5911904"/>
            <a:ext cx="5040630" cy="554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55"/>
              </a:lnSpc>
              <a:spcBef>
                <a:spcPts val="100"/>
              </a:spcBef>
              <a:buFont typeface="Wingdings"/>
              <a:buChar char=""/>
              <a:tabLst>
                <a:tab pos="299720" algn="l"/>
              </a:tabLst>
            </a:pPr>
            <a:r>
              <a:rPr lang="en-US" sz="1800" dirty="0">
                <a:latin typeface="Verdana"/>
                <a:cs typeface="Verdana"/>
              </a:rPr>
              <a:t>Males are more affected by heart disease than the females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66E2B62-7833-472A-84BC-BA10B18A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813" y="524267"/>
            <a:ext cx="7379446" cy="7069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Who suffers from heart disease?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C72CCA-6D64-7C95-771F-B6DF7E031A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9263" y="1324173"/>
            <a:ext cx="3948112" cy="32030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19C3C2-B886-D2D7-9AD1-604A5EDDF8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5458" y="1324663"/>
            <a:ext cx="5923762" cy="32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1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67791" y="5899465"/>
            <a:ext cx="513334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pc="-150" dirty="0">
                <a:latin typeface="Verdana"/>
                <a:cs typeface="Verdana"/>
              </a:rPr>
              <a:t>It is very interesting to see that more heart patients don’t have any symptoms of chest pain (asymptomatic).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66E2B62-7833-472A-84BC-BA10B18A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813" y="524267"/>
            <a:ext cx="7379446" cy="70696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Chest pain experienced by Heart patients</a:t>
            </a:r>
            <a:endParaRPr lang="en-IN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DC64EC-55D3-CAB1-FF8A-5D1FED5C22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5419" y="1462012"/>
            <a:ext cx="7524453" cy="36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972" y="0"/>
            <a:ext cx="12304971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566E2B62-7833-472A-84BC-BA10B18A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59815"/>
            <a:ext cx="7611675" cy="69493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Other Observations:</a:t>
            </a:r>
            <a:endParaRPr lang="en-IN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05053B-FE4A-4D3B-9076-905DC4EAA7A9}"/>
              </a:ext>
            </a:extLst>
          </p:cNvPr>
          <p:cNvSpPr txBox="1"/>
          <p:nvPr/>
        </p:nvSpPr>
        <p:spPr>
          <a:xfrm>
            <a:off x="609600" y="1524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 of Max Heart rate of the patients who is having heart disease (139.26mm/Hg) is less than those who don’t have Heart disease.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C6BC04-110C-4107-B3AB-F62AFA15563C}"/>
              </a:ext>
            </a:extLst>
          </p:cNvPr>
          <p:cNvSpPr txBox="1"/>
          <p:nvPr/>
        </p:nvSpPr>
        <p:spPr>
          <a:xfrm>
            <a:off x="609599" y="2743200"/>
            <a:ext cx="784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ECG Measurement is higher (163) in patients who have heart disease than who don’t have heart disease.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CB1B17-B7A3-41D3-B351-C0A95A52C876}"/>
              </a:ext>
            </a:extLst>
          </p:cNvPr>
          <p:cNvSpPr txBox="1"/>
          <p:nvPr/>
        </p:nvSpPr>
        <p:spPr>
          <a:xfrm>
            <a:off x="685800" y="3810000"/>
            <a:ext cx="704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cholesterol is higher (251.47) in Heart patients those who have heart disease than those who don’t have.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24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C3561-CCB7-393F-8C38-F40A15763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10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2191999" cy="6865372"/>
            <a:chOff x="0" y="15240"/>
            <a:chExt cx="12191999" cy="686537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472" y="5920614"/>
              <a:ext cx="889594" cy="8890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14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209800"/>
              <a:ext cx="5715000" cy="46471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8044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EBEBEB"/>
                </a:solidFill>
              </a:rPr>
              <a:t>KEY </a:t>
            </a:r>
            <a:r>
              <a:rPr sz="3600" spc="-30" dirty="0">
                <a:solidFill>
                  <a:srgbClr val="EBEBEB"/>
                </a:solidFill>
              </a:rPr>
              <a:t>P</a:t>
            </a:r>
            <a:r>
              <a:rPr sz="3600" spc="-25" dirty="0">
                <a:solidFill>
                  <a:srgbClr val="EBEBEB"/>
                </a:solidFill>
              </a:rPr>
              <a:t>ERFORMAN</a:t>
            </a:r>
            <a:r>
              <a:rPr sz="3600" spc="-15" dirty="0">
                <a:solidFill>
                  <a:srgbClr val="EBEBEB"/>
                </a:solidFill>
              </a:rPr>
              <a:t>C</a:t>
            </a:r>
            <a:r>
              <a:rPr sz="3600" spc="-350" dirty="0">
                <a:solidFill>
                  <a:srgbClr val="EBEBEB"/>
                </a:solidFill>
              </a:rPr>
              <a:t>E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425" dirty="0">
                <a:solidFill>
                  <a:srgbClr val="EBEBEB"/>
                </a:solidFill>
              </a:rPr>
              <a:t>IND</a:t>
            </a:r>
            <a:r>
              <a:rPr sz="3600" spc="-270" dirty="0">
                <a:solidFill>
                  <a:srgbClr val="EBEBEB"/>
                </a:solidFill>
              </a:rPr>
              <a:t>I</a:t>
            </a:r>
            <a:r>
              <a:rPr sz="3600" spc="-25" dirty="0">
                <a:solidFill>
                  <a:srgbClr val="EBEBEB"/>
                </a:solidFill>
              </a:rPr>
              <a:t>CA</a:t>
            </a:r>
            <a:r>
              <a:rPr sz="3600" spc="-20" dirty="0">
                <a:solidFill>
                  <a:srgbClr val="EBEBEB"/>
                </a:solidFill>
              </a:rPr>
              <a:t>TO</a:t>
            </a:r>
            <a:r>
              <a:rPr sz="3600" spc="-15" dirty="0">
                <a:solidFill>
                  <a:srgbClr val="EBEBEB"/>
                </a:solidFill>
              </a:rPr>
              <a:t>R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350" dirty="0">
                <a:solidFill>
                  <a:srgbClr val="EBEBEB"/>
                </a:solidFill>
              </a:rPr>
              <a:t>(KPI)</a:t>
            </a:r>
            <a:endParaRPr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9DEFA-AC57-4A38-9B76-3D5FB36FABC6}"/>
              </a:ext>
            </a:extLst>
          </p:cNvPr>
          <p:cNvSpPr txBox="1"/>
          <p:nvPr/>
        </p:nvSpPr>
        <p:spPr>
          <a:xfrm>
            <a:off x="1233932" y="2438400"/>
            <a:ext cx="9510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Age distribution based on Heart disease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 distribution based on Heart disease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 depression and age based on Heart disease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 category vs Chest pain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Heart disease (Presence/Absence) in Total population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Chest pain type vs Heart disease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Cholesterol, Blood pressure, Heart rate based on Heart disease patients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ECG Measurement vs Heart disease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"/>
            <a:ext cx="12188824" cy="68578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"/>
            <a:ext cx="12188824" cy="68578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782" y="3500058"/>
            <a:ext cx="68243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0" dirty="0">
                <a:solidFill>
                  <a:schemeClr val="tx1"/>
                </a:solidFill>
              </a:rPr>
              <a:t>THANK YOU!</a:t>
            </a:r>
            <a:endParaRPr spc="-6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345" y="5920136"/>
              <a:ext cx="889531" cy="8889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72081"/>
              <a:ext cx="4181855" cy="4184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3565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EBEBEB"/>
                </a:solidFill>
              </a:rPr>
              <a:t>PR</a:t>
            </a:r>
            <a:r>
              <a:rPr sz="3600" spc="-15" dirty="0">
                <a:solidFill>
                  <a:srgbClr val="EBEBEB"/>
                </a:solidFill>
              </a:rPr>
              <a:t>O</a:t>
            </a:r>
            <a:r>
              <a:rPr sz="3600" spc="-135" dirty="0">
                <a:solidFill>
                  <a:srgbClr val="EBEBEB"/>
                </a:solidFill>
              </a:rPr>
              <a:t>JECT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250" dirty="0">
                <a:solidFill>
                  <a:srgbClr val="EBEBEB"/>
                </a:solidFill>
              </a:rPr>
              <a:t>D</a:t>
            </a:r>
            <a:r>
              <a:rPr sz="3600" spc="-195" dirty="0">
                <a:solidFill>
                  <a:srgbClr val="EBEBEB"/>
                </a:solidFill>
              </a:rPr>
              <a:t>E</a:t>
            </a:r>
            <a:r>
              <a:rPr sz="3600" spc="-385" dirty="0">
                <a:solidFill>
                  <a:srgbClr val="EBEBEB"/>
                </a:solidFill>
              </a:rPr>
              <a:t>TAIL</a:t>
            </a:r>
            <a:r>
              <a:rPr lang="en-US" spc="-385" dirty="0">
                <a:solidFill>
                  <a:srgbClr val="EBEBEB"/>
                </a:solidFill>
              </a:rPr>
              <a:t>S</a:t>
            </a:r>
            <a:endParaRPr sz="3600" dirty="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4163"/>
              </p:ext>
            </p:extLst>
          </p:nvPr>
        </p:nvGraphicFramePr>
        <p:xfrm>
          <a:off x="1742567" y="3006598"/>
          <a:ext cx="8478520" cy="2427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73">
                <a:tc>
                  <a:txBody>
                    <a:bodyPr/>
                    <a:lstStyle/>
                    <a:p>
                      <a:pPr marR="80010" algn="r">
                        <a:lnSpc>
                          <a:spcPts val="1935"/>
                        </a:lnSpc>
                        <a:spcBef>
                          <a:spcPts val="1265"/>
                        </a:spcBef>
                      </a:pPr>
                      <a:r>
                        <a:rPr sz="1800" b="1" spc="-70" dirty="0">
                          <a:latin typeface="Tahoma"/>
                          <a:cs typeface="Tahoma"/>
                        </a:rPr>
                        <a:t>Project</a:t>
                      </a:r>
                      <a:r>
                        <a:rPr sz="1800" b="1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40" dirty="0">
                          <a:latin typeface="Tahoma"/>
                          <a:cs typeface="Tahoma"/>
                        </a:rPr>
                        <a:t>Title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35"/>
                        </a:lnSpc>
                        <a:spcBef>
                          <a:spcPts val="1265"/>
                        </a:spcBef>
                      </a:pPr>
                      <a:r>
                        <a:rPr sz="1800" spc="-45" dirty="0">
                          <a:latin typeface="Verdana"/>
                          <a:cs typeface="Verdana"/>
                        </a:rPr>
                        <a:t>Heart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Disease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Diagnostic</a:t>
                      </a:r>
                      <a:r>
                        <a:rPr sz="18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45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85" dirty="0">
                          <a:latin typeface="Verdana"/>
                          <a:cs typeface="Verdana"/>
                        </a:rPr>
                        <a:t>Analysis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4">
                <a:tc>
                  <a:txBody>
                    <a:bodyPr/>
                    <a:lstStyle/>
                    <a:p>
                      <a:pPr marR="82550" algn="r">
                        <a:lnSpc>
                          <a:spcPts val="1595"/>
                        </a:lnSpc>
                        <a:spcBef>
                          <a:spcPts val="1265"/>
                        </a:spcBef>
                      </a:pPr>
                      <a:r>
                        <a:rPr sz="1800" b="1" spc="-20" dirty="0">
                          <a:latin typeface="Tahoma"/>
                          <a:cs typeface="Tahoma"/>
                        </a:rPr>
                        <a:t>Technology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95"/>
                        </a:lnSpc>
                        <a:spcBef>
                          <a:spcPts val="126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Bu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R="83185" algn="r">
                        <a:lnSpc>
                          <a:spcPts val="1614"/>
                        </a:lnSpc>
                        <a:spcBef>
                          <a:spcPts val="1265"/>
                        </a:spcBef>
                      </a:pPr>
                      <a:r>
                        <a:rPr sz="1800" b="1" spc="-35" dirty="0">
                          <a:latin typeface="Tahoma"/>
                          <a:cs typeface="Tahoma"/>
                        </a:rPr>
                        <a:t>Domain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14"/>
                        </a:lnSpc>
                        <a:spcBef>
                          <a:spcPts val="1265"/>
                        </a:spcBef>
                      </a:pPr>
                      <a:r>
                        <a:rPr sz="1800" spc="5" dirty="0">
                          <a:latin typeface="Verdana"/>
                          <a:cs typeface="Verdana"/>
                        </a:rPr>
                        <a:t>Healthcare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97">
                <a:tc>
                  <a:txBody>
                    <a:bodyPr/>
                    <a:lstStyle/>
                    <a:p>
                      <a:pPr marR="82550" algn="r">
                        <a:lnSpc>
                          <a:spcPts val="1910"/>
                        </a:lnSpc>
                        <a:spcBef>
                          <a:spcPts val="126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Projec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Difficult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level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10"/>
                        </a:lnSpc>
                        <a:spcBef>
                          <a:spcPts val="1260"/>
                        </a:spcBef>
                      </a:pPr>
                      <a:r>
                        <a:rPr sz="1800" spc="80" dirty="0">
                          <a:latin typeface="Verdana"/>
                          <a:cs typeface="Verdana"/>
                        </a:rPr>
                        <a:t>Advanced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R="78740" algn="r">
                        <a:lnSpc>
                          <a:spcPts val="1855"/>
                        </a:lnSpc>
                        <a:spcBef>
                          <a:spcPts val="1265"/>
                        </a:spcBef>
                      </a:pPr>
                      <a:r>
                        <a:rPr sz="1800" b="1" spc="-55" dirty="0">
                          <a:latin typeface="Tahoma"/>
                          <a:cs typeface="Tahoma"/>
                        </a:rPr>
                        <a:t>Programming</a:t>
                      </a:r>
                      <a:r>
                        <a:rPr sz="18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Language</a:t>
                      </a:r>
                      <a:r>
                        <a:rPr sz="18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0" dirty="0">
                          <a:latin typeface="Tahoma"/>
                          <a:cs typeface="Tahoma"/>
                        </a:rPr>
                        <a:t>Used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55"/>
                        </a:lnSpc>
                        <a:spcBef>
                          <a:spcPts val="1265"/>
                        </a:spcBef>
                      </a:pPr>
                      <a:r>
                        <a:rPr sz="1800" spc="-40" dirty="0">
                          <a:latin typeface="Verdana"/>
                          <a:cs typeface="Verdana"/>
                        </a:rPr>
                        <a:t>Python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97">
                <a:tc>
                  <a:txBody>
                    <a:bodyPr/>
                    <a:lstStyle/>
                    <a:p>
                      <a:pPr marR="81280" algn="r">
                        <a:lnSpc>
                          <a:spcPts val="2000"/>
                        </a:lnSpc>
                        <a:spcBef>
                          <a:spcPts val="1275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Tools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Used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00"/>
                        </a:lnSpc>
                        <a:spcBef>
                          <a:spcPts val="12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J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4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Ex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IN" sz="1800" spc="5" dirty="0">
                          <a:latin typeface="Verdana"/>
                          <a:cs typeface="Verdana"/>
                        </a:rPr>
                        <a:t>Tableau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FCB21EB-9794-4057-9218-7692356EA701}"/>
              </a:ext>
            </a:extLst>
          </p:cNvPr>
          <p:cNvSpPr txBox="1"/>
          <p:nvPr/>
        </p:nvSpPr>
        <p:spPr>
          <a:xfrm>
            <a:off x="10640059" y="6061758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iNeuron</a:t>
            </a:r>
            <a:endParaRPr lang="en-IN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345" y="5920136"/>
              <a:ext cx="889531" cy="8889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72081"/>
              <a:ext cx="4181855" cy="4184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33932" y="1264665"/>
            <a:ext cx="238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EBEBEB"/>
                </a:solidFill>
                <a:latin typeface="Verdana"/>
                <a:cs typeface="Verdana"/>
              </a:rPr>
              <a:t>OBJECTIVE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5243" y="2674651"/>
            <a:ext cx="9681845" cy="1306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0" marR="30480" indent="-342900" algn="just">
              <a:lnSpc>
                <a:spcPct val="100200"/>
              </a:lnSpc>
              <a:spcBef>
                <a:spcPts val="90"/>
              </a:spcBef>
            </a:pPr>
            <a:r>
              <a:rPr sz="3375" spc="-322" baseline="18518" dirty="0">
                <a:solidFill>
                  <a:srgbClr val="B31166"/>
                </a:solidFill>
                <a:latin typeface="Lucida Sans Unicode"/>
                <a:cs typeface="Lucida Sans Unicode"/>
              </a:rPr>
              <a:t>▶ </a:t>
            </a:r>
            <a:r>
              <a:rPr sz="2800" spc="-155" dirty="0">
                <a:latin typeface="Verdana"/>
                <a:cs typeface="Verdana"/>
              </a:rPr>
              <a:t>The </a:t>
            </a:r>
            <a:r>
              <a:rPr sz="2800" spc="70" dirty="0">
                <a:latin typeface="Verdana"/>
                <a:cs typeface="Verdana"/>
              </a:rPr>
              <a:t>goal </a:t>
            </a:r>
            <a:r>
              <a:rPr sz="2800" spc="10" dirty="0">
                <a:latin typeface="Verdana"/>
                <a:cs typeface="Verdana"/>
              </a:rPr>
              <a:t>of </a:t>
            </a:r>
            <a:r>
              <a:rPr sz="2800" spc="-204" dirty="0">
                <a:latin typeface="Verdana"/>
                <a:cs typeface="Verdana"/>
              </a:rPr>
              <a:t>this </a:t>
            </a:r>
            <a:r>
              <a:rPr sz="2800" spc="-20" dirty="0">
                <a:latin typeface="Verdana"/>
                <a:cs typeface="Verdana"/>
              </a:rPr>
              <a:t>project </a:t>
            </a:r>
            <a:r>
              <a:rPr sz="2800" spc="-295" dirty="0">
                <a:latin typeface="Verdana"/>
                <a:cs typeface="Verdana"/>
              </a:rPr>
              <a:t>is </a:t>
            </a:r>
            <a:r>
              <a:rPr sz="2800" spc="-15" dirty="0">
                <a:latin typeface="Verdana"/>
                <a:cs typeface="Verdana"/>
              </a:rPr>
              <a:t>to </a:t>
            </a:r>
            <a:r>
              <a:rPr sz="2800" spc="-35" dirty="0">
                <a:latin typeface="Verdana"/>
                <a:cs typeface="Verdana"/>
              </a:rPr>
              <a:t>analyse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-40" dirty="0">
                <a:latin typeface="Verdana"/>
                <a:cs typeface="Verdana"/>
              </a:rPr>
              <a:t>heart </a:t>
            </a:r>
            <a:r>
              <a:rPr sz="2800" spc="-45" dirty="0">
                <a:latin typeface="Verdana"/>
                <a:cs typeface="Verdana"/>
              </a:rPr>
              <a:t>disease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280" dirty="0">
                <a:latin typeface="Verdana"/>
                <a:cs typeface="Verdana"/>
              </a:rPr>
              <a:t>oc</a:t>
            </a:r>
            <a:r>
              <a:rPr sz="2800" spc="265" dirty="0">
                <a:latin typeface="Verdana"/>
                <a:cs typeface="Verdana"/>
              </a:rPr>
              <a:t>c</a:t>
            </a:r>
            <a:r>
              <a:rPr sz="2800" spc="-60" dirty="0">
                <a:latin typeface="Verdana"/>
                <a:cs typeface="Verdana"/>
              </a:rPr>
              <a:t>urren</a:t>
            </a:r>
            <a:r>
              <a:rPr sz="2800" spc="-55" dirty="0">
                <a:latin typeface="Verdana"/>
                <a:cs typeface="Verdana"/>
              </a:rPr>
              <a:t>c</a:t>
            </a:r>
            <a:r>
              <a:rPr sz="2800" spc="-50" dirty="0">
                <a:latin typeface="Verdana"/>
                <a:cs typeface="Verdana"/>
              </a:rPr>
              <a:t>e,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ba</a:t>
            </a:r>
            <a:r>
              <a:rPr sz="2800" spc="10" dirty="0">
                <a:latin typeface="Verdana"/>
                <a:cs typeface="Verdana"/>
              </a:rPr>
              <a:t>s</a:t>
            </a:r>
            <a:r>
              <a:rPr sz="2800" spc="160" dirty="0">
                <a:latin typeface="Verdana"/>
                <a:cs typeface="Verdana"/>
              </a:rPr>
              <a:t>ed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135" dirty="0">
                <a:latin typeface="Verdana"/>
                <a:cs typeface="Verdana"/>
              </a:rPr>
              <a:t>o</a:t>
            </a:r>
            <a:r>
              <a:rPr sz="2800" spc="-70" dirty="0">
                <a:latin typeface="Verdana"/>
                <a:cs typeface="Verdana"/>
              </a:rPr>
              <a:t>n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225" dirty="0">
                <a:latin typeface="Verdana"/>
                <a:cs typeface="Verdana"/>
              </a:rPr>
              <a:t>a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355" dirty="0">
                <a:latin typeface="Verdana"/>
                <a:cs typeface="Verdana"/>
              </a:rPr>
              <a:t>c</a:t>
            </a:r>
            <a:r>
              <a:rPr sz="2800" spc="10" dirty="0">
                <a:latin typeface="Verdana"/>
                <a:cs typeface="Verdana"/>
              </a:rPr>
              <a:t>o</a:t>
            </a:r>
            <a:r>
              <a:rPr sz="2800" spc="20" dirty="0">
                <a:latin typeface="Verdana"/>
                <a:cs typeface="Verdana"/>
              </a:rPr>
              <a:t>m</a:t>
            </a:r>
            <a:r>
              <a:rPr sz="2800" spc="-25" dirty="0">
                <a:latin typeface="Verdana"/>
                <a:cs typeface="Verdana"/>
              </a:rPr>
              <a:t>binati</a:t>
            </a:r>
            <a:r>
              <a:rPr sz="2800" spc="-20" dirty="0">
                <a:latin typeface="Verdana"/>
                <a:cs typeface="Verdana"/>
              </a:rPr>
              <a:t>o</a:t>
            </a:r>
            <a:r>
              <a:rPr sz="2800" spc="-70" dirty="0">
                <a:latin typeface="Verdana"/>
                <a:cs typeface="Verdana"/>
              </a:rPr>
              <a:t>n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135" dirty="0">
                <a:latin typeface="Verdana"/>
                <a:cs typeface="Verdana"/>
              </a:rPr>
              <a:t>o</a:t>
            </a:r>
            <a:r>
              <a:rPr sz="2800" spc="-110" dirty="0">
                <a:latin typeface="Verdana"/>
                <a:cs typeface="Verdana"/>
              </a:rPr>
              <a:t>f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featu</a:t>
            </a:r>
            <a:r>
              <a:rPr sz="2800" spc="-40" dirty="0">
                <a:latin typeface="Verdana"/>
                <a:cs typeface="Verdana"/>
              </a:rPr>
              <a:t>r</a:t>
            </a:r>
            <a:r>
              <a:rPr sz="2800" spc="-114" dirty="0">
                <a:latin typeface="Verdana"/>
                <a:cs typeface="Verdana"/>
              </a:rPr>
              <a:t>es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t</a:t>
            </a:r>
            <a:r>
              <a:rPr sz="2800" dirty="0">
                <a:latin typeface="Verdana"/>
                <a:cs typeface="Verdana"/>
              </a:rPr>
              <a:t>hat  </a:t>
            </a:r>
            <a:r>
              <a:rPr sz="2800" spc="-20" dirty="0">
                <a:latin typeface="Verdana"/>
                <a:cs typeface="Verdana"/>
              </a:rPr>
              <a:t>descri</a:t>
            </a:r>
            <a:r>
              <a:rPr sz="2800" spc="-10" dirty="0">
                <a:latin typeface="Verdana"/>
                <a:cs typeface="Verdana"/>
              </a:rPr>
              <a:t>b</a:t>
            </a:r>
            <a:r>
              <a:rPr sz="2800" spc="-114" dirty="0">
                <a:latin typeface="Verdana"/>
                <a:cs typeface="Verdana"/>
              </a:rPr>
              <a:t>es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h</a:t>
            </a:r>
            <a:r>
              <a:rPr sz="2800" spc="-35" dirty="0">
                <a:latin typeface="Verdana"/>
                <a:cs typeface="Verdana"/>
              </a:rPr>
              <a:t>eart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d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spc="-110" dirty="0">
                <a:latin typeface="Verdana"/>
                <a:cs typeface="Verdana"/>
              </a:rPr>
              <a:t>s</a:t>
            </a:r>
            <a:r>
              <a:rPr sz="2800" spc="-135" dirty="0">
                <a:latin typeface="Verdana"/>
                <a:cs typeface="Verdana"/>
              </a:rPr>
              <a:t>e</a:t>
            </a:r>
            <a:r>
              <a:rPr sz="2800" spc="229" dirty="0">
                <a:latin typeface="Verdana"/>
                <a:cs typeface="Verdana"/>
              </a:rPr>
              <a:t>a</a:t>
            </a:r>
            <a:r>
              <a:rPr sz="2800" spc="-110" dirty="0">
                <a:latin typeface="Verdana"/>
                <a:cs typeface="Verdana"/>
              </a:rPr>
              <a:t>s</a:t>
            </a:r>
            <a:r>
              <a:rPr sz="2800" spc="-135" dirty="0">
                <a:latin typeface="Verdana"/>
                <a:cs typeface="Verdana"/>
              </a:rPr>
              <a:t>e</a:t>
            </a:r>
            <a:r>
              <a:rPr sz="2800" spc="-245" dirty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EFB83-8C05-41EB-9DB1-D5D758C52436}"/>
              </a:ext>
            </a:extLst>
          </p:cNvPr>
          <p:cNvSpPr txBox="1"/>
          <p:nvPr/>
        </p:nvSpPr>
        <p:spPr>
          <a:xfrm>
            <a:off x="10339037" y="603509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iNeuron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7271" y="7373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345" y="5920136"/>
              <a:ext cx="889531" cy="8889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72081"/>
              <a:ext cx="4181855" cy="4184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4638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EBEBEB"/>
                </a:solidFill>
              </a:rPr>
              <a:t>PR</a:t>
            </a:r>
            <a:r>
              <a:rPr sz="3600" spc="-15" dirty="0">
                <a:solidFill>
                  <a:srgbClr val="EBEBEB"/>
                </a:solidFill>
              </a:rPr>
              <a:t>O</a:t>
            </a:r>
            <a:r>
              <a:rPr sz="3600" spc="-195" dirty="0">
                <a:solidFill>
                  <a:srgbClr val="EBEBEB"/>
                </a:solidFill>
              </a:rPr>
              <a:t>BLE</a:t>
            </a:r>
            <a:r>
              <a:rPr sz="3600" spc="-254" dirty="0">
                <a:solidFill>
                  <a:srgbClr val="EBEBEB"/>
                </a:solidFill>
              </a:rPr>
              <a:t>M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475" dirty="0">
                <a:solidFill>
                  <a:srgbClr val="EBEBEB"/>
                </a:solidFill>
              </a:rPr>
              <a:t>STA</a:t>
            </a:r>
            <a:r>
              <a:rPr sz="3600" spc="-430" dirty="0">
                <a:solidFill>
                  <a:srgbClr val="EBEBEB"/>
                </a:solidFill>
              </a:rPr>
              <a:t>T</a:t>
            </a:r>
            <a:r>
              <a:rPr sz="3600" spc="-155" dirty="0">
                <a:solidFill>
                  <a:srgbClr val="EBEBEB"/>
                </a:solidFill>
              </a:rPr>
              <a:t>EM</a:t>
            </a:r>
            <a:r>
              <a:rPr sz="3600" spc="-120" dirty="0">
                <a:solidFill>
                  <a:srgbClr val="EBEBEB"/>
                </a:solidFill>
              </a:rPr>
              <a:t>E</a:t>
            </a:r>
            <a:r>
              <a:rPr sz="3600" spc="-360" dirty="0">
                <a:solidFill>
                  <a:srgbClr val="EBEBEB"/>
                </a:solidFill>
              </a:rPr>
              <a:t>NT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1246222" y="2341576"/>
            <a:ext cx="9645015" cy="283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2850" spc="-277" baseline="19005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40" dirty="0">
                <a:latin typeface="Verdana"/>
                <a:cs typeface="Verdana"/>
              </a:rPr>
              <a:t>Health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4" dirty="0">
                <a:latin typeface="Verdana"/>
                <a:cs typeface="Verdana"/>
              </a:rPr>
              <a:t>is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real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wealth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-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65" dirty="0">
                <a:latin typeface="Verdana"/>
                <a:cs typeface="Verdana"/>
              </a:rPr>
              <a:t>In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pandemic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time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realized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the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brute </a:t>
            </a:r>
            <a:r>
              <a:rPr sz="2400" spc="-10" dirty="0">
                <a:latin typeface="Verdana"/>
                <a:cs typeface="Verdana"/>
              </a:rPr>
              <a:t>effects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50" dirty="0">
                <a:latin typeface="Verdana"/>
                <a:cs typeface="Verdana"/>
              </a:rPr>
              <a:t>covid-19 </a:t>
            </a:r>
            <a:r>
              <a:rPr sz="2400" spc="25" dirty="0">
                <a:latin typeface="Verdana"/>
                <a:cs typeface="Verdana"/>
              </a:rPr>
              <a:t>on </a:t>
            </a:r>
            <a:r>
              <a:rPr sz="2400" spc="-60" dirty="0">
                <a:latin typeface="Verdana"/>
                <a:cs typeface="Verdana"/>
              </a:rPr>
              <a:t>all irrespective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5" dirty="0">
                <a:latin typeface="Verdana"/>
                <a:cs typeface="Verdana"/>
              </a:rPr>
              <a:t>any </a:t>
            </a:r>
            <a:r>
              <a:rPr sz="2400" spc="-145" dirty="0">
                <a:latin typeface="Verdana"/>
                <a:cs typeface="Verdana"/>
              </a:rPr>
              <a:t>status. </a:t>
            </a:r>
            <a:r>
              <a:rPr sz="2400" spc="-5" dirty="0">
                <a:latin typeface="Verdana"/>
                <a:cs typeface="Verdana"/>
              </a:rPr>
              <a:t>You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-40" dirty="0">
                <a:latin typeface="Verdana"/>
                <a:cs typeface="Verdana"/>
              </a:rPr>
              <a:t>required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30" dirty="0">
                <a:latin typeface="Verdana"/>
                <a:cs typeface="Verdana"/>
              </a:rPr>
              <a:t>analyse </a:t>
            </a:r>
            <a:r>
              <a:rPr sz="2400" spc="-175" dirty="0">
                <a:latin typeface="Verdana"/>
                <a:cs typeface="Verdana"/>
              </a:rPr>
              <a:t>this </a:t>
            </a:r>
            <a:r>
              <a:rPr sz="2400" spc="-20" dirty="0">
                <a:latin typeface="Verdana"/>
                <a:cs typeface="Verdana"/>
              </a:rPr>
              <a:t>health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45" dirty="0">
                <a:latin typeface="Verdana"/>
                <a:cs typeface="Verdana"/>
              </a:rPr>
              <a:t>medical </a:t>
            </a:r>
            <a:r>
              <a:rPr sz="2400" spc="95" dirty="0">
                <a:latin typeface="Verdana"/>
                <a:cs typeface="Verdana"/>
              </a:rPr>
              <a:t>data </a:t>
            </a:r>
            <a:r>
              <a:rPr sz="2400" spc="-95" dirty="0">
                <a:latin typeface="Verdana"/>
                <a:cs typeface="Verdana"/>
              </a:rPr>
              <a:t>for 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bette</a:t>
            </a:r>
            <a:r>
              <a:rPr sz="2400" spc="-25" dirty="0">
                <a:latin typeface="Verdana"/>
                <a:cs typeface="Verdana"/>
              </a:rPr>
              <a:t>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future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prepar</a:t>
            </a:r>
            <a:r>
              <a:rPr sz="2400" spc="30" dirty="0">
                <a:latin typeface="Verdana"/>
                <a:cs typeface="Verdana"/>
              </a:rPr>
              <a:t>a</a:t>
            </a:r>
            <a:r>
              <a:rPr sz="2400" spc="-95" dirty="0">
                <a:latin typeface="Verdana"/>
                <a:cs typeface="Verdana"/>
              </a:rPr>
              <a:t>tion.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100" dirty="0">
              <a:latin typeface="Verdana"/>
              <a:cs typeface="Verdana"/>
            </a:endParaRPr>
          </a:p>
          <a:p>
            <a:pPr marL="393700" marR="325755" indent="-342900">
              <a:lnSpc>
                <a:spcPts val="2810"/>
              </a:lnSpc>
              <a:tabLst>
                <a:tab pos="393065" algn="l"/>
              </a:tabLst>
            </a:pPr>
            <a:r>
              <a:rPr sz="2850" spc="-277" baseline="19005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13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data</a:t>
            </a:r>
            <a:r>
              <a:rPr sz="2400" spc="20" dirty="0">
                <a:latin typeface="Verdana"/>
                <a:cs typeface="Verdana"/>
              </a:rPr>
              <a:t>s</a:t>
            </a:r>
            <a:r>
              <a:rPr sz="2400" spc="-5" dirty="0">
                <a:latin typeface="Verdana"/>
                <a:cs typeface="Verdana"/>
              </a:rPr>
              <a:t>et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330" dirty="0">
                <a:latin typeface="Verdana"/>
                <a:cs typeface="Verdana"/>
              </a:rPr>
              <a:t>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formed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taking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25" dirty="0">
                <a:latin typeface="Verdana"/>
                <a:cs typeface="Verdana"/>
              </a:rPr>
              <a:t>nto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90" dirty="0">
                <a:latin typeface="Verdana"/>
                <a:cs typeface="Verdana"/>
              </a:rPr>
              <a:t>c</a:t>
            </a:r>
            <a:r>
              <a:rPr sz="2400" spc="-50" dirty="0">
                <a:latin typeface="Verdana"/>
                <a:cs typeface="Verdana"/>
              </a:rPr>
              <a:t>onsidera</a:t>
            </a:r>
            <a:r>
              <a:rPr sz="2400" spc="-30" dirty="0">
                <a:latin typeface="Verdana"/>
                <a:cs typeface="Verdana"/>
              </a:rPr>
              <a:t>t</a:t>
            </a:r>
            <a:r>
              <a:rPr sz="2400" spc="-40" dirty="0">
                <a:latin typeface="Verdana"/>
                <a:cs typeface="Verdana"/>
              </a:rPr>
              <a:t>io</a:t>
            </a:r>
            <a:r>
              <a:rPr sz="2400" spc="-5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som</a:t>
            </a:r>
            <a:r>
              <a:rPr sz="2400" spc="-35" dirty="0">
                <a:latin typeface="Verdana"/>
                <a:cs typeface="Verdana"/>
              </a:rPr>
              <a:t>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65" dirty="0">
                <a:latin typeface="Verdana"/>
                <a:cs typeface="Verdana"/>
              </a:rPr>
              <a:t>inform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55" dirty="0">
                <a:latin typeface="Verdana"/>
                <a:cs typeface="Verdana"/>
              </a:rPr>
              <a:t>ti</a:t>
            </a:r>
            <a:r>
              <a:rPr sz="2400" spc="-105" dirty="0">
                <a:latin typeface="Verdana"/>
                <a:cs typeface="Verdana"/>
              </a:rPr>
              <a:t>o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30</a:t>
            </a:r>
            <a:r>
              <a:rPr sz="2400" spc="-200" dirty="0">
                <a:latin typeface="Verdana"/>
                <a:cs typeface="Verdana"/>
              </a:rPr>
              <a:t>3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individ</a:t>
            </a:r>
            <a:r>
              <a:rPr sz="2400" spc="-70" dirty="0">
                <a:latin typeface="Verdana"/>
                <a:cs typeface="Verdana"/>
              </a:rPr>
              <a:t>u</a:t>
            </a:r>
            <a:r>
              <a:rPr sz="2400" spc="-100" dirty="0">
                <a:latin typeface="Verdana"/>
                <a:cs typeface="Verdana"/>
              </a:rPr>
              <a:t>al</a:t>
            </a:r>
            <a:r>
              <a:rPr sz="2400" spc="-110" dirty="0">
                <a:latin typeface="Verdana"/>
                <a:cs typeface="Verdana"/>
              </a:rPr>
              <a:t>s</a:t>
            </a:r>
            <a:r>
              <a:rPr sz="2400" spc="-210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5FB8A-5A69-4714-8852-B75A853C8C2E}"/>
              </a:ext>
            </a:extLst>
          </p:cNvPr>
          <p:cNvSpPr txBox="1"/>
          <p:nvPr/>
        </p:nvSpPr>
        <p:spPr>
          <a:xfrm>
            <a:off x="9525000" y="5867400"/>
            <a:ext cx="889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iNeuron</a:t>
            </a:r>
            <a:endParaRPr lang="en-IN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3345" y="5920082"/>
            <a:ext cx="889531" cy="888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6F7E6-D380-6FCC-BBE8-1C8F5EEB7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48" y="0"/>
            <a:ext cx="1222604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"/>
            <a:ext cx="12188824" cy="68578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131" y="1238758"/>
            <a:ext cx="9640570" cy="16167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765" marR="5080" indent="-12700">
              <a:lnSpc>
                <a:spcPct val="100499"/>
              </a:lnSpc>
              <a:spcBef>
                <a:spcPts val="85"/>
              </a:spcBef>
            </a:pPr>
            <a:r>
              <a:rPr sz="1300" b="1" spc="10" dirty="0">
                <a:solidFill>
                  <a:srgbClr val="23292E"/>
                </a:solidFill>
                <a:latin typeface="Tahoma"/>
                <a:cs typeface="Tahoma"/>
              </a:rPr>
              <a:t>Age:</a:t>
            </a:r>
            <a:r>
              <a:rPr sz="1300" b="1" spc="-1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23292E"/>
                </a:solidFill>
                <a:latin typeface="Verdana"/>
                <a:cs typeface="Verdana"/>
              </a:rPr>
              <a:t>Age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most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important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factor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developing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cardiovascular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or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diseases,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approximately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tripling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4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each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90" dirty="0">
                <a:solidFill>
                  <a:srgbClr val="23292E"/>
                </a:solidFill>
                <a:latin typeface="Verdana"/>
                <a:cs typeface="Verdana"/>
              </a:rPr>
              <a:t>decade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life.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Coronary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fatty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streaks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can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begin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form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5" dirty="0">
                <a:solidFill>
                  <a:srgbClr val="23292E"/>
                </a:solidFill>
                <a:latin typeface="Verdana"/>
                <a:cs typeface="Verdana"/>
              </a:rPr>
              <a:t>adolescence.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70" dirty="0">
                <a:solidFill>
                  <a:srgbClr val="23292E"/>
                </a:solidFill>
                <a:latin typeface="Verdana"/>
                <a:cs typeface="Verdana"/>
              </a:rPr>
              <a:t>It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estimated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82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percent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people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who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die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coronary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disease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are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65 </a:t>
            </a:r>
            <a:r>
              <a:rPr sz="1300" spc="50" dirty="0">
                <a:solidFill>
                  <a:srgbClr val="23292E"/>
                </a:solidFill>
                <a:latin typeface="Verdana"/>
                <a:cs typeface="Verdana"/>
              </a:rPr>
              <a:t>and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older.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Simultaneously,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stroke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doubles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every </a:t>
            </a:r>
            <a:r>
              <a:rPr sz="1300" spc="90" dirty="0">
                <a:solidFill>
                  <a:srgbClr val="23292E"/>
                </a:solidFill>
                <a:latin typeface="Verdana"/>
                <a:cs typeface="Verdana"/>
              </a:rPr>
              <a:t>decade </a:t>
            </a:r>
            <a:r>
              <a:rPr sz="1300" spc="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after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age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23292E"/>
                </a:solidFill>
                <a:latin typeface="Verdana"/>
                <a:cs typeface="Verdana"/>
              </a:rPr>
              <a:t>55.</a:t>
            </a: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Verdana"/>
              <a:cs typeface="Verdana"/>
            </a:endParaRPr>
          </a:p>
          <a:p>
            <a:pPr marL="24765" marR="97155" indent="-12700">
              <a:lnSpc>
                <a:spcPct val="100400"/>
              </a:lnSpc>
            </a:pPr>
            <a:r>
              <a:rPr sz="1300" b="1" spc="-70" dirty="0">
                <a:solidFill>
                  <a:srgbClr val="23292E"/>
                </a:solidFill>
                <a:latin typeface="Tahoma"/>
                <a:cs typeface="Tahoma"/>
              </a:rPr>
              <a:t>Sex:</a:t>
            </a:r>
            <a:r>
              <a:rPr sz="1300" b="1" spc="-2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Men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are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at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greater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disease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than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pre-menopausal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women.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0" dirty="0">
                <a:solidFill>
                  <a:srgbClr val="23292E"/>
                </a:solidFill>
                <a:latin typeface="Verdana"/>
                <a:cs typeface="Verdana"/>
              </a:rPr>
              <a:t>Once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past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menopause,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it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has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been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argued </a:t>
            </a:r>
            <a:r>
              <a:rPr sz="1300" spc="-4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woman's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similar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man’s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although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more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recent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0" dirty="0">
                <a:solidFill>
                  <a:srgbClr val="23292E"/>
                </a:solidFill>
                <a:latin typeface="Verdana"/>
                <a:cs typeface="Verdana"/>
              </a:rPr>
              <a:t>data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from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WHO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and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UN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disputes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this.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23292E"/>
                </a:solidFill>
                <a:latin typeface="Verdana"/>
                <a:cs typeface="Verdana"/>
              </a:rPr>
              <a:t>If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female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has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diabetes,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she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more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likely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develop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disease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than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male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diabetes.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131" y="3029838"/>
            <a:ext cx="9417685" cy="42290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765" marR="5080" indent="-12700">
              <a:lnSpc>
                <a:spcPct val="100800"/>
              </a:lnSpc>
              <a:spcBef>
                <a:spcPts val="80"/>
              </a:spcBef>
            </a:pPr>
            <a:r>
              <a:rPr sz="1300" b="1" spc="-75" dirty="0">
                <a:solidFill>
                  <a:srgbClr val="23292E"/>
                </a:solidFill>
                <a:latin typeface="Tahoma"/>
                <a:cs typeface="Tahoma"/>
              </a:rPr>
              <a:t>Resting</a:t>
            </a:r>
            <a:r>
              <a:rPr sz="1300" b="1" spc="-1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30" dirty="0">
                <a:solidFill>
                  <a:srgbClr val="23292E"/>
                </a:solidFill>
                <a:latin typeface="Tahoma"/>
                <a:cs typeface="Tahoma"/>
              </a:rPr>
              <a:t>Blood</a:t>
            </a:r>
            <a:r>
              <a:rPr sz="1300" b="1" spc="-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80" dirty="0">
                <a:solidFill>
                  <a:srgbClr val="23292E"/>
                </a:solidFill>
                <a:latin typeface="Tahoma"/>
                <a:cs typeface="Tahoma"/>
              </a:rPr>
              <a:t>Pressure:</a:t>
            </a:r>
            <a:r>
              <a:rPr sz="1300" b="1" spc="-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Over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time,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pressure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can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60" dirty="0">
                <a:solidFill>
                  <a:srgbClr val="23292E"/>
                </a:solidFill>
                <a:latin typeface="Verdana"/>
                <a:cs typeface="Verdana"/>
              </a:rPr>
              <a:t>damage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arteries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feed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heart.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pressure </a:t>
            </a:r>
            <a:r>
              <a:rPr sz="1300" spc="-4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occurs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other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conditions,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such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as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obesity,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cholesterol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diabetes,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increases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even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more.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131" y="3625977"/>
            <a:ext cx="9168765" cy="42290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765" marR="5080" indent="-12700">
              <a:lnSpc>
                <a:spcPct val="100800"/>
              </a:lnSpc>
              <a:spcBef>
                <a:spcPts val="80"/>
              </a:spcBef>
            </a:pPr>
            <a:r>
              <a:rPr sz="1300" b="1" spc="-60" dirty="0">
                <a:solidFill>
                  <a:srgbClr val="23292E"/>
                </a:solidFill>
                <a:latin typeface="Tahoma"/>
                <a:cs typeface="Tahoma"/>
              </a:rPr>
              <a:t>Fasting</a:t>
            </a:r>
            <a:r>
              <a:rPr sz="1300" b="1" spc="-1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25" dirty="0">
                <a:solidFill>
                  <a:srgbClr val="23292E"/>
                </a:solidFill>
                <a:latin typeface="Tahoma"/>
                <a:cs typeface="Tahoma"/>
              </a:rPr>
              <a:t>Blood</a:t>
            </a:r>
            <a:r>
              <a:rPr sz="1300" b="1" spc="-20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60" dirty="0">
                <a:solidFill>
                  <a:srgbClr val="23292E"/>
                </a:solidFill>
                <a:latin typeface="Tahoma"/>
                <a:cs typeface="Tahoma"/>
              </a:rPr>
              <a:t>Sugar:</a:t>
            </a:r>
            <a:r>
              <a:rPr sz="1300" b="1" spc="-10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Not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producing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enough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hormone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secreted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by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pancreas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(insulin)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or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not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responding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 </a:t>
            </a:r>
            <a:r>
              <a:rPr sz="1300" spc="-4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insulin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properly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causes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body's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sugar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levels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rise,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increasing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attack.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131" y="4223384"/>
            <a:ext cx="9536430" cy="14185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765" marR="5080" indent="-12700">
              <a:lnSpc>
                <a:spcPct val="100800"/>
              </a:lnSpc>
              <a:spcBef>
                <a:spcPts val="80"/>
              </a:spcBef>
            </a:pPr>
            <a:r>
              <a:rPr sz="1300" b="1" spc="-40" dirty="0">
                <a:solidFill>
                  <a:srgbClr val="23292E"/>
                </a:solidFill>
                <a:latin typeface="Tahoma"/>
                <a:cs typeface="Tahoma"/>
              </a:rPr>
              <a:t>Cholesterol: </a:t>
            </a:r>
            <a:r>
              <a:rPr sz="1300" spc="70" dirty="0">
                <a:solidFill>
                  <a:srgbClr val="23292E"/>
                </a:solidFill>
                <a:latin typeface="Verdana"/>
                <a:cs typeface="Verdana"/>
              </a:rPr>
              <a:t>A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 level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low-density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lipoprotein 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(LDL)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cholesterol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(the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"bad"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cholesterol) </a:t>
            </a:r>
            <a:r>
              <a:rPr sz="1300" spc="-135" dirty="0">
                <a:solidFill>
                  <a:srgbClr val="23292E"/>
                </a:solidFill>
                <a:latin typeface="Verdana"/>
                <a:cs typeface="Verdana"/>
              </a:rPr>
              <a:t>is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most 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likely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to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narrow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arteries.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level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triglycerides,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type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fat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related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diet,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also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ups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attack.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However, </a:t>
            </a:r>
            <a:r>
              <a:rPr sz="1300" spc="-4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level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high-density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lipoprotein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(HDL)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cholesterol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(the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"good"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cholesterol)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lowers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attack.</a:t>
            </a: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Verdana"/>
              <a:cs typeface="Verdana"/>
            </a:endParaRPr>
          </a:p>
          <a:p>
            <a:pPr marL="24765" marR="214629" indent="-12700">
              <a:lnSpc>
                <a:spcPct val="100899"/>
              </a:lnSpc>
            </a:pPr>
            <a:r>
              <a:rPr sz="1300" b="1" spc="-75" dirty="0">
                <a:solidFill>
                  <a:srgbClr val="23292E"/>
                </a:solidFill>
                <a:latin typeface="Tahoma"/>
                <a:cs typeface="Tahoma"/>
              </a:rPr>
              <a:t>Resting</a:t>
            </a:r>
            <a:r>
              <a:rPr sz="1300" b="1" dirty="0">
                <a:solidFill>
                  <a:srgbClr val="23292E"/>
                </a:solidFill>
                <a:latin typeface="Tahoma"/>
                <a:cs typeface="Tahoma"/>
              </a:rPr>
              <a:t> ECG: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For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people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at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low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cardiovascular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disease,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65" dirty="0">
                <a:solidFill>
                  <a:srgbClr val="23292E"/>
                </a:solidFill>
                <a:latin typeface="Verdana"/>
                <a:cs typeface="Verdana"/>
              </a:rPr>
              <a:t>USPSTF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concludes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moderate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certainty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4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potential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harms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screening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with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resting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exercise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ECG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equal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exceed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the potential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benefits. 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For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people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at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intermediate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3292E"/>
                </a:solidFill>
                <a:latin typeface="Verdana"/>
                <a:cs typeface="Verdana"/>
              </a:rPr>
              <a:t>risk,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current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evidence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insufficient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assess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5" dirty="0">
                <a:solidFill>
                  <a:srgbClr val="23292E"/>
                </a:solidFill>
                <a:latin typeface="Verdana"/>
                <a:cs typeface="Verdana"/>
              </a:rPr>
              <a:t>balance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benefits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0" dirty="0">
                <a:solidFill>
                  <a:srgbClr val="23292E"/>
                </a:solidFill>
                <a:latin typeface="Verdana"/>
                <a:cs typeface="Verdana"/>
              </a:rPr>
              <a:t>and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harms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screening.</a:t>
            </a:r>
            <a:endParaRPr sz="13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18700" y="2094483"/>
            <a:ext cx="1906270" cy="2664460"/>
            <a:chOff x="9918700" y="2094483"/>
            <a:chExt cx="1906270" cy="2664460"/>
          </a:xfrm>
        </p:grpSpPr>
        <p:sp>
          <p:nvSpPr>
            <p:cNvPr id="7" name="object 7"/>
            <p:cNvSpPr/>
            <p:nvPr/>
          </p:nvSpPr>
          <p:spPr>
            <a:xfrm>
              <a:off x="9928225" y="2104008"/>
              <a:ext cx="1887220" cy="2645410"/>
            </a:xfrm>
            <a:custGeom>
              <a:avLst/>
              <a:gdLst/>
              <a:ahLst/>
              <a:cxnLst/>
              <a:rect l="l" t="t" r="r" b="b"/>
              <a:pathLst>
                <a:path w="1887220" h="2645410">
                  <a:moveTo>
                    <a:pt x="1607439" y="0"/>
                  </a:moveTo>
                  <a:lnTo>
                    <a:pt x="489203" y="0"/>
                  </a:lnTo>
                  <a:lnTo>
                    <a:pt x="443853" y="3660"/>
                  </a:lnTo>
                  <a:lnTo>
                    <a:pt x="400844" y="14258"/>
                  </a:lnTo>
                  <a:lnTo>
                    <a:pt x="360749" y="31217"/>
                  </a:lnTo>
                  <a:lnTo>
                    <a:pt x="324140" y="53961"/>
                  </a:lnTo>
                  <a:lnTo>
                    <a:pt x="291591" y="81914"/>
                  </a:lnTo>
                  <a:lnTo>
                    <a:pt x="263676" y="114501"/>
                  </a:lnTo>
                  <a:lnTo>
                    <a:pt x="240966" y="151144"/>
                  </a:lnTo>
                  <a:lnTo>
                    <a:pt x="224036" y="191268"/>
                  </a:lnTo>
                  <a:lnTo>
                    <a:pt x="213457" y="234296"/>
                  </a:lnTo>
                  <a:lnTo>
                    <a:pt x="209803" y="279653"/>
                  </a:lnTo>
                  <a:lnTo>
                    <a:pt x="209803" y="440943"/>
                  </a:lnTo>
                  <a:lnTo>
                    <a:pt x="0" y="771525"/>
                  </a:lnTo>
                  <a:lnTo>
                    <a:pt x="209803" y="1102232"/>
                  </a:lnTo>
                  <a:lnTo>
                    <a:pt x="209803" y="2365755"/>
                  </a:lnTo>
                  <a:lnTo>
                    <a:pt x="213457" y="2411113"/>
                  </a:lnTo>
                  <a:lnTo>
                    <a:pt x="224036" y="2454141"/>
                  </a:lnTo>
                  <a:lnTo>
                    <a:pt x="240966" y="2494265"/>
                  </a:lnTo>
                  <a:lnTo>
                    <a:pt x="263676" y="2530908"/>
                  </a:lnTo>
                  <a:lnTo>
                    <a:pt x="291592" y="2563495"/>
                  </a:lnTo>
                  <a:lnTo>
                    <a:pt x="324140" y="2591448"/>
                  </a:lnTo>
                  <a:lnTo>
                    <a:pt x="360749" y="2614192"/>
                  </a:lnTo>
                  <a:lnTo>
                    <a:pt x="400844" y="2631151"/>
                  </a:lnTo>
                  <a:lnTo>
                    <a:pt x="443853" y="2641749"/>
                  </a:lnTo>
                  <a:lnTo>
                    <a:pt x="489203" y="2645410"/>
                  </a:lnTo>
                  <a:lnTo>
                    <a:pt x="1607439" y="2645410"/>
                  </a:lnTo>
                  <a:lnTo>
                    <a:pt x="1652727" y="2641749"/>
                  </a:lnTo>
                  <a:lnTo>
                    <a:pt x="1695700" y="2631151"/>
                  </a:lnTo>
                  <a:lnTo>
                    <a:pt x="1735781" y="2614192"/>
                  </a:lnTo>
                  <a:lnTo>
                    <a:pt x="1772392" y="2591448"/>
                  </a:lnTo>
                  <a:lnTo>
                    <a:pt x="1804955" y="2563494"/>
                  </a:lnTo>
                  <a:lnTo>
                    <a:pt x="1832893" y="2530908"/>
                  </a:lnTo>
                  <a:lnTo>
                    <a:pt x="1855628" y="2494265"/>
                  </a:lnTo>
                  <a:lnTo>
                    <a:pt x="1872582" y="2454141"/>
                  </a:lnTo>
                  <a:lnTo>
                    <a:pt x="1883178" y="2411113"/>
                  </a:lnTo>
                  <a:lnTo>
                    <a:pt x="1886839" y="2365755"/>
                  </a:lnTo>
                  <a:lnTo>
                    <a:pt x="1886839" y="279653"/>
                  </a:lnTo>
                  <a:lnTo>
                    <a:pt x="1883178" y="234296"/>
                  </a:lnTo>
                  <a:lnTo>
                    <a:pt x="1872582" y="191268"/>
                  </a:lnTo>
                  <a:lnTo>
                    <a:pt x="1855628" y="151144"/>
                  </a:lnTo>
                  <a:lnTo>
                    <a:pt x="1832893" y="114501"/>
                  </a:lnTo>
                  <a:lnTo>
                    <a:pt x="1804955" y="81914"/>
                  </a:lnTo>
                  <a:lnTo>
                    <a:pt x="1772392" y="53961"/>
                  </a:lnTo>
                  <a:lnTo>
                    <a:pt x="1735781" y="31217"/>
                  </a:lnTo>
                  <a:lnTo>
                    <a:pt x="1695700" y="14258"/>
                  </a:lnTo>
                  <a:lnTo>
                    <a:pt x="1652727" y="3660"/>
                  </a:lnTo>
                  <a:lnTo>
                    <a:pt x="1607439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28225" y="2104008"/>
              <a:ext cx="1887220" cy="2645410"/>
            </a:xfrm>
            <a:custGeom>
              <a:avLst/>
              <a:gdLst/>
              <a:ahLst/>
              <a:cxnLst/>
              <a:rect l="l" t="t" r="r" b="b"/>
              <a:pathLst>
                <a:path w="1887220" h="2645410">
                  <a:moveTo>
                    <a:pt x="1607439" y="0"/>
                  </a:moveTo>
                  <a:lnTo>
                    <a:pt x="1652727" y="3660"/>
                  </a:lnTo>
                  <a:lnTo>
                    <a:pt x="1695700" y="14258"/>
                  </a:lnTo>
                  <a:lnTo>
                    <a:pt x="1735781" y="31217"/>
                  </a:lnTo>
                  <a:lnTo>
                    <a:pt x="1772392" y="53961"/>
                  </a:lnTo>
                  <a:lnTo>
                    <a:pt x="1804955" y="81914"/>
                  </a:lnTo>
                  <a:lnTo>
                    <a:pt x="1832893" y="114501"/>
                  </a:lnTo>
                  <a:lnTo>
                    <a:pt x="1855628" y="151144"/>
                  </a:lnTo>
                  <a:lnTo>
                    <a:pt x="1872582" y="191268"/>
                  </a:lnTo>
                  <a:lnTo>
                    <a:pt x="1883178" y="234296"/>
                  </a:lnTo>
                  <a:lnTo>
                    <a:pt x="1886839" y="279653"/>
                  </a:lnTo>
                  <a:lnTo>
                    <a:pt x="1886839" y="440943"/>
                  </a:lnTo>
                  <a:lnTo>
                    <a:pt x="1886839" y="2365755"/>
                  </a:lnTo>
                  <a:lnTo>
                    <a:pt x="1883178" y="2411113"/>
                  </a:lnTo>
                  <a:lnTo>
                    <a:pt x="1872582" y="2454141"/>
                  </a:lnTo>
                  <a:lnTo>
                    <a:pt x="1855628" y="2494265"/>
                  </a:lnTo>
                  <a:lnTo>
                    <a:pt x="1832893" y="2530908"/>
                  </a:lnTo>
                  <a:lnTo>
                    <a:pt x="1804955" y="2563494"/>
                  </a:lnTo>
                  <a:lnTo>
                    <a:pt x="1772392" y="2591448"/>
                  </a:lnTo>
                  <a:lnTo>
                    <a:pt x="1735781" y="2614192"/>
                  </a:lnTo>
                  <a:lnTo>
                    <a:pt x="1695700" y="2631151"/>
                  </a:lnTo>
                  <a:lnTo>
                    <a:pt x="1652727" y="2641749"/>
                  </a:lnTo>
                  <a:lnTo>
                    <a:pt x="1607439" y="2645410"/>
                  </a:lnTo>
                  <a:lnTo>
                    <a:pt x="908557" y="2645410"/>
                  </a:lnTo>
                  <a:lnTo>
                    <a:pt x="489203" y="2645410"/>
                  </a:lnTo>
                  <a:lnTo>
                    <a:pt x="443853" y="2641749"/>
                  </a:lnTo>
                  <a:lnTo>
                    <a:pt x="400844" y="2631151"/>
                  </a:lnTo>
                  <a:lnTo>
                    <a:pt x="360749" y="2614192"/>
                  </a:lnTo>
                  <a:lnTo>
                    <a:pt x="324140" y="2591448"/>
                  </a:lnTo>
                  <a:lnTo>
                    <a:pt x="291592" y="2563495"/>
                  </a:lnTo>
                  <a:lnTo>
                    <a:pt x="263676" y="2530908"/>
                  </a:lnTo>
                  <a:lnTo>
                    <a:pt x="240966" y="2494265"/>
                  </a:lnTo>
                  <a:lnTo>
                    <a:pt x="224036" y="2454141"/>
                  </a:lnTo>
                  <a:lnTo>
                    <a:pt x="213457" y="2411113"/>
                  </a:lnTo>
                  <a:lnTo>
                    <a:pt x="209803" y="2365755"/>
                  </a:lnTo>
                  <a:lnTo>
                    <a:pt x="209803" y="1102232"/>
                  </a:lnTo>
                  <a:lnTo>
                    <a:pt x="0" y="771525"/>
                  </a:lnTo>
                  <a:lnTo>
                    <a:pt x="209803" y="440943"/>
                  </a:lnTo>
                  <a:lnTo>
                    <a:pt x="209803" y="279653"/>
                  </a:lnTo>
                  <a:lnTo>
                    <a:pt x="213457" y="234296"/>
                  </a:lnTo>
                  <a:lnTo>
                    <a:pt x="224036" y="191268"/>
                  </a:lnTo>
                  <a:lnTo>
                    <a:pt x="240966" y="151144"/>
                  </a:lnTo>
                  <a:lnTo>
                    <a:pt x="263676" y="114501"/>
                  </a:lnTo>
                  <a:lnTo>
                    <a:pt x="291591" y="81914"/>
                  </a:lnTo>
                  <a:lnTo>
                    <a:pt x="324140" y="53961"/>
                  </a:lnTo>
                  <a:lnTo>
                    <a:pt x="360749" y="31217"/>
                  </a:lnTo>
                  <a:lnTo>
                    <a:pt x="400844" y="14258"/>
                  </a:lnTo>
                  <a:lnTo>
                    <a:pt x="443853" y="3660"/>
                  </a:lnTo>
                  <a:lnTo>
                    <a:pt x="489203" y="0"/>
                  </a:lnTo>
                  <a:lnTo>
                    <a:pt x="908557" y="0"/>
                  </a:lnTo>
                  <a:lnTo>
                    <a:pt x="1607439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402061" y="2860675"/>
            <a:ext cx="1088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Wh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These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meters 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Important?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131" y="1238758"/>
            <a:ext cx="9636760" cy="1636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765" marR="73025" indent="-12700">
              <a:lnSpc>
                <a:spcPct val="100499"/>
              </a:lnSpc>
              <a:spcBef>
                <a:spcPts val="85"/>
              </a:spcBef>
            </a:pPr>
            <a:r>
              <a:rPr sz="1300" b="1" dirty="0">
                <a:solidFill>
                  <a:srgbClr val="23292E"/>
                </a:solidFill>
                <a:latin typeface="Tahoma"/>
                <a:cs typeface="Tahoma"/>
              </a:rPr>
              <a:t>Max </a:t>
            </a:r>
            <a:r>
              <a:rPr sz="1300" b="1" spc="-50" dirty="0">
                <a:solidFill>
                  <a:srgbClr val="23292E"/>
                </a:solidFill>
                <a:latin typeface="Tahoma"/>
                <a:cs typeface="Tahoma"/>
              </a:rPr>
              <a:t>heart </a:t>
            </a:r>
            <a:r>
              <a:rPr sz="1300" b="1" spc="-45" dirty="0">
                <a:solidFill>
                  <a:srgbClr val="23292E"/>
                </a:solidFill>
                <a:latin typeface="Tahoma"/>
                <a:cs typeface="Tahoma"/>
              </a:rPr>
              <a:t>rate </a:t>
            </a:r>
            <a:r>
              <a:rPr sz="1300" b="1" spc="10" dirty="0">
                <a:solidFill>
                  <a:srgbClr val="23292E"/>
                </a:solidFill>
                <a:latin typeface="Tahoma"/>
                <a:cs typeface="Tahoma"/>
              </a:rPr>
              <a:t>achieved: 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in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cardiovascular </a:t>
            </a:r>
            <a:r>
              <a:rPr sz="1300" spc="-135" dirty="0">
                <a:solidFill>
                  <a:srgbClr val="23292E"/>
                </a:solidFill>
                <a:latin typeface="Verdana"/>
                <a:cs typeface="Verdana"/>
              </a:rPr>
              <a:t>risk,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associated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with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acceleration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rate,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was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comparable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observed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pressure.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70" dirty="0">
                <a:solidFill>
                  <a:srgbClr val="23292E"/>
                </a:solidFill>
                <a:latin typeface="Verdana"/>
                <a:cs typeface="Verdana"/>
              </a:rPr>
              <a:t>It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has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been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shown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an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rate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by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10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beats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per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minute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was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associated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an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cardiac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5" dirty="0">
                <a:solidFill>
                  <a:srgbClr val="23292E"/>
                </a:solidFill>
                <a:latin typeface="Verdana"/>
                <a:cs typeface="Verdana"/>
              </a:rPr>
              <a:t>death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by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at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least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85" dirty="0">
                <a:solidFill>
                  <a:srgbClr val="23292E"/>
                </a:solidFill>
                <a:latin typeface="Verdana"/>
                <a:cs typeface="Verdana"/>
              </a:rPr>
              <a:t>20%,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and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this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in </a:t>
            </a:r>
            <a:r>
              <a:rPr sz="1300" spc="-4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similar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one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observed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an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systolic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pressure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by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10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mm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Hg.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Verdana"/>
              <a:cs typeface="Verdana"/>
            </a:endParaRPr>
          </a:p>
          <a:p>
            <a:pPr marL="30480" marR="5080" algn="just">
              <a:lnSpc>
                <a:spcPct val="105000"/>
              </a:lnSpc>
            </a:pPr>
            <a:r>
              <a:rPr sz="1300" b="1" spc="-204" dirty="0">
                <a:solidFill>
                  <a:srgbClr val="23292E"/>
                </a:solidFill>
                <a:latin typeface="Tahoma"/>
                <a:cs typeface="Tahoma"/>
              </a:rPr>
              <a:t>ST</a:t>
            </a:r>
            <a:r>
              <a:rPr sz="1300" b="1" spc="-200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45" dirty="0">
                <a:solidFill>
                  <a:srgbClr val="23292E"/>
                </a:solidFill>
                <a:latin typeface="Tahoma"/>
                <a:cs typeface="Tahoma"/>
              </a:rPr>
              <a:t>Depression: </a:t>
            </a:r>
            <a:r>
              <a:rPr sz="1300" spc="-150" dirty="0">
                <a:solidFill>
                  <a:srgbClr val="1F2023"/>
                </a:solidFill>
                <a:latin typeface="Verdana"/>
                <a:cs typeface="Verdana"/>
              </a:rPr>
              <a:t>In </a:t>
            </a:r>
            <a:r>
              <a:rPr sz="1300" spc="-20" dirty="0">
                <a:solidFill>
                  <a:srgbClr val="1F2023"/>
                </a:solidFill>
                <a:latin typeface="Verdana"/>
                <a:cs typeface="Verdana"/>
              </a:rPr>
              <a:t>unstable </a:t>
            </a:r>
            <a:r>
              <a:rPr sz="1300" spc="-10" dirty="0">
                <a:solidFill>
                  <a:srgbClr val="1F2023"/>
                </a:solidFill>
                <a:latin typeface="Verdana"/>
                <a:cs typeface="Verdana"/>
              </a:rPr>
              <a:t>coronary </a:t>
            </a:r>
            <a:r>
              <a:rPr sz="1300" spc="-55" dirty="0">
                <a:solidFill>
                  <a:srgbClr val="1F2023"/>
                </a:solidFill>
                <a:latin typeface="Verdana"/>
                <a:cs typeface="Verdana"/>
              </a:rPr>
              <a:t>artery </a:t>
            </a:r>
            <a:r>
              <a:rPr sz="1300" spc="-35" dirty="0">
                <a:solidFill>
                  <a:srgbClr val="1F2023"/>
                </a:solidFill>
                <a:latin typeface="Verdana"/>
                <a:cs typeface="Verdana"/>
              </a:rPr>
              <a:t>disease, </a:t>
            </a:r>
            <a:r>
              <a:rPr sz="1300" spc="-80" dirty="0">
                <a:solidFill>
                  <a:srgbClr val="1F2023"/>
                </a:solidFill>
                <a:latin typeface="Verdana"/>
                <a:cs typeface="Verdana"/>
              </a:rPr>
              <a:t>ST-segment </a:t>
            </a:r>
            <a:r>
              <a:rPr sz="1300" spc="-30" dirty="0">
                <a:solidFill>
                  <a:srgbClr val="1F2023"/>
                </a:solidFill>
                <a:latin typeface="Verdana"/>
                <a:cs typeface="Verdana"/>
              </a:rPr>
              <a:t>depression </a:t>
            </a:r>
            <a:r>
              <a:rPr sz="1300" spc="-140" dirty="0">
                <a:solidFill>
                  <a:srgbClr val="1F2023"/>
                </a:solidFill>
                <a:latin typeface="Verdana"/>
                <a:cs typeface="Verdana"/>
              </a:rPr>
              <a:t>is </a:t>
            </a:r>
            <a:r>
              <a:rPr sz="1300" spc="5" dirty="0">
                <a:solidFill>
                  <a:srgbClr val="1F2023"/>
                </a:solidFill>
                <a:latin typeface="Verdana"/>
                <a:cs typeface="Verdana"/>
              </a:rPr>
              <a:t>associated </a:t>
            </a:r>
            <a:r>
              <a:rPr sz="1300" spc="-55" dirty="0">
                <a:solidFill>
                  <a:srgbClr val="1F2023"/>
                </a:solidFill>
                <a:latin typeface="Verdana"/>
                <a:cs typeface="Verdana"/>
              </a:rPr>
              <a:t>with </a:t>
            </a:r>
            <a:r>
              <a:rPr sz="1300" spc="100" dirty="0">
                <a:solidFill>
                  <a:srgbClr val="1F2023"/>
                </a:solidFill>
                <a:latin typeface="Verdana"/>
                <a:cs typeface="Verdana"/>
              </a:rPr>
              <a:t>a </a:t>
            </a:r>
            <a:r>
              <a:rPr sz="1300" spc="-185" dirty="0">
                <a:solidFill>
                  <a:srgbClr val="1F2023"/>
                </a:solidFill>
                <a:latin typeface="Verdana"/>
                <a:cs typeface="Verdana"/>
              </a:rPr>
              <a:t>100%</a:t>
            </a:r>
            <a:r>
              <a:rPr sz="1300" spc="-18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1F2023"/>
                </a:solidFill>
                <a:latin typeface="Verdana"/>
                <a:cs typeface="Verdana"/>
              </a:rPr>
              <a:t>increase </a:t>
            </a:r>
            <a:r>
              <a:rPr sz="1300" spc="-65" dirty="0">
                <a:solidFill>
                  <a:srgbClr val="1F2023"/>
                </a:solidFill>
                <a:latin typeface="Verdana"/>
                <a:cs typeface="Verdana"/>
              </a:rPr>
              <a:t>in </a:t>
            </a:r>
            <a:r>
              <a:rPr sz="1300" spc="-15" dirty="0">
                <a:solidFill>
                  <a:srgbClr val="1F2023"/>
                </a:solidFill>
                <a:latin typeface="Verdana"/>
                <a:cs typeface="Verdana"/>
              </a:rPr>
              <a:t>the </a:t>
            </a:r>
            <a:r>
              <a:rPr sz="1300" spc="-1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25" dirty="0">
                <a:solidFill>
                  <a:srgbClr val="1F2023"/>
                </a:solidFill>
                <a:latin typeface="Verdana"/>
                <a:cs typeface="Verdana"/>
              </a:rPr>
              <a:t>occurrence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of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1F2023"/>
                </a:solidFill>
                <a:latin typeface="Verdana"/>
                <a:cs typeface="Verdana"/>
              </a:rPr>
              <a:t>three-vessel/left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1F2023"/>
                </a:solidFill>
                <a:latin typeface="Verdana"/>
                <a:cs typeface="Verdana"/>
              </a:rPr>
              <a:t>main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1F2023"/>
                </a:solidFill>
                <a:latin typeface="Verdana"/>
                <a:cs typeface="Verdana"/>
              </a:rPr>
              <a:t>disease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50" dirty="0">
                <a:solidFill>
                  <a:srgbClr val="1F2023"/>
                </a:solidFill>
                <a:latin typeface="Verdana"/>
                <a:cs typeface="Verdana"/>
              </a:rPr>
              <a:t>and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1F2023"/>
                </a:solidFill>
                <a:latin typeface="Verdana"/>
                <a:cs typeface="Verdana"/>
              </a:rPr>
              <a:t>to</a:t>
            </a:r>
            <a:r>
              <a:rPr sz="1300" spc="-8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1F2023"/>
                </a:solidFill>
                <a:latin typeface="Verdana"/>
                <a:cs typeface="Verdana"/>
              </a:rPr>
              <a:t>an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increased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1F2023"/>
                </a:solidFill>
                <a:latin typeface="Verdana"/>
                <a:cs typeface="Verdana"/>
              </a:rPr>
              <a:t>risk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of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Verdana"/>
                <a:cs typeface="Verdana"/>
              </a:rPr>
              <a:t>subsequent</a:t>
            </a:r>
            <a:r>
              <a:rPr sz="1300" spc="-8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1F2023"/>
                </a:solidFill>
                <a:latin typeface="Verdana"/>
                <a:cs typeface="Verdana"/>
              </a:rPr>
              <a:t>cardiac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1F2023"/>
                </a:solidFill>
                <a:latin typeface="Verdana"/>
                <a:cs typeface="Verdana"/>
              </a:rPr>
              <a:t>events.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150" dirty="0">
                <a:solidFill>
                  <a:srgbClr val="1F2023"/>
                </a:solidFill>
                <a:latin typeface="Verdana"/>
                <a:cs typeface="Verdana"/>
              </a:rPr>
              <a:t>In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Verdana"/>
                <a:cs typeface="Verdana"/>
              </a:rPr>
              <a:t>these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Verdana"/>
                <a:cs typeface="Verdana"/>
              </a:rPr>
              <a:t>patients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1F2023"/>
                </a:solidFill>
                <a:latin typeface="Verdana"/>
                <a:cs typeface="Verdana"/>
              </a:rPr>
              <a:t>an </a:t>
            </a:r>
            <a:r>
              <a:rPr sz="1300" spc="-44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1F2023"/>
                </a:solidFill>
                <a:latin typeface="Verdana"/>
                <a:cs typeface="Verdana"/>
              </a:rPr>
              <a:t>early</a:t>
            </a:r>
            <a:r>
              <a:rPr sz="1300" spc="-10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1F2023"/>
                </a:solidFill>
                <a:latin typeface="Verdana"/>
                <a:cs typeface="Verdana"/>
              </a:rPr>
              <a:t>invasive</a:t>
            </a:r>
            <a:r>
              <a:rPr sz="1300" spc="-10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1F2023"/>
                </a:solidFill>
                <a:latin typeface="Verdana"/>
                <a:cs typeface="Verdana"/>
              </a:rPr>
              <a:t>strategy</a:t>
            </a:r>
            <a:r>
              <a:rPr sz="1300" spc="-9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1F2023"/>
                </a:solidFill>
                <a:latin typeface="Verdana"/>
                <a:cs typeface="Verdana"/>
              </a:rPr>
              <a:t>substantially</a:t>
            </a:r>
            <a:r>
              <a:rPr sz="1300" spc="-10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decreases</a:t>
            </a:r>
            <a:r>
              <a:rPr sz="1300" spc="-10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1F2023"/>
                </a:solidFill>
                <a:latin typeface="Verdana"/>
                <a:cs typeface="Verdana"/>
              </a:rPr>
              <a:t>death/myocardial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1F2023"/>
                </a:solidFill>
                <a:latin typeface="Verdana"/>
                <a:cs typeface="Verdana"/>
              </a:rPr>
              <a:t>infarction.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1932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EBEBEB"/>
                </a:solidFill>
              </a:rPr>
              <a:t>INSIGHTS</a:t>
            </a:r>
            <a:endParaRPr sz="3600" dirty="0"/>
          </a:p>
        </p:txBody>
      </p:sp>
      <p:sp>
        <p:nvSpPr>
          <p:cNvPr id="15" name="object 15"/>
          <p:cNvSpPr txBox="1"/>
          <p:nvPr/>
        </p:nvSpPr>
        <p:spPr>
          <a:xfrm>
            <a:off x="367791" y="5899465"/>
            <a:ext cx="51333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1800" spc="-150" dirty="0">
                <a:latin typeface="Verdana"/>
                <a:cs typeface="Verdana"/>
              </a:rPr>
              <a:t>45.8</a:t>
            </a:r>
            <a:r>
              <a:rPr sz="1800" spc="-185" dirty="0">
                <a:latin typeface="Verdana"/>
                <a:cs typeface="Verdana"/>
              </a:rPr>
              <a:t>7</a:t>
            </a:r>
            <a:r>
              <a:rPr sz="1800" spc="-545" dirty="0">
                <a:latin typeface="Verdana"/>
                <a:cs typeface="Verdana"/>
              </a:rPr>
              <a:t>%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People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suf</a:t>
            </a:r>
            <a:r>
              <a:rPr sz="1800" spc="-100" dirty="0">
                <a:latin typeface="Verdana"/>
                <a:cs typeface="Verdana"/>
              </a:rPr>
              <a:t>f</a:t>
            </a:r>
            <a:r>
              <a:rPr sz="1800" spc="-75" dirty="0">
                <a:latin typeface="Verdana"/>
                <a:cs typeface="Verdana"/>
              </a:rPr>
              <a:t>erin</a:t>
            </a:r>
            <a:r>
              <a:rPr sz="1800" spc="90" dirty="0">
                <a:latin typeface="Verdana"/>
                <a:cs typeface="Verdana"/>
              </a:rPr>
              <a:t>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from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h</a:t>
            </a:r>
            <a:r>
              <a:rPr sz="1800" spc="10" dirty="0">
                <a:latin typeface="Verdana"/>
                <a:cs typeface="Verdana"/>
              </a:rPr>
              <a:t>e</a:t>
            </a:r>
            <a:r>
              <a:rPr sz="1800" spc="-70" dirty="0">
                <a:latin typeface="Verdana"/>
                <a:cs typeface="Verdana"/>
              </a:rPr>
              <a:t>ar</a:t>
            </a:r>
            <a:r>
              <a:rPr sz="1800" spc="-50" dirty="0">
                <a:latin typeface="Verdana"/>
                <a:cs typeface="Verdana"/>
              </a:rPr>
              <a:t>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di</a:t>
            </a:r>
            <a:r>
              <a:rPr sz="1800" spc="-110" dirty="0">
                <a:latin typeface="Verdana"/>
                <a:cs typeface="Verdana"/>
              </a:rPr>
              <a:t>s</a:t>
            </a:r>
            <a:r>
              <a:rPr sz="1800" spc="120" dirty="0">
                <a:latin typeface="Verdana"/>
                <a:cs typeface="Verdana"/>
              </a:rPr>
              <a:t>e</a:t>
            </a:r>
            <a:r>
              <a:rPr sz="1800" spc="130" dirty="0">
                <a:latin typeface="Verdana"/>
                <a:cs typeface="Verdana"/>
              </a:rPr>
              <a:t>a</a:t>
            </a:r>
            <a:r>
              <a:rPr sz="1800" spc="-70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lang="en-US" spc="-160" dirty="0">
                <a:latin typeface="Verdana"/>
                <a:cs typeface="Verdana"/>
              </a:rPr>
              <a:t> from our Total population.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83552" y="5911904"/>
            <a:ext cx="5040630" cy="554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55"/>
              </a:lnSpc>
              <a:spcBef>
                <a:spcPts val="100"/>
              </a:spcBef>
              <a:buFont typeface="Wingdings"/>
              <a:buChar char=""/>
              <a:tabLst>
                <a:tab pos="299720" algn="l"/>
              </a:tabLst>
            </a:pPr>
            <a:r>
              <a:rPr lang="en-US" spc="25" dirty="0">
                <a:latin typeface="Verdana"/>
                <a:cs typeface="Verdana"/>
              </a:rPr>
              <a:t>We have more Old age people (&gt;55) i.e. 52.81% in our dataset.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22472" y="1914827"/>
            <a:ext cx="58501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latin typeface="Tahoma"/>
                <a:cs typeface="Tahoma"/>
              </a:rPr>
              <a:t>What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95" dirty="0">
                <a:latin typeface="Tahoma"/>
                <a:cs typeface="Tahoma"/>
              </a:rPr>
              <a:t>Kind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0" dirty="0">
                <a:latin typeface="Tahoma"/>
                <a:cs typeface="Tahoma"/>
              </a:rPr>
              <a:t>of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Population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60" dirty="0">
                <a:latin typeface="Tahoma"/>
                <a:cs typeface="Tahoma"/>
              </a:rPr>
              <a:t>do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55" dirty="0">
                <a:latin typeface="Tahoma"/>
                <a:cs typeface="Tahoma"/>
              </a:rPr>
              <a:t>we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have?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18" name="slide2" descr="Population">
            <a:extLst>
              <a:ext uri="{FF2B5EF4-FFF2-40B4-BE49-F238E27FC236}">
                <a16:creationId xmlns:a16="http://schemas.microsoft.com/office/drawing/2014/main" id="{98E85BCC-69CC-4E95-9672-B21C4D96B6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0" y="2411366"/>
            <a:ext cx="5505713" cy="2352801"/>
          </a:xfrm>
          <a:prstGeom prst="rect">
            <a:avLst/>
          </a:prstGeom>
        </p:spPr>
      </p:pic>
      <p:pic>
        <p:nvPicPr>
          <p:cNvPr id="20" name="slide3" descr="Age">
            <a:extLst>
              <a:ext uri="{FF2B5EF4-FFF2-40B4-BE49-F238E27FC236}">
                <a16:creationId xmlns:a16="http://schemas.microsoft.com/office/drawing/2014/main" id="{36D8E74B-8B99-42C4-B206-50C5ED28BB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411365"/>
            <a:ext cx="5505713" cy="235280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172</TotalTime>
  <Words>869</Words>
  <Application>Microsoft Office PowerPoint</Application>
  <PresentationFormat>Widescreen</PresentationFormat>
  <Paragraphs>63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Cambria</vt:lpstr>
      <vt:lpstr>Century Gothic</vt:lpstr>
      <vt:lpstr>Lucida Sans Unicode</vt:lpstr>
      <vt:lpstr>Tahoma</vt:lpstr>
      <vt:lpstr>Trebuchet MS</vt:lpstr>
      <vt:lpstr>Verdana</vt:lpstr>
      <vt:lpstr>Wingdings</vt:lpstr>
      <vt:lpstr>Wingdings 3</vt:lpstr>
      <vt:lpstr>Ion Boardroom</vt:lpstr>
      <vt:lpstr>PowerPoint Presentation</vt:lpstr>
      <vt:lpstr>PROJECT DETAILS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INSIGHTS</vt:lpstr>
      <vt:lpstr>Who suffers from heart disease?</vt:lpstr>
      <vt:lpstr>Chest pain experienced by Heart patients</vt:lpstr>
      <vt:lpstr>Other Observations:</vt:lpstr>
      <vt:lpstr>PowerPoint Presentation</vt:lpstr>
      <vt:lpstr>KEY PERFORMANCE INDICATOR (KPI)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Sanjeev Kumar</cp:lastModifiedBy>
  <cp:revision>23</cp:revision>
  <dcterms:created xsi:type="dcterms:W3CDTF">2022-07-03T14:44:44Z</dcterms:created>
  <dcterms:modified xsi:type="dcterms:W3CDTF">2022-08-03T22:41:37Z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2022-07-03T00:00:00Z</vt:filetime>
  </property>
</Properties>
</file>