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A39-946F-9108-6B7E-89A599A9A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455BE-BEA8-0F52-33F4-B0064EE42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179F-09AF-118A-3D64-6164550D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8E8E-9095-AE66-A2B1-24CE238C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DF8E-ECCF-AE8E-A647-6EB7A869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D94B-7BF2-0CF9-9E56-7030F7FD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38B4D-E0DF-394B-21B0-11F809D4A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0CF61-6A5B-C07E-E560-F6F4C779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1E2F-ABB5-D7B5-53F9-944B8863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3B87-5A1B-F1C2-5E7F-E1F9AA14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3CA17-5E43-E068-D6E4-C719FF42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BD10F-CF93-7969-FCC4-BDADDD4ED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A0C2-A6E0-41A2-F723-A27CE25A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4FA8-D849-A4D2-2C4C-05CBFC4E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BC8A-C74A-2A2D-6328-2B9D3086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8909-29BB-F623-0135-7799511C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3439-C881-C6AD-B3BF-1F29DD46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DF6B5-7032-1AFB-B370-72C4B00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81C2-74BB-0A87-51ED-DE01CF04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129B-5208-961F-440B-70A4A593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8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CA35-12C2-649D-2E67-1A6BBB7E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7BF6-B6B1-5FDD-7286-806ADED0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C7CA-546C-DEB1-F3D3-8BE1E017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A764-FC76-E8F8-C179-58A21181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5837-4EBD-38D5-1D63-DB5D3B44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24A7-58FB-8BEF-9569-85B335A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66A9-0FD0-40FB-438E-E864596F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F872B-D8AF-6155-0A45-3D22D16D5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F8280-FD81-D245-54B8-55D40A62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C0FF4-A6C7-CC1A-B65D-0C02D85D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7AC5-2C29-4D5B-A073-F60D4FCE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6BE8-CD3B-5D06-7006-A6C78764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D95F-EBAD-B158-7005-A43BDA86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CFC65-7262-A751-132B-0793CDF1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1D87A-3226-C702-9F93-13D633ED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A2C04-A9F1-2559-06B5-79966270E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087C8-44D9-ADAC-1866-A1C5EF79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18836-1F11-4E0C-0994-AAD4C0E0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F82C9-1976-CD5B-DC4F-921AA213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CFC8-4468-83C7-170A-83D35EF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9D1AF-F686-E7AE-7AEA-0459424D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7FF98-1CEE-A5AD-15CA-F7C058DC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0966-5E71-B69D-78CF-5477E56E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B58C8-574D-BE10-3433-AF6CC58B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6938B-E785-30CE-C316-1E6265E0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92EA2-7BE8-B831-3EBF-63ED9238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708E-FD37-97E1-A138-23AD46C9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8223-AB7D-132A-FF6C-07F870E2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3F0A-D8DA-4883-3734-97425A35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77AF7-ABB0-2084-432C-B61E33CA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CCFDF-5E72-362D-6601-B5597C2B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6BF8A-90B3-DB22-F9B1-5958D175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6F36-E6BC-2D5A-DF2E-D86D9A0A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3EB5A-CA28-238B-4350-5437A408A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D83DE-51F2-A0D2-5ED3-DE9463EA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1FC5-3FBB-06E6-6821-727C7CAA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125EA-F35F-30EA-58B0-33C03D84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C0B7-2071-C460-C385-EDC8CA4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AC5EA-691D-3309-1B65-CDE0E730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8295-360B-3948-9F97-47DE77FF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6693-8947-D267-7C57-779527EAF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9A15A-7770-274C-A465-218E3C52B45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1FCC-E848-6738-619F-96BC9CE00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40E0-8867-BDE2-8A9A-2EF6FBA6E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0239F-786E-0A4D-A825-AA014DED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5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01B3-50F0-790E-6DBB-9B3970AF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Attributes and keys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B4F23-7461-511C-8D3D-7DCB8262F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845" y="35099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Database management system (DBMS) </a:t>
            </a:r>
          </a:p>
          <a:p>
            <a:r>
              <a:rPr lang="en-GB" dirty="0"/>
              <a:t>Unit:-2 Data model</a:t>
            </a:r>
          </a:p>
          <a:p>
            <a:r>
              <a:rPr lang="en-GB" dirty="0"/>
              <a:t>Barsha Nepali</a:t>
            </a:r>
          </a:p>
          <a:p>
            <a:r>
              <a:rPr lang="en-GB" dirty="0"/>
              <a:t>2081-10-1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4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22DC-0072-B8C5-E923-83F64E2C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141" y="589359"/>
            <a:ext cx="10228659" cy="5965031"/>
          </a:xfrm>
        </p:spPr>
        <p:txBody>
          <a:bodyPr>
            <a:noAutofit/>
          </a:bodyPr>
          <a:lstStyle/>
          <a:p>
            <a:r>
              <a:rPr lang="en-GB" sz="1800" dirty="0"/>
              <a:t>Liberian: ID (Primary Key) 
Publishers name
Phone No. 
</a:t>
            </a:r>
            <a:r>
              <a:rPr lang="en-GB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 Reader</a:t>
            </a:r>
            <a:r>
              <a:rPr lang="en-GB" sz="1800" dirty="0"/>
              <a:t>: </a:t>
            </a:r>
          </a:p>
          <a:p>
            <a:r>
              <a:rPr lang="en-GB" sz="1800" dirty="0"/>
              <a:t>User ID (Primary Key)
Name
Email 
Phone No.
Address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5. Book:</a:t>
            </a:r>
          </a:p>
          <a:p>
            <a:r>
              <a:rPr lang="en-GB" sz="1800" dirty="0"/>
              <a:t> Book ID (Primary Key)
Book Name
Publisher ID (foreign key)
 Receive Date
Due 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033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4E19-1B29-2D95-3192-0F3E2DDE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51" y="642937"/>
            <a:ext cx="10376297" cy="5625704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Primary and Foreign Keys</a:t>
            </a:r>
            <a:r>
              <a:rPr lang="en-GB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
Primary Keys:</a:t>
            </a:r>
            <a:r>
              <a:rPr lang="en-GB" sz="1800" dirty="0"/>
              <a:t>
Librarian: ID
Publisher: Publisher ID
Reader: User ID
Book: Book ID
</a:t>
            </a:r>
            <a:r>
              <a:rPr lang="en-GB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Foreign Keys:</a:t>
            </a:r>
            <a:r>
              <a:rPr lang="en-GB" sz="1800" dirty="0"/>
              <a:t>
Publisher ID in the </a:t>
            </a:r>
            <a:r>
              <a:rPr lang="en-GB" sz="1800" b="1" dirty="0"/>
              <a:t>Book</a:t>
            </a:r>
            <a:r>
              <a:rPr lang="en-GB" sz="1800" dirty="0"/>
              <a:t> entity is a foreign key that refers to the </a:t>
            </a:r>
            <a:r>
              <a:rPr lang="en-GB" sz="1800" b="1" dirty="0"/>
              <a:t>Publisher</a:t>
            </a:r>
            <a:r>
              <a:rPr lang="en-GB" sz="1800" dirty="0"/>
              <a:t> entity.
Book ID in the Read relationship connects the book to the reader.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Step 3: Identify Relationships  connect entities:</a:t>
            </a:r>
            <a:r>
              <a:rPr lang="en-GB" sz="1800" dirty="0"/>
              <a:t>
Publisher Publishes Book: Relationship: 1 (Publisher) published M (Books)
2. Librarian Manages Book: Relationship: 1 (Librarian) manages M (Books)
3. Reader Reads Book: Relationship: M (Readers) can read M (Books)
4. Library has Librarian Relationship: 1 (Library ) has  1 (Librarian) 
5. Librarian Keeps Record of Reader: Relationship: 1 (Librarian) keeps records of M (Readers)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276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3419-E3B7-7B02-A696-4BE82F23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Conclusion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538-7854-91BD-F78E-21F78AA9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The use of primary keys ensures data integrity within individual </a:t>
            </a:r>
            <a:r>
              <a:rPr lang="en-GB"/>
              <a:t>entities.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2.   The use of foreign keys maintains relationships between entities,              enabling the library system to efficiently manage operations like    book publishing, borrowing, and record-keeping.
3.   Together, attributes and keys form the backbone of this library management system, ensuring structured and well-connected data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E05-34AD-FC90-8ED0-88D498A1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0826-E682-4564-69CD-BB2B1AC8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Types of attributes: Simple, Composite, Derived, Multivalued.
		Primary keys and foreign keys.
		Diagram: Example with primary and foreign keys in an ER diagram.	</a:t>
            </a:r>
            <a:r>
              <a:rPr lang="en-GB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534C-6A76-3DEA-7CE8-AF06ACE7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Attributes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33B8-A0B7-98FF-D5EB-1E18A620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Database Management System (DBMS), an attribute is a characteristic or property that describes an entity in a database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>
                <a:solidFill>
                  <a:srgbClr val="FF0000"/>
                </a:solidFill>
              </a:rPr>
              <a:t>Keys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Keys are attributes or fields in a table that identify specific rows and establish relationships between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4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64C-1E90-F356-8A74-01448C9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96" y="267892"/>
            <a:ext cx="9728596" cy="147637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Attributes in detail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B386-7ABF-0070-DCC1-227A02DD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04" y="1458516"/>
            <a:ext cx="10515600" cy="4351338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Simple attributes</a:t>
            </a:r>
            <a:r>
              <a:rPr lang="en-GB" sz="1800" dirty="0"/>
              <a:t>
These are atomic attributes that are indivisible and cannot be categorized. They represent basic facts about an entity, such as a student’s roll number or date of birth. 
</a:t>
            </a:r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Composite attributes</a:t>
            </a:r>
            <a:r>
              <a:rPr lang="en-GB" sz="1800" dirty="0"/>
              <a:t>
These are attributes that are made up of multiple simple attributes. For example, a student’s address is a composite attribute because it’s made up of other attributes like the state, country, and pin code. </a:t>
            </a:r>
          </a:p>
          <a:p>
            <a:r>
              <a:rPr lang="en-GB" sz="19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Multi-valued attributes</a:t>
            </a:r>
            <a:r>
              <a:rPr lang="en-GB" sz="1900" dirty="0"/>
              <a:t>
These attributes can have more than one value for each instance of an entity. For example, a student’s phone number is a multi-valued attribute because a student may have more than one phone number. 
</a:t>
            </a:r>
            <a:r>
              <a:rPr lang="en-GB" sz="19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Derived attributes</a:t>
            </a:r>
            <a:r>
              <a:rPr lang="en-GB" sz="1900" dirty="0"/>
              <a:t>
These attributes are calculated from other attributes in the database.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C192-3E05-0350-37A8-6B03F767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Keys in detail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1C48-04B3-2FAC-410E-718CB3D0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90" y="1897244"/>
            <a:ext cx="10515600" cy="4137575"/>
          </a:xfrm>
        </p:spPr>
        <p:txBody>
          <a:bodyPr>
            <a:normAutofit/>
          </a:bodyPr>
          <a:lstStyle/>
          <a:p>
            <a:r>
              <a:rPr lang="en-GB" sz="1800" dirty="0"/>
              <a:t>There are different types of keys somewhere of them are explain below:-</a:t>
            </a:r>
          </a:p>
          <a:p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Primary Keys </a:t>
            </a:r>
          </a:p>
          <a:p>
            <a:r>
              <a:rPr lang="en-GB" sz="1800" dirty="0"/>
              <a:t>A primary key in a database management system (DBMS) is a column or set of columns that uniquely identifies each row in a table.</a:t>
            </a:r>
          </a:p>
          <a:p>
            <a:r>
              <a:rPr lang="en-GB" sz="1800" dirty="0"/>
              <a:t>           </a:t>
            </a:r>
            <a:r>
              <a:rPr lang="en-GB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Here are some things to know about primary keys:</a:t>
            </a:r>
            <a:r>
              <a:rPr lang="en-GB" sz="1800" dirty="0"/>
              <a:t>
A table can only have one primary key. 
The values in a primary key must be unique and cannot be null. 
A foreign key in one table references the primary key in another table, establishing a relationship between the two tables. 
A primary key can be a single attribute or a collection of attributes. 
A primary key is a minimal super key.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206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ADD5-A807-FA6B-256F-25FB716C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550"/>
            <a:ext cx="10515600" cy="5676900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Foreign key</a:t>
            </a:r>
          </a:p>
          <a:p>
            <a:r>
              <a:rPr lang="en-GB" sz="1800" dirty="0"/>
              <a:t>A foreign key is a column or group of columns in a database table that references a primary key in another table
Example
In a customer order database, the order table might have a customer ID column that references the customer ID in the customer table. This ensures that each order is linked to a valid customer. </a:t>
            </a:r>
          </a:p>
          <a:p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Composite key </a:t>
            </a:r>
          </a:p>
          <a:p>
            <a:r>
              <a:rPr lang="en-GB" sz="1800" dirty="0"/>
              <a:t>A composite key in a Database Management System (DBMS) is a combination of multiple columns that uniquely identifies a record in a table. 
Example of a composite key
Orders table
A table with columns like Order ID, Product ID, and Customer ID. The combination of Order ID and Product ID is a composite key that uniquely identifies each order-product pair.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20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7E-AFA5-1E44-525E-BF576E85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42" y="1253331"/>
            <a:ext cx="10515600" cy="4351338"/>
          </a:xfrm>
        </p:spPr>
        <p:txBody>
          <a:bodyPr>
            <a:normAutofit/>
          </a:bodyPr>
          <a:lstStyle/>
          <a:p>
            <a:endParaRPr lang="en-GB" b="1" dirty="0"/>
          </a:p>
          <a:p>
            <a:r>
              <a:rPr lang="en-GB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Candidate key</a:t>
            </a:r>
          </a:p>
          <a:p>
            <a:r>
              <a:rPr lang="en-GB" sz="1800" dirty="0"/>
              <a:t>A candidate key in a database management system (DBMS) is a set of attributes that uniquely identifies a row in a table.
For example, in a student database, a student’s roll number or Aadhaar number could be a candidate key.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01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258-E329-7E3F-FD45-F9370768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ER Diagram of library management system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B5E3DC-CD0B-0FCD-0A69-CFAEDE437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91" y="1535906"/>
            <a:ext cx="7518797" cy="4956969"/>
          </a:xfrm>
        </p:spPr>
      </p:pic>
    </p:spTree>
    <p:extLst>
      <p:ext uri="{BB962C8B-B14F-4D97-AF65-F5344CB8AC3E}">
        <p14:creationId xmlns:p14="http://schemas.microsoft.com/office/powerpoint/2010/main" val="306012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20DD-9AAE-FA48-2EDC-ADE993BF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Steps for ER Diagram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C966-9ED9-6CFB-8FFC-FBD35FD4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437"/>
            <a:ext cx="10515600" cy="42108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Step 1: Identify Entities</a:t>
            </a:r>
          </a:p>
          <a:p>
            <a:r>
              <a:rPr lang="en-GB" sz="7200" dirty="0"/>
              <a:t>From the diagram, the entities are:-</a:t>
            </a:r>
          </a:p>
          <a:p>
            <a:r>
              <a:rPr lang="en-GB" sz="7200" dirty="0"/>
              <a:t> identified
Publisher
Liberian 
Reader 
Books
</a:t>
            </a:r>
            <a:r>
              <a:rPr lang="en-GB" sz="7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Step 2: Define Attributes for Each Entity Attributes </a:t>
            </a:r>
          </a:p>
          <a:p>
            <a:pPr marL="1143000" indent="-1143000">
              <a:buFont typeface="+mj-lt"/>
              <a:buAutoNum type="arabicPeriod"/>
            </a:pPr>
            <a:r>
              <a:rPr lang="en-GB" sz="7200" dirty="0"/>
              <a:t>Publisher:</a:t>
            </a:r>
          </a:p>
          <a:p>
            <a:r>
              <a:rPr lang="en-GB" sz="7200" dirty="0"/>
              <a:t> Publisher ID (Primary Key
Name
 Year of Publication</a:t>
            </a:r>
          </a:p>
          <a:p>
            <a:r>
              <a:rPr lang="en-GB" sz="7200" dirty="0"/>
              <a:t>2 .    Librarian</a:t>
            </a:r>
          </a:p>
          <a:p>
            <a:pPr marL="0" indent="0">
              <a:buNone/>
            </a:pP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81241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Attributes and keys</vt:lpstr>
      <vt:lpstr>QUESTIONS </vt:lpstr>
      <vt:lpstr>Attributes</vt:lpstr>
      <vt:lpstr>Attributes in detail </vt:lpstr>
      <vt:lpstr>Keys in detail </vt:lpstr>
      <vt:lpstr>PowerPoint Presentation</vt:lpstr>
      <vt:lpstr>PowerPoint Presentation</vt:lpstr>
      <vt:lpstr>ER Diagram of library management system </vt:lpstr>
      <vt:lpstr>Steps for ER Diagram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justinathadarai1@gmail.com</dc:creator>
  <cp:lastModifiedBy>justinathadarai1@gmail.com</cp:lastModifiedBy>
  <cp:revision>14</cp:revision>
  <dcterms:created xsi:type="dcterms:W3CDTF">2025-01-16T07:54:37Z</dcterms:created>
  <dcterms:modified xsi:type="dcterms:W3CDTF">2025-01-16T11:29:55Z</dcterms:modified>
</cp:coreProperties>
</file>