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Lato" panose="020F0502020204030203" pitchFamily="34" charset="0"/>
      <p:regular r:id="rId12"/>
    </p:embeddedFont>
    <p:embeddedFont>
      <p:font typeface="Lato Bold" panose="020F0502020204030203"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4622" autoAdjust="0"/>
  </p:normalViewPr>
  <p:slideViewPr>
    <p:cSldViewPr>
      <p:cViewPr varScale="1">
        <p:scale>
          <a:sx n="58" d="100"/>
          <a:sy n="58" d="100"/>
        </p:scale>
        <p:origin x="63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5143500"/>
            <a:ext cx="15268355" cy="1968761"/>
            <a:chOff x="0" y="0"/>
            <a:chExt cx="4021295" cy="518521"/>
          </a:xfrm>
        </p:grpSpPr>
        <p:sp>
          <p:nvSpPr>
            <p:cNvPr id="3" name="Freeform 3"/>
            <p:cNvSpPr/>
            <p:nvPr/>
          </p:nvSpPr>
          <p:spPr>
            <a:xfrm>
              <a:off x="0" y="0"/>
              <a:ext cx="4021295" cy="518521"/>
            </a:xfrm>
            <a:custGeom>
              <a:avLst/>
              <a:gdLst/>
              <a:ahLst/>
              <a:cxnLst/>
              <a:rect l="l" t="t" r="r" b="b"/>
              <a:pathLst>
                <a:path w="4021295" h="518521">
                  <a:moveTo>
                    <a:pt x="17240" y="0"/>
                  </a:moveTo>
                  <a:lnTo>
                    <a:pt x="4004055" y="0"/>
                  </a:lnTo>
                  <a:cubicBezTo>
                    <a:pt x="4013577" y="0"/>
                    <a:pt x="4021295" y="7719"/>
                    <a:pt x="4021295" y="17240"/>
                  </a:cubicBezTo>
                  <a:lnTo>
                    <a:pt x="4021295" y="501282"/>
                  </a:lnTo>
                  <a:cubicBezTo>
                    <a:pt x="4021295" y="505854"/>
                    <a:pt x="4019479" y="510239"/>
                    <a:pt x="4016246" y="513472"/>
                  </a:cubicBezTo>
                  <a:cubicBezTo>
                    <a:pt x="4013013" y="516705"/>
                    <a:pt x="4008628" y="518521"/>
                    <a:pt x="4004055" y="518521"/>
                  </a:cubicBezTo>
                  <a:lnTo>
                    <a:pt x="17240" y="518521"/>
                  </a:lnTo>
                  <a:cubicBezTo>
                    <a:pt x="7719" y="518521"/>
                    <a:pt x="0" y="510803"/>
                    <a:pt x="0" y="501282"/>
                  </a:cubicBezTo>
                  <a:lnTo>
                    <a:pt x="0" y="17240"/>
                  </a:lnTo>
                  <a:cubicBezTo>
                    <a:pt x="0" y="12668"/>
                    <a:pt x="1816" y="8283"/>
                    <a:pt x="5049" y="5049"/>
                  </a:cubicBezTo>
                  <a:cubicBezTo>
                    <a:pt x="8283" y="1816"/>
                    <a:pt x="12668" y="0"/>
                    <a:pt x="17240" y="0"/>
                  </a:cubicBezTo>
                  <a:close/>
                </a:path>
              </a:pathLst>
            </a:custGeom>
            <a:solidFill>
              <a:srgbClr val="FFFFFF"/>
            </a:solidFill>
            <a:ln w="85725" cap="rnd">
              <a:solidFill>
                <a:srgbClr val="000000"/>
              </a:solidFill>
              <a:prstDash val="solid"/>
              <a:round/>
            </a:ln>
          </p:spPr>
        </p:sp>
        <p:sp>
          <p:nvSpPr>
            <p:cNvPr id="4" name="TextBox 4"/>
            <p:cNvSpPr txBox="1"/>
            <p:nvPr/>
          </p:nvSpPr>
          <p:spPr>
            <a:xfrm>
              <a:off x="0" y="-38100"/>
              <a:ext cx="4021295" cy="55662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990945" y="1566490"/>
            <a:ext cx="14306110" cy="1193876"/>
          </a:xfrm>
          <a:prstGeom prst="rect">
            <a:avLst/>
          </a:prstGeom>
        </p:spPr>
        <p:txBody>
          <a:bodyPr lIns="0" tIns="0" rIns="0" bIns="0" rtlCol="0" anchor="t">
            <a:spAutoFit/>
          </a:bodyPr>
          <a:lstStyle/>
          <a:p>
            <a:pPr algn="ctr">
              <a:lnSpc>
                <a:spcPts val="9795"/>
              </a:lnSpc>
            </a:pPr>
            <a:r>
              <a:rPr lang="en-US" sz="6997" b="1">
                <a:solidFill>
                  <a:srgbClr val="000000"/>
                </a:solidFill>
                <a:latin typeface="Lato Bold"/>
                <a:ea typeface="Lato Bold"/>
                <a:cs typeface="Lato Bold"/>
                <a:sym typeface="Lato Bold"/>
              </a:rPr>
              <a:t>Introduction to the ER Model</a:t>
            </a:r>
          </a:p>
        </p:txBody>
      </p:sp>
      <p:sp>
        <p:nvSpPr>
          <p:cNvPr id="6" name="TextBox 6"/>
          <p:cNvSpPr txBox="1"/>
          <p:nvPr/>
        </p:nvSpPr>
        <p:spPr>
          <a:xfrm>
            <a:off x="1990945" y="2627016"/>
            <a:ext cx="14306110" cy="1193876"/>
          </a:xfrm>
          <a:prstGeom prst="rect">
            <a:avLst/>
          </a:prstGeom>
        </p:spPr>
        <p:txBody>
          <a:bodyPr lIns="0" tIns="0" rIns="0" bIns="0" rtlCol="0" anchor="t">
            <a:spAutoFit/>
          </a:bodyPr>
          <a:lstStyle/>
          <a:p>
            <a:pPr algn="ctr">
              <a:lnSpc>
                <a:spcPts val="9795"/>
              </a:lnSpc>
            </a:pPr>
            <a:r>
              <a:rPr lang="en-US" sz="6997" b="1">
                <a:solidFill>
                  <a:srgbClr val="000000"/>
                </a:solidFill>
                <a:latin typeface="Lato Bold"/>
                <a:ea typeface="Lato Bold"/>
                <a:cs typeface="Lato Bold"/>
                <a:sym typeface="Lato Bold"/>
              </a:rPr>
              <a:t>and its related terms</a:t>
            </a:r>
          </a:p>
        </p:txBody>
      </p:sp>
      <p:grpSp>
        <p:nvGrpSpPr>
          <p:cNvPr id="7" name="Group 7"/>
          <p:cNvGrpSpPr/>
          <p:nvPr/>
        </p:nvGrpSpPr>
        <p:grpSpPr>
          <a:xfrm>
            <a:off x="1028700" y="5143500"/>
            <a:ext cx="3184543" cy="1968761"/>
            <a:chOff x="0" y="0"/>
            <a:chExt cx="838727" cy="518521"/>
          </a:xfrm>
        </p:grpSpPr>
        <p:sp>
          <p:nvSpPr>
            <p:cNvPr id="8" name="Freeform 8"/>
            <p:cNvSpPr/>
            <p:nvPr/>
          </p:nvSpPr>
          <p:spPr>
            <a:xfrm>
              <a:off x="0" y="0"/>
              <a:ext cx="838727" cy="518521"/>
            </a:xfrm>
            <a:custGeom>
              <a:avLst/>
              <a:gdLst/>
              <a:ahLst/>
              <a:cxnLst/>
              <a:rect l="l" t="t" r="r" b="b"/>
              <a:pathLst>
                <a:path w="838727" h="518521">
                  <a:moveTo>
                    <a:pt x="82657" y="0"/>
                  </a:moveTo>
                  <a:lnTo>
                    <a:pt x="756070" y="0"/>
                  </a:lnTo>
                  <a:cubicBezTo>
                    <a:pt x="801721" y="0"/>
                    <a:pt x="838727" y="37007"/>
                    <a:pt x="838727" y="82657"/>
                  </a:cubicBezTo>
                  <a:lnTo>
                    <a:pt x="838727" y="435864"/>
                  </a:lnTo>
                  <a:cubicBezTo>
                    <a:pt x="838727" y="481515"/>
                    <a:pt x="801721" y="518521"/>
                    <a:pt x="756070" y="518521"/>
                  </a:cubicBezTo>
                  <a:lnTo>
                    <a:pt x="82657" y="518521"/>
                  </a:lnTo>
                  <a:cubicBezTo>
                    <a:pt x="37007" y="518521"/>
                    <a:pt x="0" y="481515"/>
                    <a:pt x="0" y="435864"/>
                  </a:cubicBezTo>
                  <a:lnTo>
                    <a:pt x="0" y="82657"/>
                  </a:lnTo>
                  <a:cubicBezTo>
                    <a:pt x="0" y="37007"/>
                    <a:pt x="37007" y="0"/>
                    <a:pt x="82657" y="0"/>
                  </a:cubicBezTo>
                  <a:close/>
                </a:path>
              </a:pathLst>
            </a:custGeom>
            <a:solidFill>
              <a:srgbClr val="000000"/>
            </a:solidFill>
            <a:ln w="85725" cap="rnd">
              <a:solidFill>
                <a:srgbClr val="000000"/>
              </a:solidFill>
              <a:prstDash val="solid"/>
              <a:round/>
            </a:ln>
          </p:spPr>
        </p:sp>
        <p:sp>
          <p:nvSpPr>
            <p:cNvPr id="9" name="TextBox 9"/>
            <p:cNvSpPr txBox="1"/>
            <p:nvPr/>
          </p:nvSpPr>
          <p:spPr>
            <a:xfrm>
              <a:off x="0" y="-38100"/>
              <a:ext cx="838727" cy="556621"/>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350089" y="5019675"/>
            <a:ext cx="2541766" cy="1038264"/>
          </a:xfrm>
          <a:prstGeom prst="rect">
            <a:avLst/>
          </a:prstGeom>
        </p:spPr>
        <p:txBody>
          <a:bodyPr lIns="0" tIns="0" rIns="0" bIns="0" rtlCol="0" anchor="t">
            <a:spAutoFit/>
          </a:bodyPr>
          <a:lstStyle/>
          <a:p>
            <a:pPr algn="l">
              <a:lnSpc>
                <a:spcPts val="8400"/>
              </a:lnSpc>
            </a:pPr>
            <a:r>
              <a:rPr lang="en-US" sz="6000" b="1">
                <a:solidFill>
                  <a:srgbClr val="FFFFFF"/>
                </a:solidFill>
                <a:latin typeface="Lato Bold"/>
                <a:ea typeface="Lato Bold"/>
                <a:cs typeface="Lato Bold"/>
                <a:sym typeface="Lato Bold"/>
              </a:rPr>
              <a:t>Course</a:t>
            </a:r>
          </a:p>
        </p:txBody>
      </p:sp>
      <p:sp>
        <p:nvSpPr>
          <p:cNvPr id="11" name="TextBox 11"/>
          <p:cNvSpPr txBox="1"/>
          <p:nvPr/>
        </p:nvSpPr>
        <p:spPr>
          <a:xfrm>
            <a:off x="1562150" y="5934114"/>
            <a:ext cx="2117644" cy="1038264"/>
          </a:xfrm>
          <a:prstGeom prst="rect">
            <a:avLst/>
          </a:prstGeom>
        </p:spPr>
        <p:txBody>
          <a:bodyPr lIns="0" tIns="0" rIns="0" bIns="0" rtlCol="0" anchor="t">
            <a:spAutoFit/>
          </a:bodyPr>
          <a:lstStyle/>
          <a:p>
            <a:pPr algn="l">
              <a:lnSpc>
                <a:spcPts val="8400"/>
              </a:lnSpc>
            </a:pPr>
            <a:r>
              <a:rPr lang="en-US" sz="6000" b="1">
                <a:solidFill>
                  <a:srgbClr val="FFFFFF"/>
                </a:solidFill>
                <a:latin typeface="Lato Bold"/>
                <a:ea typeface="Lato Bold"/>
                <a:cs typeface="Lato Bold"/>
                <a:sym typeface="Lato Bold"/>
              </a:rPr>
              <a:t>Name</a:t>
            </a:r>
          </a:p>
        </p:txBody>
      </p:sp>
      <p:grpSp>
        <p:nvGrpSpPr>
          <p:cNvPr id="12" name="Group 12"/>
          <p:cNvGrpSpPr/>
          <p:nvPr/>
        </p:nvGrpSpPr>
        <p:grpSpPr>
          <a:xfrm>
            <a:off x="1028700" y="7359480"/>
            <a:ext cx="15268355" cy="984381"/>
            <a:chOff x="0" y="0"/>
            <a:chExt cx="4021295" cy="259261"/>
          </a:xfrm>
        </p:grpSpPr>
        <p:sp>
          <p:nvSpPr>
            <p:cNvPr id="13" name="Freeform 13"/>
            <p:cNvSpPr/>
            <p:nvPr/>
          </p:nvSpPr>
          <p:spPr>
            <a:xfrm>
              <a:off x="0" y="0"/>
              <a:ext cx="4021295" cy="259261"/>
            </a:xfrm>
            <a:custGeom>
              <a:avLst/>
              <a:gdLst/>
              <a:ahLst/>
              <a:cxnLst/>
              <a:rect l="l" t="t" r="r" b="b"/>
              <a:pathLst>
                <a:path w="4021295" h="259261">
                  <a:moveTo>
                    <a:pt x="17240" y="0"/>
                  </a:moveTo>
                  <a:lnTo>
                    <a:pt x="4004055" y="0"/>
                  </a:lnTo>
                  <a:cubicBezTo>
                    <a:pt x="4013577" y="0"/>
                    <a:pt x="4021295" y="7719"/>
                    <a:pt x="4021295" y="17240"/>
                  </a:cubicBezTo>
                  <a:lnTo>
                    <a:pt x="4021295" y="242021"/>
                  </a:lnTo>
                  <a:cubicBezTo>
                    <a:pt x="4021295" y="246593"/>
                    <a:pt x="4019479" y="250978"/>
                    <a:pt x="4016246" y="254211"/>
                  </a:cubicBezTo>
                  <a:cubicBezTo>
                    <a:pt x="4013013" y="257444"/>
                    <a:pt x="4008628" y="259261"/>
                    <a:pt x="4004055" y="259261"/>
                  </a:cubicBezTo>
                  <a:lnTo>
                    <a:pt x="17240" y="259261"/>
                  </a:lnTo>
                  <a:cubicBezTo>
                    <a:pt x="12668" y="259261"/>
                    <a:pt x="8283" y="257444"/>
                    <a:pt x="5049" y="254211"/>
                  </a:cubicBezTo>
                  <a:cubicBezTo>
                    <a:pt x="1816" y="250978"/>
                    <a:pt x="0" y="246593"/>
                    <a:pt x="0" y="242021"/>
                  </a:cubicBezTo>
                  <a:lnTo>
                    <a:pt x="0" y="17240"/>
                  </a:lnTo>
                  <a:cubicBezTo>
                    <a:pt x="0" y="12668"/>
                    <a:pt x="1816" y="8283"/>
                    <a:pt x="5049" y="5049"/>
                  </a:cubicBezTo>
                  <a:cubicBezTo>
                    <a:pt x="8283" y="1816"/>
                    <a:pt x="12668" y="0"/>
                    <a:pt x="17240" y="0"/>
                  </a:cubicBezTo>
                  <a:close/>
                </a:path>
              </a:pathLst>
            </a:custGeom>
            <a:solidFill>
              <a:srgbClr val="FFFFFF"/>
            </a:solidFill>
            <a:ln w="85725" cap="rnd">
              <a:solidFill>
                <a:srgbClr val="000000"/>
              </a:solidFill>
              <a:prstDash val="solid"/>
              <a:round/>
            </a:ln>
          </p:spPr>
        </p:sp>
        <p:sp>
          <p:nvSpPr>
            <p:cNvPr id="14" name="TextBox 14"/>
            <p:cNvSpPr txBox="1"/>
            <p:nvPr/>
          </p:nvSpPr>
          <p:spPr>
            <a:xfrm>
              <a:off x="0" y="-38100"/>
              <a:ext cx="4021295" cy="297361"/>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1028700" y="7359480"/>
            <a:ext cx="3184543" cy="984381"/>
            <a:chOff x="0" y="0"/>
            <a:chExt cx="838727" cy="259261"/>
          </a:xfrm>
        </p:grpSpPr>
        <p:sp>
          <p:nvSpPr>
            <p:cNvPr id="16" name="Freeform 16"/>
            <p:cNvSpPr/>
            <p:nvPr/>
          </p:nvSpPr>
          <p:spPr>
            <a:xfrm>
              <a:off x="0" y="0"/>
              <a:ext cx="838727" cy="259261"/>
            </a:xfrm>
            <a:custGeom>
              <a:avLst/>
              <a:gdLst/>
              <a:ahLst/>
              <a:cxnLst/>
              <a:rect l="l" t="t" r="r" b="b"/>
              <a:pathLst>
                <a:path w="838727" h="259261">
                  <a:moveTo>
                    <a:pt x="82657" y="0"/>
                  </a:moveTo>
                  <a:lnTo>
                    <a:pt x="756070" y="0"/>
                  </a:lnTo>
                  <a:cubicBezTo>
                    <a:pt x="801721" y="0"/>
                    <a:pt x="838727" y="37007"/>
                    <a:pt x="838727" y="82657"/>
                  </a:cubicBezTo>
                  <a:lnTo>
                    <a:pt x="838727" y="176604"/>
                  </a:lnTo>
                  <a:cubicBezTo>
                    <a:pt x="838727" y="222254"/>
                    <a:pt x="801721" y="259261"/>
                    <a:pt x="756070" y="259261"/>
                  </a:cubicBezTo>
                  <a:lnTo>
                    <a:pt x="82657" y="259261"/>
                  </a:lnTo>
                  <a:cubicBezTo>
                    <a:pt x="37007" y="259261"/>
                    <a:pt x="0" y="222254"/>
                    <a:pt x="0" y="176604"/>
                  </a:cubicBezTo>
                  <a:lnTo>
                    <a:pt x="0" y="82657"/>
                  </a:lnTo>
                  <a:cubicBezTo>
                    <a:pt x="0" y="37007"/>
                    <a:pt x="37007" y="0"/>
                    <a:pt x="82657" y="0"/>
                  </a:cubicBezTo>
                  <a:close/>
                </a:path>
              </a:pathLst>
            </a:custGeom>
            <a:solidFill>
              <a:srgbClr val="000000"/>
            </a:solidFill>
            <a:ln w="85725" cap="rnd">
              <a:solidFill>
                <a:srgbClr val="000000"/>
              </a:solidFill>
              <a:prstDash val="solid"/>
              <a:round/>
            </a:ln>
          </p:spPr>
        </p:sp>
        <p:sp>
          <p:nvSpPr>
            <p:cNvPr id="17" name="TextBox 17"/>
            <p:cNvSpPr txBox="1"/>
            <p:nvPr/>
          </p:nvSpPr>
          <p:spPr>
            <a:xfrm>
              <a:off x="0" y="-38100"/>
              <a:ext cx="838727" cy="297361"/>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1774210" y="7235655"/>
            <a:ext cx="1693523" cy="1038264"/>
          </a:xfrm>
          <a:prstGeom prst="rect">
            <a:avLst/>
          </a:prstGeom>
        </p:spPr>
        <p:txBody>
          <a:bodyPr lIns="0" tIns="0" rIns="0" bIns="0" rtlCol="0" anchor="t">
            <a:spAutoFit/>
          </a:bodyPr>
          <a:lstStyle/>
          <a:p>
            <a:pPr algn="l">
              <a:lnSpc>
                <a:spcPts val="8400"/>
              </a:lnSpc>
            </a:pPr>
            <a:r>
              <a:rPr lang="en-US" sz="6000" b="1">
                <a:solidFill>
                  <a:srgbClr val="FFFFFF"/>
                </a:solidFill>
                <a:latin typeface="Lato Bold"/>
                <a:ea typeface="Lato Bold"/>
                <a:cs typeface="Lato Bold"/>
                <a:sym typeface="Lato Bold"/>
              </a:rPr>
              <a:t>Date</a:t>
            </a:r>
          </a:p>
        </p:txBody>
      </p:sp>
      <p:sp>
        <p:nvSpPr>
          <p:cNvPr id="19" name="TextBox 19"/>
          <p:cNvSpPr txBox="1"/>
          <p:nvPr/>
        </p:nvSpPr>
        <p:spPr>
          <a:xfrm>
            <a:off x="4921690" y="5062250"/>
            <a:ext cx="10562080" cy="962640"/>
          </a:xfrm>
          <a:prstGeom prst="rect">
            <a:avLst/>
          </a:prstGeom>
        </p:spPr>
        <p:txBody>
          <a:bodyPr lIns="0" tIns="0" rIns="0" bIns="0" rtlCol="0" anchor="t">
            <a:spAutoFit/>
          </a:bodyPr>
          <a:lstStyle/>
          <a:p>
            <a:pPr algn="l">
              <a:lnSpc>
                <a:spcPts val="7840"/>
              </a:lnSpc>
            </a:pPr>
            <a:r>
              <a:rPr lang="en-US" sz="5600" b="1">
                <a:solidFill>
                  <a:srgbClr val="000000"/>
                </a:solidFill>
                <a:latin typeface="Lato Bold"/>
                <a:ea typeface="Lato Bold"/>
                <a:cs typeface="Lato Bold"/>
                <a:sym typeface="Lato Bold"/>
              </a:rPr>
              <a:t>Database Management System</a:t>
            </a:r>
          </a:p>
        </p:txBody>
      </p:sp>
      <p:sp>
        <p:nvSpPr>
          <p:cNvPr id="20" name="TextBox 20"/>
          <p:cNvSpPr txBox="1"/>
          <p:nvPr/>
        </p:nvSpPr>
        <p:spPr>
          <a:xfrm>
            <a:off x="4921690" y="5976689"/>
            <a:ext cx="10562080" cy="962640"/>
          </a:xfrm>
          <a:prstGeom prst="rect">
            <a:avLst/>
          </a:prstGeom>
        </p:spPr>
        <p:txBody>
          <a:bodyPr lIns="0" tIns="0" rIns="0" bIns="0" rtlCol="0" anchor="t">
            <a:spAutoFit/>
          </a:bodyPr>
          <a:lstStyle/>
          <a:p>
            <a:pPr algn="l">
              <a:lnSpc>
                <a:spcPts val="7840"/>
              </a:lnSpc>
            </a:pPr>
            <a:r>
              <a:rPr lang="en-US" sz="5600" b="1">
                <a:solidFill>
                  <a:srgbClr val="000000"/>
                </a:solidFill>
                <a:latin typeface="Lato Bold"/>
                <a:ea typeface="Lato Bold"/>
                <a:cs typeface="Lato Bold"/>
                <a:sym typeface="Lato Bold"/>
              </a:rPr>
              <a:t>Rajani Bhusal(BCSIT 3rd)</a:t>
            </a:r>
          </a:p>
        </p:txBody>
      </p:sp>
      <p:sp>
        <p:nvSpPr>
          <p:cNvPr id="21" name="TextBox 21"/>
          <p:cNvSpPr txBox="1"/>
          <p:nvPr/>
        </p:nvSpPr>
        <p:spPr>
          <a:xfrm>
            <a:off x="4921690" y="7278230"/>
            <a:ext cx="10562080" cy="962640"/>
          </a:xfrm>
          <a:prstGeom prst="rect">
            <a:avLst/>
          </a:prstGeom>
        </p:spPr>
        <p:txBody>
          <a:bodyPr lIns="0" tIns="0" rIns="0" bIns="0" rtlCol="0" anchor="t">
            <a:spAutoFit/>
          </a:bodyPr>
          <a:lstStyle/>
          <a:p>
            <a:pPr algn="l">
              <a:lnSpc>
                <a:spcPts val="7840"/>
              </a:lnSpc>
            </a:pPr>
            <a:r>
              <a:rPr lang="en-US" sz="5600" b="1">
                <a:solidFill>
                  <a:srgbClr val="000000"/>
                </a:solidFill>
                <a:latin typeface="Lato Bold"/>
                <a:ea typeface="Lato Bold"/>
                <a:cs typeface="Lato Bold"/>
                <a:sym typeface="Lato Bold"/>
              </a:rPr>
              <a:t>2081-10-07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3034" y="-2185616"/>
            <a:ext cx="22231587" cy="12472616"/>
          </a:xfrm>
          <a:custGeom>
            <a:avLst/>
            <a:gdLst/>
            <a:ahLst/>
            <a:cxnLst/>
            <a:rect l="l" t="t" r="r" b="b"/>
            <a:pathLst>
              <a:path w="22231587" h="12472616">
                <a:moveTo>
                  <a:pt x="0" y="0"/>
                </a:moveTo>
                <a:lnTo>
                  <a:pt x="22231586" y="0"/>
                </a:lnTo>
                <a:lnTo>
                  <a:pt x="22231586" y="12472616"/>
                </a:lnTo>
                <a:lnTo>
                  <a:pt x="0" y="12472616"/>
                </a:lnTo>
                <a:lnTo>
                  <a:pt x="0" y="0"/>
                </a:lnTo>
                <a:close/>
              </a:path>
            </a:pathLst>
          </a:custGeom>
          <a:blipFill>
            <a:blip r:embed="rId2"/>
            <a:stretch>
              <a:fillRect b="-261"/>
            </a:stretch>
          </a:blipFill>
          <a:ln cap="sq">
            <a:noFill/>
            <a:prstDash val="solid"/>
            <a:miter/>
          </a:ln>
        </p:spPr>
      </p:sp>
      <p:sp>
        <p:nvSpPr>
          <p:cNvPr id="3" name="Freeform 3"/>
          <p:cNvSpPr/>
          <p:nvPr/>
        </p:nvSpPr>
        <p:spPr>
          <a:xfrm>
            <a:off x="1028700" y="2887849"/>
            <a:ext cx="4773372" cy="1162843"/>
          </a:xfrm>
          <a:custGeom>
            <a:avLst/>
            <a:gdLst/>
            <a:ahLst/>
            <a:cxnLst/>
            <a:rect l="l" t="t" r="r" b="b"/>
            <a:pathLst>
              <a:path w="4773372" h="1162843">
                <a:moveTo>
                  <a:pt x="0" y="0"/>
                </a:moveTo>
                <a:lnTo>
                  <a:pt x="4773372" y="0"/>
                </a:lnTo>
                <a:lnTo>
                  <a:pt x="4773372" y="1162843"/>
                </a:lnTo>
                <a:lnTo>
                  <a:pt x="0" y="1162843"/>
                </a:lnTo>
                <a:lnTo>
                  <a:pt x="0" y="0"/>
                </a:lnTo>
                <a:close/>
              </a:path>
            </a:pathLst>
          </a:custGeom>
          <a:blipFill>
            <a:blip r:embed="rId3"/>
            <a:stretch>
              <a:fillRect t="-26710" b="-26710"/>
            </a:stretch>
          </a:blipFill>
        </p:spPr>
      </p:sp>
      <p:sp>
        <p:nvSpPr>
          <p:cNvPr id="4" name="TextBox 4"/>
          <p:cNvSpPr txBox="1"/>
          <p:nvPr/>
        </p:nvSpPr>
        <p:spPr>
          <a:xfrm>
            <a:off x="1213697" y="2805658"/>
            <a:ext cx="4381925" cy="1193876"/>
          </a:xfrm>
          <a:prstGeom prst="rect">
            <a:avLst/>
          </a:prstGeom>
        </p:spPr>
        <p:txBody>
          <a:bodyPr lIns="0" tIns="0" rIns="0" bIns="0" rtlCol="0" anchor="t">
            <a:spAutoFit/>
          </a:bodyPr>
          <a:lstStyle/>
          <a:p>
            <a:pPr algn="ctr">
              <a:lnSpc>
                <a:spcPts val="9795"/>
              </a:lnSpc>
            </a:pPr>
            <a:r>
              <a:rPr lang="en-US" sz="6997" b="1" dirty="0">
                <a:solidFill>
                  <a:srgbClr val="000000"/>
                </a:solidFill>
                <a:latin typeface="Lato Bold"/>
                <a:ea typeface="Lato Bold"/>
                <a:cs typeface="Lato Bold"/>
                <a:sym typeface="Lato Bold"/>
              </a:rPr>
              <a:t>Conclusion</a:t>
            </a:r>
          </a:p>
        </p:txBody>
      </p:sp>
      <p:sp>
        <p:nvSpPr>
          <p:cNvPr id="5" name="TextBox 5"/>
          <p:cNvSpPr txBox="1"/>
          <p:nvPr/>
        </p:nvSpPr>
        <p:spPr>
          <a:xfrm>
            <a:off x="1028700" y="4355333"/>
            <a:ext cx="10943799" cy="4591738"/>
          </a:xfrm>
          <a:prstGeom prst="rect">
            <a:avLst/>
          </a:prstGeom>
        </p:spPr>
        <p:txBody>
          <a:bodyPr lIns="0" tIns="0" rIns="0" bIns="0" rtlCol="0" anchor="t">
            <a:spAutoFit/>
          </a:bodyPr>
          <a:lstStyle/>
          <a:p>
            <a:pPr algn="l">
              <a:lnSpc>
                <a:spcPts val="5204"/>
              </a:lnSpc>
              <a:spcBef>
                <a:spcPct val="0"/>
              </a:spcBef>
            </a:pPr>
            <a:r>
              <a:rPr lang="en-US" sz="3717">
                <a:solidFill>
                  <a:srgbClr val="000000"/>
                </a:solidFill>
                <a:latin typeface="Lato"/>
                <a:ea typeface="Lato"/>
                <a:cs typeface="Lato"/>
                <a:sym typeface="Lato"/>
              </a:rPr>
              <a:t>In conclusion, the ER Model is a valuable tool for designing and organizing databases. It helps visualize data elements and their relationships, facilitating clear communication and accurate data representation. This model ensures efficient database design and serves as essential documentation for future reference.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089564"/>
            <a:ext cx="18288000" cy="6972300"/>
          </a:xfrm>
          <a:custGeom>
            <a:avLst/>
            <a:gdLst/>
            <a:ahLst/>
            <a:cxnLst/>
            <a:rect l="l" t="t" r="r" b="b"/>
            <a:pathLst>
              <a:path w="18288000" h="6972300">
                <a:moveTo>
                  <a:pt x="0" y="0"/>
                </a:moveTo>
                <a:lnTo>
                  <a:pt x="18288000" y="0"/>
                </a:lnTo>
                <a:lnTo>
                  <a:pt x="18288000" y="6972300"/>
                </a:lnTo>
                <a:lnTo>
                  <a:pt x="0" y="6972300"/>
                </a:lnTo>
                <a:lnTo>
                  <a:pt x="0" y="0"/>
                </a:lnTo>
                <a:close/>
              </a:path>
            </a:pathLst>
          </a:custGeom>
          <a:blipFill>
            <a:blip r:embed="rId2"/>
            <a:stretch>
              <a:fillRect/>
            </a:stretch>
          </a:blipFill>
          <a:ln w="38100" cap="rnd">
            <a:solidFill>
              <a:srgbClr val="000000"/>
            </a:solidFill>
            <a:prstDash val="solid"/>
            <a:round/>
          </a:ln>
        </p:spPr>
      </p:sp>
      <p:sp>
        <p:nvSpPr>
          <p:cNvPr id="3" name="TextBox 3"/>
          <p:cNvSpPr txBox="1"/>
          <p:nvPr/>
        </p:nvSpPr>
        <p:spPr>
          <a:xfrm>
            <a:off x="1990945" y="4933950"/>
            <a:ext cx="14306110" cy="1193876"/>
          </a:xfrm>
          <a:prstGeom prst="rect">
            <a:avLst/>
          </a:prstGeom>
        </p:spPr>
        <p:txBody>
          <a:bodyPr lIns="0" tIns="0" rIns="0" bIns="0" rtlCol="0" anchor="t">
            <a:spAutoFit/>
          </a:bodyPr>
          <a:lstStyle/>
          <a:p>
            <a:pPr algn="ctr">
              <a:lnSpc>
                <a:spcPts val="9795"/>
              </a:lnSpc>
            </a:pPr>
            <a:r>
              <a:rPr lang="en-US" sz="6997" b="1">
                <a:solidFill>
                  <a:srgbClr val="000000"/>
                </a:solidFill>
                <a:latin typeface="Lato Bold"/>
                <a:ea typeface="Lato Bold"/>
                <a:cs typeface="Lato Bold"/>
                <a:sym typeface="Lato Bold"/>
              </a:rPr>
              <a:t>Introduction to the ER Model</a:t>
            </a:r>
          </a:p>
        </p:txBody>
      </p:sp>
      <p:sp>
        <p:nvSpPr>
          <p:cNvPr id="4" name="TextBox 4"/>
          <p:cNvSpPr txBox="1"/>
          <p:nvPr/>
        </p:nvSpPr>
        <p:spPr>
          <a:xfrm>
            <a:off x="1028700" y="6527876"/>
            <a:ext cx="16230600" cy="1935338"/>
          </a:xfrm>
          <a:prstGeom prst="rect">
            <a:avLst/>
          </a:prstGeom>
        </p:spPr>
        <p:txBody>
          <a:bodyPr lIns="0" tIns="0" rIns="0" bIns="0" rtlCol="0" anchor="t">
            <a:spAutoFit/>
          </a:bodyPr>
          <a:lstStyle/>
          <a:p>
            <a:pPr algn="l">
              <a:lnSpc>
                <a:spcPts val="5204"/>
              </a:lnSpc>
              <a:spcBef>
                <a:spcPct val="0"/>
              </a:spcBef>
            </a:pPr>
            <a:r>
              <a:rPr lang="en-US" sz="2800" dirty="0">
                <a:solidFill>
                  <a:srgbClr val="000000"/>
                </a:solidFill>
                <a:latin typeface="Lato"/>
                <a:ea typeface="Lato"/>
                <a:cs typeface="Lato"/>
                <a:sym typeface="Lato"/>
              </a:rPr>
              <a:t>The Entity-Relationship (ER) Model is a high-level data model used to define the data elements and relationships for a specified system. It displays the relationship of entity sets. It is created based on three basic concepts: entities, attributes and relationships</a:t>
            </a:r>
            <a:r>
              <a:rPr lang="en-US" sz="3717" dirty="0">
                <a:solidFill>
                  <a:srgbClr val="000000"/>
                </a:solidFill>
                <a:latin typeface="Lato"/>
                <a:ea typeface="Lato"/>
                <a:cs typeface="Lato"/>
                <a:sym typeface="Lato"/>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036526"/>
            <a:ext cx="18288000" cy="5250474"/>
          </a:xfrm>
          <a:custGeom>
            <a:avLst/>
            <a:gdLst/>
            <a:ahLst/>
            <a:cxnLst/>
            <a:rect l="l" t="t" r="r" b="b"/>
            <a:pathLst>
              <a:path w="18288000" h="5250474">
                <a:moveTo>
                  <a:pt x="0" y="0"/>
                </a:moveTo>
                <a:lnTo>
                  <a:pt x="18288000" y="0"/>
                </a:lnTo>
                <a:lnTo>
                  <a:pt x="18288000" y="5250474"/>
                </a:lnTo>
                <a:lnTo>
                  <a:pt x="0" y="5250474"/>
                </a:lnTo>
                <a:lnTo>
                  <a:pt x="0" y="0"/>
                </a:lnTo>
                <a:close/>
              </a:path>
            </a:pathLst>
          </a:custGeom>
          <a:blipFill>
            <a:blip r:embed="rId2"/>
            <a:stretch>
              <a:fillRect t="-14395" b="-11432"/>
            </a:stretch>
          </a:blipFill>
          <a:ln w="38100" cap="rnd">
            <a:solidFill>
              <a:srgbClr val="000000"/>
            </a:solidFill>
            <a:prstDash val="solid"/>
            <a:round/>
          </a:ln>
        </p:spPr>
      </p:sp>
      <p:sp>
        <p:nvSpPr>
          <p:cNvPr id="3" name="TextBox 3"/>
          <p:cNvSpPr txBox="1"/>
          <p:nvPr/>
        </p:nvSpPr>
        <p:spPr>
          <a:xfrm>
            <a:off x="591951" y="190500"/>
            <a:ext cx="14306110" cy="1193876"/>
          </a:xfrm>
          <a:prstGeom prst="rect">
            <a:avLst/>
          </a:prstGeom>
        </p:spPr>
        <p:txBody>
          <a:bodyPr lIns="0" tIns="0" rIns="0" bIns="0" rtlCol="0" anchor="t">
            <a:spAutoFit/>
          </a:bodyPr>
          <a:lstStyle/>
          <a:p>
            <a:pPr algn="l">
              <a:lnSpc>
                <a:spcPts val="9795"/>
              </a:lnSpc>
            </a:pPr>
            <a:r>
              <a:rPr lang="en-US" sz="6997" b="1">
                <a:solidFill>
                  <a:srgbClr val="000000"/>
                </a:solidFill>
                <a:latin typeface="Lato Bold"/>
                <a:ea typeface="Lato Bold"/>
                <a:cs typeface="Lato Bold"/>
                <a:sym typeface="Lato Bold"/>
              </a:rPr>
              <a:t>Purpose of ER Model</a:t>
            </a:r>
          </a:p>
        </p:txBody>
      </p:sp>
      <p:sp>
        <p:nvSpPr>
          <p:cNvPr id="4" name="TextBox 4"/>
          <p:cNvSpPr txBox="1"/>
          <p:nvPr/>
        </p:nvSpPr>
        <p:spPr>
          <a:xfrm>
            <a:off x="369098" y="1705805"/>
            <a:ext cx="17614102" cy="3144066"/>
          </a:xfrm>
          <a:prstGeom prst="rect">
            <a:avLst/>
          </a:prstGeom>
        </p:spPr>
        <p:txBody>
          <a:bodyPr wrap="square" lIns="0" tIns="0" rIns="0" bIns="0" rtlCol="0" anchor="t">
            <a:spAutoFit/>
          </a:bodyPr>
          <a:lstStyle/>
          <a:p>
            <a:pPr marL="777240" lvl="1" indent="-388620" algn="l">
              <a:lnSpc>
                <a:spcPts val="5040"/>
              </a:lnSpc>
              <a:spcBef>
                <a:spcPct val="0"/>
              </a:spcBef>
              <a:buFont typeface="Arial"/>
              <a:buChar char="•"/>
            </a:pPr>
            <a:r>
              <a:rPr lang="en-US" sz="2400" dirty="0">
                <a:solidFill>
                  <a:srgbClr val="000000"/>
                </a:solidFill>
                <a:latin typeface="Lato"/>
                <a:ea typeface="Lato"/>
                <a:cs typeface="Lato"/>
                <a:sym typeface="Lato"/>
              </a:rPr>
              <a:t>Data Organization: Helps in structuring and organizing data elements and their relationships.</a:t>
            </a:r>
          </a:p>
          <a:p>
            <a:pPr marL="777240" lvl="1" indent="-388620" algn="l">
              <a:lnSpc>
                <a:spcPts val="5040"/>
              </a:lnSpc>
              <a:spcBef>
                <a:spcPct val="0"/>
              </a:spcBef>
              <a:buFont typeface="Arial"/>
              <a:buChar char="•"/>
            </a:pPr>
            <a:r>
              <a:rPr lang="en-US" sz="2400" dirty="0">
                <a:solidFill>
                  <a:srgbClr val="000000"/>
                </a:solidFill>
                <a:latin typeface="Lato"/>
                <a:ea typeface="Lato"/>
                <a:cs typeface="Lato"/>
                <a:sym typeface="Lato"/>
              </a:rPr>
              <a:t>Database Design: Serves as a blueprint for creating databases.</a:t>
            </a:r>
          </a:p>
          <a:p>
            <a:pPr marL="777240" lvl="1" indent="-388620" algn="l">
              <a:lnSpc>
                <a:spcPts val="5040"/>
              </a:lnSpc>
              <a:spcBef>
                <a:spcPct val="0"/>
              </a:spcBef>
              <a:buFont typeface="Arial"/>
              <a:buChar char="•"/>
            </a:pPr>
            <a:r>
              <a:rPr lang="en-US" sz="2400" dirty="0">
                <a:solidFill>
                  <a:srgbClr val="000000"/>
                </a:solidFill>
                <a:latin typeface="Lato"/>
                <a:ea typeface="Lato"/>
                <a:cs typeface="Lato"/>
                <a:sym typeface="Lato"/>
              </a:rPr>
              <a:t>Communication Tool: Provides a clear visual representation for stakeholders.</a:t>
            </a:r>
          </a:p>
          <a:p>
            <a:pPr marL="777240" lvl="1" indent="-388620" algn="l">
              <a:lnSpc>
                <a:spcPts val="5040"/>
              </a:lnSpc>
              <a:spcBef>
                <a:spcPct val="0"/>
              </a:spcBef>
              <a:buFont typeface="Arial"/>
              <a:buChar char="•"/>
            </a:pPr>
            <a:r>
              <a:rPr lang="en-US" sz="2400" dirty="0">
                <a:solidFill>
                  <a:srgbClr val="000000"/>
                </a:solidFill>
                <a:latin typeface="Lato"/>
                <a:ea typeface="Lato"/>
                <a:cs typeface="Lato"/>
                <a:sym typeface="Lato"/>
              </a:rPr>
              <a:t>Documentation: Captures data requirements and structure for future reference</a:t>
            </a:r>
            <a:r>
              <a:rPr lang="en-US" sz="3600" dirty="0">
                <a:solidFill>
                  <a:srgbClr val="000000"/>
                </a:solidFill>
                <a:latin typeface="Lato"/>
                <a:ea typeface="Lato"/>
                <a:cs typeface="Lato"/>
                <a:sym typeface="Lato"/>
              </a:rPr>
              <a:t>.</a:t>
            </a:r>
          </a:p>
          <a:p>
            <a:pPr algn="l">
              <a:lnSpc>
                <a:spcPts val="5040"/>
              </a:lnSpc>
              <a:spcBef>
                <a:spcPct val="0"/>
              </a:spcBef>
            </a:pPr>
            <a:endParaRPr lang="en-US" sz="3600"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95350"/>
            <a:ext cx="9226863" cy="1193876"/>
          </a:xfrm>
          <a:prstGeom prst="rect">
            <a:avLst/>
          </a:prstGeom>
        </p:spPr>
        <p:txBody>
          <a:bodyPr lIns="0" tIns="0" rIns="0" bIns="0" rtlCol="0" anchor="t">
            <a:spAutoFit/>
          </a:bodyPr>
          <a:lstStyle/>
          <a:p>
            <a:pPr algn="l">
              <a:lnSpc>
                <a:spcPts val="9795"/>
              </a:lnSpc>
            </a:pPr>
            <a:r>
              <a:rPr lang="en-US" sz="6997" b="1">
                <a:solidFill>
                  <a:srgbClr val="000000"/>
                </a:solidFill>
                <a:latin typeface="Lato Bold"/>
                <a:ea typeface="Lato Bold"/>
                <a:cs typeface="Lato Bold"/>
                <a:sym typeface="Lato Bold"/>
              </a:rPr>
              <a:t>When to use ER Model</a:t>
            </a:r>
          </a:p>
        </p:txBody>
      </p:sp>
      <p:sp>
        <p:nvSpPr>
          <p:cNvPr id="3" name="TextBox 3"/>
          <p:cNvSpPr txBox="1"/>
          <p:nvPr/>
        </p:nvSpPr>
        <p:spPr>
          <a:xfrm>
            <a:off x="1028700" y="2978255"/>
            <a:ext cx="16230600" cy="3372718"/>
          </a:xfrm>
          <a:prstGeom prst="rect">
            <a:avLst/>
          </a:prstGeom>
        </p:spPr>
        <p:txBody>
          <a:bodyPr lIns="0" tIns="0" rIns="0" bIns="0" rtlCol="0" anchor="t">
            <a:spAutoFit/>
          </a:bodyPr>
          <a:lstStyle/>
          <a:p>
            <a:pPr algn="l">
              <a:lnSpc>
                <a:spcPts val="5459"/>
              </a:lnSpc>
            </a:pPr>
            <a:r>
              <a:rPr lang="en-US" sz="2800" dirty="0">
                <a:solidFill>
                  <a:srgbClr val="000000"/>
                </a:solidFill>
                <a:latin typeface="Lato"/>
                <a:ea typeface="Lato"/>
                <a:cs typeface="Lato"/>
                <a:sym typeface="Lato"/>
              </a:rPr>
              <a:t>The ER Model is used in the initial stages of database design to visually represent data elements and their relationships. It helps organize data, facilitates communication among stakeholders, and serves as documentation for future reference. This model ensures that all necessary data elements and their relationships are accurately captured, making it easier to design and maintain databases effectively</a:t>
            </a:r>
            <a:r>
              <a:rPr lang="en-US" sz="3899" dirty="0">
                <a:solidFill>
                  <a:srgbClr val="000000"/>
                </a:solidFill>
                <a:latin typeface="Lato"/>
                <a:ea typeface="Lato"/>
                <a:cs typeface="Lato"/>
                <a:sym typeface="Lato"/>
              </a:rPr>
              <a:t>.</a:t>
            </a:r>
          </a:p>
          <a:p>
            <a:pPr algn="l">
              <a:lnSpc>
                <a:spcPts val="4335"/>
              </a:lnSpc>
              <a:spcBef>
                <a:spcPct val="0"/>
              </a:spcBef>
            </a:pPr>
            <a:endParaRPr lang="en-US" sz="3899" dirty="0">
              <a:solidFill>
                <a:srgbClr val="000000"/>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927187" y="1075683"/>
            <a:ext cx="11895289" cy="1133708"/>
          </a:xfrm>
          <a:prstGeom prst="rect">
            <a:avLst/>
          </a:prstGeom>
        </p:spPr>
        <p:txBody>
          <a:bodyPr wrap="square" lIns="0" tIns="0" rIns="0" bIns="0" rtlCol="0" anchor="t">
            <a:spAutoFit/>
          </a:bodyPr>
          <a:lstStyle/>
          <a:p>
            <a:pPr algn="ctr">
              <a:lnSpc>
                <a:spcPts val="9795"/>
              </a:lnSpc>
            </a:pPr>
            <a:r>
              <a:rPr lang="en-US" sz="6997" b="1" dirty="0">
                <a:solidFill>
                  <a:srgbClr val="000000"/>
                </a:solidFill>
                <a:latin typeface="Lato Bold"/>
                <a:ea typeface="Lato Bold"/>
                <a:cs typeface="Lato Bold"/>
                <a:sym typeface="Lato Bold"/>
              </a:rPr>
              <a:t>Entity Types</a:t>
            </a:r>
          </a:p>
        </p:txBody>
      </p:sp>
      <p:sp>
        <p:nvSpPr>
          <p:cNvPr id="4" name="TextBox 4"/>
          <p:cNvSpPr txBox="1"/>
          <p:nvPr/>
        </p:nvSpPr>
        <p:spPr>
          <a:xfrm>
            <a:off x="470844" y="2802547"/>
            <a:ext cx="17131356" cy="7208127"/>
          </a:xfrm>
          <a:prstGeom prst="rect">
            <a:avLst/>
          </a:prstGeom>
        </p:spPr>
        <p:txBody>
          <a:bodyPr wrap="square" lIns="0" tIns="0" rIns="0" bIns="0" rtlCol="0" anchor="t">
            <a:spAutoFit/>
          </a:bodyPr>
          <a:lstStyle/>
          <a:p>
            <a:pPr algn="l">
              <a:lnSpc>
                <a:spcPts val="4949"/>
              </a:lnSpc>
            </a:pPr>
            <a:r>
              <a:rPr lang="en-US" sz="2800" dirty="0">
                <a:solidFill>
                  <a:srgbClr val="000000"/>
                </a:solidFill>
                <a:latin typeface="Lato"/>
                <a:ea typeface="Lato"/>
                <a:cs typeface="Lato"/>
                <a:sym typeface="Lato"/>
              </a:rPr>
              <a:t>An entity type is a category of objects that share common characteristics and are represented in a database. In an ER Model, an entity type is a collection of entities with the same attributes, like "Student" or "Course" in a university database. These entities are used to model real-world objects and their relationships within the database, making it easier to organize and manage data.</a:t>
            </a:r>
          </a:p>
          <a:p>
            <a:pPr algn="l">
              <a:lnSpc>
                <a:spcPts val="4949"/>
              </a:lnSpc>
            </a:pPr>
            <a:endParaRPr lang="en-US" sz="2400" dirty="0">
              <a:solidFill>
                <a:srgbClr val="000000"/>
              </a:solidFill>
              <a:latin typeface="Lato"/>
              <a:ea typeface="Lato"/>
              <a:cs typeface="Lato"/>
              <a:sym typeface="Lato"/>
            </a:endParaRPr>
          </a:p>
          <a:p>
            <a:pPr algn="l">
              <a:spcAft>
                <a:spcPts val="900"/>
              </a:spcAft>
            </a:pPr>
            <a:r>
              <a:rPr lang="en-US" sz="2800" b="1" i="0" dirty="0">
                <a:solidFill>
                  <a:srgbClr val="1F1F1F"/>
                </a:solidFill>
                <a:effectLst/>
                <a:latin typeface="Lato" panose="020F0502020204030203" pitchFamily="34" charset="0"/>
                <a:ea typeface="Lato" panose="020F0502020204030203" pitchFamily="34" charset="0"/>
                <a:cs typeface="Lato" panose="020F0502020204030203" pitchFamily="34" charset="0"/>
              </a:rPr>
              <a:t>An entity can be of two types :-</a:t>
            </a:r>
          </a:p>
          <a:p>
            <a:pPr algn="l">
              <a:spcAft>
                <a:spcPts val="900"/>
              </a:spcAft>
            </a:pPr>
            <a:endParaRPr lang="en-US" sz="2400" b="0" i="0" dirty="0">
              <a:solidFill>
                <a:srgbClr val="1F1F1F"/>
              </a:solidFill>
              <a:effectLst/>
              <a:latin typeface="Google Sans"/>
            </a:endParaRPr>
          </a:p>
          <a:p>
            <a:pPr algn="l">
              <a:spcAft>
                <a:spcPts val="300"/>
              </a:spcAft>
              <a:buFont typeface="Arial" panose="020B0604020202020204" pitchFamily="34" charset="0"/>
              <a:buChar char="•"/>
            </a:pPr>
            <a:r>
              <a:rPr lang="en-US" sz="2800" b="0" i="0" dirty="0">
                <a:solidFill>
                  <a:srgbClr val="1F1F1F"/>
                </a:solidFill>
                <a:effectLst/>
                <a:latin typeface="Lato" panose="020F0502020204030203" pitchFamily="34" charset="0"/>
                <a:ea typeface="Lato" panose="020F0502020204030203" pitchFamily="34" charset="0"/>
                <a:cs typeface="Lato" panose="020F0502020204030203" pitchFamily="34" charset="0"/>
              </a:rPr>
              <a:t>Tangible Entity: Entities that exist in the real world physically. Example: Person, car, etc.</a:t>
            </a:r>
          </a:p>
          <a:p>
            <a:pPr algn="l">
              <a:spcAft>
                <a:spcPts val="300"/>
              </a:spcAft>
              <a:buFont typeface="Arial" panose="020B0604020202020204" pitchFamily="34" charset="0"/>
              <a:buChar char="•"/>
            </a:pPr>
            <a:endParaRPr lang="en-US" sz="2800" b="0" i="0" dirty="0">
              <a:solidFill>
                <a:srgbClr val="1F1F1F"/>
              </a:solidFill>
              <a:effectLst/>
              <a:latin typeface="Lato" panose="020F0502020204030203" pitchFamily="34" charset="0"/>
              <a:ea typeface="Lato" panose="020F0502020204030203" pitchFamily="34" charset="0"/>
              <a:cs typeface="Lato" panose="020F0502020204030203" pitchFamily="34" charset="0"/>
            </a:endParaRPr>
          </a:p>
          <a:p>
            <a:pPr algn="l">
              <a:spcAft>
                <a:spcPts val="300"/>
              </a:spcAft>
              <a:buFont typeface="Arial" panose="020B0604020202020204" pitchFamily="34" charset="0"/>
              <a:buChar char="•"/>
            </a:pPr>
            <a:r>
              <a:rPr lang="en-US" sz="2800" b="0" i="0" dirty="0">
                <a:solidFill>
                  <a:srgbClr val="1F1F1F"/>
                </a:solidFill>
                <a:effectLst/>
                <a:latin typeface="Lato" panose="020F0502020204030203" pitchFamily="34" charset="0"/>
                <a:ea typeface="Lato" panose="020F0502020204030203" pitchFamily="34" charset="0"/>
                <a:cs typeface="Lato" panose="020F0502020204030203" pitchFamily="34" charset="0"/>
              </a:rPr>
              <a:t>Intangible Entity: Entities that exist only logically and have no physical existence. Example: Bank Account, etc.</a:t>
            </a:r>
          </a:p>
          <a:p>
            <a:pPr algn="l">
              <a:lnSpc>
                <a:spcPts val="4949"/>
              </a:lnSpc>
            </a:pPr>
            <a:endParaRPr lang="en-US" sz="2800" dirty="0">
              <a:solidFill>
                <a:srgbClr val="000000"/>
              </a:solidFill>
              <a:latin typeface="Lato"/>
              <a:ea typeface="Lato"/>
              <a:cs typeface="Lato"/>
              <a:sym typeface="Lato"/>
            </a:endParaRPr>
          </a:p>
          <a:p>
            <a:pPr algn="l">
              <a:lnSpc>
                <a:spcPts val="4949"/>
              </a:lnSpc>
              <a:spcBef>
                <a:spcPct val="0"/>
              </a:spcBef>
            </a:pPr>
            <a:endParaRPr lang="en-US" sz="3535" dirty="0">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63790" y="1714501"/>
            <a:ext cx="13760420" cy="4369130"/>
          </a:xfrm>
          <a:custGeom>
            <a:avLst/>
            <a:gdLst/>
            <a:ahLst/>
            <a:cxnLst/>
            <a:rect l="l" t="t" r="r" b="b"/>
            <a:pathLst>
              <a:path w="13760420" h="4137279">
                <a:moveTo>
                  <a:pt x="0" y="0"/>
                </a:moveTo>
                <a:lnTo>
                  <a:pt x="13760420" y="0"/>
                </a:lnTo>
                <a:lnTo>
                  <a:pt x="13760420" y="4137279"/>
                </a:lnTo>
                <a:lnTo>
                  <a:pt x="0" y="4137279"/>
                </a:lnTo>
                <a:lnTo>
                  <a:pt x="0" y="0"/>
                </a:lnTo>
                <a:close/>
              </a:path>
            </a:pathLst>
          </a:custGeom>
          <a:blipFill>
            <a:blip r:embed="rId2"/>
            <a:stretch>
              <a:fillRect b="-30128"/>
            </a:stretch>
          </a:blipFill>
        </p:spPr>
      </p:sp>
      <p:sp>
        <p:nvSpPr>
          <p:cNvPr id="3" name="TextBox 3"/>
          <p:cNvSpPr txBox="1"/>
          <p:nvPr/>
        </p:nvSpPr>
        <p:spPr>
          <a:xfrm>
            <a:off x="1718100" y="365087"/>
            <a:ext cx="14306110" cy="1193876"/>
          </a:xfrm>
          <a:prstGeom prst="rect">
            <a:avLst/>
          </a:prstGeom>
        </p:spPr>
        <p:txBody>
          <a:bodyPr lIns="0" tIns="0" rIns="0" bIns="0" rtlCol="0" anchor="t">
            <a:spAutoFit/>
          </a:bodyPr>
          <a:lstStyle/>
          <a:p>
            <a:pPr algn="ctr">
              <a:lnSpc>
                <a:spcPts val="9795"/>
              </a:lnSpc>
            </a:pPr>
            <a:r>
              <a:rPr lang="en-US" sz="6997" b="1">
                <a:solidFill>
                  <a:srgbClr val="000000"/>
                </a:solidFill>
                <a:latin typeface="Lato Bold"/>
                <a:ea typeface="Lato Bold"/>
                <a:cs typeface="Lato Bold"/>
                <a:sym typeface="Lato Bold"/>
              </a:rPr>
              <a:t>Examples of Entity Types</a:t>
            </a:r>
          </a:p>
        </p:txBody>
      </p:sp>
      <p:sp>
        <p:nvSpPr>
          <p:cNvPr id="4" name="TextBox 4"/>
          <p:cNvSpPr txBox="1"/>
          <p:nvPr/>
        </p:nvSpPr>
        <p:spPr>
          <a:xfrm>
            <a:off x="883359" y="6706398"/>
            <a:ext cx="16375941" cy="3080330"/>
          </a:xfrm>
          <a:prstGeom prst="rect">
            <a:avLst/>
          </a:prstGeom>
        </p:spPr>
        <p:txBody>
          <a:bodyPr lIns="0" tIns="0" rIns="0" bIns="0" rtlCol="0" anchor="t">
            <a:spAutoFit/>
          </a:bodyPr>
          <a:lstStyle/>
          <a:p>
            <a:pPr algn="l">
              <a:lnSpc>
                <a:spcPts val="4895"/>
              </a:lnSpc>
            </a:pPr>
            <a:r>
              <a:rPr lang="en-US" sz="2800" dirty="0">
                <a:solidFill>
                  <a:srgbClr val="000000"/>
                </a:solidFill>
                <a:latin typeface="Lato"/>
                <a:ea typeface="Lato"/>
                <a:cs typeface="Lato"/>
                <a:sym typeface="Lato"/>
              </a:rPr>
              <a:t>An entity type is a category of objects that share common characteristics and are represented in a database. In an ER Model, an entity type is a collection of entities with the same attributes, like "Student" or "Course" in a university database. These entities are used to model real-world objects and their relationships within the database, making it easier to organize and manage data.</a:t>
            </a:r>
          </a:p>
          <a:p>
            <a:pPr algn="l">
              <a:lnSpc>
                <a:spcPts val="4895"/>
              </a:lnSpc>
              <a:spcBef>
                <a:spcPct val="0"/>
              </a:spcBef>
            </a:pPr>
            <a:endParaRPr lang="en-US" sz="3497"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1951" y="134502"/>
            <a:ext cx="14306110" cy="1193876"/>
          </a:xfrm>
          <a:prstGeom prst="rect">
            <a:avLst/>
          </a:prstGeom>
        </p:spPr>
        <p:txBody>
          <a:bodyPr lIns="0" tIns="0" rIns="0" bIns="0" rtlCol="0" anchor="t">
            <a:spAutoFit/>
          </a:bodyPr>
          <a:lstStyle/>
          <a:p>
            <a:pPr algn="l">
              <a:lnSpc>
                <a:spcPts val="9795"/>
              </a:lnSpc>
            </a:pPr>
            <a:r>
              <a:rPr lang="en-US" sz="6997" b="1">
                <a:solidFill>
                  <a:srgbClr val="000000"/>
                </a:solidFill>
                <a:latin typeface="Lato Bold"/>
                <a:ea typeface="Lato Bold"/>
                <a:cs typeface="Lato Bold"/>
                <a:sym typeface="Lato Bold"/>
              </a:rPr>
              <a:t>Steps of making ER Model</a:t>
            </a:r>
          </a:p>
        </p:txBody>
      </p:sp>
      <p:sp>
        <p:nvSpPr>
          <p:cNvPr id="3" name="TextBox 3"/>
          <p:cNvSpPr txBox="1"/>
          <p:nvPr/>
        </p:nvSpPr>
        <p:spPr>
          <a:xfrm>
            <a:off x="369098" y="1705805"/>
            <a:ext cx="17098556" cy="1839799"/>
          </a:xfrm>
          <a:prstGeom prst="rect">
            <a:avLst/>
          </a:prstGeom>
        </p:spPr>
        <p:txBody>
          <a:bodyPr lIns="0" tIns="0" rIns="0" bIns="0" rtlCol="0" anchor="t">
            <a:spAutoFit/>
          </a:bodyPr>
          <a:lstStyle/>
          <a:p>
            <a:pPr marL="777240" lvl="1" indent="-388620" algn="l">
              <a:lnSpc>
                <a:spcPts val="5040"/>
              </a:lnSpc>
              <a:buAutoNum type="arabicPeriod"/>
            </a:pPr>
            <a:r>
              <a:rPr lang="en-US" sz="2800" dirty="0">
                <a:solidFill>
                  <a:srgbClr val="000000"/>
                </a:solidFill>
                <a:latin typeface="Lato"/>
                <a:ea typeface="Lato"/>
                <a:cs typeface="Lato"/>
                <a:sym typeface="Lato"/>
              </a:rPr>
              <a:t>Identify Entities and Attributes: Determine the main objects (entities) and their characteristics (attributes). For example, "Employee" with attributes </a:t>
            </a:r>
            <a:r>
              <a:rPr lang="en-US" sz="2800" dirty="0" err="1">
                <a:solidFill>
                  <a:srgbClr val="000000"/>
                </a:solidFill>
                <a:latin typeface="Lato"/>
                <a:ea typeface="Lato"/>
                <a:cs typeface="Lato"/>
                <a:sym typeface="Lato"/>
              </a:rPr>
              <a:t>EmpID</a:t>
            </a:r>
            <a:r>
              <a:rPr lang="en-US" sz="2800" dirty="0">
                <a:solidFill>
                  <a:srgbClr val="000000"/>
                </a:solidFill>
                <a:latin typeface="Lato"/>
                <a:ea typeface="Lato"/>
                <a:cs typeface="Lato"/>
                <a:sym typeface="Lato"/>
              </a:rPr>
              <a:t>, </a:t>
            </a:r>
            <a:r>
              <a:rPr lang="en-US" sz="2800" dirty="0" err="1">
                <a:solidFill>
                  <a:srgbClr val="000000"/>
                </a:solidFill>
                <a:latin typeface="Lato"/>
                <a:ea typeface="Lato"/>
                <a:cs typeface="Lato"/>
                <a:sym typeface="Lato"/>
              </a:rPr>
              <a:t>EName</a:t>
            </a:r>
            <a:r>
              <a:rPr lang="en-US" sz="2800" dirty="0">
                <a:solidFill>
                  <a:srgbClr val="000000"/>
                </a:solidFill>
                <a:latin typeface="Lato"/>
                <a:ea typeface="Lato"/>
                <a:cs typeface="Lato"/>
                <a:sym typeface="Lato"/>
              </a:rPr>
              <a:t>, and Salary; "Department" with attributes Dept-ID and D-Name.</a:t>
            </a:r>
          </a:p>
        </p:txBody>
      </p:sp>
      <p:sp>
        <p:nvSpPr>
          <p:cNvPr id="4" name="Freeform 4"/>
          <p:cNvSpPr/>
          <p:nvPr/>
        </p:nvSpPr>
        <p:spPr>
          <a:xfrm>
            <a:off x="1447800" y="3848100"/>
            <a:ext cx="6186129" cy="5255382"/>
          </a:xfrm>
          <a:custGeom>
            <a:avLst/>
            <a:gdLst/>
            <a:ahLst/>
            <a:cxnLst/>
            <a:rect l="l" t="t" r="r" b="b"/>
            <a:pathLst>
              <a:path w="6186129" h="5255382">
                <a:moveTo>
                  <a:pt x="0" y="0"/>
                </a:moveTo>
                <a:lnTo>
                  <a:pt x="6186129" y="0"/>
                </a:lnTo>
                <a:lnTo>
                  <a:pt x="6186129" y="5255383"/>
                </a:lnTo>
                <a:lnTo>
                  <a:pt x="0" y="5255383"/>
                </a:lnTo>
                <a:lnTo>
                  <a:pt x="0" y="0"/>
                </a:lnTo>
                <a:close/>
              </a:path>
            </a:pathLst>
          </a:custGeom>
          <a:blipFill>
            <a:blip r:embed="rId2"/>
            <a:stretch>
              <a:fillRect l="-11539" t="-14381" r="-184089" b="-11328"/>
            </a:stretch>
          </a:blipFill>
          <a:ln w="38100" cap="rnd">
            <a:solidFill>
              <a:srgbClr val="000000"/>
            </a:solidFill>
            <a:prstDash val="solid"/>
            <a:round/>
          </a:ln>
        </p:spPr>
      </p:sp>
      <p:sp>
        <p:nvSpPr>
          <p:cNvPr id="5" name="Freeform 5"/>
          <p:cNvSpPr/>
          <p:nvPr/>
        </p:nvSpPr>
        <p:spPr>
          <a:xfrm>
            <a:off x="10531259" y="4002918"/>
            <a:ext cx="6186129" cy="5255382"/>
          </a:xfrm>
          <a:custGeom>
            <a:avLst/>
            <a:gdLst/>
            <a:ahLst/>
            <a:cxnLst/>
            <a:rect l="l" t="t" r="r" b="b"/>
            <a:pathLst>
              <a:path w="6186129" h="5255382">
                <a:moveTo>
                  <a:pt x="0" y="0"/>
                </a:moveTo>
                <a:lnTo>
                  <a:pt x="6186129" y="0"/>
                </a:lnTo>
                <a:lnTo>
                  <a:pt x="6186129" y="5255382"/>
                </a:lnTo>
                <a:lnTo>
                  <a:pt x="0" y="5255382"/>
                </a:lnTo>
                <a:lnTo>
                  <a:pt x="0" y="0"/>
                </a:lnTo>
                <a:close/>
              </a:path>
            </a:pathLst>
          </a:custGeom>
          <a:blipFill>
            <a:blip r:embed="rId2"/>
            <a:stretch>
              <a:fillRect l="-183556" t="-9694" r="-12072" b="-16015"/>
            </a:stretch>
          </a:blipFill>
          <a:ln w="38100" cap="rnd">
            <a:solidFill>
              <a:srgbClr val="000000"/>
            </a:solidFill>
            <a:prstDash val="solid"/>
            <a:roun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1059" y="2290291"/>
            <a:ext cx="16825882" cy="2305326"/>
          </a:xfrm>
          <a:custGeom>
            <a:avLst/>
            <a:gdLst/>
            <a:ahLst/>
            <a:cxnLst/>
            <a:rect l="l" t="t" r="r" b="b"/>
            <a:pathLst>
              <a:path w="16825882" h="2305326">
                <a:moveTo>
                  <a:pt x="0" y="0"/>
                </a:moveTo>
                <a:lnTo>
                  <a:pt x="16825882" y="0"/>
                </a:lnTo>
                <a:lnTo>
                  <a:pt x="16825882" y="2305326"/>
                </a:lnTo>
                <a:lnTo>
                  <a:pt x="0" y="2305326"/>
                </a:lnTo>
                <a:lnTo>
                  <a:pt x="0" y="0"/>
                </a:lnTo>
                <a:close/>
              </a:path>
            </a:pathLst>
          </a:custGeom>
          <a:blipFill>
            <a:blip r:embed="rId2"/>
            <a:stretch>
              <a:fillRect l="-4242" t="-106921" r="-4446" b="-79655"/>
            </a:stretch>
          </a:blipFill>
          <a:ln w="38100" cap="rnd">
            <a:solidFill>
              <a:srgbClr val="000000"/>
            </a:solidFill>
            <a:prstDash val="solid"/>
            <a:round/>
          </a:ln>
        </p:spPr>
      </p:sp>
      <p:grpSp>
        <p:nvGrpSpPr>
          <p:cNvPr id="3" name="Group 3"/>
          <p:cNvGrpSpPr/>
          <p:nvPr/>
        </p:nvGrpSpPr>
        <p:grpSpPr>
          <a:xfrm>
            <a:off x="1028700" y="7332657"/>
            <a:ext cx="3463445" cy="1199373"/>
            <a:chOff x="0" y="0"/>
            <a:chExt cx="912183" cy="315884"/>
          </a:xfrm>
        </p:grpSpPr>
        <p:sp>
          <p:nvSpPr>
            <p:cNvPr id="4" name="Freeform 4"/>
            <p:cNvSpPr/>
            <p:nvPr/>
          </p:nvSpPr>
          <p:spPr>
            <a:xfrm>
              <a:off x="0" y="0"/>
              <a:ext cx="912183" cy="315884"/>
            </a:xfrm>
            <a:custGeom>
              <a:avLst/>
              <a:gdLst/>
              <a:ahLst/>
              <a:cxnLst/>
              <a:rect l="l" t="t" r="r" b="b"/>
              <a:pathLst>
                <a:path w="912183" h="315884">
                  <a:moveTo>
                    <a:pt x="0" y="0"/>
                  </a:moveTo>
                  <a:lnTo>
                    <a:pt x="912183" y="0"/>
                  </a:lnTo>
                  <a:lnTo>
                    <a:pt x="912183" y="315884"/>
                  </a:lnTo>
                  <a:lnTo>
                    <a:pt x="0" y="315884"/>
                  </a:lnTo>
                  <a:close/>
                </a:path>
              </a:pathLst>
            </a:custGeom>
            <a:solidFill>
              <a:srgbClr val="FFFFFF"/>
            </a:solidFill>
            <a:ln w="38100" cap="sq">
              <a:solidFill>
                <a:srgbClr val="000000"/>
              </a:solidFill>
              <a:prstDash val="solid"/>
              <a:miter/>
            </a:ln>
          </p:spPr>
        </p:sp>
        <p:sp>
          <p:nvSpPr>
            <p:cNvPr id="5" name="TextBox 5"/>
            <p:cNvSpPr txBox="1"/>
            <p:nvPr/>
          </p:nvSpPr>
          <p:spPr>
            <a:xfrm>
              <a:off x="0" y="-38100"/>
              <a:ext cx="912183" cy="353984"/>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7600950" y="6766639"/>
            <a:ext cx="3086100" cy="2067267"/>
            <a:chOff x="0" y="0"/>
            <a:chExt cx="812800" cy="544465"/>
          </a:xfrm>
        </p:grpSpPr>
        <p:sp>
          <p:nvSpPr>
            <p:cNvPr id="7" name="Freeform 7"/>
            <p:cNvSpPr/>
            <p:nvPr/>
          </p:nvSpPr>
          <p:spPr>
            <a:xfrm>
              <a:off x="0" y="0"/>
              <a:ext cx="812800" cy="544465"/>
            </a:xfrm>
            <a:custGeom>
              <a:avLst/>
              <a:gdLst/>
              <a:ahLst/>
              <a:cxnLst/>
              <a:rect l="l" t="t" r="r" b="b"/>
              <a:pathLst>
                <a:path w="812800" h="544465">
                  <a:moveTo>
                    <a:pt x="406400" y="0"/>
                  </a:moveTo>
                  <a:lnTo>
                    <a:pt x="812800" y="272233"/>
                  </a:lnTo>
                  <a:lnTo>
                    <a:pt x="406400" y="544465"/>
                  </a:lnTo>
                  <a:lnTo>
                    <a:pt x="0" y="272233"/>
                  </a:lnTo>
                  <a:lnTo>
                    <a:pt x="406400" y="0"/>
                  </a:lnTo>
                  <a:close/>
                </a:path>
              </a:pathLst>
            </a:custGeom>
            <a:solidFill>
              <a:srgbClr val="FFFFFF"/>
            </a:solidFill>
            <a:ln w="38100" cap="sq">
              <a:solidFill>
                <a:srgbClr val="000000"/>
              </a:solidFill>
              <a:prstDash val="solid"/>
              <a:miter/>
            </a:ln>
          </p:spPr>
        </p:sp>
        <p:sp>
          <p:nvSpPr>
            <p:cNvPr id="8" name="TextBox 8"/>
            <p:cNvSpPr txBox="1"/>
            <p:nvPr/>
          </p:nvSpPr>
          <p:spPr>
            <a:xfrm>
              <a:off x="139700" y="55480"/>
              <a:ext cx="533400" cy="39540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3358955" y="6766639"/>
            <a:ext cx="3900345" cy="2067267"/>
            <a:chOff x="0" y="0"/>
            <a:chExt cx="10744200" cy="5694658"/>
          </a:xfrm>
        </p:grpSpPr>
        <p:sp>
          <p:nvSpPr>
            <p:cNvPr id="10" name="Freeform 10"/>
            <p:cNvSpPr/>
            <p:nvPr/>
          </p:nvSpPr>
          <p:spPr>
            <a:xfrm>
              <a:off x="0" y="0"/>
              <a:ext cx="10744200" cy="5694658"/>
            </a:xfrm>
            <a:custGeom>
              <a:avLst/>
              <a:gdLst/>
              <a:ahLst/>
              <a:cxnLst/>
              <a:rect l="l" t="t" r="r" b="b"/>
              <a:pathLst>
                <a:path w="10744200" h="5694658">
                  <a:moveTo>
                    <a:pt x="5372100" y="0"/>
                  </a:moveTo>
                  <a:cubicBezTo>
                    <a:pt x="8338820" y="0"/>
                    <a:pt x="10744200" y="1274465"/>
                    <a:pt x="10744200" y="2847329"/>
                  </a:cubicBezTo>
                  <a:cubicBezTo>
                    <a:pt x="10744200" y="4420194"/>
                    <a:pt x="8338820" y="5694658"/>
                    <a:pt x="5372100" y="5694658"/>
                  </a:cubicBezTo>
                  <a:cubicBezTo>
                    <a:pt x="2405380" y="5694658"/>
                    <a:pt x="0" y="4420194"/>
                    <a:pt x="0" y="2847329"/>
                  </a:cubicBezTo>
                  <a:cubicBezTo>
                    <a:pt x="0" y="1274464"/>
                    <a:pt x="2405380" y="0"/>
                    <a:pt x="5372100" y="0"/>
                  </a:cubicBezTo>
                  <a:close/>
                </a:path>
              </a:pathLst>
            </a:custGeom>
            <a:solidFill>
              <a:srgbClr val="FFFFFF"/>
            </a:solidFill>
            <a:ln w="12700" cap="sq">
              <a:solidFill>
                <a:srgbClr val="000000"/>
              </a:solidFill>
              <a:prstDash val="solid"/>
              <a:miter/>
            </a:ln>
          </p:spPr>
        </p:sp>
      </p:grpSp>
      <p:sp>
        <p:nvSpPr>
          <p:cNvPr id="11" name="TextBox 11"/>
          <p:cNvSpPr txBox="1"/>
          <p:nvPr/>
        </p:nvSpPr>
        <p:spPr>
          <a:xfrm>
            <a:off x="529309" y="4948280"/>
            <a:ext cx="17098556" cy="1198598"/>
          </a:xfrm>
          <a:prstGeom prst="rect">
            <a:avLst/>
          </a:prstGeom>
        </p:spPr>
        <p:txBody>
          <a:bodyPr lIns="0" tIns="0" rIns="0" bIns="0" rtlCol="0" anchor="t">
            <a:spAutoFit/>
          </a:bodyPr>
          <a:lstStyle/>
          <a:p>
            <a:pPr algn="l">
              <a:lnSpc>
                <a:spcPts val="5040"/>
              </a:lnSpc>
            </a:pPr>
            <a:r>
              <a:rPr lang="en-US" sz="2800" dirty="0">
                <a:solidFill>
                  <a:srgbClr val="000000"/>
                </a:solidFill>
                <a:latin typeface="Lato"/>
                <a:ea typeface="Lato"/>
                <a:cs typeface="Lato"/>
                <a:sym typeface="Lato"/>
              </a:rPr>
              <a:t>3.Draw Entities and Relationships: Represent each entity as a rectangle and each</a:t>
            </a:r>
          </a:p>
          <a:p>
            <a:pPr algn="l">
              <a:lnSpc>
                <a:spcPts val="5040"/>
              </a:lnSpc>
            </a:pPr>
            <a:r>
              <a:rPr lang="en-US" sz="2800" dirty="0">
                <a:solidFill>
                  <a:srgbClr val="000000"/>
                </a:solidFill>
                <a:latin typeface="Lato"/>
                <a:ea typeface="Lato"/>
                <a:cs typeface="Lato"/>
                <a:sym typeface="Lato"/>
              </a:rPr>
              <a:t>    relationship as a diamond. Connect entities to relationships with lines.</a:t>
            </a:r>
          </a:p>
        </p:txBody>
      </p:sp>
      <p:sp>
        <p:nvSpPr>
          <p:cNvPr id="12" name="TextBox 12"/>
          <p:cNvSpPr txBox="1"/>
          <p:nvPr/>
        </p:nvSpPr>
        <p:spPr>
          <a:xfrm>
            <a:off x="521498" y="942975"/>
            <a:ext cx="17098556" cy="1198598"/>
          </a:xfrm>
          <a:prstGeom prst="rect">
            <a:avLst/>
          </a:prstGeom>
        </p:spPr>
        <p:txBody>
          <a:bodyPr lIns="0" tIns="0" rIns="0" bIns="0" rtlCol="0" anchor="t">
            <a:spAutoFit/>
          </a:bodyPr>
          <a:lstStyle/>
          <a:p>
            <a:pPr algn="l">
              <a:lnSpc>
                <a:spcPts val="5040"/>
              </a:lnSpc>
            </a:pPr>
            <a:r>
              <a:rPr lang="en-US" sz="2800" dirty="0">
                <a:solidFill>
                  <a:srgbClr val="000000"/>
                </a:solidFill>
                <a:latin typeface="Lato"/>
                <a:ea typeface="Lato"/>
                <a:cs typeface="Lato"/>
                <a:sym typeface="Lato"/>
              </a:rPr>
              <a:t>2.Determine Relationships: Identify how the entities are related. For example,</a:t>
            </a:r>
          </a:p>
          <a:p>
            <a:pPr algn="l">
              <a:lnSpc>
                <a:spcPts val="5040"/>
              </a:lnSpc>
            </a:pPr>
            <a:r>
              <a:rPr lang="en-US" sz="2800" dirty="0">
                <a:solidFill>
                  <a:srgbClr val="000000"/>
                </a:solidFill>
                <a:latin typeface="Lato"/>
                <a:ea typeface="Lato"/>
                <a:cs typeface="Lato"/>
                <a:sym typeface="Lato"/>
              </a:rPr>
              <a:t>    "Employee" works for "Department."</a:t>
            </a:r>
          </a:p>
        </p:txBody>
      </p:sp>
      <p:sp>
        <p:nvSpPr>
          <p:cNvPr id="13" name="TextBox 13"/>
          <p:cNvSpPr txBox="1"/>
          <p:nvPr/>
        </p:nvSpPr>
        <p:spPr>
          <a:xfrm>
            <a:off x="1699684" y="8889663"/>
            <a:ext cx="2338916" cy="579261"/>
          </a:xfrm>
          <a:prstGeom prst="rect">
            <a:avLst/>
          </a:prstGeom>
        </p:spPr>
        <p:txBody>
          <a:bodyPr wrap="square" lIns="0" tIns="0" rIns="0" bIns="0" rtlCol="0" anchor="t">
            <a:spAutoFit/>
          </a:bodyPr>
          <a:lstStyle/>
          <a:p>
            <a:pPr marL="0" lvl="0" indent="0" algn="l">
              <a:lnSpc>
                <a:spcPts val="5040"/>
              </a:lnSpc>
              <a:spcBef>
                <a:spcPct val="0"/>
              </a:spcBef>
            </a:pPr>
            <a:r>
              <a:rPr lang="en-US" sz="2800" u="none" strike="noStrike" dirty="0">
                <a:solidFill>
                  <a:srgbClr val="000000"/>
                </a:solidFill>
                <a:latin typeface="Lato"/>
                <a:ea typeface="Lato"/>
                <a:cs typeface="Lato"/>
                <a:sym typeface="Lato"/>
              </a:rPr>
              <a:t>fig. Entities</a:t>
            </a:r>
          </a:p>
        </p:txBody>
      </p:sp>
      <p:sp>
        <p:nvSpPr>
          <p:cNvPr id="14" name="TextBox 14"/>
          <p:cNvSpPr txBox="1"/>
          <p:nvPr/>
        </p:nvSpPr>
        <p:spPr>
          <a:xfrm>
            <a:off x="7527933" y="8889663"/>
            <a:ext cx="3292467" cy="579261"/>
          </a:xfrm>
          <a:prstGeom prst="rect">
            <a:avLst/>
          </a:prstGeom>
        </p:spPr>
        <p:txBody>
          <a:bodyPr wrap="square" lIns="0" tIns="0" rIns="0" bIns="0" rtlCol="0" anchor="t">
            <a:spAutoFit/>
          </a:bodyPr>
          <a:lstStyle/>
          <a:p>
            <a:pPr marL="0" lvl="0" indent="0" algn="l">
              <a:lnSpc>
                <a:spcPts val="5040"/>
              </a:lnSpc>
              <a:spcBef>
                <a:spcPct val="0"/>
              </a:spcBef>
            </a:pPr>
            <a:r>
              <a:rPr lang="en-US" sz="2800" u="none" strike="noStrike" dirty="0">
                <a:solidFill>
                  <a:srgbClr val="000000"/>
                </a:solidFill>
                <a:latin typeface="Lato"/>
                <a:ea typeface="Lato"/>
                <a:cs typeface="Lato"/>
                <a:sym typeface="Lato"/>
              </a:rPr>
              <a:t>fig. Relationship</a:t>
            </a:r>
          </a:p>
        </p:txBody>
      </p:sp>
      <p:sp>
        <p:nvSpPr>
          <p:cNvPr id="15" name="TextBox 15"/>
          <p:cNvSpPr txBox="1"/>
          <p:nvPr/>
        </p:nvSpPr>
        <p:spPr>
          <a:xfrm>
            <a:off x="13792200" y="8953585"/>
            <a:ext cx="2796116" cy="579261"/>
          </a:xfrm>
          <a:prstGeom prst="rect">
            <a:avLst/>
          </a:prstGeom>
        </p:spPr>
        <p:txBody>
          <a:bodyPr wrap="square" lIns="0" tIns="0" rIns="0" bIns="0" rtlCol="0" anchor="t">
            <a:spAutoFit/>
          </a:bodyPr>
          <a:lstStyle/>
          <a:p>
            <a:pPr marL="0" lvl="0" indent="0" algn="l">
              <a:lnSpc>
                <a:spcPts val="5040"/>
              </a:lnSpc>
              <a:spcBef>
                <a:spcPct val="0"/>
              </a:spcBef>
            </a:pPr>
            <a:r>
              <a:rPr lang="en-US" sz="2800" u="none" strike="noStrike" dirty="0">
                <a:solidFill>
                  <a:srgbClr val="000000"/>
                </a:solidFill>
                <a:latin typeface="Lato"/>
                <a:ea typeface="Lato"/>
                <a:cs typeface="Lato"/>
                <a:sym typeface="Lato"/>
              </a:rPr>
              <a:t>fig. Attributes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94722" y="1697666"/>
            <a:ext cx="17098556" cy="1198598"/>
          </a:xfrm>
          <a:prstGeom prst="rect">
            <a:avLst/>
          </a:prstGeom>
        </p:spPr>
        <p:txBody>
          <a:bodyPr lIns="0" tIns="0" rIns="0" bIns="0" rtlCol="0" anchor="t">
            <a:spAutoFit/>
          </a:bodyPr>
          <a:lstStyle/>
          <a:p>
            <a:pPr algn="l">
              <a:lnSpc>
                <a:spcPts val="5040"/>
              </a:lnSpc>
            </a:pPr>
            <a:r>
              <a:rPr lang="en-US" sz="2800" dirty="0">
                <a:solidFill>
                  <a:srgbClr val="000000"/>
                </a:solidFill>
                <a:latin typeface="Lato"/>
                <a:ea typeface="Lato"/>
                <a:cs typeface="Lato"/>
                <a:sym typeface="Lato"/>
              </a:rPr>
              <a:t>4.Add Attributes: Represent each attribute as an oval and connect them to their </a:t>
            </a:r>
          </a:p>
          <a:p>
            <a:pPr algn="l">
              <a:lnSpc>
                <a:spcPts val="5040"/>
              </a:lnSpc>
            </a:pPr>
            <a:r>
              <a:rPr lang="en-US" sz="2800" dirty="0">
                <a:solidFill>
                  <a:srgbClr val="000000"/>
                </a:solidFill>
                <a:latin typeface="Lato"/>
                <a:ea typeface="Lato"/>
                <a:cs typeface="Lato"/>
                <a:sym typeface="Lato"/>
              </a:rPr>
              <a:t>   respective entities with lines.</a:t>
            </a:r>
          </a:p>
        </p:txBody>
      </p:sp>
      <p:sp>
        <p:nvSpPr>
          <p:cNvPr id="3" name="Freeform 3"/>
          <p:cNvSpPr/>
          <p:nvPr/>
        </p:nvSpPr>
        <p:spPr>
          <a:xfrm>
            <a:off x="1028700" y="3222996"/>
            <a:ext cx="16230600" cy="4659796"/>
          </a:xfrm>
          <a:custGeom>
            <a:avLst/>
            <a:gdLst/>
            <a:ahLst/>
            <a:cxnLst/>
            <a:rect l="l" t="t" r="r" b="b"/>
            <a:pathLst>
              <a:path w="16230600" h="4659796">
                <a:moveTo>
                  <a:pt x="0" y="0"/>
                </a:moveTo>
                <a:lnTo>
                  <a:pt x="16230600" y="0"/>
                </a:lnTo>
                <a:lnTo>
                  <a:pt x="16230600" y="4659796"/>
                </a:lnTo>
                <a:lnTo>
                  <a:pt x="0" y="4659796"/>
                </a:lnTo>
                <a:lnTo>
                  <a:pt x="0" y="0"/>
                </a:lnTo>
                <a:close/>
              </a:path>
            </a:pathLst>
          </a:custGeom>
          <a:blipFill>
            <a:blip r:embed="rId2"/>
            <a:stretch>
              <a:fillRect t="-14395" b="-11432"/>
            </a:stretch>
          </a:blipFill>
          <a:ln w="38100" cap="rnd">
            <a:solidFill>
              <a:srgbClr val="000000"/>
            </a:solidFill>
            <a:prstDash val="solid"/>
            <a:round/>
          </a:ln>
        </p:spPr>
      </p:sp>
      <p:sp>
        <p:nvSpPr>
          <p:cNvPr id="4" name="TextBox 4"/>
          <p:cNvSpPr txBox="1"/>
          <p:nvPr/>
        </p:nvSpPr>
        <p:spPr>
          <a:xfrm>
            <a:off x="5181600" y="8073292"/>
            <a:ext cx="10591800" cy="579261"/>
          </a:xfrm>
          <a:prstGeom prst="rect">
            <a:avLst/>
          </a:prstGeom>
        </p:spPr>
        <p:txBody>
          <a:bodyPr wrap="square" lIns="0" tIns="0" rIns="0" bIns="0" rtlCol="0" anchor="t">
            <a:spAutoFit/>
          </a:bodyPr>
          <a:lstStyle/>
          <a:p>
            <a:pPr marL="0" lvl="0" indent="0" algn="l">
              <a:lnSpc>
                <a:spcPts val="5040"/>
              </a:lnSpc>
              <a:spcBef>
                <a:spcPct val="0"/>
              </a:spcBef>
            </a:pPr>
            <a:r>
              <a:rPr lang="en-US" sz="2800" u="none" strike="noStrike" dirty="0">
                <a:solidFill>
                  <a:srgbClr val="000000"/>
                </a:solidFill>
                <a:latin typeface="Lato"/>
                <a:ea typeface="Lato"/>
                <a:cs typeface="Lato"/>
                <a:sym typeface="Lato"/>
              </a:rPr>
              <a:t>               Fig. ER Model of an Office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584</Words>
  <Application>Microsoft Office PowerPoint</Application>
  <PresentationFormat>Custom</PresentationFormat>
  <Paragraphs>41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Lato Bold</vt:lpstr>
      <vt:lpstr>Google Sans</vt:lpstr>
      <vt:lpstr>Lato</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dc:title>
  <cp:lastModifiedBy>Narayan Bhusal</cp:lastModifiedBy>
  <cp:revision>3</cp:revision>
  <dcterms:created xsi:type="dcterms:W3CDTF">2006-08-16T00:00:00Z</dcterms:created>
  <dcterms:modified xsi:type="dcterms:W3CDTF">2025-01-20T10:31:27Z</dcterms:modified>
  <dc:identifier>DAGchJeSlTw</dc:identifier>
</cp:coreProperties>
</file>