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sldIdLst>
    <p:sldId id="302" r:id="rId2"/>
    <p:sldId id="261" r:id="rId3"/>
    <p:sldId id="260" r:id="rId4"/>
    <p:sldId id="303" r:id="rId5"/>
    <p:sldId id="258" r:id="rId6"/>
    <p:sldId id="262" r:id="rId7"/>
    <p:sldId id="264" r:id="rId8"/>
    <p:sldId id="272" r:id="rId9"/>
    <p:sldId id="289" r:id="rId10"/>
    <p:sldId id="290" r:id="rId11"/>
    <p:sldId id="291" r:id="rId12"/>
    <p:sldId id="283" r:id="rId13"/>
    <p:sldId id="292" r:id="rId14"/>
    <p:sldId id="294" r:id="rId15"/>
    <p:sldId id="304" r:id="rId16"/>
    <p:sldId id="305" r:id="rId17"/>
    <p:sldId id="296" r:id="rId18"/>
    <p:sldId id="298" r:id="rId19"/>
    <p:sldId id="306" r:id="rId20"/>
    <p:sldId id="308" r:id="rId21"/>
    <p:sldId id="279" r:id="rId22"/>
    <p:sldId id="300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60"/>
  </p:normalViewPr>
  <p:slideViewPr>
    <p:cSldViewPr>
      <p:cViewPr>
        <p:scale>
          <a:sx n="75" d="100"/>
          <a:sy n="75" d="100"/>
        </p:scale>
        <p:origin x="-10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direct/inbo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38200"/>
            <a:ext cx="7315200" cy="2438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sz="66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                         Normalization</a:t>
            </a:r>
            <a:endParaRPr lang="en-US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905000"/>
            <a:ext cx="7772400" cy="150971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</a:t>
            </a:r>
          </a:p>
          <a:p>
            <a:endParaRPr lang="en-US" sz="3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       Database Management System(DBMS)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       By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Sandipa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Shrestha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       From  BCSIT-III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ppt 1st 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657600"/>
            <a:ext cx="2743200" cy="2445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Table Of 2NF: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500" dirty="0" smtClean="0"/>
              <a:t>Customer Table(stores only customer info)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26630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2NF::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667000"/>
          <a:ext cx="5562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/>
                <a:gridCol w="1854200"/>
                <a:gridCol w="185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Shrestha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r>
                        <a:rPr lang="en-US" dirty="0" smtClean="0"/>
                        <a:t> 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Lalitpur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Order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362200"/>
          <a:ext cx="6096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Third Normal Form – 3NF</a:t>
            </a:r>
            <a:br>
              <a:rPr lang="en-US" b="1" dirty="0" smtClean="0"/>
            </a:b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When a table is in 2NF, it eliminates repeating groups and redundancy, but it does not eliminate transitive partial dependency.</a:t>
            </a:r>
          </a:p>
          <a:p>
            <a:pPr fontAlgn="base"/>
            <a:r>
              <a:rPr lang="en-US" dirty="0" smtClean="0"/>
              <a:t>This means a non-prime attribute (an attribute that is not part of the candidate’s key) is dependent on another non-prime attribute. This is what the third normal form (3NF) eliminates.</a:t>
            </a:r>
          </a:p>
          <a:p>
            <a:pPr fontAlgn="base"/>
            <a:r>
              <a:rPr lang="en-US" dirty="0" smtClean="0"/>
              <a:t>So, for a table to be in 3NF, it must:</a:t>
            </a:r>
          </a:p>
          <a:p>
            <a:pPr fontAlgn="base"/>
            <a:r>
              <a:rPr lang="en-US" dirty="0" smtClean="0"/>
              <a:t>be in 2NF</a:t>
            </a:r>
          </a:p>
          <a:p>
            <a:pPr fontAlgn="base"/>
            <a:r>
              <a:rPr lang="en-US" dirty="0" smtClean="0"/>
              <a:t>have no transitive partial dependency.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Normalize Table in 3NF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/>
              <a:t>Customer Table</a:t>
            </a:r>
          </a:p>
          <a:p>
            <a:pPr marL="596646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9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Shrestha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r>
                        <a:rPr lang="en-US" dirty="0" smtClean="0"/>
                        <a:t> 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Lalitpur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49808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Order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57400"/>
          <a:ext cx="6705600" cy="419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74480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256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BCNF (Boyce-</a:t>
            </a:r>
            <a:r>
              <a:rPr lang="en-US" dirty="0" err="1" smtClean="0"/>
              <a:t>Codd</a:t>
            </a:r>
            <a:r>
              <a:rPr lang="en-US" dirty="0" smtClean="0"/>
              <a:t> Normal Form)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362200"/>
          <a:ext cx="808234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32458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 flipV="1">
            <a:off x="1143000" y="3124200"/>
            <a:ext cx="2362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05200" y="3124200"/>
            <a:ext cx="2895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276600" y="3352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362200" y="4114800"/>
          <a:ext cx="2971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34332" y="4267200"/>
          <a:ext cx="350966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606"/>
                <a:gridCol w="1046394"/>
                <a:gridCol w="1030976"/>
                <a:gridCol w="573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8600" y="4876800"/>
          <a:ext cx="37338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165"/>
                <a:gridCol w="813435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600" y="4572000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Table: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3048000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1NF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810000"/>
            <a:ext cx="14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Table: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3505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Table: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438400"/>
          <a:ext cx="434854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/>
                <a:gridCol w="914400"/>
                <a:gridCol w="1071944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352800" y="3048000"/>
            <a:ext cx="2590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324100" y="30861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4191000"/>
          <a:ext cx="369468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84"/>
                <a:gridCol w="877316"/>
                <a:gridCol w="1256285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67200" y="4572000"/>
          <a:ext cx="441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136543"/>
                <a:gridCol w="1177871"/>
                <a:gridCol w="8097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0" y="3733800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ID: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4267200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ID: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35814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1981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2NF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Normalize Table in BCNF(same as 3NF):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 smtClean="0"/>
              <a:t>Customer Table</a:t>
            </a:r>
          </a:p>
          <a:p>
            <a:pPr marL="596646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90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Shrestha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r>
                        <a:rPr lang="en-US" dirty="0" smtClean="0"/>
                        <a:t> 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Lalitpur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Order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057400"/>
          <a:ext cx="6705600" cy="420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1341120"/>
                <a:gridCol w="1341120"/>
                <a:gridCol w="1341120"/>
                <a:gridCol w="134112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256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151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 in BCNF,</a:t>
            </a:r>
          </a:p>
          <a:p>
            <a:pPr>
              <a:buNone/>
            </a:pPr>
            <a:r>
              <a:rPr lang="en-US" dirty="0" smtClean="0"/>
              <a:t>     is also in 3NF.</a:t>
            </a:r>
          </a:p>
          <a:p>
            <a:r>
              <a:rPr lang="en-US" dirty="0" smtClean="0"/>
              <a:t>A relation in 3NF,</a:t>
            </a:r>
          </a:p>
          <a:p>
            <a:pPr>
              <a:buNone/>
            </a:pPr>
            <a:r>
              <a:rPr lang="en-US" dirty="0" smtClean="0"/>
              <a:t>    is also in 2NF.</a:t>
            </a:r>
          </a:p>
          <a:p>
            <a:r>
              <a:rPr lang="en-US" dirty="0" smtClean="0"/>
              <a:t>A relation in 2NF,</a:t>
            </a:r>
          </a:p>
          <a:p>
            <a:pPr>
              <a:buNone/>
            </a:pPr>
            <a:r>
              <a:rPr lang="en-US" dirty="0" smtClean="0"/>
              <a:t>    is also in 1NF.</a:t>
            </a:r>
            <a:endParaRPr lang="en-US" dirty="0"/>
          </a:p>
        </p:txBody>
      </p:sp>
      <p:pic>
        <p:nvPicPr>
          <p:cNvPr id="4" name="Picture 3" descr="CIRCLE OF N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33600"/>
            <a:ext cx="48768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7630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6705600" cy="4800600"/>
          </a:xfrm>
        </p:spPr>
        <p:txBody>
          <a:bodyPr>
            <a:normAutofit/>
          </a:bodyPr>
          <a:lstStyle/>
          <a:p>
            <a:pPr marL="596646" indent="-514350" fontAlgn="base">
              <a:buNone/>
            </a:pPr>
            <a:r>
              <a:rPr lang="en-US" sz="2400" dirty="0" smtClean="0"/>
              <a:t>Normalization is the process of organizing the data in the database.</a:t>
            </a:r>
          </a:p>
          <a:p>
            <a:r>
              <a:rPr lang="en-US" sz="2400" dirty="0" smtClean="0"/>
              <a:t>Normalization is used to minimize the redundancy from a relation or set of relations. It is also used to eliminate undesirable characteristics like Insertion, Update, and Deletion Anomalies.</a:t>
            </a:r>
          </a:p>
          <a:p>
            <a:r>
              <a:rPr lang="en-US" sz="2400" dirty="0" smtClean="0"/>
              <a:t>Normalization divides the larger table into smaller and links them using relationships.</a:t>
            </a:r>
          </a:p>
          <a:p>
            <a:r>
              <a:rPr lang="en-US" sz="2400" dirty="0" smtClean="0"/>
              <a:t>The normal form is used to reduce redundancy from the database table.</a:t>
            </a:r>
          </a:p>
          <a:p>
            <a:pPr marL="596646" indent="-514350" fontAlgn="base"/>
            <a:endParaRPr lang="en-US" sz="2800" dirty="0" smtClean="0"/>
          </a:p>
        </p:txBody>
      </p:sp>
      <p:pic>
        <p:nvPicPr>
          <p:cNvPr id="5" name="Picture 4" descr="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295400"/>
            <a:ext cx="22098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BCNF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Atomicity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dependency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(no partial dependency)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</a:p>
                    <a:p>
                      <a:r>
                        <a:rPr lang="en-US" dirty="0" smtClean="0"/>
                        <a:t>Transitive 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       Y</a:t>
                      </a:r>
                    </a:p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is a super key</a:t>
                      </a:r>
                    </a:p>
                    <a:p>
                      <a:r>
                        <a:rPr lang="en-US" dirty="0" smtClean="0"/>
                        <a:t>0% redundancy (due to functional dependency)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68580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u="sng" dirty="0" smtClean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1NF: Atomicity (no repeating groups). </a:t>
            </a:r>
          </a:p>
          <a:p>
            <a:endParaRPr lang="en-US" sz="2400" dirty="0" smtClean="0"/>
          </a:p>
          <a:p>
            <a:r>
              <a:rPr lang="en-US" sz="2400" dirty="0" smtClean="0"/>
              <a:t>• 2NF: No partial dependencies (all non-key attributes depend on the whole key). </a:t>
            </a:r>
          </a:p>
          <a:p>
            <a:endParaRPr lang="en-US" sz="2400" dirty="0" smtClean="0"/>
          </a:p>
          <a:p>
            <a:r>
              <a:rPr lang="en-US" sz="2400" dirty="0" smtClean="0"/>
              <a:t>• 3NF: No transitive dependencies (non-key attributes depend only on the key). </a:t>
            </a:r>
          </a:p>
          <a:p>
            <a:endParaRPr lang="en-US" sz="2400" dirty="0" smtClean="0"/>
          </a:p>
          <a:p>
            <a:r>
              <a:rPr lang="en-US" sz="2400" dirty="0" smtClean="0"/>
              <a:t>• BCNF: Every determinant is a super key.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5334000" cy="1752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Any Question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7924800" cy="365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71bd01b6-bbce-4e0e-8f81-74b6c5aaa1c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352800"/>
            <a:ext cx="2514600" cy="2827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2c457d7-6565-4994-bb91-2d919af369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00100"/>
            <a:ext cx="6248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Types Of Normal Forms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dirty="0" smtClean="0"/>
              <a:t> 1NF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2NF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3NF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BCNF (Boyce </a:t>
            </a:r>
            <a:r>
              <a:rPr lang="en-US" dirty="0" err="1" smtClean="0"/>
              <a:t>Codd’s</a:t>
            </a:r>
            <a:r>
              <a:rPr lang="en-US" dirty="0" smtClean="0"/>
              <a:t> Normal Form)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4NF</a:t>
            </a:r>
          </a:p>
          <a:p>
            <a:pPr marL="539496" indent="-457200">
              <a:buFont typeface="+mj-lt"/>
              <a:buAutoNum type="arabicPeriod"/>
            </a:pPr>
            <a:r>
              <a:rPr lang="en-US" dirty="0" smtClean="0"/>
              <a:t>5NF</a:t>
            </a:r>
          </a:p>
        </p:txBody>
      </p:sp>
      <p:pic>
        <p:nvPicPr>
          <p:cNvPr id="4" name="Picture 3" descr="Normal For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524000"/>
            <a:ext cx="3005666" cy="169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pic>
        <p:nvPicPr>
          <p:cNvPr id="4" name="Content Placeholder 3" descr="Nff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438400"/>
            <a:ext cx="7848600" cy="3352800"/>
          </a:xfr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498080" cy="944562"/>
          </a:xfrm>
        </p:spPr>
        <p:txBody>
          <a:bodyPr/>
          <a:lstStyle/>
          <a:p>
            <a:r>
              <a:rPr lang="en-US" dirty="0" smtClean="0"/>
              <a:t>Normal forms: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828800"/>
          <a:ext cx="7010400" cy="4754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77721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24559">
                <a:tc>
                  <a:txBody>
                    <a:bodyPr/>
                    <a:lstStyle/>
                    <a:p>
                      <a:r>
                        <a:rPr lang="en-US" dirty="0" smtClean="0"/>
                        <a:t>1NF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relation is in 1NF if it contains an atomic value.</a:t>
                      </a:r>
                      <a:endParaRPr lang="en-US" dirty="0"/>
                    </a:p>
                  </a:txBody>
                  <a:tcPr/>
                </a:tc>
              </a:tr>
              <a:tr h="1531323">
                <a:tc>
                  <a:txBody>
                    <a:bodyPr/>
                    <a:lstStyle/>
                    <a:p>
                      <a:r>
                        <a:rPr lang="en-US" dirty="0" smtClean="0"/>
                        <a:t>2NF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relation will be in 2NF if it is in 1NF and all non-key attributes are fully functional dependent on the primary key.</a:t>
                      </a:r>
                      <a:endParaRPr lang="en-US" dirty="0"/>
                    </a:p>
                  </a:txBody>
                  <a:tcPr/>
                </a:tc>
              </a:tr>
              <a:tr h="960583">
                <a:tc>
                  <a:txBody>
                    <a:bodyPr/>
                    <a:lstStyle/>
                    <a:p>
                      <a:r>
                        <a:rPr lang="en-US" dirty="0" smtClean="0"/>
                        <a:t>3NF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relation will be in 3NF if it is in 2NF and no transition dependency exists.</a:t>
                      </a:r>
                      <a:endParaRPr lang="en-US" dirty="0"/>
                    </a:p>
                  </a:txBody>
                  <a:tcPr/>
                </a:tc>
              </a:tr>
              <a:tr h="960583">
                <a:tc>
                  <a:txBody>
                    <a:bodyPr/>
                    <a:lstStyle/>
                    <a:p>
                      <a:r>
                        <a:rPr lang="en-US" dirty="0" smtClean="0"/>
                        <a:t>BCNF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stronger definition of 3NF is known as Boyce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Codd's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normal form.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First Normal Form – 1NF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 single cell must not hold more than one value (atomicity) n 1NF, all columns must contain atomic (indivisible) values. In the original table, the Orders1 and Order2 columns contain compound values (i.e., the product name, quantity, and price are combined into a single field).</a:t>
            </a:r>
          </a:p>
          <a:p>
            <a:pPr fontAlgn="base"/>
            <a:r>
              <a:rPr lang="en-US" dirty="0" smtClean="0"/>
              <a:t>there must be a primary key for identification</a:t>
            </a:r>
          </a:p>
          <a:p>
            <a:pPr fontAlgn="base"/>
            <a:r>
              <a:rPr lang="en-US" dirty="0" smtClean="0"/>
              <a:t>no duplicated rows or columns</a:t>
            </a:r>
          </a:p>
          <a:p>
            <a:pPr fontAlgn="base"/>
            <a:r>
              <a:rPr lang="en-US" dirty="0" smtClean="0"/>
              <a:t>each column must have only one value for each row in the table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Example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1NF:Atomicity (no repeating groups)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050" dirty="0" smtClean="0"/>
              <a:t>           </a:t>
            </a:r>
          </a:p>
          <a:p>
            <a:pPr>
              <a:buNone/>
            </a:pPr>
            <a:r>
              <a:rPr lang="en-US" sz="1050" dirty="0" smtClean="0"/>
              <a:t>               +---------------+-----------------+------------------+---------------------------+-------------------------------+</a:t>
            </a:r>
          </a:p>
          <a:p>
            <a:pPr>
              <a:buNone/>
            </a:pPr>
            <a:r>
              <a:rPr lang="en-US" sz="1200" dirty="0" smtClean="0"/>
              <a:t>               | 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     | Name           | Address          | Orders1                |  Order 2                    |</a:t>
            </a:r>
          </a:p>
          <a:p>
            <a:pPr>
              <a:buNone/>
            </a:pPr>
            <a:r>
              <a:rPr lang="en-US" sz="1200" dirty="0" smtClean="0"/>
              <a:t>              +--------------+------------------+------------------+-----------------------------+-------------------------------+</a:t>
            </a:r>
          </a:p>
          <a:p>
            <a:pPr>
              <a:buNone/>
            </a:pPr>
            <a:r>
              <a:rPr lang="en-US" sz="1200" dirty="0" smtClean="0"/>
              <a:t>              | 1              | Ram </a:t>
            </a:r>
            <a:r>
              <a:rPr lang="en-US" sz="1200" dirty="0" err="1" smtClean="0"/>
              <a:t>Shrestha</a:t>
            </a:r>
            <a:r>
              <a:rPr lang="en-US" sz="1200" dirty="0" smtClean="0"/>
              <a:t>   | </a:t>
            </a:r>
            <a:r>
              <a:rPr lang="en-US" sz="1200" dirty="0" err="1" smtClean="0"/>
              <a:t>Kathmand</a:t>
            </a:r>
            <a:r>
              <a:rPr lang="en-US" sz="1200" dirty="0" smtClean="0"/>
              <a:t>    | Order1: Rice, 5kg, 600  | Order2: Oil, 1L, 250        |</a:t>
            </a:r>
          </a:p>
          <a:p>
            <a:pPr>
              <a:buNone/>
            </a:pPr>
            <a:r>
              <a:rPr lang="en-US" sz="1200" dirty="0" smtClean="0"/>
              <a:t>              | 2              | </a:t>
            </a:r>
            <a:r>
              <a:rPr lang="en-US" sz="1200" dirty="0" err="1" smtClean="0"/>
              <a:t>Sita</a:t>
            </a:r>
            <a:r>
              <a:rPr lang="en-US" sz="1200" dirty="0" smtClean="0"/>
              <a:t> Lama         | </a:t>
            </a:r>
            <a:r>
              <a:rPr lang="en-US" sz="1200" dirty="0" err="1" smtClean="0"/>
              <a:t>Bhaktapur</a:t>
            </a:r>
            <a:r>
              <a:rPr lang="en-US" sz="1200" dirty="0" smtClean="0"/>
              <a:t>    | Order1: Sugar, 3kg, 150 | Order2: Tea, 1pkt, 100     |</a:t>
            </a:r>
          </a:p>
          <a:p>
            <a:pPr>
              <a:buNone/>
            </a:pPr>
            <a:r>
              <a:rPr lang="en-US" sz="1200" dirty="0" smtClean="0"/>
              <a:t>              | 3              | </a:t>
            </a:r>
            <a:r>
              <a:rPr lang="en-US" sz="1200" dirty="0" err="1" smtClean="0"/>
              <a:t>Hari</a:t>
            </a:r>
            <a:r>
              <a:rPr lang="en-US" sz="1200" dirty="0" smtClean="0"/>
              <a:t> </a:t>
            </a:r>
            <a:r>
              <a:rPr lang="en-US" sz="1200" dirty="0" err="1" smtClean="0"/>
              <a:t>Gurung</a:t>
            </a:r>
            <a:r>
              <a:rPr lang="en-US" sz="1200" dirty="0" smtClean="0"/>
              <a:t>    | </a:t>
            </a:r>
            <a:r>
              <a:rPr lang="en-US" sz="1200" dirty="0" err="1" smtClean="0"/>
              <a:t>Pokhara</a:t>
            </a:r>
            <a:r>
              <a:rPr lang="en-US" sz="1200" dirty="0" smtClean="0"/>
              <a:t>        | Order1: Salt, 2kg, 60    | Order2: Coffee, 1pkt, 500 |</a:t>
            </a:r>
          </a:p>
          <a:p>
            <a:pPr>
              <a:buNone/>
            </a:pPr>
            <a:r>
              <a:rPr lang="en-US" sz="1200" dirty="0" smtClean="0"/>
              <a:t>              | 4              | </a:t>
            </a:r>
            <a:r>
              <a:rPr lang="en-US" sz="1200" dirty="0" err="1" smtClean="0"/>
              <a:t>Gita</a:t>
            </a:r>
            <a:r>
              <a:rPr lang="en-US" sz="1200" dirty="0" smtClean="0"/>
              <a:t> </a:t>
            </a:r>
            <a:r>
              <a:rPr lang="en-US" sz="1200" dirty="0" err="1" smtClean="0"/>
              <a:t>Magar</a:t>
            </a:r>
            <a:r>
              <a:rPr lang="en-US" sz="1200" dirty="0" smtClean="0"/>
              <a:t>      | </a:t>
            </a:r>
            <a:r>
              <a:rPr lang="en-US" sz="1200" dirty="0" err="1" smtClean="0"/>
              <a:t>Lalitpur</a:t>
            </a:r>
            <a:r>
              <a:rPr lang="en-US" sz="1200" dirty="0" smtClean="0"/>
              <a:t>         | Order1: </a:t>
            </a:r>
            <a:r>
              <a:rPr lang="en-US" sz="1200" dirty="0" err="1" smtClean="0"/>
              <a:t>Dal</a:t>
            </a:r>
            <a:r>
              <a:rPr lang="en-US" sz="1200" dirty="0" smtClean="0"/>
              <a:t>, 2kg, 400   | Order2: Ghee, 1kg, 1000  |</a:t>
            </a:r>
          </a:p>
          <a:p>
            <a:pPr>
              <a:buNone/>
            </a:pPr>
            <a:r>
              <a:rPr lang="en-US" sz="1200" dirty="0" smtClean="0"/>
              <a:t>              +----------------+----------------+------------------+------------------------------+--------------------------------+</a:t>
            </a:r>
          </a:p>
          <a:p>
            <a:pPr>
              <a:buNone/>
            </a:pPr>
            <a:r>
              <a:rPr lang="en-US" sz="3600" dirty="0" smtClean="0"/>
              <a:t>Solution:</a:t>
            </a:r>
          </a:p>
          <a:p>
            <a:pPr>
              <a:buNone/>
            </a:pPr>
            <a:r>
              <a:rPr lang="en-US" sz="2400" dirty="0" smtClean="0"/>
              <a:t>   In 1NF, all columns must contain atomic (indivisible) values. In the original table, the Orders1 and Order2 columns contain compound values (i.e., the product name, quantity, and price are combined into a single field).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050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231835"/>
          <a:ext cx="7543800" cy="53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485900"/>
                <a:gridCol w="1066801"/>
                <a:gridCol w="939799"/>
                <a:gridCol w="977900"/>
                <a:gridCol w="1117600"/>
                <a:gridCol w="698500"/>
              </a:tblGrid>
              <a:tr h="7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6493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Ram</a:t>
                      </a:r>
                      <a:r>
                        <a:rPr lang="en-US" baseline="0" dirty="0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Shrestha</a:t>
                      </a:r>
                      <a:endParaRPr lang="en-US" dirty="0">
                        <a:latin typeface="Calibri" pitchFamily="34" charset="0"/>
                        <a:ea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6493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Shrestha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</a:tr>
              <a:tr h="531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r>
                        <a:rPr lang="en-US" dirty="0" smtClean="0"/>
                        <a:t> 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5318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r>
                        <a:rPr lang="en-US" dirty="0" smtClean="0"/>
                        <a:t> 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545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545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Gurung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Pokhara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45452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Lalitpur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5452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Lalitpur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498080" cy="33496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The Second Normal Form – 2NF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866888" cy="38862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sz="5400" dirty="0" smtClean="0"/>
              <a:t>The 1NF only eliminates repeating groups, not redundancy. That’s why there is 2NF.</a:t>
            </a:r>
          </a:p>
          <a:p>
            <a:pPr fontAlgn="base"/>
            <a:r>
              <a:rPr lang="en-US" sz="5400" dirty="0" smtClean="0"/>
              <a:t>A table is said to be in 2NF if it meets the following criteria:</a:t>
            </a:r>
          </a:p>
          <a:p>
            <a:pPr fontAlgn="base"/>
            <a:r>
              <a:rPr lang="en-US" sz="5400" dirty="0" smtClean="0"/>
              <a:t>it’s already in 1NF</a:t>
            </a:r>
          </a:p>
          <a:p>
            <a:pPr fontAlgn="base"/>
            <a:r>
              <a:rPr lang="en-US" sz="5400" dirty="0" smtClean="0"/>
              <a:t>has no partial dependency. That is, all non-key attributes are fully dependent on a primary key.</a:t>
            </a:r>
          </a:p>
          <a:p>
            <a:pPr fontAlgn="base">
              <a:buNone/>
            </a:pPr>
            <a:r>
              <a:rPr lang="en-US" sz="5400" dirty="0" smtClean="0">
                <a:hlinkClick r:id="rId2"/>
              </a:rPr>
              <a:t/>
            </a:r>
            <a:br>
              <a:rPr lang="en-US" sz="5400" dirty="0" smtClean="0">
                <a:hlinkClick r:id="rId2"/>
              </a:rPr>
            </a:br>
            <a:endParaRPr lang="en-US" sz="5400" dirty="0" smtClean="0"/>
          </a:p>
          <a:p>
            <a:pPr>
              <a:buNone/>
            </a:pPr>
            <a:r>
              <a:rPr lang="en-US" sz="5100" dirty="0" smtClean="0">
                <a:hlinkClick r:id="rId2"/>
              </a:rPr>
              <a:t/>
            </a:r>
            <a:br>
              <a:rPr lang="en-US" sz="5100" dirty="0" smtClean="0">
                <a:hlinkClick r:id="rId2"/>
              </a:rPr>
            </a:br>
            <a:endParaRPr lang="en-US" sz="51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>
    <p:cut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692</TotalTime>
  <Words>1060</Words>
  <Application>Microsoft Office PowerPoint</Application>
  <PresentationFormat>On-screen Show (4:3)</PresentationFormat>
  <Paragraphs>383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                                          Normalization</vt:lpstr>
      <vt:lpstr>Introduction</vt:lpstr>
      <vt:lpstr>Types Of Normal Forms</vt:lpstr>
      <vt:lpstr>Normal Forms</vt:lpstr>
      <vt:lpstr>Normal forms:</vt:lpstr>
      <vt:lpstr> The First Normal Form – 1NF </vt:lpstr>
      <vt:lpstr>Example of  1NF:Atomicity (no repeating groups)</vt:lpstr>
      <vt:lpstr>Slide 8</vt:lpstr>
      <vt:lpstr>  The Second Normal Form – 2NF</vt:lpstr>
      <vt:lpstr>Normalize Table Of 2NF:</vt:lpstr>
      <vt:lpstr>2. Order Table </vt:lpstr>
      <vt:lpstr> The Third Normal Form – 3NF </vt:lpstr>
      <vt:lpstr>Normalize Table in 3NF</vt:lpstr>
      <vt:lpstr>2. Order Table </vt:lpstr>
      <vt:lpstr>BCNF (Boyce-Codd Normal Form)</vt:lpstr>
      <vt:lpstr>Slide 16</vt:lpstr>
      <vt:lpstr>Normalize Table in BCNF(same as 3NF):</vt:lpstr>
      <vt:lpstr> 2. Order Table</vt:lpstr>
      <vt:lpstr>Slide 19</vt:lpstr>
      <vt:lpstr>Slide 20</vt:lpstr>
      <vt:lpstr>Slide 21</vt:lpstr>
      <vt:lpstr>Any Question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Samrat</dc:creator>
  <cp:lastModifiedBy>Samrat</cp:lastModifiedBy>
  <cp:revision>75</cp:revision>
  <dcterms:created xsi:type="dcterms:W3CDTF">2006-08-16T00:00:00Z</dcterms:created>
  <dcterms:modified xsi:type="dcterms:W3CDTF">2025-01-21T12:11:00Z</dcterms:modified>
</cp:coreProperties>
</file>