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F3F10-4BD4-4D80-A6A4-55952487F3E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4C0C-57AF-4EA6-A7DD-52242913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0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C4C0C-57AF-4EA6-A7DD-522429134A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January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January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January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January 21,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Library management 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by: Siya Singh Kshetri</a:t>
            </a:r>
          </a:p>
          <a:p>
            <a:r>
              <a:rPr lang="en-US" dirty="0" smtClean="0"/>
              <a:t>Database Management System</a:t>
            </a:r>
          </a:p>
          <a:p>
            <a:r>
              <a:rPr lang="en-US" dirty="0" smtClean="0"/>
              <a:t>BCSIT-III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92D050"/>
                </a:solidFill>
              </a:rPr>
              <a:t/>
            </a:r>
            <a:br>
              <a:rPr lang="en-US" sz="2200" b="1" dirty="0" smtClean="0">
                <a:solidFill>
                  <a:srgbClr val="92D050"/>
                </a:solidFill>
              </a:rPr>
            </a:br>
            <a:endParaRPr lang="en-US" sz="2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 Index utilization</a:t>
            </a:r>
            <a:r>
              <a:rPr lang="en-US" sz="2200" dirty="0" smtClean="0"/>
              <a:t>: Optimization </a:t>
            </a:r>
            <a:r>
              <a:rPr lang="en-US" sz="2200" dirty="0"/>
              <a:t>ensures proper use of indexes, allowing the database to locate the required data faster, especially when handling large datasets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Caching </a:t>
            </a:r>
            <a:r>
              <a:rPr lang="en-US" sz="2200" dirty="0">
                <a:solidFill>
                  <a:srgbClr val="00B050"/>
                </a:solidFill>
              </a:rPr>
              <a:t>and Reuse</a:t>
            </a:r>
            <a:r>
              <a:rPr lang="en-US" sz="2200" dirty="0">
                <a:solidFill>
                  <a:srgbClr val="92D050"/>
                </a:solidFill>
              </a:rPr>
              <a:t>: </a:t>
            </a:r>
            <a:r>
              <a:rPr lang="en-US" sz="2200" dirty="0"/>
              <a:t>Optimized queries are more likely to benefit from database caching mechanisms, where frequently accessed data is stored temporarily for faster retrieval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rgbClr val="00B050"/>
                </a:solidFill>
              </a:rPr>
              <a:t> Load </a:t>
            </a:r>
            <a:r>
              <a:rPr lang="en-US" sz="2200" b="1" dirty="0">
                <a:solidFill>
                  <a:srgbClr val="00B050"/>
                </a:solidFill>
              </a:rPr>
              <a:t>Distribution</a:t>
            </a:r>
            <a:r>
              <a:rPr lang="en-US" sz="2200" dirty="0"/>
              <a:t>: Efficient queries reduce bottlenecks, balancing the workload on the server and ensuring smoother performance under high demand.</a:t>
            </a:r>
          </a:p>
          <a:p>
            <a:endParaRPr lang="en-US" sz="2200" dirty="0">
              <a:solidFill>
                <a:srgbClr val="C00000"/>
              </a:solidFill>
            </a:endParaRPr>
          </a:p>
          <a:p>
            <a:endParaRPr lang="en-US" sz="2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7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u="sng" dirty="0"/>
              <a:t>Scenario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You </a:t>
            </a:r>
            <a:r>
              <a:rPr lang="en-US" dirty="0">
                <a:solidFill>
                  <a:srgbClr val="002060"/>
                </a:solidFill>
              </a:rPr>
              <a:t>are tasked with optimizing the database of a </a:t>
            </a:r>
            <a:r>
              <a:rPr lang="en-US" dirty="0" smtClean="0">
                <a:solidFill>
                  <a:srgbClr val="002060"/>
                </a:solidFill>
              </a:rPr>
              <a:t>library management </a:t>
            </a:r>
            <a:r>
              <a:rPr lang="en-US" dirty="0">
                <a:solidFill>
                  <a:srgbClr val="002060"/>
                </a:solidFill>
              </a:rPr>
              <a:t>system. The system allows users to search </a:t>
            </a:r>
            <a:r>
              <a:rPr lang="en-US" dirty="0" smtClean="0">
                <a:solidFill>
                  <a:srgbClr val="002060"/>
                </a:solidFill>
              </a:rPr>
              <a:t>for books</a:t>
            </a:r>
            <a:r>
              <a:rPr lang="en-US" dirty="0">
                <a:solidFill>
                  <a:srgbClr val="002060"/>
                </a:solidFill>
              </a:rPr>
              <a:t>, check availability, borrow, and return books. </a:t>
            </a:r>
            <a:r>
              <a:rPr lang="en-US" dirty="0" smtClean="0">
                <a:solidFill>
                  <a:srgbClr val="002060"/>
                </a:solidFill>
              </a:rPr>
              <a:t>Librarians manage </a:t>
            </a:r>
            <a:r>
              <a:rPr lang="en-US" dirty="0">
                <a:solidFill>
                  <a:srgbClr val="002060"/>
                </a:solidFill>
              </a:rPr>
              <a:t>book inventories, track borrowed books, and issue </a:t>
            </a:r>
            <a:r>
              <a:rPr lang="en-US" dirty="0" smtClean="0">
                <a:solidFill>
                  <a:srgbClr val="002060"/>
                </a:solidFill>
              </a:rPr>
              <a:t>fines for </a:t>
            </a:r>
            <a:r>
              <a:rPr lang="en-US" dirty="0">
                <a:solidFill>
                  <a:srgbClr val="002060"/>
                </a:solidFill>
              </a:rPr>
              <a:t>overdue items. Efficient query processing is crucial for </a:t>
            </a:r>
            <a:r>
              <a:rPr lang="en-US" dirty="0" smtClean="0">
                <a:solidFill>
                  <a:srgbClr val="002060"/>
                </a:solidFill>
              </a:rPr>
              <a:t>providing </a:t>
            </a:r>
            <a:r>
              <a:rPr lang="en-US" dirty="0">
                <a:solidFill>
                  <a:srgbClr val="002060"/>
                </a:solidFill>
              </a:rPr>
              <a:t>timely responses to users, especially when </a:t>
            </a:r>
            <a:r>
              <a:rPr lang="en-US" dirty="0" smtClean="0">
                <a:solidFill>
                  <a:srgbClr val="002060"/>
                </a:solidFill>
              </a:rPr>
              <a:t>dealing with </a:t>
            </a:r>
            <a:r>
              <a:rPr lang="en-US" dirty="0">
                <a:solidFill>
                  <a:srgbClr val="002060"/>
                </a:solidFill>
              </a:rPr>
              <a:t>large volumes of book and transaction data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382000" cy="13716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Questions:</a:t>
            </a:r>
            <a:br>
              <a:rPr lang="en-US" sz="2800" dirty="0" smtClean="0"/>
            </a:br>
            <a:r>
              <a:rPr lang="en-US" sz="28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/>
              <a:t>What are the challenges associated with processing multiple queries simultaneously in a library system, especially during peak hours?</a:t>
            </a:r>
            <a:br>
              <a:rPr lang="en-US" sz="24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534400" cy="4495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 smtClean="0"/>
              <a:t>Challenges associated with processing multiple queries simultaneously in a library system, especially during peak hours are given below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</a:rPr>
              <a:t>System overload: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It’s like everyone trying to use the same elevator at once.      The system might get slow, crash or even stop working.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solidFill>
                <a:srgbClr val="0070C0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solidFill>
                  <a:srgbClr val="00B050"/>
                </a:solidFill>
              </a:rPr>
              <a:t> Data confusion:  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     </a:t>
            </a:r>
            <a:r>
              <a:rPr lang="en-US" dirty="0" smtClean="0"/>
              <a:t>Imagine two people trying to checkout the same book at the same time. The system might get confused and mess up who actually borrowed it.</a:t>
            </a:r>
          </a:p>
          <a:p>
            <a:pPr marL="457200" indent="-457200" algn="just">
              <a:buAutoNum type="arabicParenR"/>
            </a:pPr>
            <a:endParaRPr lang="en-US" dirty="0"/>
          </a:p>
          <a:p>
            <a:pPr marL="457200" indent="-457200" algn="just">
              <a:buAutoNum type="arabicParenR"/>
            </a:pPr>
            <a:endParaRPr lang="en-US" dirty="0" smtClean="0"/>
          </a:p>
          <a:p>
            <a:pPr marL="457200" indent="-457200" algn="just">
              <a:buAutoNum type="arabicParenR"/>
            </a:pPr>
            <a:endParaRPr lang="en-US" dirty="0"/>
          </a:p>
          <a:p>
            <a:pPr marL="457200" indent="-457200" algn="just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76200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</a:t>
            </a:r>
            <a:r>
              <a:rPr lang="en-US" sz="2400" dirty="0" smtClean="0">
                <a:solidFill>
                  <a:srgbClr val="00B050"/>
                </a:solidFill>
              </a:rPr>
              <a:t>Frustrated users:</a:t>
            </a:r>
            <a:br>
              <a:rPr lang="en-US" sz="2400" dirty="0" smtClean="0">
                <a:solidFill>
                  <a:srgbClr val="00B050"/>
                </a:solidFill>
              </a:rPr>
            </a:b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 </a:t>
            </a:r>
            <a:r>
              <a:rPr lang="en-US" dirty="0" smtClean="0"/>
              <a:t>Slow loading time, error message, and a system that doesn’t work properly can make everyone really frustrated.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  Staff overload: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Library staff have to deal with fixing problems, helping confused users, and making sure everything runs smoothly.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2)How does the system determine which query plan to choose when multiple queries request similar information (</a:t>
            </a:r>
            <a:r>
              <a:rPr lang="en-US" sz="2400" dirty="0" err="1" smtClean="0"/>
              <a:t>eg</a:t>
            </a:r>
            <a:r>
              <a:rPr lang="en-US" sz="2400" dirty="0" smtClean="0"/>
              <a:t>.  searching for books within the same category)?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53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</a:t>
            </a:r>
            <a:r>
              <a:rPr lang="en-US" dirty="0" smtClean="0">
                <a:solidFill>
                  <a:srgbClr val="00B050"/>
                </a:solidFill>
              </a:rPr>
              <a:t>) Query optimization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The system uses a query optimizer, which evaluates different possible query execution plans. Each plans outlines how the query will be processed to retrieve the results. The optimizer considers factors like: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7030A0"/>
                </a:solidFill>
              </a:rPr>
              <a:t>Indexes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     Whether there are indexes on the category or book titles fields, which can speed up </a:t>
            </a:r>
            <a:r>
              <a:rPr lang="en-US" dirty="0" smtClean="0"/>
              <a:t>searching. Indexes are</a:t>
            </a:r>
            <a:r>
              <a:rPr lang="en-US" dirty="0"/>
              <a:t> </a:t>
            </a:r>
            <a:r>
              <a:rPr lang="en-US" dirty="0" smtClean="0"/>
              <a:t>created in an existing table to locate rows more quickly and efficiently.  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Join </a:t>
            </a:r>
            <a:r>
              <a:rPr lang="en-US" dirty="0" smtClean="0">
                <a:solidFill>
                  <a:srgbClr val="7030A0"/>
                </a:solidFill>
              </a:rPr>
              <a:t>methods: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  If the query involves multiple tables(</a:t>
            </a:r>
            <a:r>
              <a:rPr lang="en-US" dirty="0" err="1" smtClean="0"/>
              <a:t>eg</a:t>
            </a:r>
            <a:r>
              <a:rPr lang="en-US" dirty="0" smtClean="0"/>
              <a:t> books and categories), the optimizer evaluates different join strategies based on available indexes and data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38100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dirty="0">
                <a:solidFill>
                  <a:srgbClr val="7030A0"/>
                </a:solidFill>
              </a:rPr>
              <a:t/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Cost estimation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The optimizer estimates the “cost” of executing a query plan, considering factors like I/O operations, CPU time, and memory </a:t>
            </a:r>
            <a:r>
              <a:rPr lang="en-US" dirty="0" smtClean="0"/>
              <a:t>usage. It involves: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of disk access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Execution time taken by CPU to execute a query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Communication cost in distributed or parallel database system.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ii)Caching </a:t>
            </a:r>
            <a:r>
              <a:rPr lang="en-US" dirty="0" smtClean="0">
                <a:solidFill>
                  <a:srgbClr val="00B050"/>
                </a:solidFill>
              </a:rPr>
              <a:t>and reuse of plans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If a query with similar parameters has been executed previously, the system may cache the execution plan for reuse, reducing the need to re-optimize the query each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r>
              <a:rPr lang="en-US" sz="2800" dirty="0" smtClean="0">
                <a:solidFill>
                  <a:srgbClr val="00B050"/>
                </a:solidFill>
              </a:rPr>
              <a:t>iii</a:t>
            </a:r>
            <a:r>
              <a:rPr lang="en-US" sz="2800" dirty="0" smtClean="0">
                <a:solidFill>
                  <a:srgbClr val="00B050"/>
                </a:solidFill>
              </a:rPr>
              <a:t>) </a:t>
            </a:r>
            <a:r>
              <a:rPr lang="en-US" sz="2800" dirty="0">
                <a:solidFill>
                  <a:srgbClr val="00B050"/>
                </a:solidFill>
              </a:rPr>
              <a:t>parallelism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smtClean="0"/>
              <a:t> </a:t>
            </a:r>
            <a:r>
              <a:rPr lang="en-US" sz="2200" dirty="0" smtClean="0"/>
              <a:t>In some systems, if the query involves large datasets, the system might choose to execute the query in parallel across multiple processors or machines, improving performance.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52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3) What approach would you take to optimize queries that calculate overdue fines for users who have borrowed multiple books from </a:t>
            </a:r>
            <a:r>
              <a:rPr lang="en-US" sz="2400" dirty="0" smtClean="0"/>
              <a:t>various genres?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534400" cy="43434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1) Use indexes:</a:t>
            </a:r>
          </a:p>
          <a:p>
            <a:r>
              <a:rPr lang="en-US" dirty="0"/>
              <a:t> </a:t>
            </a:r>
            <a:r>
              <a:rPr lang="en-US" dirty="0" smtClean="0"/>
              <a:t>         Make sure to add indexes on columns like </a:t>
            </a:r>
            <a:r>
              <a:rPr lang="en-US" dirty="0" err="1" smtClean="0"/>
              <a:t>user_id</a:t>
            </a:r>
            <a:r>
              <a:rPr lang="en-US" dirty="0" smtClean="0"/>
              <a:t>, </a:t>
            </a:r>
            <a:r>
              <a:rPr lang="en-US" dirty="0" err="1" smtClean="0"/>
              <a:t>book_id</a:t>
            </a:r>
            <a:r>
              <a:rPr lang="en-US" dirty="0" smtClean="0"/>
              <a:t>, and </a:t>
            </a:r>
            <a:r>
              <a:rPr lang="en-US" dirty="0" err="1" smtClean="0"/>
              <a:t>due_date</a:t>
            </a:r>
            <a:r>
              <a:rPr lang="en-US" dirty="0" smtClean="0"/>
              <a:t> so the database can find overdue faster.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2)Use join wisely:</a:t>
            </a:r>
          </a:p>
          <a:p>
            <a:r>
              <a:rPr lang="en-US" dirty="0"/>
              <a:t> </a:t>
            </a:r>
            <a:r>
              <a:rPr lang="en-US" dirty="0" smtClean="0"/>
              <a:t>          when pulling data from multiple tables (like users and books), join them efficiently to avoid unnecessary data.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3)check query speed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use tools (like EXPLAIN) to check if your queries are slow and find ways to improve them.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058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4)Efficient grouping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76800"/>
          </a:xfrm>
        </p:spPr>
        <p:txBody>
          <a:bodyPr>
            <a:normAutofit fontScale="25000" lnSpcReduction="20000"/>
          </a:bodyPr>
          <a:lstStyle/>
          <a:p>
            <a:r>
              <a:rPr lang="en-US" sz="8800" dirty="0" smtClean="0"/>
              <a:t>        If you need fines per genre, group them effectively, but don’t recalculate the same information repeatedly</a:t>
            </a:r>
          </a:p>
          <a:p>
            <a:endParaRPr lang="en-US" sz="8800" dirty="0"/>
          </a:p>
          <a:p>
            <a:r>
              <a:rPr lang="en-US" sz="8800" dirty="0">
                <a:solidFill>
                  <a:srgbClr val="C00000"/>
                </a:solidFill>
              </a:rPr>
              <a:t>4) How does query optimization improve response time during peak usage, such </a:t>
            </a:r>
            <a:r>
              <a:rPr lang="en-US" sz="8800" dirty="0" smtClean="0">
                <a:solidFill>
                  <a:srgbClr val="C00000"/>
                </a:solidFill>
              </a:rPr>
              <a:t>as when </a:t>
            </a:r>
            <a:r>
              <a:rPr lang="en-US" sz="8800" dirty="0">
                <a:solidFill>
                  <a:srgbClr val="C00000"/>
                </a:solidFill>
              </a:rPr>
              <a:t>many users are searching for books simultaneously</a:t>
            </a:r>
            <a:r>
              <a:rPr lang="en-US" sz="8800" dirty="0" smtClean="0">
                <a:solidFill>
                  <a:srgbClr val="C00000"/>
                </a:solidFill>
              </a:rPr>
              <a:t>?</a:t>
            </a:r>
          </a:p>
          <a:p>
            <a:endParaRPr lang="en-US" sz="8800" dirty="0" smtClean="0">
              <a:solidFill>
                <a:srgbClr val="C00000"/>
              </a:solidFill>
            </a:endParaRPr>
          </a:p>
          <a:p>
            <a:r>
              <a:rPr lang="en-US" sz="8800" b="1" dirty="0">
                <a:solidFill>
                  <a:srgbClr val="00B050"/>
                </a:solidFill>
              </a:rPr>
              <a:t>Efficient </a:t>
            </a:r>
            <a:r>
              <a:rPr lang="en-US" sz="8800" b="1" dirty="0" smtClean="0">
                <a:solidFill>
                  <a:srgbClr val="00B050"/>
                </a:solidFill>
              </a:rPr>
              <a:t>query plans</a:t>
            </a:r>
            <a:r>
              <a:rPr lang="en-US" sz="8800" dirty="0">
                <a:solidFill>
                  <a:srgbClr val="00B050"/>
                </a:solidFill>
              </a:rPr>
              <a:t>: </a:t>
            </a:r>
            <a:r>
              <a:rPr lang="en-US" sz="8800" dirty="0"/>
              <a:t>Query optimization analyzes the query and determines the best way to retrieve the data. It minimizes unnecessary operations, such as </a:t>
            </a:r>
            <a:r>
              <a:rPr lang="en-US" sz="8800" dirty="0" smtClean="0"/>
              <a:t> </a:t>
            </a:r>
            <a:r>
              <a:rPr lang="en-US" sz="8800" dirty="0"/>
              <a:t>joining irrelevant data, which reduces processing time</a:t>
            </a:r>
            <a:r>
              <a:rPr lang="en-US" sz="8800" dirty="0" smtClean="0"/>
              <a:t>.</a:t>
            </a:r>
          </a:p>
          <a:p>
            <a:endParaRPr lang="en-US" sz="8800" dirty="0"/>
          </a:p>
          <a:p>
            <a:r>
              <a:rPr lang="en-US" sz="8800" b="1" dirty="0">
                <a:solidFill>
                  <a:srgbClr val="00B050"/>
                </a:solidFill>
              </a:rPr>
              <a:t>Reduced </a:t>
            </a:r>
            <a:r>
              <a:rPr lang="en-US" sz="8800" b="1" dirty="0" smtClean="0">
                <a:solidFill>
                  <a:srgbClr val="00B050"/>
                </a:solidFill>
              </a:rPr>
              <a:t>resource usage</a:t>
            </a:r>
            <a:r>
              <a:rPr lang="en-US" sz="8800" dirty="0">
                <a:solidFill>
                  <a:srgbClr val="00B050"/>
                </a:solidFill>
              </a:rPr>
              <a:t>: </a:t>
            </a:r>
            <a:r>
              <a:rPr lang="en-US" sz="8800" dirty="0"/>
              <a:t>By optimizing queries, the database uses less CPU, memory, and I/O resources. This ensures that resources are available to handle more concurrent users without degrading performance.</a:t>
            </a:r>
          </a:p>
          <a:p>
            <a:endParaRPr lang="en-US" sz="8800" b="1" dirty="0" smtClean="0"/>
          </a:p>
          <a:p>
            <a:endParaRPr lang="en-US" sz="9600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165</TotalTime>
  <Words>772</Words>
  <Application>Microsoft Office PowerPoint</Application>
  <PresentationFormat>On-screen Show (4:3)</PresentationFormat>
  <Paragraphs>94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Library management system</vt:lpstr>
      <vt:lpstr>Scenario Overview</vt:lpstr>
      <vt:lpstr> Questions: 1) What are the challenges associated with processing multiple queries simultaneously in a library system, especially during peak hours? </vt:lpstr>
      <vt:lpstr>     Frustrated users: </vt:lpstr>
      <vt:lpstr>2)How does the system determine which query plan to choose when multiple queries request similar information (eg.  searching for books within the same category)?</vt:lpstr>
      <vt:lpstr>  Cost estimation: </vt:lpstr>
      <vt:lpstr> iii) parallelism</vt:lpstr>
      <vt:lpstr>3) What approach would you take to optimize queries that calculate overdue fines for users who have borrowed multiple books from various genres?</vt:lpstr>
      <vt:lpstr>4)Efficient grouping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Dell</dc:creator>
  <cp:lastModifiedBy>Dell</cp:lastModifiedBy>
  <cp:revision>18</cp:revision>
  <dcterms:created xsi:type="dcterms:W3CDTF">2025-01-19T13:47:50Z</dcterms:created>
  <dcterms:modified xsi:type="dcterms:W3CDTF">2025-01-21T09:24:56Z</dcterms:modified>
</cp:coreProperties>
</file>