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81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1" d="100"/>
          <a:sy n="71" d="100"/>
        </p:scale>
        <p:origin x="1061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DB4-44C9-8CBA-3C37-F4E05DB9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3657600"/>
            <a:ext cx="6096000" cy="3200400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Using SQL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  <a:b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Name: Suraj Kumar Shrestha</a:t>
            </a:r>
            <a:b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Date: 2081/10/09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5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B73C-661B-9F61-9C3A-51BE0747D5C9}"/>
              </a:ext>
            </a:extLst>
          </p:cNvPr>
          <p:cNvSpPr txBox="1"/>
          <p:nvPr/>
        </p:nvSpPr>
        <p:spPr>
          <a:xfrm>
            <a:off x="2646381" y="307489"/>
            <a:ext cx="9545619" cy="655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Tables with Attributes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EmployeeID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Name, Position,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Salary,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HireDate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ManagerID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Location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ProjectID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StartDate,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EndDate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Budget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Questions from the Tables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What is the total budget of all projects handled by a specific department?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Which employees are working in the "IT" department?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List all projects that are scheduled to end within the next month.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Find the department with the highest number of employees.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Retrieve the details of the manager of a specific department.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Which employees were hired after a specific date and are part of a specific department?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List all departments and their respective projects, including project budgets.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Find employees who are not assigned to any project.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Identify the department handling the most expensive project.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 What is the average salary of employees in each department?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FC46AA-0E68-4DBE-A7B4-6DE4C8A2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501"/>
          </a:xfrm>
        </p:spPr>
        <p:txBody>
          <a:bodyPr/>
          <a:lstStyle/>
          <a:p>
            <a:r>
              <a:rPr lang="en-US" dirty="0"/>
              <a:t>Creating database and tables</a:t>
            </a:r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B0D6D0C-2445-E57F-D4ED-04442A5FF900}"/>
              </a:ext>
            </a:extLst>
          </p:cNvPr>
          <p:cNvSpPr txBox="1">
            <a:spLocks/>
          </p:cNvSpPr>
          <p:nvPr/>
        </p:nvSpPr>
        <p:spPr>
          <a:xfrm>
            <a:off x="0" y="1636156"/>
            <a:ext cx="3943627" cy="5221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CREATE DATABASE </a:t>
            </a:r>
            <a:r>
              <a:rPr lang="en-IN" sz="1800" dirty="0" err="1"/>
              <a:t>InnovaTech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sz="1800" dirty="0"/>
              <a:t>USE </a:t>
            </a:r>
            <a:r>
              <a:rPr lang="en-IN" sz="1800" dirty="0" err="1"/>
              <a:t>InnovaTech</a:t>
            </a:r>
            <a:r>
              <a:rPr lang="en-IN" dirty="0"/>
              <a:t>;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CREATE TABLE Departments (</a:t>
            </a:r>
          </a:p>
          <a:p>
            <a:pPr marL="0" indent="0">
              <a:buNone/>
            </a:pPr>
            <a:r>
              <a:rPr lang="en-IN" sz="1800" dirty="0" err="1"/>
              <a:t>DepartmentID</a:t>
            </a:r>
            <a:r>
              <a:rPr lang="en-IN" sz="1800" dirty="0"/>
              <a:t> INT PRIMARY KEY AUTO_INCREMENT,</a:t>
            </a:r>
          </a:p>
          <a:p>
            <a:pPr marL="0" indent="0">
              <a:buNone/>
            </a:pPr>
            <a:r>
              <a:rPr lang="en-IN" sz="1800" dirty="0" err="1"/>
              <a:t>DepartmentName</a:t>
            </a:r>
            <a:r>
              <a:rPr lang="en-IN" sz="1800" dirty="0"/>
              <a:t> VARCHAR(100) NOT NULL,</a:t>
            </a:r>
          </a:p>
          <a:p>
            <a:pPr marL="0" indent="0">
              <a:buNone/>
            </a:pPr>
            <a:r>
              <a:rPr lang="en-IN" sz="1800" dirty="0" err="1"/>
              <a:t>ManagerID</a:t>
            </a:r>
            <a:r>
              <a:rPr lang="en-IN" sz="1800" dirty="0"/>
              <a:t> INT,</a:t>
            </a:r>
          </a:p>
          <a:p>
            <a:pPr marL="0" indent="0">
              <a:buNone/>
            </a:pPr>
            <a:r>
              <a:rPr lang="en-IN" sz="1800" dirty="0"/>
              <a:t>Location VARCHAR(100)</a:t>
            </a:r>
          </a:p>
          <a:p>
            <a:pPr marL="0" indent="0">
              <a:buNone/>
            </a:pPr>
            <a:r>
              <a:rPr lang="en-IN" sz="1800" dirty="0"/>
              <a:t>);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52BEEAB-8035-9AB1-FCD8-418DC7AE8F6E}"/>
              </a:ext>
            </a:extLst>
          </p:cNvPr>
          <p:cNvSpPr txBox="1">
            <a:spLocks/>
          </p:cNvSpPr>
          <p:nvPr/>
        </p:nvSpPr>
        <p:spPr>
          <a:xfrm>
            <a:off x="8248373" y="1636156"/>
            <a:ext cx="3943627" cy="5221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CREATE TABLE Employees (</a:t>
            </a:r>
          </a:p>
          <a:p>
            <a:pPr marL="0" indent="0">
              <a:buNone/>
            </a:pPr>
            <a:r>
              <a:rPr lang="en-US" sz="1800" dirty="0" err="1"/>
              <a:t>EmployeeID</a:t>
            </a:r>
            <a:r>
              <a:rPr lang="en-US" sz="1800" dirty="0"/>
              <a:t> INT PRIMARY KEY AUTO_INCREMENT,</a:t>
            </a:r>
          </a:p>
          <a:p>
            <a:pPr marL="0" indent="0">
              <a:buNone/>
            </a:pPr>
            <a:r>
              <a:rPr lang="en-US" sz="1800" dirty="0"/>
              <a:t>Name VARCHAR(100) NOT NULL,</a:t>
            </a:r>
          </a:p>
          <a:p>
            <a:pPr marL="0" indent="0">
              <a:buNone/>
            </a:pPr>
            <a:r>
              <a:rPr lang="en-US" sz="1800" dirty="0"/>
              <a:t>Position VARCHAR(50),</a:t>
            </a:r>
          </a:p>
          <a:p>
            <a:pPr marL="0" indent="0">
              <a:buNone/>
            </a:pPr>
            <a:r>
              <a:rPr lang="en-US" sz="1800" dirty="0" err="1"/>
              <a:t>DepartmentID</a:t>
            </a:r>
            <a:r>
              <a:rPr lang="en-US" sz="1800" dirty="0"/>
              <a:t> INT,</a:t>
            </a:r>
          </a:p>
          <a:p>
            <a:pPr marL="0" indent="0">
              <a:buNone/>
            </a:pPr>
            <a:r>
              <a:rPr lang="en-US" sz="1800" dirty="0"/>
              <a:t>Salary DECIMAL(10, 2),</a:t>
            </a:r>
          </a:p>
          <a:p>
            <a:pPr marL="0" indent="0">
              <a:buNone/>
            </a:pPr>
            <a:r>
              <a:rPr lang="en-US" sz="1800" dirty="0" err="1"/>
              <a:t>HireDate</a:t>
            </a:r>
            <a:r>
              <a:rPr lang="en-US" sz="1800" dirty="0"/>
              <a:t> DATE,</a:t>
            </a:r>
          </a:p>
          <a:p>
            <a:pPr marL="0" indent="0">
              <a:buNone/>
            </a:pPr>
            <a:r>
              <a:rPr lang="en-US" sz="1800" dirty="0"/>
              <a:t>FOREIGN KEY (</a:t>
            </a:r>
            <a:r>
              <a:rPr lang="en-US" sz="1800" dirty="0" err="1"/>
              <a:t>DepartmentID</a:t>
            </a:r>
            <a:r>
              <a:rPr lang="en-US" sz="1800" dirty="0"/>
              <a:t>) REFERENCES Departments(</a:t>
            </a:r>
            <a:r>
              <a:rPr lang="en-US" sz="1800" dirty="0" err="1"/>
              <a:t>DepartmentID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);</a:t>
            </a:r>
            <a:endParaRPr lang="en-IN" sz="18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2647D76-411C-76AF-7263-82DD54A730C6}"/>
              </a:ext>
            </a:extLst>
          </p:cNvPr>
          <p:cNvSpPr txBox="1">
            <a:spLocks/>
          </p:cNvSpPr>
          <p:nvPr/>
        </p:nvSpPr>
        <p:spPr>
          <a:xfrm>
            <a:off x="4124186" y="1636156"/>
            <a:ext cx="3943627" cy="5221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CREATE TABLE Projects (</a:t>
            </a:r>
          </a:p>
          <a:p>
            <a:pPr marL="0" indent="0">
              <a:buNone/>
            </a:pPr>
            <a:r>
              <a:rPr lang="en-US" sz="1800" dirty="0" err="1"/>
              <a:t>ProjectID</a:t>
            </a:r>
            <a:r>
              <a:rPr lang="en-US" sz="1800" dirty="0"/>
              <a:t> INT PRIMARY KEY AUTO_INCREMENT,</a:t>
            </a:r>
          </a:p>
          <a:p>
            <a:pPr marL="0" indent="0">
              <a:buNone/>
            </a:pPr>
            <a:r>
              <a:rPr lang="en-US" sz="1800" dirty="0" err="1"/>
              <a:t>ProjectName</a:t>
            </a:r>
            <a:r>
              <a:rPr lang="en-US" sz="1800" dirty="0"/>
              <a:t> VARCHAR(100) NOT NULL,</a:t>
            </a:r>
          </a:p>
          <a:p>
            <a:pPr marL="0" indent="0">
              <a:buNone/>
            </a:pPr>
            <a:r>
              <a:rPr lang="en-US" sz="1800" dirty="0" err="1"/>
              <a:t>DepartmentID</a:t>
            </a:r>
            <a:r>
              <a:rPr lang="en-US" sz="1800" dirty="0"/>
              <a:t> INT,</a:t>
            </a:r>
          </a:p>
          <a:p>
            <a:pPr marL="0" indent="0">
              <a:buNone/>
            </a:pPr>
            <a:r>
              <a:rPr lang="en-US" sz="1800" dirty="0"/>
              <a:t>StartDate DATE,</a:t>
            </a:r>
          </a:p>
          <a:p>
            <a:pPr marL="0" indent="0">
              <a:buNone/>
            </a:pPr>
            <a:r>
              <a:rPr lang="en-US" sz="1800" dirty="0" err="1"/>
              <a:t>EndDate</a:t>
            </a:r>
            <a:r>
              <a:rPr lang="en-US" sz="1800" dirty="0"/>
              <a:t> DATE,</a:t>
            </a:r>
          </a:p>
          <a:p>
            <a:pPr marL="0" indent="0">
              <a:buNone/>
            </a:pPr>
            <a:r>
              <a:rPr lang="en-US" sz="1800" dirty="0"/>
              <a:t>Budget DECIMAL(15, 2),</a:t>
            </a:r>
          </a:p>
          <a:p>
            <a:pPr marL="0" indent="0">
              <a:buNone/>
            </a:pPr>
            <a:r>
              <a:rPr lang="en-US" sz="1800" dirty="0"/>
              <a:t>FOREIGN KEY (</a:t>
            </a:r>
            <a:r>
              <a:rPr lang="en-US" sz="1800" dirty="0" err="1"/>
              <a:t>DepartmentID</a:t>
            </a:r>
            <a:r>
              <a:rPr lang="en-US" sz="1800" dirty="0"/>
              <a:t>) REFERENCES Departments(</a:t>
            </a:r>
            <a:r>
              <a:rPr lang="en-US" sz="1800" dirty="0" err="1"/>
              <a:t>DepartmentID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096-53F4-57B9-6A42-B2D1620F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553"/>
          </a:xfrm>
        </p:spPr>
        <p:txBody>
          <a:bodyPr/>
          <a:lstStyle/>
          <a:p>
            <a:r>
              <a:rPr lang="en-US" dirty="0"/>
              <a:t>Inserting data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86A81-A68D-E3A8-3848-D292B0E5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575CE-A982-1C0B-7C5D-7622C9D1F5E1}"/>
              </a:ext>
            </a:extLst>
          </p:cNvPr>
          <p:cNvSpPr txBox="1"/>
          <p:nvPr/>
        </p:nvSpPr>
        <p:spPr>
          <a:xfrm>
            <a:off x="0" y="906600"/>
            <a:ext cx="12192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Insert data into Departments</a:t>
            </a:r>
          </a:p>
          <a:p>
            <a:endParaRPr lang="en-IN" dirty="0"/>
          </a:p>
          <a:p>
            <a:r>
              <a:rPr lang="en-IN" dirty="0"/>
              <a:t>INSERT INTO Departments (</a:t>
            </a:r>
            <a:r>
              <a:rPr lang="en-IN" dirty="0" err="1"/>
              <a:t>DepartmentName</a:t>
            </a:r>
            <a:r>
              <a:rPr lang="en-IN" dirty="0"/>
              <a:t>, </a:t>
            </a:r>
            <a:r>
              <a:rPr lang="en-IN" dirty="0" err="1"/>
              <a:t>ManagerID</a:t>
            </a:r>
            <a:r>
              <a:rPr lang="en-IN" dirty="0"/>
              <a:t>, Location) VALUES</a:t>
            </a:r>
          </a:p>
          <a:p>
            <a:r>
              <a:rPr lang="en-IN" dirty="0"/>
              <a:t>('Human Resources', 1, 'Ilam'),</a:t>
            </a:r>
          </a:p>
          <a:p>
            <a:r>
              <a:rPr lang="en-IN" dirty="0"/>
              <a:t>('Finance', 2, '</a:t>
            </a:r>
            <a:r>
              <a:rPr lang="en-IN" dirty="0" err="1"/>
              <a:t>Palpa</a:t>
            </a:r>
            <a:r>
              <a:rPr lang="en-IN" dirty="0"/>
              <a:t>'),</a:t>
            </a:r>
          </a:p>
          <a:p>
            <a:r>
              <a:rPr lang="en-IN" dirty="0"/>
              <a:t>('Engineering', 3, 'Dharan'),</a:t>
            </a:r>
          </a:p>
          <a:p>
            <a:r>
              <a:rPr lang="en-IN" dirty="0"/>
              <a:t>('Marketing', 4, 'Pokhara'),</a:t>
            </a:r>
          </a:p>
          <a:p>
            <a:r>
              <a:rPr lang="en-IN" dirty="0"/>
              <a:t>('Sales', 5, 'Kathmandu'),</a:t>
            </a:r>
          </a:p>
          <a:p>
            <a:r>
              <a:rPr lang="en-IN" dirty="0"/>
              <a:t>('Customer Support', 6, 'Butwal’);</a:t>
            </a:r>
          </a:p>
          <a:p>
            <a:endParaRPr lang="en-IN" dirty="0"/>
          </a:p>
          <a:p>
            <a:r>
              <a:rPr lang="en-IN" sz="2000" b="1" dirty="0"/>
              <a:t>Insert data into Projects table</a:t>
            </a:r>
          </a:p>
          <a:p>
            <a:endParaRPr lang="en-IN" sz="2000" b="1" dirty="0"/>
          </a:p>
          <a:p>
            <a:r>
              <a:rPr lang="en-IN" dirty="0"/>
              <a:t>INSERT INTO Projects (</a:t>
            </a:r>
            <a:r>
              <a:rPr lang="en-IN" dirty="0" err="1"/>
              <a:t>ProjectName</a:t>
            </a:r>
            <a:r>
              <a:rPr lang="en-IN" dirty="0"/>
              <a:t>, </a:t>
            </a:r>
            <a:r>
              <a:rPr lang="en-IN" dirty="0" err="1"/>
              <a:t>DepartmentID</a:t>
            </a:r>
            <a:r>
              <a:rPr lang="en-IN" dirty="0"/>
              <a:t>, StartDate, </a:t>
            </a:r>
            <a:r>
              <a:rPr lang="en-IN" dirty="0" err="1"/>
              <a:t>EndDate</a:t>
            </a:r>
            <a:r>
              <a:rPr lang="en-IN" dirty="0"/>
              <a:t>, Budget) VALUES</a:t>
            </a:r>
          </a:p>
          <a:p>
            <a:r>
              <a:rPr lang="en-IN" dirty="0"/>
              <a:t>('App Design', 1, '2022-01-10', '2022-06-30', 50000),</a:t>
            </a:r>
          </a:p>
          <a:p>
            <a:r>
              <a:rPr lang="en-IN" dirty="0"/>
              <a:t>('Financial Report Automation', 2, '2021-03-01', '2021-12-31', 120000),</a:t>
            </a:r>
          </a:p>
          <a:p>
            <a:r>
              <a:rPr lang="en-IN" dirty="0"/>
              <a:t>('Website Redesign', 3, '2023-02-15', '2023-08-01', 75000),</a:t>
            </a:r>
          </a:p>
          <a:p>
            <a:r>
              <a:rPr lang="en-IN" dirty="0"/>
              <a:t>('Social Media Campaign', 4, '2022-05-01', '2022-07-15', 30000),</a:t>
            </a:r>
          </a:p>
          <a:p>
            <a:r>
              <a:rPr lang="en-IN" dirty="0"/>
              <a:t>('Sales Dashboard', 5, '2021-10-10', '2022-04-01', 45000),</a:t>
            </a:r>
          </a:p>
          <a:p>
            <a:r>
              <a:rPr lang="en-IN" dirty="0"/>
              <a:t>('Customer Feedback System', 6, '2022-09-01', '2023-01-20', 40000),</a:t>
            </a:r>
          </a:p>
          <a:p>
            <a:r>
              <a:rPr lang="en-IN" dirty="0"/>
              <a:t>('Internal Communication App', 3, '2023-03-20', '2023-09-30', 85000);</a:t>
            </a:r>
          </a:p>
        </p:txBody>
      </p:sp>
    </p:spTree>
    <p:extLst>
      <p:ext uri="{BB962C8B-B14F-4D97-AF65-F5344CB8AC3E}">
        <p14:creationId xmlns:p14="http://schemas.microsoft.com/office/powerpoint/2010/main" val="21300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63A0-650A-78DB-1E1D-C4D0FCE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229CF-6632-A972-8569-811A181E7F39}"/>
              </a:ext>
            </a:extLst>
          </p:cNvPr>
          <p:cNvSpPr txBox="1"/>
          <p:nvPr/>
        </p:nvSpPr>
        <p:spPr>
          <a:xfrm>
            <a:off x="0" y="1502688"/>
            <a:ext cx="12192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Insert data into Employees table</a:t>
            </a:r>
          </a:p>
          <a:p>
            <a:endParaRPr lang="en-IN" sz="2000" b="1" dirty="0"/>
          </a:p>
          <a:p>
            <a:r>
              <a:rPr lang="en-IN" dirty="0"/>
              <a:t>INSERT INTO Employees (Name, Position, </a:t>
            </a:r>
            <a:r>
              <a:rPr lang="en-IN" dirty="0" err="1"/>
              <a:t>DepartmentID</a:t>
            </a:r>
            <a:r>
              <a:rPr lang="en-IN" dirty="0"/>
              <a:t>, Salary, </a:t>
            </a:r>
            <a:r>
              <a:rPr lang="en-IN" dirty="0" err="1"/>
              <a:t>HireDate</a:t>
            </a:r>
            <a:r>
              <a:rPr lang="en-IN" dirty="0"/>
              <a:t>) VALUES</a:t>
            </a:r>
          </a:p>
          <a:p>
            <a:r>
              <a:rPr lang="en-IN" dirty="0"/>
              <a:t>('Nishan Thapa', 'HR Manager', 1, 60000, '2020-01-15'),</a:t>
            </a:r>
          </a:p>
          <a:p>
            <a:r>
              <a:rPr lang="en-IN" dirty="0"/>
              <a:t>('Rajani </a:t>
            </a:r>
            <a:r>
              <a:rPr lang="en-IN" dirty="0" err="1"/>
              <a:t>Bhusal</a:t>
            </a:r>
            <a:r>
              <a:rPr lang="en-IN" dirty="0"/>
              <a:t>', 'Accountant', 2, 55000, '2019-03-20'),</a:t>
            </a:r>
          </a:p>
          <a:p>
            <a:r>
              <a:rPr lang="en-IN" dirty="0"/>
              <a:t>('Surya Khanal', 'Software Engineer', 3, 80000, '2021-06-25'),</a:t>
            </a:r>
          </a:p>
          <a:p>
            <a:r>
              <a:rPr lang="en-IN" dirty="0"/>
              <a:t>('Sandesh Parajuli', 'Marketing Specialist', 4, 50000, '2018-09-10'),</a:t>
            </a:r>
          </a:p>
          <a:p>
            <a:r>
              <a:rPr lang="en-IN" dirty="0"/>
              <a:t>('</a:t>
            </a:r>
            <a:r>
              <a:rPr lang="en-IN" dirty="0" err="1"/>
              <a:t>Bindhya</a:t>
            </a:r>
            <a:r>
              <a:rPr lang="en-IN" dirty="0"/>
              <a:t> Shakya', 'Sales Representative', 5, 45000, '2022-01-05'),</a:t>
            </a:r>
          </a:p>
          <a:p>
            <a:r>
              <a:rPr lang="en-IN" dirty="0"/>
              <a:t>('Salina Thapa', 'Customer Support ', 6, 40000, '2020-11-15'),</a:t>
            </a:r>
          </a:p>
          <a:p>
            <a:r>
              <a:rPr lang="en-IN" dirty="0"/>
              <a:t>('</a:t>
            </a:r>
            <a:r>
              <a:rPr lang="en-IN" dirty="0" err="1"/>
              <a:t>Bipana</a:t>
            </a:r>
            <a:r>
              <a:rPr lang="en-IN" dirty="0"/>
              <a:t> Saru', 'HR Assistant', 1, 42000, '2021-02-10'),</a:t>
            </a:r>
          </a:p>
          <a:p>
            <a:r>
              <a:rPr lang="en-IN" dirty="0"/>
              <a:t>('</a:t>
            </a:r>
            <a:r>
              <a:rPr lang="en-IN" dirty="0" err="1"/>
              <a:t>Sajana</a:t>
            </a:r>
            <a:r>
              <a:rPr lang="en-IN" dirty="0"/>
              <a:t> </a:t>
            </a:r>
            <a:r>
              <a:rPr lang="en-IN" dirty="0" err="1"/>
              <a:t>Ghimre</a:t>
            </a:r>
            <a:r>
              <a:rPr lang="en-IN" dirty="0"/>
              <a:t>', 'Financial Analyst', 2, 62000, '2017-12-22'),</a:t>
            </a:r>
          </a:p>
          <a:p>
            <a:r>
              <a:rPr lang="en-IN" dirty="0"/>
              <a:t>('Arun Subedi', 'Senior Software Engineer', 3, 90000, '2016-07-18'),</a:t>
            </a:r>
          </a:p>
          <a:p>
            <a:r>
              <a:rPr lang="en-IN" dirty="0"/>
              <a:t>('Bijan Adhikari', 'Marketing Manager', 4, 65000, '2019-08-30'),</a:t>
            </a:r>
          </a:p>
          <a:p>
            <a:r>
              <a:rPr lang="en-IN" dirty="0"/>
              <a:t>('</a:t>
            </a:r>
            <a:r>
              <a:rPr lang="en-IN" dirty="0" err="1"/>
              <a:t>Bishal</a:t>
            </a:r>
            <a:r>
              <a:rPr lang="en-IN" dirty="0"/>
              <a:t> Shrestha', 'Sales Manager', 5, 70000, '2020-05-17'),</a:t>
            </a:r>
          </a:p>
          <a:p>
            <a:r>
              <a:rPr lang="en-IN" dirty="0"/>
              <a:t>('</a:t>
            </a:r>
            <a:r>
              <a:rPr lang="en-IN" dirty="0" err="1"/>
              <a:t>Surakhsya</a:t>
            </a:r>
            <a:r>
              <a:rPr lang="en-IN" dirty="0"/>
              <a:t> Shrestha', 'Customer Support Manager', 6, 48000, '2018-04-12'),</a:t>
            </a:r>
          </a:p>
          <a:p>
            <a:r>
              <a:rPr lang="en-IN" dirty="0"/>
              <a:t>('</a:t>
            </a:r>
            <a:r>
              <a:rPr lang="en-IN" dirty="0" err="1"/>
              <a:t>Suprim</a:t>
            </a:r>
            <a:r>
              <a:rPr lang="en-IN" dirty="0"/>
              <a:t> Shrestha', 'HR Specialist', 1, 45000, '2019-11-08'),</a:t>
            </a:r>
          </a:p>
          <a:p>
            <a:r>
              <a:rPr lang="en-IN" dirty="0"/>
              <a:t>('Sujan </a:t>
            </a:r>
            <a:r>
              <a:rPr lang="en-IN" dirty="0" err="1"/>
              <a:t>thapa</a:t>
            </a:r>
            <a:r>
              <a:rPr lang="en-IN" dirty="0"/>
              <a:t>', 'Treasurer', 2, 75000, '2020-03-29'),</a:t>
            </a:r>
          </a:p>
          <a:p>
            <a:r>
              <a:rPr lang="en-IN" dirty="0"/>
              <a:t>('Nishan Thapa', 'Tech Lead', 3, 95000, '2015-10-21');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74FA4-1B67-2BD2-A241-D2603A21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553"/>
          </a:xfrm>
        </p:spPr>
        <p:txBody>
          <a:bodyPr/>
          <a:lstStyle/>
          <a:p>
            <a:r>
              <a:rPr lang="en-US" dirty="0"/>
              <a:t>Inserting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59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E63E-A062-EBA8-FCD9-AB21CF49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4840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D939E-5F0C-7936-2CF6-694E182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30CD9-61DF-D082-2C0B-CB5C4CD80351}"/>
              </a:ext>
            </a:extLst>
          </p:cNvPr>
          <p:cNvSpPr txBox="1"/>
          <p:nvPr/>
        </p:nvSpPr>
        <p:spPr>
          <a:xfrm>
            <a:off x="0" y="1832034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What is the total budget of all projects handled by a specific department?</a:t>
            </a:r>
          </a:p>
          <a:p>
            <a:r>
              <a:rPr lang="en-IN" dirty="0"/>
              <a:t>=&gt; SELECT SUM(Budget) AS </a:t>
            </a:r>
            <a:r>
              <a:rPr lang="en-IN" dirty="0" err="1"/>
              <a:t>TotalBudget</a:t>
            </a:r>
            <a:r>
              <a:rPr lang="en-IN" dirty="0"/>
              <a:t> FROM Projects;</a:t>
            </a:r>
          </a:p>
          <a:p>
            <a:endParaRPr lang="en-IN" dirty="0"/>
          </a:p>
          <a:p>
            <a:r>
              <a:rPr lang="en-IN" b="1" dirty="0"/>
              <a:t>2. Which employees are working in the "IT" department?</a:t>
            </a:r>
          </a:p>
          <a:p>
            <a:r>
              <a:rPr lang="en-IN" dirty="0"/>
              <a:t>=&gt; SELECT * FROM Employees WHERE </a:t>
            </a:r>
            <a:r>
              <a:rPr lang="en-IN" dirty="0" err="1"/>
              <a:t>DepartmentID</a:t>
            </a:r>
            <a:r>
              <a:rPr lang="en-IN" dirty="0"/>
              <a:t> = 3;</a:t>
            </a:r>
          </a:p>
          <a:p>
            <a:endParaRPr lang="en-IN" dirty="0"/>
          </a:p>
          <a:p>
            <a:r>
              <a:rPr lang="en-IN" b="1" dirty="0"/>
              <a:t>3. List all projects that are scheduled to end within the next month.</a:t>
            </a:r>
          </a:p>
          <a:p>
            <a:r>
              <a:rPr lang="en-IN" dirty="0"/>
              <a:t>=&gt; SELECT * FROM Projects WHERE </a:t>
            </a:r>
            <a:r>
              <a:rPr lang="en-IN" dirty="0" err="1"/>
              <a:t>EndDate</a:t>
            </a:r>
            <a:r>
              <a:rPr lang="en-IN" dirty="0"/>
              <a:t> BETWEEN CURDATE() AND DATE_ADD(CURDATE(), INTERVAL 30 DAY);</a:t>
            </a:r>
          </a:p>
          <a:p>
            <a:endParaRPr lang="en-IN" dirty="0"/>
          </a:p>
          <a:p>
            <a:r>
              <a:rPr lang="en-IN" b="1" dirty="0"/>
              <a:t>4. Find the department with the highest number of employees.</a:t>
            </a:r>
          </a:p>
          <a:p>
            <a:r>
              <a:rPr lang="en-IN" dirty="0"/>
              <a:t>=&gt; SELECT </a:t>
            </a:r>
            <a:r>
              <a:rPr lang="en-IN" dirty="0" err="1"/>
              <a:t>d.DepartmentID</a:t>
            </a:r>
            <a:r>
              <a:rPr lang="en-IN" dirty="0"/>
              <a:t>, </a:t>
            </a:r>
            <a:r>
              <a:rPr lang="en-IN" dirty="0" err="1"/>
              <a:t>d.DepartmentName</a:t>
            </a:r>
            <a:r>
              <a:rPr lang="en-IN" dirty="0"/>
              <a:t>, COUNT(</a:t>
            </a:r>
            <a:r>
              <a:rPr lang="en-IN" dirty="0" err="1"/>
              <a:t>e.EmployeeID</a:t>
            </a:r>
            <a:r>
              <a:rPr lang="en-IN" dirty="0"/>
              <a:t>) AS </a:t>
            </a:r>
            <a:r>
              <a:rPr lang="en-IN" dirty="0" err="1"/>
              <a:t>EmployeeCount</a:t>
            </a:r>
            <a:endParaRPr lang="en-IN" dirty="0"/>
          </a:p>
          <a:p>
            <a:r>
              <a:rPr lang="en-IN" dirty="0"/>
              <a:t>FROM Departments d</a:t>
            </a:r>
          </a:p>
          <a:p>
            <a:r>
              <a:rPr lang="en-IN" dirty="0"/>
              <a:t>JOIN Employees e ON </a:t>
            </a:r>
            <a:r>
              <a:rPr lang="en-IN" dirty="0" err="1"/>
              <a:t>d.DepartmentID</a:t>
            </a:r>
            <a:r>
              <a:rPr lang="en-IN" dirty="0"/>
              <a:t> = </a:t>
            </a:r>
            <a:r>
              <a:rPr lang="en-IN" dirty="0" err="1"/>
              <a:t>e.DepartmentID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d.DepartmentID</a:t>
            </a:r>
            <a:r>
              <a:rPr lang="en-IN" dirty="0"/>
              <a:t>, </a:t>
            </a:r>
            <a:r>
              <a:rPr lang="en-IN" dirty="0" err="1"/>
              <a:t>d.DepartmentName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EmployeeCount</a:t>
            </a:r>
            <a:r>
              <a:rPr lang="en-IN" dirty="0"/>
              <a:t> DESC</a:t>
            </a:r>
          </a:p>
          <a:p>
            <a:r>
              <a:rPr lang="en-IN" dirty="0"/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225368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8C17D-44C7-9715-5DDC-001394CE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C3BC-D452-C4D4-15BF-72E54DC1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4840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B9666-DBD5-5D55-ABD8-0E69A1C1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E9E21-2616-1DCA-A6D4-C1752DAF3809}"/>
              </a:ext>
            </a:extLst>
          </p:cNvPr>
          <p:cNvSpPr txBox="1"/>
          <p:nvPr/>
        </p:nvSpPr>
        <p:spPr>
          <a:xfrm>
            <a:off x="1" y="1226586"/>
            <a:ext cx="124071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563"/>
            <a:r>
              <a:rPr lang="en-IN" b="1" dirty="0"/>
              <a:t>5. Retrieve the details of the manager of a specific department.</a:t>
            </a:r>
          </a:p>
          <a:p>
            <a:pPr indent="182563"/>
            <a:r>
              <a:rPr lang="en-IN" dirty="0"/>
              <a:t>=&gt; SELECT </a:t>
            </a:r>
            <a:r>
              <a:rPr lang="en-IN" dirty="0" err="1"/>
              <a:t>e.EmployeeID</a:t>
            </a:r>
            <a:r>
              <a:rPr lang="en-IN" dirty="0"/>
              <a:t>, </a:t>
            </a:r>
            <a:r>
              <a:rPr lang="en-IN" dirty="0" err="1"/>
              <a:t>e.Name</a:t>
            </a:r>
            <a:r>
              <a:rPr lang="en-IN" dirty="0"/>
              <a:t>, </a:t>
            </a:r>
            <a:r>
              <a:rPr lang="en-IN" dirty="0" err="1"/>
              <a:t>e.Position</a:t>
            </a:r>
            <a:r>
              <a:rPr lang="en-IN" dirty="0"/>
              <a:t>, </a:t>
            </a:r>
            <a:r>
              <a:rPr lang="en-IN" dirty="0" err="1"/>
              <a:t>e.Salary</a:t>
            </a:r>
            <a:r>
              <a:rPr lang="en-IN" dirty="0"/>
              <a:t>, </a:t>
            </a:r>
            <a:r>
              <a:rPr lang="en-IN" dirty="0" err="1"/>
              <a:t>e.HireDate</a:t>
            </a:r>
            <a:endParaRPr lang="en-IN" dirty="0"/>
          </a:p>
          <a:p>
            <a:pPr indent="182563"/>
            <a:r>
              <a:rPr lang="en-IN" dirty="0"/>
              <a:t>FROM Departments d</a:t>
            </a:r>
          </a:p>
          <a:p>
            <a:pPr indent="182563"/>
            <a:r>
              <a:rPr lang="en-IN" dirty="0"/>
              <a:t>JOIN Employees e ON </a:t>
            </a:r>
            <a:r>
              <a:rPr lang="en-IN" dirty="0" err="1"/>
              <a:t>d.ManagerID</a:t>
            </a:r>
            <a:r>
              <a:rPr lang="en-IN" dirty="0"/>
              <a:t> = </a:t>
            </a:r>
            <a:r>
              <a:rPr lang="en-IN" dirty="0" err="1"/>
              <a:t>e.EmployeeID</a:t>
            </a:r>
            <a:endParaRPr lang="en-IN" dirty="0"/>
          </a:p>
          <a:p>
            <a:pPr indent="182563"/>
            <a:r>
              <a:rPr lang="en-IN" dirty="0"/>
              <a:t>WHERE </a:t>
            </a:r>
            <a:r>
              <a:rPr lang="en-IN" dirty="0" err="1"/>
              <a:t>d.ManagerID</a:t>
            </a:r>
            <a:r>
              <a:rPr lang="en-IN" dirty="0"/>
              <a:t> = [</a:t>
            </a:r>
            <a:r>
              <a:rPr lang="en-IN" dirty="0" err="1"/>
              <a:t>managerID</a:t>
            </a:r>
            <a:r>
              <a:rPr lang="en-IN" dirty="0"/>
              <a:t>];</a:t>
            </a:r>
          </a:p>
          <a:p>
            <a:pPr indent="182563"/>
            <a:r>
              <a:rPr lang="en-IN" b="1" dirty="0"/>
              <a:t>Example:-</a:t>
            </a:r>
          </a:p>
          <a:p>
            <a:pPr indent="182563"/>
            <a:r>
              <a:rPr lang="en-IN" dirty="0"/>
              <a:t>SELECT </a:t>
            </a:r>
            <a:r>
              <a:rPr lang="en-IN" dirty="0" err="1"/>
              <a:t>e.EmployeeID</a:t>
            </a:r>
            <a:r>
              <a:rPr lang="en-IN" dirty="0"/>
              <a:t>, </a:t>
            </a:r>
            <a:r>
              <a:rPr lang="en-IN" dirty="0" err="1"/>
              <a:t>e.Name</a:t>
            </a:r>
            <a:r>
              <a:rPr lang="en-IN" dirty="0"/>
              <a:t>, </a:t>
            </a:r>
            <a:r>
              <a:rPr lang="en-IN" dirty="0" err="1"/>
              <a:t>e.Position</a:t>
            </a:r>
            <a:r>
              <a:rPr lang="en-IN" dirty="0"/>
              <a:t>, </a:t>
            </a:r>
            <a:r>
              <a:rPr lang="en-IN" dirty="0" err="1"/>
              <a:t>d.DepartmentID</a:t>
            </a:r>
            <a:r>
              <a:rPr lang="en-IN" dirty="0"/>
              <a:t>, </a:t>
            </a:r>
            <a:r>
              <a:rPr lang="en-IN" dirty="0" err="1"/>
              <a:t>e.Salary</a:t>
            </a:r>
            <a:r>
              <a:rPr lang="en-IN" dirty="0"/>
              <a:t>, </a:t>
            </a:r>
            <a:r>
              <a:rPr lang="en-IN" dirty="0" err="1"/>
              <a:t>e.HireDate</a:t>
            </a:r>
            <a:endParaRPr lang="en-IN" dirty="0"/>
          </a:p>
          <a:p>
            <a:pPr indent="182563"/>
            <a:r>
              <a:rPr lang="en-IN" dirty="0"/>
              <a:t>FROM Departments d</a:t>
            </a:r>
          </a:p>
          <a:p>
            <a:pPr indent="182563"/>
            <a:r>
              <a:rPr lang="en-IN" dirty="0"/>
              <a:t>JOIN Employees e ON </a:t>
            </a:r>
            <a:r>
              <a:rPr lang="en-IN" dirty="0" err="1"/>
              <a:t>d.ManagerID</a:t>
            </a:r>
            <a:r>
              <a:rPr lang="en-IN" dirty="0"/>
              <a:t> = </a:t>
            </a:r>
            <a:r>
              <a:rPr lang="en-IN" dirty="0" err="1"/>
              <a:t>e.EmployeeID</a:t>
            </a:r>
            <a:endParaRPr lang="en-IN" dirty="0"/>
          </a:p>
          <a:p>
            <a:pPr indent="182563"/>
            <a:r>
              <a:rPr lang="en-IN" dirty="0"/>
              <a:t>WHERE </a:t>
            </a:r>
            <a:r>
              <a:rPr lang="en-IN" dirty="0" err="1"/>
              <a:t>d.ManagerID</a:t>
            </a:r>
            <a:r>
              <a:rPr lang="en-IN" dirty="0"/>
              <a:t> = 2;</a:t>
            </a:r>
          </a:p>
          <a:p>
            <a:pPr indent="182563"/>
            <a:endParaRPr lang="en-IN" dirty="0"/>
          </a:p>
          <a:p>
            <a:pPr indent="182563"/>
            <a:r>
              <a:rPr lang="en-IN" b="1" dirty="0"/>
              <a:t>6. Which employees were hired after a specific date and are part of a specific department?</a:t>
            </a:r>
          </a:p>
          <a:p>
            <a:pPr indent="182563"/>
            <a:r>
              <a:rPr lang="en-IN" dirty="0"/>
              <a:t>=&gt; SELECT </a:t>
            </a:r>
            <a:r>
              <a:rPr lang="en-IN" dirty="0" err="1"/>
              <a:t>EmployeeID</a:t>
            </a:r>
            <a:r>
              <a:rPr lang="en-IN" dirty="0"/>
              <a:t>, Name, Position, </a:t>
            </a:r>
            <a:r>
              <a:rPr lang="en-IN" dirty="0" err="1"/>
              <a:t>HireDate</a:t>
            </a:r>
            <a:r>
              <a:rPr lang="en-IN" dirty="0"/>
              <a:t>, Salary</a:t>
            </a:r>
          </a:p>
          <a:p>
            <a:pPr indent="182563"/>
            <a:r>
              <a:rPr lang="en-IN" dirty="0"/>
              <a:t>FROM Employees</a:t>
            </a:r>
          </a:p>
          <a:p>
            <a:pPr indent="182563"/>
            <a:r>
              <a:rPr lang="en-IN" dirty="0"/>
              <a:t>WHERE </a:t>
            </a:r>
            <a:r>
              <a:rPr lang="en-IN" dirty="0" err="1"/>
              <a:t>HireDate</a:t>
            </a:r>
            <a:r>
              <a:rPr lang="en-IN" dirty="0"/>
              <a:t> &gt; 'YYYY-MM-DD' AND </a:t>
            </a:r>
            <a:r>
              <a:rPr lang="en-IN" dirty="0" err="1"/>
              <a:t>DepartmentID</a:t>
            </a:r>
            <a:r>
              <a:rPr lang="en-IN" dirty="0"/>
              <a:t> = [</a:t>
            </a:r>
            <a:r>
              <a:rPr lang="en-IN" dirty="0" err="1"/>
              <a:t>SpecificDepartmentID</a:t>
            </a:r>
            <a:r>
              <a:rPr lang="en-IN" dirty="0"/>
              <a:t>];</a:t>
            </a:r>
          </a:p>
          <a:p>
            <a:pPr indent="182563"/>
            <a:r>
              <a:rPr lang="en-IN" b="1" dirty="0"/>
              <a:t>Example:-</a:t>
            </a:r>
          </a:p>
          <a:p>
            <a:pPr indent="182563"/>
            <a:r>
              <a:rPr lang="en-IN" dirty="0"/>
              <a:t>SELECT </a:t>
            </a:r>
            <a:r>
              <a:rPr lang="en-IN" dirty="0" err="1"/>
              <a:t>EmployeeID</a:t>
            </a:r>
            <a:r>
              <a:rPr lang="en-IN" dirty="0"/>
              <a:t>, Name, Position, </a:t>
            </a:r>
            <a:r>
              <a:rPr lang="en-IN" dirty="0" err="1"/>
              <a:t>HireDate</a:t>
            </a:r>
            <a:r>
              <a:rPr lang="en-IN" dirty="0"/>
              <a:t>, Salary</a:t>
            </a:r>
          </a:p>
          <a:p>
            <a:pPr indent="182563"/>
            <a:r>
              <a:rPr lang="en-IN" dirty="0"/>
              <a:t>FROM Employees</a:t>
            </a:r>
          </a:p>
          <a:p>
            <a:pPr indent="182563"/>
            <a:r>
              <a:rPr lang="en-IN" dirty="0"/>
              <a:t>WHERE </a:t>
            </a:r>
            <a:r>
              <a:rPr lang="en-IN" dirty="0" err="1"/>
              <a:t>HireDate</a:t>
            </a:r>
            <a:r>
              <a:rPr lang="en-IN" dirty="0"/>
              <a:t> &gt; '2021-01-01' AND </a:t>
            </a:r>
            <a:r>
              <a:rPr lang="en-IN" dirty="0" err="1"/>
              <a:t>DepartmentID</a:t>
            </a:r>
            <a:r>
              <a:rPr lang="en-IN" dirty="0"/>
              <a:t> = 3;</a:t>
            </a:r>
          </a:p>
        </p:txBody>
      </p:sp>
    </p:spTree>
    <p:extLst>
      <p:ext uri="{BB962C8B-B14F-4D97-AF65-F5344CB8AC3E}">
        <p14:creationId xmlns:p14="http://schemas.microsoft.com/office/powerpoint/2010/main" val="32967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FAFD-3822-20D8-A759-40783CB5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AE69-0853-6A64-D942-F4BA6941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4840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C867D-A9E4-0291-1326-CA5A8CF8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0CA21-5901-39AD-2DFA-3D25ECAF8646}"/>
              </a:ext>
            </a:extLst>
          </p:cNvPr>
          <p:cNvSpPr txBox="1"/>
          <p:nvPr/>
        </p:nvSpPr>
        <p:spPr>
          <a:xfrm>
            <a:off x="0" y="1443499"/>
            <a:ext cx="124071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563"/>
            <a:r>
              <a:rPr lang="en-US" b="1" dirty="0"/>
              <a:t>7. List all departments and their respective projects, including project budgets.</a:t>
            </a:r>
          </a:p>
          <a:p>
            <a:pPr indent="182563"/>
            <a:r>
              <a:rPr lang="en-US" dirty="0"/>
              <a:t>SELECT </a:t>
            </a:r>
            <a:r>
              <a:rPr lang="en-US" dirty="0" err="1"/>
              <a:t>d.DepartmentID</a:t>
            </a:r>
            <a:r>
              <a:rPr lang="en-US" dirty="0"/>
              <a:t>, </a:t>
            </a:r>
            <a:r>
              <a:rPr lang="en-US" dirty="0" err="1"/>
              <a:t>d.DepartmentName</a:t>
            </a:r>
            <a:r>
              <a:rPr lang="en-US" dirty="0"/>
              <a:t>, </a:t>
            </a:r>
            <a:r>
              <a:rPr lang="en-US" dirty="0" err="1"/>
              <a:t>p.ProjectID</a:t>
            </a:r>
            <a:r>
              <a:rPr lang="en-US" dirty="0"/>
              <a:t>, </a:t>
            </a:r>
            <a:r>
              <a:rPr lang="en-US" dirty="0" err="1"/>
              <a:t>p.ProjectName</a:t>
            </a:r>
            <a:r>
              <a:rPr lang="en-US" dirty="0"/>
              <a:t>, </a:t>
            </a:r>
            <a:r>
              <a:rPr lang="en-US" dirty="0" err="1"/>
              <a:t>p.Budget</a:t>
            </a:r>
            <a:endParaRPr lang="en-US" dirty="0"/>
          </a:p>
          <a:p>
            <a:pPr indent="182563"/>
            <a:r>
              <a:rPr lang="en-US" dirty="0"/>
              <a:t>FROM Departments d</a:t>
            </a:r>
          </a:p>
          <a:p>
            <a:pPr indent="182563"/>
            <a:r>
              <a:rPr lang="en-US" dirty="0"/>
              <a:t>JOIN Projects p ON </a:t>
            </a:r>
            <a:r>
              <a:rPr lang="en-US" dirty="0" err="1"/>
              <a:t>d.DepartmentID</a:t>
            </a:r>
            <a:r>
              <a:rPr lang="en-US" dirty="0"/>
              <a:t> = </a:t>
            </a:r>
            <a:r>
              <a:rPr lang="en-US" dirty="0" err="1"/>
              <a:t>p.DepartmentID</a:t>
            </a:r>
            <a:r>
              <a:rPr lang="en-US" dirty="0"/>
              <a:t>;</a:t>
            </a:r>
          </a:p>
          <a:p>
            <a:pPr indent="182563"/>
            <a:endParaRPr lang="en-US" dirty="0"/>
          </a:p>
          <a:p>
            <a:pPr indent="182563"/>
            <a:r>
              <a:rPr lang="en-US" b="1" dirty="0"/>
              <a:t>8. Find employees who are not assigned to any project.</a:t>
            </a:r>
          </a:p>
          <a:p>
            <a:pPr indent="182563"/>
            <a:r>
              <a:rPr lang="en-US" dirty="0"/>
              <a:t>SELECT </a:t>
            </a:r>
            <a:r>
              <a:rPr lang="en-US" dirty="0" err="1"/>
              <a:t>e.EmployeeID</a:t>
            </a:r>
            <a:r>
              <a:rPr lang="en-US" dirty="0"/>
              <a:t>, </a:t>
            </a:r>
            <a:r>
              <a:rPr lang="en-US" dirty="0" err="1"/>
              <a:t>e.Name</a:t>
            </a:r>
            <a:r>
              <a:rPr lang="en-US" dirty="0"/>
              <a:t>, </a:t>
            </a:r>
            <a:r>
              <a:rPr lang="en-US" dirty="0" err="1"/>
              <a:t>e.Position</a:t>
            </a:r>
            <a:r>
              <a:rPr lang="en-US" dirty="0"/>
              <a:t>, </a:t>
            </a:r>
            <a:r>
              <a:rPr lang="en-US" dirty="0" err="1"/>
              <a:t>e.DepartmentID</a:t>
            </a:r>
            <a:endParaRPr lang="en-US" dirty="0"/>
          </a:p>
          <a:p>
            <a:pPr indent="182563"/>
            <a:r>
              <a:rPr lang="en-US" dirty="0"/>
              <a:t>FROM Employees e</a:t>
            </a:r>
          </a:p>
          <a:p>
            <a:pPr indent="182563"/>
            <a:r>
              <a:rPr lang="en-US" dirty="0"/>
              <a:t>LEFT JOIN Projects p ON 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e.EmployeeID</a:t>
            </a:r>
            <a:endParaRPr lang="en-US" dirty="0"/>
          </a:p>
          <a:p>
            <a:pPr indent="182563"/>
            <a:r>
              <a:rPr lang="en-US" dirty="0"/>
              <a:t>WHERE </a:t>
            </a:r>
            <a:r>
              <a:rPr lang="en-US" dirty="0" err="1"/>
              <a:t>p.ProjectID</a:t>
            </a:r>
            <a:r>
              <a:rPr lang="en-US" dirty="0"/>
              <a:t> IS NULL;</a:t>
            </a:r>
          </a:p>
          <a:p>
            <a:pPr indent="182563"/>
            <a:endParaRPr lang="en-US" dirty="0"/>
          </a:p>
          <a:p>
            <a:pPr indent="182563"/>
            <a:r>
              <a:rPr lang="en-US" b="1" dirty="0"/>
              <a:t>9. Identify the department handling the most expensive project.</a:t>
            </a:r>
          </a:p>
          <a:p>
            <a:pPr indent="182563"/>
            <a:r>
              <a:rPr lang="en-US" dirty="0"/>
              <a:t>SELECT </a:t>
            </a:r>
            <a:r>
              <a:rPr lang="en-US" dirty="0" err="1"/>
              <a:t>d.DepartmentID</a:t>
            </a:r>
            <a:r>
              <a:rPr lang="en-US" dirty="0"/>
              <a:t>, </a:t>
            </a:r>
            <a:r>
              <a:rPr lang="en-US" dirty="0" err="1"/>
              <a:t>d.DepartmentName</a:t>
            </a:r>
            <a:r>
              <a:rPr lang="en-US" dirty="0"/>
              <a:t>, </a:t>
            </a:r>
            <a:r>
              <a:rPr lang="en-US" dirty="0" err="1"/>
              <a:t>p.ProjectID</a:t>
            </a:r>
            <a:r>
              <a:rPr lang="en-US" dirty="0"/>
              <a:t>, </a:t>
            </a:r>
            <a:r>
              <a:rPr lang="en-US" dirty="0" err="1"/>
              <a:t>p.ProjectName</a:t>
            </a:r>
            <a:r>
              <a:rPr lang="en-US" dirty="0"/>
              <a:t>, </a:t>
            </a:r>
            <a:r>
              <a:rPr lang="en-US" dirty="0" err="1"/>
              <a:t>p.Budget</a:t>
            </a:r>
            <a:endParaRPr lang="en-US" dirty="0"/>
          </a:p>
          <a:p>
            <a:pPr indent="182563"/>
            <a:r>
              <a:rPr lang="en-US" dirty="0"/>
              <a:t>FROM Departments d</a:t>
            </a:r>
          </a:p>
          <a:p>
            <a:pPr indent="182563"/>
            <a:r>
              <a:rPr lang="en-US" dirty="0"/>
              <a:t>JOIN Projects p ON </a:t>
            </a:r>
            <a:r>
              <a:rPr lang="en-US" dirty="0" err="1"/>
              <a:t>d.DepartmentID</a:t>
            </a:r>
            <a:r>
              <a:rPr lang="en-US" dirty="0"/>
              <a:t> = </a:t>
            </a:r>
            <a:r>
              <a:rPr lang="en-US" dirty="0" err="1"/>
              <a:t>p.DepartmentID</a:t>
            </a:r>
            <a:endParaRPr lang="en-US" dirty="0"/>
          </a:p>
          <a:p>
            <a:pPr indent="182563"/>
            <a:r>
              <a:rPr lang="en-US" dirty="0"/>
              <a:t>ORDER BY </a:t>
            </a:r>
            <a:r>
              <a:rPr lang="en-US" dirty="0" err="1"/>
              <a:t>p.Budget</a:t>
            </a:r>
            <a:r>
              <a:rPr lang="en-US" dirty="0"/>
              <a:t> DESC</a:t>
            </a:r>
          </a:p>
          <a:p>
            <a:pPr indent="182563"/>
            <a:r>
              <a:rPr lang="en-US" dirty="0"/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226630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7849C-7C04-2EE1-2C26-CD1279824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8C72-A5BB-FB6F-4D11-D6F93AF5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4840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059B8-2507-BD3A-09BE-F632C35A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91737-DCB2-74EB-A29D-F3F85D17CF20}"/>
              </a:ext>
            </a:extLst>
          </p:cNvPr>
          <p:cNvSpPr txBox="1"/>
          <p:nvPr/>
        </p:nvSpPr>
        <p:spPr>
          <a:xfrm>
            <a:off x="0" y="2228807"/>
            <a:ext cx="12407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563"/>
            <a:r>
              <a:rPr lang="en-US" b="1" dirty="0"/>
              <a:t>10. What is the average salary of employees in each department?</a:t>
            </a:r>
          </a:p>
          <a:p>
            <a:pPr indent="182563"/>
            <a:r>
              <a:rPr lang="en-US" dirty="0"/>
              <a:t>SELECT </a:t>
            </a:r>
            <a:r>
              <a:rPr lang="en-US" dirty="0" err="1"/>
              <a:t>d.DepartmentID</a:t>
            </a:r>
            <a:r>
              <a:rPr lang="en-US" dirty="0"/>
              <a:t>, </a:t>
            </a:r>
            <a:r>
              <a:rPr lang="en-US" dirty="0" err="1"/>
              <a:t>d.DepartmentName</a:t>
            </a:r>
            <a:r>
              <a:rPr lang="en-US" dirty="0"/>
              <a:t>, ROUND(AVG(</a:t>
            </a:r>
            <a:r>
              <a:rPr lang="en-US" dirty="0" err="1"/>
              <a:t>e.Salary</a:t>
            </a:r>
            <a:r>
              <a:rPr lang="en-US" dirty="0"/>
              <a:t>), 2) AS </a:t>
            </a:r>
            <a:r>
              <a:rPr lang="en-US" dirty="0" err="1"/>
              <a:t>AverageSalary</a:t>
            </a:r>
            <a:endParaRPr lang="en-US" dirty="0"/>
          </a:p>
          <a:p>
            <a:pPr indent="182563"/>
            <a:r>
              <a:rPr lang="en-US" dirty="0"/>
              <a:t>FROM Departments d</a:t>
            </a:r>
          </a:p>
          <a:p>
            <a:pPr indent="182563"/>
            <a:r>
              <a:rPr lang="en-US" dirty="0"/>
              <a:t>JOIN Employees e ON </a:t>
            </a:r>
            <a:r>
              <a:rPr lang="en-US" dirty="0" err="1"/>
              <a:t>d.DepartmentID</a:t>
            </a:r>
            <a:r>
              <a:rPr lang="en-US" dirty="0"/>
              <a:t> = </a:t>
            </a:r>
            <a:r>
              <a:rPr lang="en-US" dirty="0" err="1"/>
              <a:t>e.DepartmentID</a:t>
            </a:r>
            <a:endParaRPr lang="en-US" dirty="0"/>
          </a:p>
          <a:p>
            <a:pPr indent="182563"/>
            <a:r>
              <a:rPr lang="en-US" dirty="0"/>
              <a:t>GROUP BY </a:t>
            </a:r>
            <a:r>
              <a:rPr lang="en-US" dirty="0" err="1"/>
              <a:t>d.DepartmentID</a:t>
            </a:r>
            <a:r>
              <a:rPr lang="en-US" dirty="0"/>
              <a:t>, </a:t>
            </a:r>
            <a:r>
              <a:rPr lang="en-US" dirty="0" err="1"/>
              <a:t>d.DepartmentName</a:t>
            </a:r>
            <a:r>
              <a:rPr lang="en-US" dirty="0"/>
              <a:t>;</a:t>
            </a:r>
          </a:p>
          <a:p>
            <a:pPr indent="1825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037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1312</TotalTime>
  <Words>1264</Words>
  <Application>Microsoft Office PowerPoint</Application>
  <PresentationFormat>Widescreen</PresentationFormat>
  <Paragraphs>158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 Demonstration Using SQL   Database Management System Name: Suraj Kumar Shrestha Date: 2081/10/09</vt:lpstr>
      <vt:lpstr>PowerPoint Presentation</vt:lpstr>
      <vt:lpstr>Creating database and tables</vt:lpstr>
      <vt:lpstr>Inserting data</vt:lpstr>
      <vt:lpstr>Inserting data</vt:lpstr>
      <vt:lpstr>solutions</vt:lpstr>
      <vt:lpstr>solutions</vt:lpstr>
      <vt:lpstr>solutions</vt:lpstr>
      <vt:lpstr>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Love Shreshta</dc:creator>
  <cp:lastModifiedBy>Love Shreshta</cp:lastModifiedBy>
  <cp:revision>2</cp:revision>
  <dcterms:created xsi:type="dcterms:W3CDTF">2025-01-21T11:21:42Z</dcterms:created>
  <dcterms:modified xsi:type="dcterms:W3CDTF">2025-01-22T09:14:01Z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