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61133" autoAdjust="0"/>
  </p:normalViewPr>
  <p:slideViewPr>
    <p:cSldViewPr>
      <p:cViewPr>
        <p:scale>
          <a:sx n="75" d="100"/>
          <a:sy n="75" d="100"/>
        </p:scale>
        <p:origin x="-10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460D-90AD-423A-8556-F5C156DDC3E0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23980-6F9A-4C5F-8619-0DDBCDDAC4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3980-6F9A-4C5F-8619-0DDBCDDAC4D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23980-6F9A-4C5F-8619-0DDBCDDAC4D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CFAE319-3A50-4360-8334-D5DB0FA2DCC1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924AC09-D20B-4F49-8634-2313AF0141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458200" cy="1752600"/>
          </a:xfrm>
        </p:spPr>
        <p:txBody>
          <a:bodyPr vert="horz" anchor="t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Conceptual, Logical, and Physical Models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4114800"/>
            <a:ext cx="6553200" cy="1981200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Name: </a:t>
            </a:r>
            <a:r>
              <a:rPr lang="en-US" sz="2800" b="1" dirty="0" err="1" smtClean="0">
                <a:solidFill>
                  <a:schemeClr val="tx1"/>
                </a:solidFill>
              </a:rPr>
              <a:t>Surakshya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Nepali (</a:t>
            </a:r>
            <a:r>
              <a:rPr lang="en-US" sz="2800" b="1" dirty="0" smtClean="0">
                <a:solidFill>
                  <a:schemeClr val="tx1"/>
                </a:solidFill>
              </a:rPr>
              <a:t>BCSIT-III)</a:t>
            </a:r>
            <a:endParaRPr lang="en-US" sz="2800" b="1" dirty="0" smtClean="0">
              <a:solidFill>
                <a:schemeClr val="tx1"/>
              </a:solidFill>
            </a:endParaRPr>
          </a:p>
          <a:p>
            <a:r>
              <a:rPr lang="en-US" sz="2800" b="1" spc="-55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Course </a:t>
            </a:r>
            <a:r>
              <a:rPr lang="en-US" sz="2800" b="1" spc="-55" dirty="0" err="1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Title:</a:t>
            </a:r>
            <a:r>
              <a:rPr lang="en-US" sz="2800" b="1" dirty="0" err="1" smtClean="0">
                <a:solidFill>
                  <a:schemeClr val="tx1"/>
                </a:solidFill>
              </a:rPr>
              <a:t>Database</a:t>
            </a:r>
            <a:r>
              <a:rPr lang="en-US" sz="2800" b="1" dirty="0" smtClean="0">
                <a:solidFill>
                  <a:schemeClr val="tx1"/>
                </a:solidFill>
              </a:rPr>
              <a:t> management            system(DBMS)</a:t>
            </a:r>
          </a:p>
          <a:p>
            <a:r>
              <a:rPr lang="en-US" sz="2800" b="1" spc="-55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Subject Teacher : </a:t>
            </a:r>
            <a:r>
              <a:rPr lang="en-US" sz="2800" b="1" spc="-55" dirty="0" err="1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Sanjeev</a:t>
            </a:r>
            <a:r>
              <a:rPr lang="en-US" sz="2800" b="1" spc="-55" dirty="0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sz="2800" b="1" spc="-55" dirty="0" err="1" smtClean="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Thapa</a:t>
            </a:r>
            <a:endParaRPr lang="en-US" sz="2800" b="1" dirty="0" smtClean="0">
              <a:solidFill>
                <a:schemeClr val="tx1"/>
              </a:solidFill>
            </a:endParaRPr>
          </a:p>
          <a:p>
            <a:endParaRPr 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276600"/>
            <a:ext cx="7696200" cy="14465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soft" dir="tl">
              <a:rot lat="0" lon="0" rev="0"/>
            </a:lightRig>
          </a:scene3d>
          <a:sp3d>
            <a:bevelT prst="relaxedInset"/>
          </a:sp3d>
        </p:spPr>
        <p:txBody>
          <a:bodyPr wrap="square" lIns="91440" tIns="45720" rIns="91440" bIns="45720">
            <a:spAutoFit/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8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Explanation of each model: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sz="2400" b="1" dirty="0" smtClean="0"/>
              <a:t>Conceptual Model: High-level representation, focuses on user requirements.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Logical Model: Abstract representation with data structures and relationships.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Physical Model: Implementation details, such as file storage and indexing.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Conceptual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</a:t>
            </a:r>
            <a:r>
              <a:rPr lang="en-US" sz="2200" b="1" dirty="0" smtClean="0"/>
              <a:t>conceptual model</a:t>
            </a:r>
            <a:r>
              <a:rPr lang="en-US" sz="2200" dirty="0" smtClean="0"/>
              <a:t> is a high-level representation that helps to organize and structure information in a way that reflects a system's requirements, focusing primarily on the user's needs and how they interact with the system.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400" b="1" dirty="0" smtClean="0"/>
              <a:t>Purpose</a:t>
            </a:r>
            <a:r>
              <a:rPr lang="en-US" sz="2400" dirty="0" smtClean="0"/>
              <a:t>: Shows </a:t>
            </a:r>
            <a:r>
              <a:rPr lang="en-US" sz="2400" b="1" dirty="0" smtClean="0"/>
              <a:t>what</a:t>
            </a:r>
            <a:r>
              <a:rPr lang="en-US" sz="2400" dirty="0" smtClean="0"/>
              <a:t> the system needs to do, without worrying about technical details.</a:t>
            </a:r>
          </a:p>
          <a:p>
            <a:r>
              <a:rPr lang="en-US" sz="2400" b="1" dirty="0" smtClean="0"/>
              <a:t>Focus</a:t>
            </a:r>
            <a:r>
              <a:rPr lang="en-US" sz="2400" dirty="0" smtClean="0"/>
              <a:t>: Identifies key concepts or entities and how they relate to each other.</a:t>
            </a:r>
          </a:p>
          <a:p>
            <a:r>
              <a:rPr lang="en-US" sz="2400" b="1" dirty="0" smtClean="0"/>
              <a:t>Example</a:t>
            </a:r>
            <a:r>
              <a:rPr lang="en-US" sz="2400" dirty="0" smtClean="0"/>
              <a:t>: (</a:t>
            </a:r>
            <a:r>
              <a:rPr lang="en-US" sz="2400" dirty="0" smtClean="0"/>
              <a:t>e.g., customers, orders) and how these concepts relate, like a customer placing an order, without considering how to store this data.</a:t>
            </a:r>
            <a:endParaRPr lang="en-US" sz="2200" dirty="0" smtClean="0"/>
          </a:p>
          <a:p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7477"/>
            <a:ext cx="8839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Key Components of a Conceptual Model :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Entities</a:t>
            </a:r>
            <a:r>
              <a:rPr lang="en-US" dirty="0" smtClean="0"/>
              <a:t>: High-level objects or concepts in the system (e.g., user, product, account).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Relationships</a:t>
            </a:r>
            <a:r>
              <a:rPr lang="en-US" dirty="0" smtClean="0"/>
              <a:t>: How entities are related to each other (e.g., a user "places" an order, a product "belongs to" a category).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Processes</a:t>
            </a:r>
            <a:r>
              <a:rPr lang="en-US" dirty="0" smtClean="0"/>
              <a:t>: High-level actions or operations that the system performs (e.g., processing a payment, updating a status).</a:t>
            </a:r>
          </a:p>
          <a:p>
            <a:pPr marL="624078" indent="-514350">
              <a:buFont typeface="+mj-lt"/>
              <a:buAutoNum type="arabicPeriod"/>
            </a:pPr>
            <a:r>
              <a:rPr lang="en-US" b="1" dirty="0" smtClean="0"/>
              <a:t>Data Flow</a:t>
            </a:r>
            <a:r>
              <a:rPr lang="en-US" dirty="0" smtClean="0"/>
              <a:t>: A simplified visualization of how information moves between entities and processes.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35052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High-Level Representation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Abstraction</a:t>
            </a:r>
            <a:r>
              <a:rPr lang="en-US" dirty="0" smtClean="0"/>
              <a:t>: The model provides a simplified, abstracted view of a system. It avoids getting into the complexity of technical specifications and infrastructure details.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Focus on Users</a:t>
            </a:r>
            <a:r>
              <a:rPr lang="en-US" dirty="0" smtClean="0"/>
              <a:t>: It is designed to represent the system in a way that is easily understandable to users, stakeholders, or domain experts, without requiring deep technical knowledge.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296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2. Focus on User Requirements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  User-Centered</a:t>
            </a:r>
            <a:r>
              <a:rPr lang="en-US" dirty="0" smtClean="0"/>
              <a:t>: The model is created with the end user in mind, focusing on their needs, tasks, and workflows.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Interaction with the System</a:t>
            </a:r>
            <a:r>
              <a:rPr lang="en-US" dirty="0" smtClean="0"/>
              <a:t>: It shows how users interact with the system and how the system responds. This could include the user’s goals, actions, and the outputs they expect.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Terminology and Concepts</a:t>
            </a:r>
            <a:r>
              <a:rPr lang="en-US" dirty="0" smtClean="0"/>
              <a:t>: It defines the terms, objects, and entities that users care about. This might involve depicting key concepts like "orders," "customers," "payments," etc., in a way that reflects user needs rather than technical design.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Logical Model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31536"/>
          </a:xfrm>
        </p:spPr>
        <p:txBody>
          <a:bodyPr>
            <a:normAutofit fontScale="32500" lnSpcReduction="20000"/>
          </a:bodyPr>
          <a:lstStyle/>
          <a:p>
            <a:endParaRPr lang="en-US" sz="5500" dirty="0" smtClean="0"/>
          </a:p>
          <a:p>
            <a:r>
              <a:rPr lang="en-US" sz="5500" dirty="0" smtClean="0"/>
              <a:t>A logical model represents the abstract structure of data or systems without regard to how they will be physically implemented.</a:t>
            </a:r>
          </a:p>
          <a:p>
            <a:pPr>
              <a:buNone/>
            </a:pPr>
            <a:endParaRPr lang="en-US" sz="9800" dirty="0" smtClean="0"/>
          </a:p>
          <a:p>
            <a:r>
              <a:rPr lang="en-US" sz="5500" dirty="0" smtClean="0"/>
              <a:t>It focuses on the relationships and data flow, often in terms of entities, attributes, and the logic behind their interactions. </a:t>
            </a:r>
          </a:p>
          <a:p>
            <a:endParaRPr lang="en-US" sz="5500" dirty="0" smtClean="0"/>
          </a:p>
          <a:p>
            <a:r>
              <a:rPr lang="en-US" sz="5500" dirty="0" smtClean="0"/>
              <a:t>For example, in database design, it defines what data is stored and how it's related but not how it will be stored physically.</a:t>
            </a:r>
          </a:p>
          <a:p>
            <a:endParaRPr lang="en-US" sz="4000" dirty="0" smtClean="0"/>
          </a:p>
          <a:p>
            <a:pPr>
              <a:buNone/>
            </a:pPr>
            <a:r>
              <a:rPr lang="en-US" sz="4500" b="1" dirty="0" smtClean="0"/>
              <a:t>1.A</a:t>
            </a:r>
            <a:r>
              <a:rPr lang="en-US" sz="5500" b="1" dirty="0" smtClean="0"/>
              <a:t>bstract Representation with Data Structures and Relationships:</a:t>
            </a:r>
            <a:endParaRPr lang="en-US" sz="4500" b="1" dirty="0" smtClean="0"/>
          </a:p>
          <a:p>
            <a:pPr>
              <a:buNone/>
            </a:pPr>
            <a:endParaRPr lang="en-US" sz="4000" b="1" dirty="0" smtClean="0"/>
          </a:p>
          <a:p>
            <a:pPr marL="624078" indent="-514350">
              <a:buFont typeface="Wingdings" pitchFamily="2" charset="2"/>
              <a:buChar char="§"/>
            </a:pPr>
            <a:r>
              <a:rPr lang="en-US" sz="5500" dirty="0" smtClean="0"/>
              <a:t>Entities: These are the objects or concepts that exist within the system (e.g., Customer, Order, Product). These entities are defined more rigorously than in the conceptual model, typically including attributes.</a:t>
            </a:r>
          </a:p>
          <a:p>
            <a:pPr marL="624078" indent="-514350">
              <a:buFont typeface="Wingdings" pitchFamily="2" charset="2"/>
              <a:buChar char="§"/>
            </a:pPr>
            <a:endParaRPr lang="en-US" sz="5500" dirty="0" smtClean="0"/>
          </a:p>
          <a:p>
            <a:pPr marL="624078" indent="-514350">
              <a:buFont typeface="Wingdings" pitchFamily="2" charset="2"/>
              <a:buChar char="§"/>
            </a:pPr>
            <a:r>
              <a:rPr lang="en-US" sz="5500" dirty="0" smtClean="0"/>
              <a:t>Attributes: These are the specific properties or characteristics of the entities.</a:t>
            </a:r>
          </a:p>
          <a:p>
            <a:pPr>
              <a:buNone/>
            </a:pPr>
            <a:r>
              <a:rPr lang="en-US" sz="5500" dirty="0" smtClean="0"/>
              <a:t>  </a:t>
            </a:r>
            <a:r>
              <a:rPr lang="en-US" sz="5500" dirty="0" smtClean="0"/>
              <a:t>For example:</a:t>
            </a:r>
          </a:p>
          <a:p>
            <a:pPr>
              <a:buNone/>
            </a:pPr>
            <a:r>
              <a:rPr lang="en-US" sz="5500" dirty="0" smtClean="0"/>
              <a:t>    Customer might have attributes like </a:t>
            </a:r>
            <a:r>
              <a:rPr lang="en-US" sz="5500" dirty="0" err="1" smtClean="0"/>
              <a:t>CustomerID</a:t>
            </a:r>
            <a:r>
              <a:rPr lang="en-US" sz="5500" dirty="0" smtClean="0"/>
              <a:t>, Name, Email. Product could have attributes like </a:t>
            </a:r>
            <a:r>
              <a:rPr lang="en-US" sz="5500" dirty="0" err="1" smtClean="0"/>
              <a:t>ProductID</a:t>
            </a:r>
            <a:r>
              <a:rPr lang="en-US" sz="5500" dirty="0" smtClean="0"/>
              <a:t>, </a:t>
            </a:r>
            <a:r>
              <a:rPr lang="en-US" sz="5500" dirty="0" err="1" smtClean="0"/>
              <a:t>ProductName</a:t>
            </a:r>
            <a:r>
              <a:rPr lang="en-US" sz="5500" dirty="0" smtClean="0"/>
              <a:t>, Price.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0999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one-to-many relationship: For instance, a Customer can place many Orders (but each order is placed by only one customer).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A many-to-many relationship: A Product can appear in many Orders, and each Order can contain multiple Products..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Data Structures: The logical model begins to specify the types of data structures that would be used to store entities and relationships.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Tables: In the case of a relational database, entities might be represented as tables (e.g., a Customer table, an Order table).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Primary and Foreign Keys: Relationships between entities are represented using keys, where a Primary Key uniquely identifies records in a table (e.g.,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 in the Customer table) and Foreign Keys establish links between tables (e.g., </a:t>
            </a:r>
            <a:r>
              <a:rPr lang="en-US" sz="2000" dirty="0" err="1" smtClean="0"/>
              <a:t>CustomerID</a:t>
            </a:r>
            <a:r>
              <a:rPr lang="en-US" sz="2000" dirty="0" smtClean="0"/>
              <a:t> in the Order table, linking back to the Customer table).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0" y="381000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000" dirty="0" smtClean="0"/>
              <a:t>Relationships: The logical model specifies how entities are related to one another. These relationships describe how entities interact and are often represented using cardinality (one-to-one, one-to-many, many-to-many).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838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Physical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A physical model represents the actual implementation or configuration of a system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 smtClean="0"/>
              <a:t>It includes the details of how data, processes, or structures are physically stored or executed, such as hardware setup, database architecture, or file storage methods</a:t>
            </a:r>
            <a:r>
              <a:rPr lang="en-US" sz="3600" dirty="0" smtClean="0"/>
              <a:t>.</a:t>
            </a:r>
          </a:p>
          <a:p>
            <a:pPr>
              <a:buNone/>
            </a:pPr>
            <a:endParaRPr lang="en-US" sz="4000" dirty="0" smtClean="0"/>
          </a:p>
          <a:p>
            <a:r>
              <a:rPr lang="en-US" sz="3400" b="1" dirty="0" smtClean="0"/>
              <a:t>Example</a:t>
            </a:r>
            <a:r>
              <a:rPr lang="en-US" sz="3400" dirty="0" smtClean="0"/>
              <a:t>: </a:t>
            </a:r>
            <a:r>
              <a:rPr lang="en-US" sz="3400" dirty="0" smtClean="0"/>
              <a:t> </a:t>
            </a:r>
            <a:r>
              <a:rPr lang="en-US" sz="3400" dirty="0" smtClean="0"/>
              <a:t>In database design, the physical model specifies </a:t>
            </a:r>
            <a:r>
              <a:rPr lang="en-US" sz="3400" b="1" dirty="0" smtClean="0"/>
              <a:t>how data is stored on a server</a:t>
            </a:r>
            <a:r>
              <a:rPr lang="en-US" sz="3400" dirty="0" smtClean="0"/>
              <a:t>, the file formats, indexing methods, and hardware configuration.</a:t>
            </a:r>
            <a:endParaRPr lang="en-US" sz="6900" dirty="0" smtClean="0"/>
          </a:p>
          <a:p>
            <a:pPr>
              <a:buNone/>
            </a:pPr>
            <a:r>
              <a:rPr lang="en-US" sz="11200" dirty="0" smtClean="0"/>
              <a:t> </a:t>
            </a:r>
            <a:r>
              <a:rPr lang="en-US" sz="5100" dirty="0" smtClean="0"/>
              <a:t>key</a:t>
            </a:r>
            <a:r>
              <a:rPr lang="en-US" sz="3400" dirty="0" smtClean="0"/>
              <a:t> aspects of the </a:t>
            </a:r>
            <a:r>
              <a:rPr lang="en-US" sz="3400" b="1" dirty="0" smtClean="0"/>
              <a:t>physical model</a:t>
            </a:r>
            <a:r>
              <a:rPr lang="en-US" sz="3400" dirty="0" smtClean="0"/>
              <a:t> include:</a:t>
            </a:r>
            <a:endParaRPr lang="en-US" sz="4200" dirty="0" smtClean="0"/>
          </a:p>
          <a:p>
            <a:r>
              <a:rPr lang="en-US" sz="3400" b="1" dirty="0" smtClean="0"/>
              <a:t>File Storage</a:t>
            </a:r>
            <a:r>
              <a:rPr lang="en-US" sz="3400" dirty="0" smtClean="0"/>
              <a:t>:</a:t>
            </a:r>
          </a:p>
          <a:p>
            <a:pPr>
              <a:buNone/>
            </a:pPr>
            <a:r>
              <a:rPr lang="en-US" sz="3400" dirty="0" smtClean="0"/>
              <a:t>    Describes how data is stored in files (e.g., flat files, tables, or data blocks).</a:t>
            </a:r>
          </a:p>
          <a:p>
            <a:pPr>
              <a:buNone/>
            </a:pPr>
            <a:r>
              <a:rPr lang="en-US" sz="4200" dirty="0" smtClean="0"/>
              <a:t>  </a:t>
            </a:r>
          </a:p>
          <a:p>
            <a:endParaRPr lang="en-US" sz="9600" dirty="0" smtClean="0"/>
          </a:p>
          <a:p>
            <a:endParaRPr lang="en-US" sz="9600" dirty="0" smtClean="0"/>
          </a:p>
          <a:p>
            <a:endParaRPr lang="en-US" sz="9600" dirty="0" smtClean="0"/>
          </a:p>
          <a:p>
            <a:endParaRPr lang="en-US" sz="9600" dirty="0" smtClean="0"/>
          </a:p>
          <a:p>
            <a:endParaRPr lang="en-US" sz="9600" dirty="0" smtClean="0"/>
          </a:p>
          <a:p>
            <a:endParaRPr lang="en-US" sz="165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38200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Indexing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Indexing speeds up the search and retrieval of data in a </a:t>
            </a:r>
            <a:r>
              <a:rPr lang="en-US" dirty="0" err="1" smtClean="0"/>
              <a:t>database.</a:t>
            </a:r>
            <a:r>
              <a:rPr lang="en-US" dirty="0" err="1" smtClean="0"/>
              <a:t>structures</a:t>
            </a:r>
            <a:r>
              <a:rPr lang="en-US" dirty="0" smtClean="0"/>
              <a:t> </a:t>
            </a:r>
            <a:r>
              <a:rPr lang="en-US" dirty="0" smtClean="0"/>
              <a:t>(like B-trees or hash indexes) that allow faster searching, sorting, and filtering.</a:t>
            </a:r>
          </a:p>
          <a:p>
            <a:endParaRPr lang="en-US" dirty="0" smtClean="0"/>
          </a:p>
          <a:p>
            <a:r>
              <a:rPr lang="en-US" dirty="0" smtClean="0"/>
              <a:t>Indexes improve query performance by providing quick access to data, reducing the need for full table scans.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Data Structures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Refers to how data is organized within the storage system (e.g., tables, records,             arrays, linked lists).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Dividing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Data </a:t>
            </a:r>
            <a:r>
              <a:rPr lang="en-US" dirty="0" smtClean="0"/>
              <a:t>can be split into smaller, manageable parts (partitions) to improve storage and access speed.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402</TotalTime>
  <Words>950</Words>
  <Application>Microsoft Office PowerPoint</Application>
  <PresentationFormat>On-screen Show (4:3)</PresentationFormat>
  <Paragraphs>92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Urban</vt:lpstr>
      <vt:lpstr>Conceptual, Logical, and Physical Models</vt:lpstr>
      <vt:lpstr>Slide 2</vt:lpstr>
      <vt:lpstr>Conceptual model</vt:lpstr>
      <vt:lpstr>Slide 4</vt:lpstr>
      <vt:lpstr>Slide 5</vt:lpstr>
      <vt:lpstr>Logical Model</vt:lpstr>
      <vt:lpstr>Slide 7</vt:lpstr>
      <vt:lpstr>Physical Model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Conceptual, Logical, and Physical Models</dc:title>
  <dc:creator>lenovo</dc:creator>
  <cp:lastModifiedBy>lenovo</cp:lastModifiedBy>
  <cp:revision>41</cp:revision>
  <dcterms:created xsi:type="dcterms:W3CDTF">2025-01-18T06:42:17Z</dcterms:created>
  <dcterms:modified xsi:type="dcterms:W3CDTF">2025-01-22T11:12:57Z</dcterms:modified>
</cp:coreProperties>
</file>