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58" r:id="rId5"/>
    <p:sldId id="264" r:id="rId6"/>
    <p:sldId id="259" r:id="rId7"/>
    <p:sldId id="265" r:id="rId8"/>
    <p:sldId id="260" r:id="rId9"/>
    <p:sldId id="261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6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1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08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733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589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5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41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41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811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9DCE097-6EFC-4D93-B978-A96446CF3586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720EE19-9195-48B9-A03D-F4F0DAEB6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9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By: Surya Prasad Khanal (BCSIT 3</a:t>
            </a:r>
            <a:r>
              <a:rPr lang="en-US" baseline="30000" dirty="0" smtClean="0"/>
              <a:t>rd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2671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358171"/>
              </p:ext>
            </p:extLst>
          </p:nvPr>
        </p:nvGraphicFramePr>
        <p:xfrm>
          <a:off x="8196270" y="1931349"/>
          <a:ext cx="2822250" cy="3291840"/>
        </p:xfrm>
        <a:graphic>
          <a:graphicData uri="http://schemas.openxmlformats.org/drawingml/2006/table">
            <a:tbl>
              <a:tblPr/>
              <a:tblGrid>
                <a:gridCol w="1411125">
                  <a:extLst>
                    <a:ext uri="{9D8B030D-6E8A-4147-A177-3AD203B41FA5}">
                      <a16:colId xmlns:a16="http://schemas.microsoft.com/office/drawing/2014/main" val="2428658470"/>
                    </a:ext>
                  </a:extLst>
                </a:gridCol>
                <a:gridCol w="1411125">
                  <a:extLst>
                    <a:ext uri="{9D8B030D-6E8A-4147-A177-3AD203B41FA5}">
                      <a16:colId xmlns:a16="http://schemas.microsoft.com/office/drawing/2014/main" val="82709146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CustomerID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76955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8621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06128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35542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4549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43012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73965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39676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64481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78521" y="1931349"/>
            <a:ext cx="741774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accent1"/>
                </a:solidFill>
              </a:rPr>
              <a:t>Orders </a:t>
            </a:r>
            <a:r>
              <a:rPr lang="en-US" sz="2200" b="1" dirty="0" smtClean="0">
                <a:solidFill>
                  <a:schemeClr val="accent1"/>
                </a:solidFill>
              </a:rPr>
              <a:t>Table</a:t>
            </a:r>
          </a:p>
          <a:p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Functional Dependencies</a:t>
            </a:r>
            <a:r>
              <a:rPr lang="en-US" sz="2000" b="1" dirty="0" smtClean="0">
                <a:solidFill>
                  <a:schemeClr val="accent1"/>
                </a:solidFill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accent1"/>
                </a:solidFill>
              </a:rPr>
              <a:t>OrderID→</a:t>
            </a:r>
            <a:r>
              <a:rPr lang="en-US" sz="2000" b="1" dirty="0" err="1" smtClean="0">
                <a:solidFill>
                  <a:schemeClr val="accent1"/>
                </a:solidFill>
              </a:rPr>
              <a:t>CustomerID</a:t>
            </a:r>
            <a:endParaRPr lang="en-US" sz="2000" b="1" dirty="0" smtClean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Candidate Key: </a:t>
            </a:r>
            <a:r>
              <a:rPr lang="en-US" sz="2000" dirty="0">
                <a:solidFill>
                  <a:schemeClr val="accent1"/>
                </a:solidFill>
              </a:rPr>
              <a:t>OrderID is the primary key and the only candidate key</a:t>
            </a:r>
            <a:r>
              <a:rPr lang="en-US" sz="2000" b="1" dirty="0" smtClean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Determinant: </a:t>
            </a:r>
            <a:r>
              <a:rPr lang="en-US" sz="2000" dirty="0">
                <a:solidFill>
                  <a:schemeClr val="accent1"/>
                </a:solidFill>
              </a:rPr>
              <a:t>OrderID is a candidate </a:t>
            </a:r>
            <a:r>
              <a:rPr lang="en-US" sz="2000" dirty="0" smtClean="0">
                <a:solidFill>
                  <a:schemeClr val="accent1"/>
                </a:solidFill>
              </a:rPr>
              <a:t>key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</a:rPr>
              <a:t>BCNF is satisfied because the determinant (OrderID) is a candidate key.</a:t>
            </a:r>
            <a:endParaRPr lang="en-US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872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5937513" cy="4038600"/>
          </a:xfrm>
        </p:spPr>
        <p:txBody>
          <a:bodyPr/>
          <a:lstStyle/>
          <a:p>
            <a:r>
              <a:rPr lang="en-US" b="1" dirty="0" err="1" smtClean="0"/>
              <a:t>OrderDetails</a:t>
            </a:r>
            <a:r>
              <a:rPr lang="en-US" b="1" dirty="0" smtClean="0"/>
              <a:t> Table</a:t>
            </a:r>
          </a:p>
          <a:p>
            <a:r>
              <a:rPr lang="en-US" b="1" dirty="0" smtClean="0"/>
              <a:t>Functional Dependency</a:t>
            </a:r>
          </a:p>
          <a:p>
            <a:pPr lvl="1"/>
            <a:r>
              <a:rPr lang="en-US" b="1" dirty="0" smtClean="0"/>
              <a:t>OrderID -&gt; Item</a:t>
            </a:r>
          </a:p>
          <a:p>
            <a:pPr lvl="1"/>
            <a:r>
              <a:rPr lang="en-US" b="1" dirty="0" smtClean="0"/>
              <a:t>OrderID -&gt; Quantity</a:t>
            </a:r>
          </a:p>
          <a:p>
            <a:pPr lvl="1"/>
            <a:r>
              <a:rPr lang="en-US" b="1" dirty="0" smtClean="0"/>
              <a:t>OrderID -&gt; Price</a:t>
            </a:r>
          </a:p>
          <a:p>
            <a:r>
              <a:rPr lang="en-US" b="1" dirty="0" smtClean="0"/>
              <a:t>Candidate Key: </a:t>
            </a:r>
            <a:r>
              <a:rPr lang="en-US" dirty="0" smtClean="0"/>
              <a:t>OrderID is the PK and only CK</a:t>
            </a:r>
          </a:p>
          <a:p>
            <a:r>
              <a:rPr lang="en-US" b="1" dirty="0" smtClean="0"/>
              <a:t>Determinant: </a:t>
            </a:r>
            <a:r>
              <a:rPr lang="en-US" dirty="0" smtClean="0"/>
              <a:t>OrderID</a:t>
            </a:r>
          </a:p>
          <a:p>
            <a:r>
              <a:rPr lang="en-US" dirty="0" smtClean="0"/>
              <a:t>So, BCNF is satisfied because the Determinant OrderID is a Candidate Key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51636"/>
              </p:ext>
            </p:extLst>
          </p:nvPr>
        </p:nvGraphicFramePr>
        <p:xfrm>
          <a:off x="7080513" y="2057400"/>
          <a:ext cx="4296084" cy="3291840"/>
        </p:xfrm>
        <a:graphic>
          <a:graphicData uri="http://schemas.openxmlformats.org/drawingml/2006/table">
            <a:tbl>
              <a:tblPr/>
              <a:tblGrid>
                <a:gridCol w="1074021">
                  <a:extLst>
                    <a:ext uri="{9D8B030D-6E8A-4147-A177-3AD203B41FA5}">
                      <a16:colId xmlns:a16="http://schemas.microsoft.com/office/drawing/2014/main" val="2079013779"/>
                    </a:ext>
                  </a:extLst>
                </a:gridCol>
                <a:gridCol w="1074021">
                  <a:extLst>
                    <a:ext uri="{9D8B030D-6E8A-4147-A177-3AD203B41FA5}">
                      <a16:colId xmlns:a16="http://schemas.microsoft.com/office/drawing/2014/main" val="1939637335"/>
                    </a:ext>
                  </a:extLst>
                </a:gridCol>
                <a:gridCol w="1074021">
                  <a:extLst>
                    <a:ext uri="{9D8B030D-6E8A-4147-A177-3AD203B41FA5}">
                      <a16:colId xmlns:a16="http://schemas.microsoft.com/office/drawing/2014/main" val="1824092837"/>
                    </a:ext>
                  </a:extLst>
                </a:gridCol>
                <a:gridCol w="1074021">
                  <a:extLst>
                    <a:ext uri="{9D8B030D-6E8A-4147-A177-3AD203B41FA5}">
                      <a16:colId xmlns:a16="http://schemas.microsoft.com/office/drawing/2014/main" val="182193478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OrderID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Price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3187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Rice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5kg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1533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02638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Sugar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3kg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28088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Tea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1pkt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1864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Salt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36375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Coffee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1pkt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500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796086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1318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Order2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Ghee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1kg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8260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37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Table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489200"/>
              </p:ext>
            </p:extLst>
          </p:nvPr>
        </p:nvGraphicFramePr>
        <p:xfrm>
          <a:off x="1143000" y="2057400"/>
          <a:ext cx="987266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864">
                  <a:extLst>
                    <a:ext uri="{9D8B030D-6E8A-4147-A177-3AD203B41FA5}">
                      <a16:colId xmlns:a16="http://schemas.microsoft.com/office/drawing/2014/main" val="3177863314"/>
                    </a:ext>
                  </a:extLst>
                </a:gridCol>
                <a:gridCol w="1526797">
                  <a:extLst>
                    <a:ext uri="{9D8B030D-6E8A-4147-A177-3AD203B41FA5}">
                      <a16:colId xmlns:a16="http://schemas.microsoft.com/office/drawing/2014/main" val="2352704323"/>
                    </a:ext>
                  </a:extLst>
                </a:gridCol>
                <a:gridCol w="1820411">
                  <a:extLst>
                    <a:ext uri="{9D8B030D-6E8A-4147-A177-3AD203B41FA5}">
                      <a16:colId xmlns:a16="http://schemas.microsoft.com/office/drawing/2014/main" val="749703631"/>
                    </a:ext>
                  </a:extLst>
                </a:gridCol>
                <a:gridCol w="2676088">
                  <a:extLst>
                    <a:ext uri="{9D8B030D-6E8A-4147-A177-3AD203B41FA5}">
                      <a16:colId xmlns:a16="http://schemas.microsoft.com/office/drawing/2014/main" val="3898502225"/>
                    </a:ext>
                  </a:extLst>
                </a:gridCol>
                <a:gridCol w="2450505">
                  <a:extLst>
                    <a:ext uri="{9D8B030D-6E8A-4147-A177-3AD203B41FA5}">
                      <a16:colId xmlns:a16="http://schemas.microsoft.com/office/drawing/2014/main" val="2874857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CustomerID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Orders2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826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Ram Shrestha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Kathmandu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Order1: Rice, 5kg, 600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Order2: Oil, 1L, 250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755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Sita Lama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Bhaktapur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Order1: Sugar, 3kg, 150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Order2: Tea, 1pkt, 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821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Hari Gurung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Pokhara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Order1: Salt, 2kg, 60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Order2: Coffee, 1pkt, 500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60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Gita Magar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Lalitpur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Order1: Dal, 2kg, 400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Order2: Ghee, 1kg, 1000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016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19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single cell cannot hold multiple values or table should maintain Atomicity.</a:t>
            </a:r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r>
              <a:rPr lang="en-US" b="1" dirty="0" smtClean="0"/>
              <a:t>Issues </a:t>
            </a:r>
            <a:r>
              <a:rPr lang="en-US" b="1" dirty="0"/>
              <a:t>in the original table</a:t>
            </a:r>
            <a:endParaRPr lang="en-US" b="1" dirty="0" smtClean="0"/>
          </a:p>
          <a:p>
            <a:r>
              <a:rPr lang="en-US" dirty="0" smtClean="0"/>
              <a:t>The columns Order1 and Order2 contains multiple values</a:t>
            </a:r>
          </a:p>
          <a:p>
            <a:r>
              <a:rPr lang="en-US" dirty="0" smtClean="0"/>
              <a:t>The Order1 and Order2 are repeating groups which is just an Order. </a:t>
            </a:r>
          </a:p>
          <a:p>
            <a:r>
              <a:rPr lang="en-US" dirty="0" smtClean="0"/>
              <a:t>So it is violating the First Normal Form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Split the Order1 and Order2 columns into separate rows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21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Normal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264567"/>
              </p:ext>
            </p:extLst>
          </p:nvPr>
        </p:nvGraphicFramePr>
        <p:xfrm>
          <a:off x="1143000" y="2057400"/>
          <a:ext cx="987266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0380">
                  <a:extLst>
                    <a:ext uri="{9D8B030D-6E8A-4147-A177-3AD203B41FA5}">
                      <a16:colId xmlns:a16="http://schemas.microsoft.com/office/drawing/2014/main" val="3354636846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11710798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3297641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350908695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1700622560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2847527602"/>
                    </a:ext>
                  </a:extLst>
                </a:gridCol>
                <a:gridCol w="1410380">
                  <a:extLst>
                    <a:ext uri="{9D8B030D-6E8A-4147-A177-3AD203B41FA5}">
                      <a16:colId xmlns:a16="http://schemas.microsoft.com/office/drawing/2014/main" val="385395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CustomerID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Quantity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7525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Ram Shrestha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Kathmandu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Rice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5kg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322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Ram Shrestha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Kathmandu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 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Oil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250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602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Sita Lama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Bhaktapur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Sugar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3kg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150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49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Sita Lama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Bhaktapur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Tea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1pkt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909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Hari Gurung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Pokhara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Salt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2kg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60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6843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3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Hari Gurung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Pokhara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Coffee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1pkt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500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55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4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Gita Magar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Lalitpur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Order1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Dal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2kg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400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1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5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Gita Magar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Lalitpur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Order2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Ghee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1kg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1000 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16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95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649" y="1853967"/>
            <a:ext cx="9872871" cy="4362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 smtClean="0"/>
              <a:t>The table should be in the First Normal Form</a:t>
            </a:r>
          </a:p>
          <a:p>
            <a:pPr>
              <a:lnSpc>
                <a:spcPct val="120000"/>
              </a:lnSpc>
            </a:pPr>
            <a:r>
              <a:rPr lang="en-US" dirty="0" smtClean="0"/>
              <a:t>If a table has composite primary key than all non-key attributes must fully dependent on the entire composite key, not just a part of it.</a:t>
            </a:r>
          </a:p>
          <a:p>
            <a:pPr marL="45720" indent="0">
              <a:buNone/>
            </a:pPr>
            <a:r>
              <a:rPr lang="en-US" dirty="0" smtClean="0"/>
              <a:t> </a:t>
            </a:r>
          </a:p>
          <a:p>
            <a:pPr marL="45720" indent="0">
              <a:buNone/>
            </a:pPr>
            <a:r>
              <a:rPr lang="en-US" b="1" dirty="0" smtClean="0"/>
              <a:t>Issues in 1NF</a:t>
            </a:r>
          </a:p>
          <a:p>
            <a:pPr marL="45720" indent="0">
              <a:lnSpc>
                <a:spcPct val="120000"/>
              </a:lnSpc>
              <a:buNone/>
            </a:pPr>
            <a:r>
              <a:rPr lang="en-US" dirty="0" smtClean="0"/>
              <a:t>The Name and Address attributes depend only on CustomerID, not on the (CustomerID and OrderID) composite key.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</a:t>
            </a:r>
          </a:p>
          <a:p>
            <a:pPr marL="45720" indent="0">
              <a:buNone/>
            </a:pPr>
            <a:r>
              <a:rPr lang="en-US" dirty="0" smtClean="0"/>
              <a:t>Split the table into two tables:</a:t>
            </a:r>
          </a:p>
          <a:p>
            <a:r>
              <a:rPr lang="en-US" b="1" dirty="0"/>
              <a:t>Customers table</a:t>
            </a:r>
            <a:r>
              <a:rPr lang="en-US" dirty="0" smtClean="0"/>
              <a:t>: Contains CustomerID, Name, Address</a:t>
            </a:r>
          </a:p>
          <a:p>
            <a:r>
              <a:rPr lang="en-US" b="1" dirty="0"/>
              <a:t>Orders Table</a:t>
            </a:r>
            <a:r>
              <a:rPr lang="en-US" dirty="0" smtClean="0"/>
              <a:t>: Contains OrderID, CustomerID, Item, Quantity, and Price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78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Second Normal Form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5222091"/>
              </p:ext>
            </p:extLst>
          </p:nvPr>
        </p:nvGraphicFramePr>
        <p:xfrm>
          <a:off x="1142999" y="2057400"/>
          <a:ext cx="43601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7">
                  <a:extLst>
                    <a:ext uri="{9D8B030D-6E8A-4147-A177-3AD203B41FA5}">
                      <a16:colId xmlns:a16="http://schemas.microsoft.com/office/drawing/2014/main" val="2902073291"/>
                    </a:ext>
                  </a:extLst>
                </a:gridCol>
                <a:gridCol w="1556081">
                  <a:extLst>
                    <a:ext uri="{9D8B030D-6E8A-4147-A177-3AD203B41FA5}">
                      <a16:colId xmlns:a16="http://schemas.microsoft.com/office/drawing/2014/main" val="1017664437"/>
                    </a:ext>
                  </a:extLst>
                </a:gridCol>
                <a:gridCol w="1453393">
                  <a:extLst>
                    <a:ext uri="{9D8B030D-6E8A-4147-A177-3AD203B41FA5}">
                      <a16:colId xmlns:a16="http://schemas.microsoft.com/office/drawing/2014/main" val="12095982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3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4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 Shrestha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Kathmandu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5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Sita Lama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Bhaktapur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1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Hari Gurung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Pokhara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Gita Magar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Lalitpur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67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9297996"/>
              </p:ext>
            </p:extLst>
          </p:nvPr>
        </p:nvGraphicFramePr>
        <p:xfrm>
          <a:off x="5666064" y="2057400"/>
          <a:ext cx="535245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686">
                  <a:extLst>
                    <a:ext uri="{9D8B030D-6E8A-4147-A177-3AD203B41FA5}">
                      <a16:colId xmlns:a16="http://schemas.microsoft.com/office/drawing/2014/main" val="2902073291"/>
                    </a:ext>
                  </a:extLst>
                </a:gridCol>
                <a:gridCol w="1166069">
                  <a:extLst>
                    <a:ext uri="{9D8B030D-6E8A-4147-A177-3AD203B41FA5}">
                      <a16:colId xmlns:a16="http://schemas.microsoft.com/office/drawing/2014/main" val="1473098718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1017664437"/>
                    </a:ext>
                  </a:extLst>
                </a:gridCol>
                <a:gridCol w="1090569">
                  <a:extLst>
                    <a:ext uri="{9D8B030D-6E8A-4147-A177-3AD203B41FA5}">
                      <a16:colId xmlns:a16="http://schemas.microsoft.com/office/drawing/2014/main" val="1209598265"/>
                    </a:ext>
                  </a:extLst>
                </a:gridCol>
                <a:gridCol w="750394">
                  <a:extLst>
                    <a:ext uri="{9D8B030D-6E8A-4147-A177-3AD203B41FA5}">
                      <a16:colId xmlns:a16="http://schemas.microsoft.com/office/drawing/2014/main" val="4253137028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35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OrderID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47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5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13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Sugar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5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1pkt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0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Coffee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1pkt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91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Ghee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4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7603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Third Normal 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845578"/>
            <a:ext cx="9872871" cy="425042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3NF requires that the table is in 2NF and there are no transitive </a:t>
            </a:r>
            <a:r>
              <a:rPr lang="en-US" dirty="0" smtClean="0"/>
              <a:t>dependencies.</a:t>
            </a:r>
          </a:p>
          <a:p>
            <a:pPr marL="45720" indent="0">
              <a:buNone/>
            </a:pPr>
            <a:endParaRPr lang="en-US" sz="900" dirty="0"/>
          </a:p>
          <a:p>
            <a:pPr marL="45720" indent="0">
              <a:buNone/>
            </a:pPr>
            <a:r>
              <a:rPr lang="en-US" b="1" dirty="0"/>
              <a:t>Issues in the 2NF tables: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 the </a:t>
            </a:r>
            <a:r>
              <a:rPr lang="en-US" b="1" dirty="0" smtClean="0"/>
              <a:t>Orders</a:t>
            </a:r>
            <a:r>
              <a:rPr lang="en-US" dirty="0" smtClean="0"/>
              <a:t> table </a:t>
            </a:r>
            <a:r>
              <a:rPr lang="en-US" b="1" dirty="0" smtClean="0"/>
              <a:t>Item</a:t>
            </a:r>
            <a:r>
              <a:rPr lang="en-US" dirty="0" smtClean="0"/>
              <a:t>, </a:t>
            </a:r>
            <a:r>
              <a:rPr lang="en-US" b="1" dirty="0" smtClean="0"/>
              <a:t>Quantity</a:t>
            </a:r>
            <a:r>
              <a:rPr lang="en-US" dirty="0" smtClean="0"/>
              <a:t> and </a:t>
            </a:r>
            <a:r>
              <a:rPr lang="en-US" b="1" dirty="0" smtClean="0"/>
              <a:t>Price</a:t>
            </a:r>
            <a:r>
              <a:rPr lang="en-US" dirty="0" smtClean="0"/>
              <a:t> depend on </a:t>
            </a:r>
            <a:r>
              <a:rPr lang="en-US" b="1" dirty="0" smtClean="0"/>
              <a:t>OrderID</a:t>
            </a:r>
            <a:r>
              <a:rPr lang="en-US" dirty="0" smtClean="0"/>
              <a:t>, not directly on </a:t>
            </a:r>
            <a:r>
              <a:rPr lang="en-US" b="1" dirty="0" smtClean="0"/>
              <a:t>CustomerID</a:t>
            </a:r>
          </a:p>
          <a:p>
            <a:pPr marL="45720" indent="0">
              <a:buNone/>
            </a:pPr>
            <a:endParaRPr lang="en-US" b="1" dirty="0" smtClean="0"/>
          </a:p>
          <a:p>
            <a:pPr marL="45720" indent="0">
              <a:buNone/>
            </a:pPr>
            <a:r>
              <a:rPr lang="en-US" b="1" dirty="0" smtClean="0"/>
              <a:t>Solution</a:t>
            </a:r>
          </a:p>
          <a:p>
            <a:pPr marL="45720" indent="0">
              <a:buNone/>
            </a:pPr>
            <a:r>
              <a:rPr lang="en-US" dirty="0" smtClean="0"/>
              <a:t>Split the </a:t>
            </a:r>
            <a:r>
              <a:rPr lang="en-US" b="1" dirty="0" smtClean="0"/>
              <a:t>Orders</a:t>
            </a:r>
            <a:r>
              <a:rPr lang="en-US" dirty="0" smtClean="0"/>
              <a:t> table into two tables:</a:t>
            </a:r>
          </a:p>
          <a:p>
            <a:r>
              <a:rPr lang="en-US" b="1" dirty="0" smtClean="0"/>
              <a:t>Orders Table</a:t>
            </a:r>
            <a:r>
              <a:rPr lang="en-US" dirty="0" smtClean="0"/>
              <a:t>: Contains OrderID and CustomerID</a:t>
            </a:r>
          </a:p>
          <a:p>
            <a:r>
              <a:rPr lang="en-US" b="1" dirty="0" err="1" smtClean="0"/>
              <a:t>OrderDetails</a:t>
            </a:r>
            <a:r>
              <a:rPr lang="en-US" dirty="0" smtClean="0"/>
              <a:t> Table: Contains OrderID, Item, Quantity, and Price</a:t>
            </a:r>
          </a:p>
          <a:p>
            <a:endParaRPr lang="en-US" b="1" dirty="0" smtClean="0"/>
          </a:p>
          <a:p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04800" y="14981"/>
            <a:ext cx="184731" cy="5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25392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96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666" y="741680"/>
            <a:ext cx="9875520" cy="1356360"/>
          </a:xfrm>
        </p:spPr>
        <p:txBody>
          <a:bodyPr/>
          <a:lstStyle/>
          <a:p>
            <a:r>
              <a:rPr lang="en-US" dirty="0" smtClean="0"/>
              <a:t>Third Normal Form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657330"/>
              </p:ext>
            </p:extLst>
          </p:nvPr>
        </p:nvGraphicFramePr>
        <p:xfrm>
          <a:off x="3273802" y="2397540"/>
          <a:ext cx="290678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394">
                  <a:extLst>
                    <a:ext uri="{9D8B030D-6E8A-4147-A177-3AD203B41FA5}">
                      <a16:colId xmlns:a16="http://schemas.microsoft.com/office/drawing/2014/main" val="1996068181"/>
                    </a:ext>
                  </a:extLst>
                </a:gridCol>
                <a:gridCol w="1453394">
                  <a:extLst>
                    <a:ext uri="{9D8B030D-6E8A-4147-A177-3AD203B41FA5}">
                      <a16:colId xmlns:a16="http://schemas.microsoft.com/office/drawing/2014/main" val="248705559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Orders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66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CustomerID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03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29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43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15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338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8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0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54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Order2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111593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2420163"/>
              </p:ext>
            </p:extLst>
          </p:nvPr>
        </p:nvGraphicFramePr>
        <p:xfrm>
          <a:off x="6488187" y="4185700"/>
          <a:ext cx="436018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0707">
                  <a:extLst>
                    <a:ext uri="{9D8B030D-6E8A-4147-A177-3AD203B41FA5}">
                      <a16:colId xmlns:a16="http://schemas.microsoft.com/office/drawing/2014/main" val="2902073291"/>
                    </a:ext>
                  </a:extLst>
                </a:gridCol>
                <a:gridCol w="1556081">
                  <a:extLst>
                    <a:ext uri="{9D8B030D-6E8A-4147-A177-3AD203B41FA5}">
                      <a16:colId xmlns:a16="http://schemas.microsoft.com/office/drawing/2014/main" val="1017664437"/>
                    </a:ext>
                  </a:extLst>
                </a:gridCol>
                <a:gridCol w="1453393">
                  <a:extLst>
                    <a:ext uri="{9D8B030D-6E8A-4147-A177-3AD203B41FA5}">
                      <a16:colId xmlns:a16="http://schemas.microsoft.com/office/drawing/2014/main" val="1209598265"/>
                    </a:ext>
                  </a:extLst>
                </a:gridCol>
              </a:tblGrid>
              <a:tr h="324573"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Customers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35611"/>
                  </a:ext>
                </a:extLst>
              </a:tr>
              <a:tr h="2975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CustomerID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Address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47057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Ram Shrestha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Kathmandu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50082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Sita Lama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Bhaktapur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13016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Hari Gurung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Pokhara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58750"/>
                  </a:ext>
                </a:extLst>
              </a:tr>
              <a:tr h="27996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Gita Magar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Lalitpur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67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6910959"/>
              </p:ext>
            </p:extLst>
          </p:nvPr>
        </p:nvGraphicFramePr>
        <p:xfrm>
          <a:off x="6488187" y="427545"/>
          <a:ext cx="4122768" cy="3458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069">
                  <a:extLst>
                    <a:ext uri="{9D8B030D-6E8A-4147-A177-3AD203B41FA5}">
                      <a16:colId xmlns:a16="http://schemas.microsoft.com/office/drawing/2014/main" val="1473098718"/>
                    </a:ext>
                  </a:extLst>
                </a:gridCol>
                <a:gridCol w="1115736">
                  <a:extLst>
                    <a:ext uri="{9D8B030D-6E8A-4147-A177-3AD203B41FA5}">
                      <a16:colId xmlns:a16="http://schemas.microsoft.com/office/drawing/2014/main" val="1017664437"/>
                    </a:ext>
                  </a:extLst>
                </a:gridCol>
                <a:gridCol w="1090569">
                  <a:extLst>
                    <a:ext uri="{9D8B030D-6E8A-4147-A177-3AD203B41FA5}">
                      <a16:colId xmlns:a16="http://schemas.microsoft.com/office/drawing/2014/main" val="1209598265"/>
                    </a:ext>
                  </a:extLst>
                </a:gridCol>
                <a:gridCol w="750394">
                  <a:extLst>
                    <a:ext uri="{9D8B030D-6E8A-4147-A177-3AD203B41FA5}">
                      <a16:colId xmlns:a16="http://schemas.microsoft.com/office/drawing/2014/main" val="4253137028"/>
                    </a:ext>
                  </a:extLst>
                </a:gridCol>
              </a:tblGrid>
              <a:tr h="343655">
                <a:tc gridSpan="3">
                  <a:txBody>
                    <a:bodyPr/>
                    <a:lstStyle/>
                    <a:p>
                      <a:r>
                        <a:rPr lang="en-US" dirty="0" err="1" smtClean="0"/>
                        <a:t>OrderDetails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735611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OrderID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Item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Quantity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Price</a:t>
                      </a:r>
                      <a:endParaRPr lang="en-US" sz="1600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147057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Rice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350082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Oil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813016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Sugar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150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758750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1pkt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83675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Salt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905419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Coffee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1pkt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2627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791613"/>
                  </a:ext>
                </a:extLst>
              </a:tr>
              <a:tr h="34365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Order2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Ghee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1kg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9547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293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Boyce-</a:t>
            </a:r>
            <a:r>
              <a:rPr lang="en-US" dirty="0" err="1"/>
              <a:t>Codd</a:t>
            </a:r>
            <a:r>
              <a:rPr lang="en-US" dirty="0"/>
              <a:t> Normal </a:t>
            </a:r>
            <a:r>
              <a:rPr lang="en-US" dirty="0" smtClean="0"/>
              <a:t>Form </a:t>
            </a:r>
            <a:r>
              <a:rPr lang="en-US" b="1" dirty="0" smtClean="0"/>
              <a:t>(</a:t>
            </a:r>
            <a:r>
              <a:rPr lang="en-US" dirty="0" smtClean="0"/>
              <a:t>BCNF)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table must be in </a:t>
            </a:r>
            <a:r>
              <a:rPr lang="en-US" b="1" dirty="0"/>
              <a:t>3NF</a:t>
            </a:r>
            <a:r>
              <a:rPr lang="en-US" dirty="0"/>
              <a:t>.</a:t>
            </a:r>
          </a:p>
          <a:p>
            <a:r>
              <a:rPr lang="en-US" dirty="0"/>
              <a:t>For every functional dependency X→</a:t>
            </a:r>
            <a:r>
              <a:rPr lang="en-US" dirty="0" smtClean="0"/>
              <a:t>Y</a:t>
            </a:r>
            <a:r>
              <a:rPr lang="en-US" i="1" dirty="0" smtClean="0"/>
              <a:t>, X</a:t>
            </a:r>
            <a:r>
              <a:rPr lang="en-US" dirty="0"/>
              <a:t> must be a </a:t>
            </a:r>
            <a:r>
              <a:rPr lang="en-US" b="1" dirty="0" err="1"/>
              <a:t>superkey</a:t>
            </a:r>
            <a:r>
              <a:rPr lang="en-US" dirty="0"/>
              <a:t> (a candidate key).</a:t>
            </a:r>
          </a:p>
          <a:p>
            <a:endParaRPr lang="en-US" dirty="0" smtClean="0"/>
          </a:p>
          <a:p>
            <a:r>
              <a:rPr lang="en-US" b="1" dirty="0"/>
              <a:t>Customers Table</a:t>
            </a:r>
          </a:p>
          <a:p>
            <a:r>
              <a:rPr lang="en-US" dirty="0" smtClean="0"/>
              <a:t>Functional Dependency</a:t>
            </a:r>
          </a:p>
          <a:p>
            <a:pPr lvl="1"/>
            <a:r>
              <a:rPr lang="en-US" dirty="0" smtClean="0"/>
              <a:t>CustomerID -&gt; Name</a:t>
            </a:r>
          </a:p>
          <a:p>
            <a:pPr lvl="1"/>
            <a:r>
              <a:rPr lang="en-US" dirty="0" smtClean="0"/>
              <a:t>CustomerID -&gt; Address</a:t>
            </a:r>
          </a:p>
          <a:p>
            <a:r>
              <a:rPr lang="en-US" dirty="0" smtClean="0"/>
              <a:t>Candidate Key: CustomerID</a:t>
            </a:r>
          </a:p>
          <a:p>
            <a:r>
              <a:rPr lang="en-US" dirty="0" smtClean="0"/>
              <a:t>Determinant: CustomerID</a:t>
            </a:r>
          </a:p>
          <a:p>
            <a:r>
              <a:rPr lang="en-US" dirty="0" smtClean="0"/>
              <a:t>BCNF is satisfied because the determinant (CustomerID) is a candidate key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342041"/>
              </p:ext>
            </p:extLst>
          </p:nvPr>
        </p:nvGraphicFramePr>
        <p:xfrm>
          <a:off x="5467722" y="3341762"/>
          <a:ext cx="5548149" cy="1828800"/>
        </p:xfrm>
        <a:graphic>
          <a:graphicData uri="http://schemas.openxmlformats.org/drawingml/2006/table">
            <a:tbl>
              <a:tblPr/>
              <a:tblGrid>
                <a:gridCol w="1849383">
                  <a:extLst>
                    <a:ext uri="{9D8B030D-6E8A-4147-A177-3AD203B41FA5}">
                      <a16:colId xmlns:a16="http://schemas.microsoft.com/office/drawing/2014/main" val="3662917429"/>
                    </a:ext>
                  </a:extLst>
                </a:gridCol>
                <a:gridCol w="1849383">
                  <a:extLst>
                    <a:ext uri="{9D8B030D-6E8A-4147-A177-3AD203B41FA5}">
                      <a16:colId xmlns:a16="http://schemas.microsoft.com/office/drawing/2014/main" val="4064467183"/>
                    </a:ext>
                  </a:extLst>
                </a:gridCol>
                <a:gridCol w="1849383">
                  <a:extLst>
                    <a:ext uri="{9D8B030D-6E8A-4147-A177-3AD203B41FA5}">
                      <a16:colId xmlns:a16="http://schemas.microsoft.com/office/drawing/2014/main" val="5314842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CustomerID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effectLst/>
                        </a:rPr>
                        <a:t>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84001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Ram Shrestha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Kathmandu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04976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Sita Lama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Bhaktapur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899431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Hari Gurung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Pokhara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800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Gita Magar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Lalitpur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996283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143207" y="399124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509462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1246</TotalTime>
  <Words>760</Words>
  <Application>Microsoft Office PowerPoint</Application>
  <PresentationFormat>Widescreen</PresentationFormat>
  <Paragraphs>356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Corbel</vt:lpstr>
      <vt:lpstr>Basis</vt:lpstr>
      <vt:lpstr>Normalization</vt:lpstr>
      <vt:lpstr>Original Table</vt:lpstr>
      <vt:lpstr>First Normal Form</vt:lpstr>
      <vt:lpstr>First Normal Form</vt:lpstr>
      <vt:lpstr>Second Normal Form</vt:lpstr>
      <vt:lpstr>Second Normal Form</vt:lpstr>
      <vt:lpstr>Third Normal Form</vt:lpstr>
      <vt:lpstr>Third Normal Form</vt:lpstr>
      <vt:lpstr>Boyce-Codd Normal Form (BCNF)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Normalization</dc:title>
  <dc:creator>Suraj</dc:creator>
  <cp:lastModifiedBy>Suraj</cp:lastModifiedBy>
  <cp:revision>44</cp:revision>
  <dcterms:created xsi:type="dcterms:W3CDTF">2025-01-21T15:31:26Z</dcterms:created>
  <dcterms:modified xsi:type="dcterms:W3CDTF">2025-01-22T12:17:37Z</dcterms:modified>
</cp:coreProperties>
</file>