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Lst>
  <p:sldSz cy="5143500" cx="9144000"/>
  <p:notesSz cx="6858000" cy="9144000"/>
  <p:embeddedFontLst>
    <p:embeddedFont>
      <p:font typeface="Roboto"/>
      <p:regular r:id="rId43"/>
      <p:bold r:id="rId44"/>
      <p:italic r:id="rId45"/>
      <p:boldItalic r:id="rId46"/>
    </p:embeddedFont>
    <p:embeddedFont>
      <p:font typeface="Montserrat"/>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leted user"/>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0781616-57D6-464D-9FA6-4EE66C4D5D60}">
  <a:tblStyle styleId="{50781616-57D6-464D-9FA6-4EE66C4D5D6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oboto-bold.fntdata"/><Relationship Id="rId43" Type="http://schemas.openxmlformats.org/officeDocument/2006/relationships/font" Target="fonts/Roboto-regular.fntdata"/><Relationship Id="rId46" Type="http://schemas.openxmlformats.org/officeDocument/2006/relationships/font" Target="fonts/Roboto-boldItalic.fntdata"/><Relationship Id="rId45"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commentAuthors" Target="commentAuthors.xml"/><Relationship Id="rId9" Type="http://schemas.openxmlformats.org/officeDocument/2006/relationships/slide" Target="slides/slide3.xml"/><Relationship Id="rId48" Type="http://schemas.openxmlformats.org/officeDocument/2006/relationships/font" Target="fonts/Montserrat-bold.fntdata"/><Relationship Id="rId47" Type="http://schemas.openxmlformats.org/officeDocument/2006/relationships/font" Target="fonts/Montserrat-regular.fntdata"/><Relationship Id="rId49" Type="http://schemas.openxmlformats.org/officeDocument/2006/relationships/font" Target="fonts/Montserrat-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0" Type="http://schemas.openxmlformats.org/officeDocument/2006/relationships/font" Target="fonts/Montserrat-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2-08T12:42:24.260">
    <p:pos x="6000" y="0"/>
    <p:text>You can also use fade out or disappear animation to demonstrate like from slide 30-34
See here:
https://docs.google.com/presentation/d/1qYbEMHwrILXLPHi8Rq0Sm5HZHYtIWDK4MXVNlsYMWOM/edit#slide=id.p</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Hello and welcome back. In this video, you'll learn about variables and basic data types in Python.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b64ab5046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b64ab5046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discussed earlier that integer numbers and floating points numbers are handled separately by the Python. Creating an integer literal is simple. We can type 10, and the Python understands it as an integer literal.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check the data type of this literal 10. For this, we can use the built-in function `type()`. The details on function will follow in the future units. For the moment, you can understand that function as some worker which, when given an input, returns you with the results. So, passing 10 to this special function `type` returns its data type.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type function returns `int` for 10. `int` is the short form for integer.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create a floating-point number. It must have a decimal point in between. 3.1416 is one of such numbers.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check the data type of this float literal 3.1416 using the `type()` function.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It's printed to be float. Hence, we represent floating-point numbers in Python with float.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use arithmetic operations. Adding two integers 7 and 11 is easy. This line does that. Separate 7 and 11 and insert a plus sign in between. It is as simple as that. Here 7 and 11 are called operands, and the plus sign is called addition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this outputs 18, which is the result we want.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Similarly, to subtract 11 from 7, we write 7 minus 11.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Running this gives -4.</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Likewise, 7 asterisk 11 gives the multiplication result 77. Note that we use the asterisk symbol to denote multiplication signs in Python.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Similarly, to divide two numbers, we can use the forward slash. 101 forward slash 11 gives the quotient.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result is given to be 9.18181...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Besides normal division, Python also supports integer division, which gives only the integer part of the quotient. You can use double forward slashes for this. Let's divide 101 and 11 using double forward slashes.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result is 9. We know from the above block that the quotient of 101 and 11 is 9.18181... . The double forward slash operator returned only 9, which is the integer part of the actual quotient.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Similarly, we have a remainder operator denoted by the percentage sign. It returns the remainder of the division between two numbers. Let's get the remainder when 101 is divided by 11.</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result is 2. 11 times 9 is 99 so, 101 - 99 equals 2 is the remainder.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we have an exponentiation operator, which is denoted by double asterisks in Python. 8 double asterisks 3 means 8 to the power 3 in Python.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result is obtained to be 512. You may notice that you can use Python as a calculator, but of course, Python is way more than that.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you've studied variables earlier. Let's play with them. Let's create some variables and assign them numeric values. This is one of the features which normal calculators don't bear.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num1 = 10 assigns a variable num1 with value 10. Note that we don't explicitly mention the data type. Python does it based on the literal being assigned, which is an integer in this case.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num2 = 3.1416 creates another variable num2 with value 3.1416.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apply the arithmetic operations we discussed earlier to these variables.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add the two variables num1 and num2, to obtain their sum. num1 plus num2 is an expression. The values num1 and num2 have been added, and the result is returned, which is assigned to another variable sum.</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print the result by printing the sum variable.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result is 13.1416 exactly the sum of 10 and 3.1416.</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Similarly, we can subtract num2 from num1 by this line of code diff equals num1 minus num2.</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multiply them with the multiplication operator asterisk.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divide using the forward-slash operator.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square num1, which can be done as square equals num1 double asterisks 2.</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print the values of these calculations using the print function.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Well, the values have been printed.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talk about the complex data types. An example of complex number 2 + 3j is shown here. We assigned it to a variable named num3.</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print its value and the data type.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type is printed as complex.</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8cc588ea5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8cc588ea5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Now, let's talk about text data. Python has strings to handle text data. Strings are considered as a contiguous collection of characters enclosed by quotation marks. Python accepts pairs of both single and double quotes to define a string. Two examples of string literals are shown here. Both contain `Hello, World!` as values.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first one is enclosed in single quotes, while the other one is enclosed in double-quotes.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b64ab5046b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b64ab5046b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literal 'Hello, World!' is a string. It consists of a sequence of characters H, e, l, l, o, cooma, and so on which are enclosed by single quotes. As we discussed earlier, this is one of the notations for string literals.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see the type of this literal.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printed as str which means string in Python.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we can enclose the characters in string literals with double quotes. Let's enclose the `Hello, World!` literal in double quotes and print its data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type is printed as str again.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defined string literals earlier using one double or single quotes on the either side of the text. The python parser restricts those strings to be in single line. We cannot define multi-line strings using only one double or single quotes on the either side of the text. For this we must resort to multi-line strings which have three double or single quotes on the either side of the text.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 example is shown here. We can create a multi-line string literal. Notice the three single quotes on the either sides of the three-line text here. Let's print the type of this literal.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type is returned as str. There are no separate data types for single and multi-line strings.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we can define multi line strings using three double quotes. An example is shown here.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we create a variable named str1 with 'Hello World!' string literal assigned to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mentioned that a string literal is a sequence of characters. Let's print the first character or the zero index of str1. For this we use str1[0] since python uses zero based indexing.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prints H, which is the first character of the string 'Hello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print the type of this first character.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It's str again. Python doesn't have different data types for string and character. And a character is basically of type str.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we can slice the string. Let's take only the first five characters. For this we use str1[0:5]. Let's print its values.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It prints `Hello` which, are the first five characters of the string 'Hello World!'.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 we can add strings and the result is single concatenated form. Let's try with three strings 'Elon', a space and 'Musk'.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print the str3 and the data type.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result str3 is a concatenated string `Elon Musk` and the data type is str as before.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ae1f1fab62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ae1f1fab62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talk about boolean data types now. Boolean data types represent the binary values: True and False.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Logical operators like 'and', 'or', 'not' are available in Python. 'and' and '&amp;' both mean boolean and operation. Similarly, or and | denote boolean or operation. Different comparison operators like equal to, not equal to, less than, greater than, less than or equal to, and greater than or equal to output boolean values. Let's see this data type in code.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64ab5046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64ab5046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can apply the logical and operation between two bool literals. For instance, we can apply `and` between True and True.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the result is True since both are True.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Likewise, True or False gives True as a result.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Likewise, to negate a boolean, we use the not operation as here. not False results in True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a:solidFill>
                  <a:schemeClr val="dk1"/>
                </a:solidFill>
              </a:rPr>
              <a:t>And not True results in False. Variables with boolean values are widely used in setting conditions for conditionals and loops. We'll discuss them in future chapters.</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8e9b77a8a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8e9b77a8a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None type is the last data type we’ll discuss in this section. It is accessed through the built-in name None. It is used to signify the absence of a value in many situations, e.g., it is returned from functions that don’t explicitly return anything. Its truth value is False. The None type data type will be demonstrated in future chapters whenever required.</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8e9b77a8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8e9b77a8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type-casting in Python next.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78cc588ea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78cc588ea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There'll be situations where one data type needs to be converted into another. This can be needed as part of logic in programming or is done implicitly by the interpreter. This conversion from one data type to another is called type-casting.</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An example can be to cast from float to int.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As mentioned earlier, the casting can be implicit, which is done by the interpreter. Another case is explicit, which is done by using predefined functions by the programmer. Let's see some codes next.</a:t>
            </a:r>
            <a:endParaRPr>
              <a:solidFill>
                <a:schemeClr val="dk1"/>
              </a:solidFill>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b91fdba8b7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b91fdba8b7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We can cast integer to float and vice-versa. Let's assign a to a decimal number 6.023.</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 function type casts the value of the variable a into an integer.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print the value of b and the data type of this value.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value is 6 which is the integer part of the float number 6.023, and the data type is int.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can cast an integer to string too. Let's assign c to an integer 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str(c) converts 5 to string '5' with a single character 5. Let's print its value and its type.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data type is str, which means str(c) did typecasting of integer variable c to string.</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Likewise, we can typecast string to an integer. For example, let's type-cast string literal 100.</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obtain an integer value 100 with type int.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b8e9b77a8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b8e9b77a8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two concepts in programming: expression and statement.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b8e9b77a8a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b8e9b77a8a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Variables lie at the heart of any programming language. Variables are storage placeholders for information like texts and numbers, which you can reference and manipulate using code.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b8e9b77a8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b8e9b77a8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An expression is a combination of variables, values, and operators. An example of an expression is shown here. a times 2 plus b minus three is a valid expression.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It has two variables, a and b.</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And two literals or values 2 and 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Similarly, this expression has three operators: multiply, addition, and subtraction.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python interpreter has to evaluate the expression and return a value.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91fdba8b7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91fdba8b7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Similarly, a statement is an instruction or a unit of code that the Python interpreter can execute and has an effect.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Here are three examples of statements. The first one is an assignment statement in which we assign the value 2 to the variable x. Similarly, next, we have a print statement that prints the value of x. And third, we have another assignment statement that assigns y to the value equal to the square of x.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b91fdba8b7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b91fdba8b7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operators and operator precedence in Python.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b91fdba8b7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b91fdba8b7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Let’s summarize the operators we studied during this course. First, we talked about arithmetic operators in the numeric data type section. We talked about seven arithmetic operators: addition, subtraction, multiplication, division, integer division, exponentiation, and modulus operators.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Python has three logical operators that act on boolean values True and False. These three operators are not, and, or which represent Logical NOT, logical AND, and logical OR, respectively.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Similarly, for comparisons between numeric values, python provides six operators. Those operators are equal, not equal, less than, greater than, less than or equal, and greater than or equal. Everyone who has attended primary school mathematics must have a good grasp of arithmetic and comparison operators. Thus, we won’t dive into a detailed explanation about these operators. Python has other operators like bitwise operators and so on. But we won’t discuss them here. You may like to learn about them using other resources. Let’s focus on another topic called Operator Precedence.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b91fdba8b7_1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b91fdba8b7_1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operator precedence of the variables we mentioned earlier is listed in this table. It is in descending order: upper ones have higher precedence than the lower ones. Parentheses have the highest priority. In an expression, the ones inside the parentheses are evaluated first and then exponentiation if available. Then, unary plus and unary minus are prioritized. After this, multiplication, division, floor division, and the remainder are prioritized. Addition and subtraction are prioritized after this group, followed by comparison operators and finally, the logical operators not, and or in order.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say we have a python expression 2 + 3 / 1.5 as shown on the right.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91fdba8b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91fdba8b7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expression has three numeric literals and two operators: addition and division. From the precedence table, we can observe that the division operator is above the addition operator.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Hence, division operation is done first. Thus 3 is divided by 1.5 first, giving 2.0.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Then, the left two is added to the quotient. And we get the result 4.0.</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b91fdba8b7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b91fdba8b7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original expression 2 + 3 / 1.5 is equivalent to 2 + (3 / 1.5). The use of parentheses for 3 / 1.5 gives extra priority for the division to occur first since parentheses have the highest priority. But what if we wanted 2 and 3 to be added first.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Well, using the same logic that parentheses are prioritized the most, we can write 2 + 3 in parenthesis and then divide it by 1.5. It will cause the addition to occur before division and will result in 3.3333 and not 4.0.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b91fdba8b7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b91fdba8b7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Before moving forward, let’s first understand what may be the most fundamental concept in Python programming. Let’s talk about variable binding in Python.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b8e9b77a8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b8e9b77a8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Say we run a code x equals 123. What happens under the hood?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Well, first, an object is created in the main memory. The objects are the abstractions for the data. They occupy a certain space in the memory. The block of memory is occupied depending on the size of the literal, which is 123 in this case.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Then, a variable named `x` is created, which references that object.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[Click]</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object has a value, an identity, and a data type. The value of the object is the literal, which is 123 in this case. And its identity is its memory location, which can be obtained by using the built-in id function. You'llYou'll see how the id function can be used in the next coding section. Similarly, the object has a data type based on the literal. Since 123 is an integer, its data type will be an integer. Based on the data type, python allows different operations on the values. You have to understand that a variable doesn't have value, identity, or data type; the object which the variable references to has. In other words, the value, the identity, and the type are associated with the object only. The variable just refers to that object. However, it's easy to say the value of a variable than saying the object's value to which the variable references. So in many cases, you can find people saying using the phrase "value of a variable," which is meaning the value of the object referenced by the variable.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b64ab506b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b64ab506b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dig into a bit of detail of what's behind the scene while creating Python variables. We have a code snippet, which we'll go through each line and discuss the effects these lines make. On the right, we have an illustration of the main memory.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ae1f1fab62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ae1f1fab62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When you create a variable, you reserve some space in the memory based on the data type of the value being created. Variables have names that include alphanumeric characters. The programming syntax in python looks like this. You write the variable name to the left of the equals sign and the value of the variable to the right of the equals sign.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equals sign is called the assignment operator in Python. The value is also called literal. Let's look into an example,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created a variable named `x` with an integer value of 123. 123 is the literal here. We haven't explicitly mentioned the type of this variable as an integer. Python, itself assigns the data type based on the literal that's being created. Okay, let's look at how this appears in code.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64ab506b0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64ab506b0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Running the first line a = 123 results in the allocation of a block in the main memory, which stores an integer object. And a variable named a is created, which references that block of memory. This variable is like a pointer or a symbolic name to that block of memory or the object. The concept of objects will be introduced in the next unit. For now, let's say an object is an abstraction of the data.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b64ab506b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b64ab506b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running the second line b = a creates another variable b, but it doesn't create another object or allocate another block of memory for the new variable b. b will reference the same object as 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b64ab506b0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b64ab506b0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running a = 1000 will create a new object with the value 1000. A new block of memory will be allocated in the main memory. And, the variable `a` will reference this new object. `b` will still reference the old object it was first referencing to.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b64ab506b0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b64ab506b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Running the fourth code will create a new object with float value 3.1416 in the main memory, and the variable `b` will reference this object. Observe that the old object with the value 123 is not referenced by any variable now.</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64ab506b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64ab506b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Python releases such unreferenced variables also called orphan variables. This process is called garbage collection. Now, we have a rough idea about what variable assignment in Python does. Let's see this code snippet in action. We will use a special function called `id` for this. Calling the `id` function with a variable returns the object's memory address the variable references to. Let's see this in code.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gb77da331a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7" name="Google Shape;527;gb77da331a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First, let's assign a variable named `a` with integer 123.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print the id of 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memory location of the object referenced by a is printed.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let's assign a to b.</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print the memory location of the object referenced by b.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memory location of the objects referenced by a and b are the same.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verify this.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True is printed. Hence, we can say the variables a and b reference the same object at this point.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do the same operation to check if the ids of a and b are the same using the built-in operation.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Thus, a is b gives True since a and b reference the same object.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change the variable 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Let's see its id.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Similarly, let's see b's id.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id for a has been changed, but that of b is the same as before. At this point, they reference different objects.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b3f78f5b9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b3f78f5b9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It concludes our discussion about variables and the basic data types in Python. Detailed explanation about different data types in Python will follow.</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review the key points we discussed in this chapter.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talked about the variable naming syntax. A variable is created with a name containing alphanumeric characters or underscores, using the assignment operator. Depending on the type of value, Python allocates space in the main memory and assigns the variable's data type.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Next, you got familiar with Python's different data types: int, float, complex for numeric data, string, bool and None.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talked about arithmetic, comparison and logical operators in this unit and also discussed the operator precedence order of these operators.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At the end, we discussed that variables are references to the objects in the memory and each object has a unique identity, a data type and a value.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Thank you!</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b64ab504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b64ab504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create a variable named `x` with a value equal to 123. We can do this by this single line `x` equals 123.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can print its value as here. We use the print function and pass the variable to this function. More on function will follow in the future chapters.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Then, running this code block prints the value of `x`, which is 123.</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can define other variables similarly. Let's give a descriptive name like `age` and assign it a value of 18 as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can again use the print function to print its value.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Running this code outputs the value of `age`, which is 18.</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We can create multiple variables in the same line. This line assigns the number 100 to all three variables: `a', `b`, and `c`.</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print the values of these three variables.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You can see that the three 100 gets printed with spaces in between. These three 100s correspond to the `a', `b`, and `c` variables we printed.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Similarly, we can assign different values to each different variable in a single line. Here, we assign three variables: `p`, `q`, and `r`, with values 10, 100, and 1000.</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Let's print these variables.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The printed 10, 100, and 1000 with spaces between correspond to the three variables `p`, `q`, and `r`.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ae1f1fab6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ae1f1fab6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variables must have names so that we can use them later. The variables can have short names such as x or y or descriptive names such as name, age, address, etc. Here're some rules for the variable names.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first rule is that a variable name can only contain alphanumeric characters A to z and 0 to 9 and underscores.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foo, foo123, bar underscore one, etc., can be variable names. They contain characters A to z, 0  to 9, and underscore only. Hence, they are valid variable names in Python. However, b@r$, age-sum contain other characters like at ,dollar and dash, hence they are not valid variable names in Python.</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Similarly,  a variable name must always start with a letter or an underscore but not with a number. In other words, a variable name can have numbers but not as the starting character.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For example, foo and _foo are valid variable names. 1bars, 9foo, etc., are not valid variable names in Python as they begin with a number.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Similarly, variable names are case-sensitive.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means foo, Foo, and FOO with the same alphabets but with different cases; lower and upper cases can be different variables. Next, let's discuss some basic python data types.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Likewise, we can't have reserved keywords as variable names. Python has a list of keywords that are reserved for different purposes.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Some reserved keywords are def, pass, continue, break, etc. def is a statement and can be used to define functions. Let's see a list of these reserved words.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b8e9b77a8a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b8e9b77a8a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keywords False, None, True and other keywords shown here are used as programming syntax and can not be used for naming a variable. </a:t>
            </a:r>
            <a:r>
              <a:rPr lang="en">
                <a:solidFill>
                  <a:schemeClr val="dk1"/>
                </a:solidFill>
              </a:rPr>
              <a:t>More of these keywords will be introduced as you go through the course.</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b8e9b77a8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b8e9b77a8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here are different types of information around:  numbers, texts,  boolean data, sequences of data, and so on. </a:t>
            </a:r>
            <a:r>
              <a:rPr lang="en">
                <a:solidFill>
                  <a:schemeClr val="dk1"/>
                </a:solidFill>
              </a:rPr>
              <a:t>Let’s look into some basic data types in Python.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78cc588e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8cc588e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Python programs, like all other programming languages, need some way of associating them with variables. </a:t>
            </a:r>
            <a:endParaRPr sz="1500">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We have numeric data types to handle numeric data, </a:t>
            </a:r>
            <a:r>
              <a:rPr lang="en">
                <a:solidFill>
                  <a:schemeClr val="dk1"/>
                </a:solidFill>
              </a:rPr>
              <a:t>[Click]</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 strings to handle text data,  </a:t>
            </a:r>
            <a:r>
              <a:rPr lang="en">
                <a:solidFill>
                  <a:schemeClr val="dk1"/>
                </a:solidFill>
              </a:rPr>
              <a:t>[Click]</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booleans to handle true or false conditions,  </a:t>
            </a:r>
            <a:r>
              <a:rPr lang="en">
                <a:solidFill>
                  <a:schemeClr val="dk1"/>
                </a:solidFill>
              </a:rPr>
              <a:t>[Click]</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and the None type.</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These different types of data come with different nuances.  For example, the division can be done on numeric data but is meaningless for text data.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We'll give a brief introduction to each of these basic data types in this video. </a:t>
            </a:r>
            <a:endParaRPr sz="1500">
              <a:solidFill>
                <a:schemeClr val="dk1"/>
              </a:solidFill>
            </a:endParaRPr>
          </a:p>
          <a:p>
            <a:pPr indent="0" lvl="0" marL="0" rtl="0" algn="l">
              <a:spcBef>
                <a:spcPts val="0"/>
              </a:spcBef>
              <a:spcAft>
                <a:spcPts val="0"/>
              </a:spcAft>
              <a:buClr>
                <a:schemeClr val="dk1"/>
              </a:buClr>
              <a:buSzPts val="1100"/>
              <a:buFont typeface="Arial"/>
              <a:buNone/>
            </a:pPr>
            <a:r>
              <a:rPr lang="en" sz="1500">
                <a:solidFill>
                  <a:schemeClr val="dk1"/>
                </a:solidFill>
              </a:rPr>
              <a:t>Let's start with numeric data types. </a:t>
            </a:r>
            <a:endParaRPr sz="1500">
              <a:solidFill>
                <a:schemeClr val="dk1"/>
              </a:solidFill>
            </a:endParaRPr>
          </a:p>
          <a:p>
            <a:pPr indent="0" lvl="0" marL="0" rtl="0" algn="l">
              <a:spcBef>
                <a:spcPts val="0"/>
              </a:spcBef>
              <a:spcAft>
                <a:spcPts val="0"/>
              </a:spcAft>
              <a:buClr>
                <a:schemeClr val="dk1"/>
              </a:buClr>
              <a:buSzPts val="1100"/>
              <a:buFont typeface="Arial"/>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e1f1fab62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e1f1fab62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Numeric data in Python can be integers, floating-point numbers, or complex numbers. Python has built-in support for these three numeric types. Numbers without decimal points like 123 are integers. Similarly, decimal numbers like 3.1416 are called floating-point numbers or floats. Likewise, Python has built-in support for complex numbers that contain real and imaginary parts like 2+3j. The idea of complex numbers is not that necessary for the moment.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[Click]</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different arithmetic operators like addition, subtraction, multiplication, division, modulus, and exponentiation can operate on these numeric variables. We call them arithmetic operators. Let's see numeric data types in code.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3400"/>
              <a:buNone/>
              <a:defRPr b="1" sz="34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600"/>
              <a:buNone/>
              <a:defRPr sz="26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ipped Assertion-Evidence">
  <p:cSld name="TITLE_AND_BODY_1_1_1">
    <p:spTree>
      <p:nvGrpSpPr>
        <p:cNvPr id="55" name="Shape 55"/>
        <p:cNvGrpSpPr/>
        <p:nvPr/>
      </p:nvGrpSpPr>
      <p:grpSpPr>
        <a:xfrm>
          <a:off x="0" y="0"/>
          <a:ext cx="0" cy="0"/>
          <a:chOff x="0" y="0"/>
          <a:chExt cx="0" cy="0"/>
        </a:xfrm>
      </p:grpSpPr>
      <p:sp>
        <p:nvSpPr>
          <p:cNvPr id="56" name="Google Shape;56;p11"/>
          <p:cNvSpPr txBox="1"/>
          <p:nvPr>
            <p:ph type="title"/>
          </p:nvPr>
        </p:nvSpPr>
        <p:spPr>
          <a:xfrm>
            <a:off x="311700" y="402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8" name="Google Shape;58;p11"/>
          <p:cNvSpPr/>
          <p:nvPr/>
        </p:nvSpPr>
        <p:spPr>
          <a:xfrm>
            <a:off x="0" y="402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9" name="Google Shape;59;p11"/>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12"/>
          <p:cNvSpPr txBox="1"/>
          <p:nvPr>
            <p:ph idx="1" type="body"/>
          </p:nvPr>
        </p:nvSpPr>
        <p:spPr>
          <a:xfrm>
            <a:off x="311700" y="1275238"/>
            <a:ext cx="3999900" cy="3293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2" name="Google Shape;62;p12"/>
          <p:cNvSpPr txBox="1"/>
          <p:nvPr>
            <p:ph idx="2" type="body"/>
          </p:nvPr>
        </p:nvSpPr>
        <p:spPr>
          <a:xfrm>
            <a:off x="4832400" y="1275238"/>
            <a:ext cx="3999900" cy="3293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2"/>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 name="Google Shape;65;p12"/>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6" name="Google Shape;66;p12"/>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3"/>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0" name="Google Shape;70;p13"/>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71" name="Google Shape;71;p13"/>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14"/>
          <p:cNvSpPr txBox="1"/>
          <p:nvPr>
            <p:ph idx="1" type="body"/>
          </p:nvPr>
        </p:nvSpPr>
        <p:spPr>
          <a:xfrm>
            <a:off x="311700" y="1228775"/>
            <a:ext cx="2808000" cy="334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4"/>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 name="Google Shape;76;p14"/>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7" name="Google Shape;77;p14"/>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4" name="Google Shape;84;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1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1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17"/>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Frame">
  <p:cSld name="BIG_NUMBER_1">
    <p:spTree>
      <p:nvGrpSpPr>
        <p:cNvPr id="92" name="Shape 92"/>
        <p:cNvGrpSpPr/>
        <p:nvPr/>
      </p:nvGrpSpPr>
      <p:grpSpPr>
        <a:xfrm>
          <a:off x="0" y="0"/>
          <a:ext cx="0" cy="0"/>
          <a:chOff x="0" y="0"/>
          <a:chExt cx="0" cy="0"/>
        </a:xfrm>
      </p:grpSpPr>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3">
  <p:cSld name="BLANK_3">
    <p:spTree>
      <p:nvGrpSpPr>
        <p:cNvPr id="97" name="Shape 97"/>
        <p:cNvGrpSpPr/>
        <p:nvPr/>
      </p:nvGrpSpPr>
      <p:grpSpPr>
        <a:xfrm>
          <a:off x="0" y="0"/>
          <a:ext cx="0" cy="0"/>
          <a:chOff x="0" y="0"/>
          <a:chExt cx="0" cy="0"/>
        </a:xfrm>
      </p:grpSpPr>
      <p:sp>
        <p:nvSpPr>
          <p:cNvPr id="98" name="Google Shape;9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9" name="Google Shape;99;p20"/>
          <p:cNvSpPr/>
          <p:nvPr/>
        </p:nvSpPr>
        <p:spPr>
          <a:xfrm>
            <a:off x="3408394"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100" name="Google Shape;100;p20"/>
          <p:cNvSpPr txBox="1"/>
          <p:nvPr>
            <p:ph type="title"/>
          </p:nvPr>
        </p:nvSpPr>
        <p:spPr>
          <a:xfrm>
            <a:off x="3764000" y="328450"/>
            <a:ext cx="3439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5" name="Google Shape;15;p3"/>
          <p:cNvSpPr txBox="1"/>
          <p:nvPr/>
        </p:nvSpPr>
        <p:spPr>
          <a:xfrm>
            <a:off x="661475" y="322225"/>
            <a:ext cx="2751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lt1"/>
                </a:solidFill>
                <a:latin typeface="Montserrat"/>
                <a:ea typeface="Montserrat"/>
                <a:cs typeface="Montserrat"/>
                <a:sym typeface="Montserrat"/>
              </a:rPr>
              <a:t>Credits: </a:t>
            </a:r>
            <a:endParaRPr b="1" sz="2400">
              <a:solidFill>
                <a:schemeClr val="lt1"/>
              </a:solidFill>
              <a:latin typeface="Montserrat"/>
              <a:ea typeface="Montserrat"/>
              <a:cs typeface="Montserrat"/>
              <a:sym typeface="Montserrat"/>
            </a:endParaRPr>
          </a:p>
        </p:txBody>
      </p:sp>
      <p:sp>
        <p:nvSpPr>
          <p:cNvPr id="16" name="Google Shape;16;p3"/>
          <p:cNvSpPr txBox="1"/>
          <p:nvPr>
            <p:ph idx="1" type="body"/>
          </p:nvPr>
        </p:nvSpPr>
        <p:spPr>
          <a:xfrm>
            <a:off x="661475" y="1152475"/>
            <a:ext cx="81708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17500" lvl="3" marL="1828800" rtl="0">
              <a:spcBef>
                <a:spcPts val="1600"/>
              </a:spcBef>
              <a:spcAft>
                <a:spcPts val="0"/>
              </a:spcAft>
              <a:buClr>
                <a:srgbClr val="FFFFFF"/>
              </a:buClr>
              <a:buSzPts val="1400"/>
              <a:buChar char="●"/>
              <a:defRPr>
                <a:solidFill>
                  <a:srgbClr val="FFFFFF"/>
                </a:solidFill>
              </a:defRPr>
            </a:lvl4pPr>
            <a:lvl5pPr indent="-317500" lvl="4" marL="2286000" rtl="0">
              <a:spcBef>
                <a:spcPts val="1600"/>
              </a:spcBef>
              <a:spcAft>
                <a:spcPts val="0"/>
              </a:spcAft>
              <a:buClr>
                <a:srgbClr val="FFFFFF"/>
              </a:buClr>
              <a:buSzPts val="1400"/>
              <a:buChar char="○"/>
              <a:defRPr>
                <a:solidFill>
                  <a:srgbClr val="FFFFFF"/>
                </a:solidFill>
              </a:defRPr>
            </a:lvl5pPr>
            <a:lvl6pPr indent="-317500" lvl="5" marL="2743200" rtl="0">
              <a:spcBef>
                <a:spcPts val="1600"/>
              </a:spcBef>
              <a:spcAft>
                <a:spcPts val="0"/>
              </a:spcAft>
              <a:buClr>
                <a:srgbClr val="FFFFFF"/>
              </a:buClr>
              <a:buSzPts val="1400"/>
              <a:buChar char="■"/>
              <a:defRPr>
                <a:solidFill>
                  <a:srgbClr val="FFFFFF"/>
                </a:solidFill>
              </a:defRPr>
            </a:lvl6pPr>
            <a:lvl7pPr indent="-317500" lvl="6" marL="3200400" rtl="0">
              <a:spcBef>
                <a:spcPts val="1600"/>
              </a:spcBef>
              <a:spcAft>
                <a:spcPts val="0"/>
              </a:spcAft>
              <a:buClr>
                <a:srgbClr val="FFFFFF"/>
              </a:buClr>
              <a:buSzPts val="1400"/>
              <a:buChar char="●"/>
              <a:defRPr>
                <a:solidFill>
                  <a:srgbClr val="FFFFFF"/>
                </a:solidFill>
              </a:defRPr>
            </a:lvl7pPr>
            <a:lvl8pPr indent="-317500" lvl="7" marL="3657600" rtl="0">
              <a:spcBef>
                <a:spcPts val="1600"/>
              </a:spcBef>
              <a:spcAft>
                <a:spcPts val="0"/>
              </a:spcAft>
              <a:buClr>
                <a:srgbClr val="FFFFFF"/>
              </a:buClr>
              <a:buSzPts val="1400"/>
              <a:buChar char="○"/>
              <a:defRPr>
                <a:solidFill>
                  <a:srgbClr val="FFFFFF"/>
                </a:solidFill>
              </a:defRPr>
            </a:lvl8pPr>
            <a:lvl9pPr indent="-317500" lvl="8" marL="4114800" rtl="0">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2">
    <p:spTree>
      <p:nvGrpSpPr>
        <p:cNvPr id="101" name="Shape 101"/>
        <p:cNvGrpSpPr/>
        <p:nvPr/>
      </p:nvGrpSpPr>
      <p:grpSpPr>
        <a:xfrm>
          <a:off x="0" y="0"/>
          <a:ext cx="0" cy="0"/>
          <a:chOff x="0" y="0"/>
          <a:chExt cx="0" cy="0"/>
        </a:xfrm>
      </p:grpSpPr>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2074B9"/>
        </a:solidFill>
      </p:bgPr>
    </p:bg>
    <p:spTree>
      <p:nvGrpSpPr>
        <p:cNvPr id="103" name="Shape 103"/>
        <p:cNvGrpSpPr/>
        <p:nvPr/>
      </p:nvGrpSpPr>
      <p:grpSpPr>
        <a:xfrm>
          <a:off x="0" y="0"/>
          <a:ext cx="0" cy="0"/>
          <a:chOff x="0" y="0"/>
          <a:chExt cx="0" cy="0"/>
        </a:xfrm>
      </p:grpSpPr>
      <p:sp>
        <p:nvSpPr>
          <p:cNvPr id="104" name="Google Shape;10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1">
  <p:cSld name="BLANK_1_1">
    <p:bg>
      <p:bgPr>
        <a:solidFill>
          <a:srgbClr val="2074B9"/>
        </a:solidFill>
      </p:bgPr>
    </p:bg>
    <p:spTree>
      <p:nvGrpSpPr>
        <p:cNvPr id="105" name="Shape 105"/>
        <p:cNvGrpSpPr/>
        <p:nvPr/>
      </p:nvGrpSpPr>
      <p:grpSpPr>
        <a:xfrm>
          <a:off x="0" y="0"/>
          <a:ext cx="0" cy="0"/>
          <a:chOff x="0" y="0"/>
          <a:chExt cx="0" cy="0"/>
        </a:xfrm>
      </p:grpSpPr>
      <p:sp>
        <p:nvSpPr>
          <p:cNvPr id="106" name="Google Shape;10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8A4E2"/>
        </a:soli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2800"/>
              <a:buNone/>
              <a:defRPr b="1" sz="2800">
                <a:solidFill>
                  <a:srgbClr val="FFFFF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5"/>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2" name="Google Shape;22;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5"/>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25" name="Google Shape;25;p5"/>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Heading-Body">
  <p:cSld name="TITLE_AND_BODY_2">
    <p:spTree>
      <p:nvGrpSpPr>
        <p:cNvPr id="26" name="Shape 26"/>
        <p:cNvGrpSpPr/>
        <p:nvPr/>
      </p:nvGrpSpPr>
      <p:grpSpPr>
        <a:xfrm>
          <a:off x="0" y="0"/>
          <a:ext cx="0" cy="0"/>
          <a:chOff x="0" y="0"/>
          <a:chExt cx="0" cy="0"/>
        </a:xfrm>
      </p:grpSpPr>
      <p:sp>
        <p:nvSpPr>
          <p:cNvPr id="27" name="Google Shape;27;p6"/>
          <p:cNvSpPr txBox="1"/>
          <p:nvPr>
            <p:ph type="title"/>
          </p:nvPr>
        </p:nvSpPr>
        <p:spPr>
          <a:xfrm>
            <a:off x="311700" y="286500"/>
            <a:ext cx="3439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 name="Google Shape;28;p6"/>
          <p:cNvSpPr txBox="1"/>
          <p:nvPr>
            <p:ph idx="1" type="body"/>
          </p:nvPr>
        </p:nvSpPr>
        <p:spPr>
          <a:xfrm>
            <a:off x="311700" y="1283150"/>
            <a:ext cx="8520600" cy="3285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6"/>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1" name="Google Shape;31;p6"/>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rtion-Evidence">
  <p:cSld name="TITLE_AND_BODY_1">
    <p:spTree>
      <p:nvGrpSpPr>
        <p:cNvPr id="32" name="Shape 32"/>
        <p:cNvGrpSpPr/>
        <p:nvPr/>
      </p:nvGrpSpPr>
      <p:grpSpPr>
        <a:xfrm>
          <a:off x="0" y="0"/>
          <a:ext cx="0" cy="0"/>
          <a:chOff x="0" y="0"/>
          <a:chExt cx="0" cy="0"/>
        </a:xfrm>
      </p:grpSpPr>
      <p:sp>
        <p:nvSpPr>
          <p:cNvPr id="33" name="Google Shape;33;p7"/>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4" name="Google Shape;34;p7"/>
          <p:cNvSpPr txBox="1"/>
          <p:nvPr>
            <p:ph idx="1" type="body"/>
          </p:nvPr>
        </p:nvSpPr>
        <p:spPr>
          <a:xfrm>
            <a:off x="311700" y="1405125"/>
            <a:ext cx="8520600" cy="3163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6" name="Google Shape;36;p7"/>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7" name="Google Shape;37;p7"/>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rtion-Evidence 1">
  <p:cSld name="TITLE_AND_BODY_1_1">
    <p:spTree>
      <p:nvGrpSpPr>
        <p:cNvPr id="38" name="Shape 38"/>
        <p:cNvGrpSpPr/>
        <p:nvPr/>
      </p:nvGrpSpPr>
      <p:grpSpPr>
        <a:xfrm>
          <a:off x="0" y="0"/>
          <a:ext cx="0" cy="0"/>
          <a:chOff x="0" y="0"/>
          <a:chExt cx="0" cy="0"/>
        </a:xfrm>
      </p:grpSpPr>
      <p:sp>
        <p:nvSpPr>
          <p:cNvPr id="39" name="Google Shape;39;p8"/>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1" name="Google Shape;41;p8"/>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42" name="Google Shape;42;p8"/>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corner">
  <p:cSld name="TITLE_AND_BODY_1_1_3">
    <p:spTree>
      <p:nvGrpSpPr>
        <p:cNvPr id="43" name="Shape 43"/>
        <p:cNvGrpSpPr/>
        <p:nvPr/>
      </p:nvGrpSpPr>
      <p:grpSpPr>
        <a:xfrm>
          <a:off x="0" y="0"/>
          <a:ext cx="0" cy="0"/>
          <a:chOff x="0" y="0"/>
          <a:chExt cx="0" cy="0"/>
        </a:xfrm>
      </p:grpSpPr>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5" name="Google Shape;45;p9"/>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ion Spot">
  <p:cSld name="TITLE_AND_BODY_1_1_2">
    <p:spTree>
      <p:nvGrpSpPr>
        <p:cNvPr id="46" name="Shape 46"/>
        <p:cNvGrpSpPr/>
        <p:nvPr/>
      </p:nvGrpSpPr>
      <p:grpSpPr>
        <a:xfrm>
          <a:off x="0" y="0"/>
          <a:ext cx="0" cy="0"/>
          <a:chOff x="0" y="0"/>
          <a:chExt cx="0" cy="0"/>
        </a:xfrm>
      </p:grpSpPr>
      <p:sp>
        <p:nvSpPr>
          <p:cNvPr id="47" name="Google Shape;47;p10"/>
          <p:cNvSpPr txBox="1"/>
          <p:nvPr>
            <p:ph type="title"/>
          </p:nvPr>
        </p:nvSpPr>
        <p:spPr>
          <a:xfrm>
            <a:off x="1456750" y="390550"/>
            <a:ext cx="73623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0"/>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50" name="Google Shape;50;p10"/>
          <p:cNvGrpSpPr/>
          <p:nvPr/>
        </p:nvGrpSpPr>
        <p:grpSpPr>
          <a:xfrm>
            <a:off x="275437" y="298844"/>
            <a:ext cx="934800" cy="934800"/>
            <a:chOff x="170337" y="194819"/>
            <a:chExt cx="934800" cy="934800"/>
          </a:xfrm>
        </p:grpSpPr>
        <p:sp>
          <p:nvSpPr>
            <p:cNvPr id="51" name="Google Shape;51;p10"/>
            <p:cNvSpPr/>
            <p:nvPr/>
          </p:nvSpPr>
          <p:spPr>
            <a:xfrm>
              <a:off x="170337" y="194819"/>
              <a:ext cx="934800" cy="934800"/>
            </a:xfrm>
            <a:prstGeom prst="ellipse">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a:off x="447325" y="409432"/>
              <a:ext cx="152400" cy="492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3" name="Google Shape;53;p10"/>
            <p:cNvSpPr/>
            <p:nvPr/>
          </p:nvSpPr>
          <p:spPr>
            <a:xfrm>
              <a:off x="689375" y="409432"/>
              <a:ext cx="152400" cy="492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grpSp>
      <p:sp>
        <p:nvSpPr>
          <p:cNvPr id="54" name="Google Shape;54;p10"/>
          <p:cNvSpPr txBox="1"/>
          <p:nvPr>
            <p:ph idx="1" type="body"/>
          </p:nvPr>
        </p:nvSpPr>
        <p:spPr>
          <a:xfrm>
            <a:off x="905400" y="1537450"/>
            <a:ext cx="7333200" cy="294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164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1pPr>
            <a:lvl2pPr lvl="1">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2pPr>
            <a:lvl3pPr lvl="2">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3pPr>
            <a:lvl4pPr lvl="3">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4pPr>
            <a:lvl5pPr lvl="4">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5pPr>
            <a:lvl6pPr lvl="5">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6pPr>
            <a:lvl7pPr lvl="6">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7pPr>
            <a:lvl8pPr lvl="7">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8pPr>
            <a:lvl9pPr lvl="8">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comments" Target="../comments/commen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Varia</a:t>
            </a:r>
            <a:r>
              <a:rPr lang="en">
                <a:solidFill>
                  <a:schemeClr val="lt1"/>
                </a:solidFill>
              </a:rPr>
              <a:t>b</a:t>
            </a:r>
            <a:r>
              <a:rPr lang="en"/>
              <a:t>les and Basic Data Types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nvSpPr>
        <p:spPr>
          <a:xfrm>
            <a:off x="1735300" y="1735300"/>
            <a:ext cx="71910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92" name="Google Shape;192;p33"/>
          <p:cNvSpPr txBox="1"/>
          <p:nvPr/>
        </p:nvSpPr>
        <p:spPr>
          <a:xfrm>
            <a:off x="87400" y="62425"/>
            <a:ext cx="82644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93" name="Google Shape;193;p33"/>
          <p:cNvSpPr txBox="1"/>
          <p:nvPr/>
        </p:nvSpPr>
        <p:spPr>
          <a:xfrm>
            <a:off x="12475" y="12475"/>
            <a:ext cx="9144000" cy="749100"/>
          </a:xfrm>
          <a:prstGeom prst="rect">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Montserrat"/>
                <a:ea typeface="Montserrat"/>
                <a:cs typeface="Montserrat"/>
                <a:sym typeface="Montserrat"/>
              </a:rPr>
              <a:t>Code Demo - Numeric Data Type</a:t>
            </a:r>
            <a:endParaRPr sz="3500">
              <a:solidFill>
                <a:srgbClr val="FFFFFF"/>
              </a:solidFill>
              <a:latin typeface="Montserrat"/>
              <a:ea typeface="Montserrat"/>
              <a:cs typeface="Montserrat"/>
              <a:sym typeface="Montserra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a:t>
            </a:r>
            <a:r>
              <a:rPr lang="en"/>
              <a:t> Data Types </a:t>
            </a:r>
            <a:endParaRPr/>
          </a:p>
        </p:txBody>
      </p:sp>
      <p:sp>
        <p:nvSpPr>
          <p:cNvPr id="199" name="Google Shape;199;p34"/>
          <p:cNvSpPr/>
          <p:nvPr/>
        </p:nvSpPr>
        <p:spPr>
          <a:xfrm>
            <a:off x="3508125" y="0"/>
            <a:ext cx="5636100" cy="5143500"/>
          </a:xfrm>
          <a:prstGeom prst="rect">
            <a:avLst/>
          </a:prstGeom>
          <a:solidFill>
            <a:srgbClr val="2074B9"/>
          </a:solidFill>
          <a:ln>
            <a:noFill/>
          </a:ln>
        </p:spPr>
        <p:txBody>
          <a:bodyPr anchorCtr="0" anchor="t" bIns="91425" lIns="274300" spcFirstLastPara="1" rIns="91425" wrap="square" tIns="1371600">
            <a:noAutofit/>
          </a:bodyPr>
          <a:lstStyle/>
          <a:p>
            <a:pPr indent="-323850" lvl="0" marL="457200" rtl="0" algn="l">
              <a:lnSpc>
                <a:spcPct val="200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Strings </a:t>
            </a:r>
            <a:r>
              <a:rPr lang="en" sz="1500">
                <a:solidFill>
                  <a:srgbClr val="FFFFFF"/>
                </a:solidFill>
                <a:latin typeface="Montserrat"/>
                <a:ea typeface="Montserrat"/>
                <a:cs typeface="Montserrat"/>
                <a:sym typeface="Montserrat"/>
              </a:rPr>
              <a:t>represents texts.</a:t>
            </a:r>
            <a:endParaRPr sz="1500">
              <a:solidFill>
                <a:srgbClr val="FFFFFF"/>
              </a:solidFill>
              <a:latin typeface="Montserrat"/>
              <a:ea typeface="Montserrat"/>
              <a:cs typeface="Montserrat"/>
              <a:sym typeface="Montserrat"/>
            </a:endParaRPr>
          </a:p>
          <a:p>
            <a:pPr indent="-323850" lvl="0" marL="457200" rtl="0" algn="l">
              <a:lnSpc>
                <a:spcPct val="150000"/>
              </a:lnSpc>
              <a:spcBef>
                <a:spcPts val="0"/>
              </a:spcBef>
              <a:spcAft>
                <a:spcPts val="0"/>
              </a:spcAft>
              <a:buClr>
                <a:srgbClr val="FFFFFF"/>
              </a:buClr>
              <a:buSzPts val="1500"/>
              <a:buFont typeface="Montserrat"/>
              <a:buChar char="●"/>
            </a:pPr>
            <a:r>
              <a:rPr b="1" lang="en" sz="1500">
                <a:solidFill>
                  <a:srgbClr val="FFFFFF"/>
                </a:solidFill>
                <a:latin typeface="Montserrat"/>
                <a:ea typeface="Montserrat"/>
                <a:cs typeface="Montserrat"/>
                <a:sym typeface="Montserrat"/>
              </a:rPr>
              <a:t>string literal</a:t>
            </a:r>
            <a:r>
              <a:rPr lang="en" sz="1500">
                <a:solidFill>
                  <a:srgbClr val="FFFFFF"/>
                </a:solidFill>
                <a:latin typeface="Montserrat"/>
                <a:ea typeface="Montserrat"/>
                <a:cs typeface="Montserrat"/>
                <a:sym typeface="Montserrat"/>
              </a:rPr>
              <a:t> - a collection of characters, enclosed in single quotes (</a:t>
            </a:r>
            <a:r>
              <a:rPr b="1" lang="en" sz="1500">
                <a:solidFill>
                  <a:srgbClr val="FFFFFF"/>
                </a:solidFill>
                <a:latin typeface="Montserrat"/>
                <a:ea typeface="Montserrat"/>
                <a:cs typeface="Montserrat"/>
                <a:sym typeface="Montserrat"/>
              </a:rPr>
              <a:t>'</a:t>
            </a:r>
            <a:r>
              <a:rPr lang="en" sz="1500">
                <a:solidFill>
                  <a:srgbClr val="FFFFFF"/>
                </a:solidFill>
                <a:latin typeface="Montserrat"/>
                <a:ea typeface="Montserrat"/>
                <a:cs typeface="Montserrat"/>
                <a:sym typeface="Montserrat"/>
              </a:rPr>
              <a:t>...</a:t>
            </a:r>
            <a:r>
              <a:rPr b="1" lang="en" sz="1500">
                <a:solidFill>
                  <a:srgbClr val="FFFFFF"/>
                </a:solidFill>
                <a:latin typeface="Montserrat"/>
                <a:ea typeface="Montserrat"/>
                <a:cs typeface="Montserrat"/>
                <a:sym typeface="Montserrat"/>
              </a:rPr>
              <a:t>'</a:t>
            </a:r>
            <a:r>
              <a:rPr lang="en" sz="1500">
                <a:solidFill>
                  <a:srgbClr val="FFFFFF"/>
                </a:solidFill>
                <a:latin typeface="Montserrat"/>
                <a:ea typeface="Montserrat"/>
                <a:cs typeface="Montserrat"/>
                <a:sym typeface="Montserrat"/>
              </a:rPr>
              <a:t>) or double quotes (</a:t>
            </a:r>
            <a:r>
              <a:rPr b="1" lang="en" sz="1500">
                <a:solidFill>
                  <a:srgbClr val="FFFFFF"/>
                </a:solidFill>
                <a:latin typeface="Montserrat"/>
                <a:ea typeface="Montserrat"/>
                <a:cs typeface="Montserrat"/>
                <a:sym typeface="Montserrat"/>
              </a:rPr>
              <a:t>"</a:t>
            </a:r>
            <a:r>
              <a:rPr lang="en" sz="1500">
                <a:solidFill>
                  <a:srgbClr val="FFFFFF"/>
                </a:solidFill>
                <a:latin typeface="Montserrat"/>
                <a:ea typeface="Montserrat"/>
                <a:cs typeface="Montserrat"/>
                <a:sym typeface="Montserrat"/>
              </a:rPr>
              <a:t>...</a:t>
            </a:r>
            <a:r>
              <a:rPr b="1" lang="en" sz="1500">
                <a:solidFill>
                  <a:srgbClr val="FFFFFF"/>
                </a:solidFill>
                <a:latin typeface="Montserrat"/>
                <a:ea typeface="Montserrat"/>
                <a:cs typeface="Montserrat"/>
                <a:sym typeface="Montserrat"/>
              </a:rPr>
              <a:t>"</a:t>
            </a:r>
            <a:r>
              <a:rPr lang="en" sz="1500">
                <a:solidFill>
                  <a:srgbClr val="FFFFFF"/>
                </a:solidFill>
                <a:latin typeface="Montserrat"/>
                <a:ea typeface="Montserrat"/>
                <a:cs typeface="Montserrat"/>
                <a:sym typeface="Montserrat"/>
              </a:rPr>
              <a:t>)</a:t>
            </a:r>
            <a:endParaRPr sz="1500">
              <a:solidFill>
                <a:srgbClr val="FFFFFF"/>
              </a:solidFill>
              <a:latin typeface="Montserrat"/>
              <a:ea typeface="Montserrat"/>
              <a:cs typeface="Montserrat"/>
              <a:sym typeface="Montserrat"/>
            </a:endParaRPr>
          </a:p>
          <a:p>
            <a:pPr indent="-323850" lvl="0" marL="457200" rtl="0" algn="l">
              <a:lnSpc>
                <a:spcPct val="150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E.g. </a:t>
            </a:r>
            <a:endParaRPr sz="1500">
              <a:solidFill>
                <a:srgbClr val="FFFFFF"/>
              </a:solidFill>
              <a:latin typeface="Montserrat"/>
              <a:ea typeface="Montserrat"/>
              <a:cs typeface="Montserrat"/>
              <a:sym typeface="Montserrat"/>
            </a:endParaRPr>
          </a:p>
          <a:p>
            <a:pPr indent="-323850" lvl="1" marL="914400" rtl="0" algn="l">
              <a:lnSpc>
                <a:spcPct val="150000"/>
              </a:lnSpc>
              <a:spcBef>
                <a:spcPts val="0"/>
              </a:spcBef>
              <a:spcAft>
                <a:spcPts val="0"/>
              </a:spcAft>
              <a:buClr>
                <a:srgbClr val="FFFFFF"/>
              </a:buClr>
              <a:buSzPts val="1500"/>
              <a:buFont typeface="Courier New"/>
              <a:buChar char="○"/>
            </a:pPr>
            <a:r>
              <a:rPr b="1" lang="en" sz="1500">
                <a:solidFill>
                  <a:schemeClr val="lt1"/>
                </a:solidFill>
                <a:latin typeface="Montserrat"/>
                <a:ea typeface="Montserrat"/>
                <a:cs typeface="Montserrat"/>
                <a:sym typeface="Montserrat"/>
              </a:rPr>
              <a:t>'</a:t>
            </a:r>
            <a:r>
              <a:rPr lang="en" sz="1500">
                <a:solidFill>
                  <a:srgbClr val="FFFFFF"/>
                </a:solidFill>
                <a:latin typeface="Courier New"/>
                <a:ea typeface="Courier New"/>
                <a:cs typeface="Courier New"/>
                <a:sym typeface="Courier New"/>
              </a:rPr>
              <a:t>Hello, World!</a:t>
            </a:r>
            <a:r>
              <a:rPr b="1" lang="en" sz="1500">
                <a:solidFill>
                  <a:schemeClr val="lt1"/>
                </a:solidFill>
                <a:latin typeface="Montserrat"/>
                <a:ea typeface="Montserrat"/>
                <a:cs typeface="Montserrat"/>
                <a:sym typeface="Montserrat"/>
              </a:rPr>
              <a:t>'</a:t>
            </a:r>
            <a:endParaRPr sz="1500">
              <a:solidFill>
                <a:srgbClr val="FFFFFF"/>
              </a:solidFill>
              <a:latin typeface="Courier New"/>
              <a:ea typeface="Courier New"/>
              <a:cs typeface="Courier New"/>
              <a:sym typeface="Courier New"/>
            </a:endParaRPr>
          </a:p>
          <a:p>
            <a:pPr indent="-323850" lvl="1" marL="914400" rtl="0" algn="l">
              <a:lnSpc>
                <a:spcPct val="150000"/>
              </a:lnSpc>
              <a:spcBef>
                <a:spcPts val="0"/>
              </a:spcBef>
              <a:spcAft>
                <a:spcPts val="0"/>
              </a:spcAft>
              <a:buClr>
                <a:srgbClr val="FFFFFF"/>
              </a:buClr>
              <a:buSzPts val="1500"/>
              <a:buFont typeface="Courier New"/>
              <a:buChar char="○"/>
            </a:pPr>
            <a:r>
              <a:rPr b="1" lang="en" sz="1500">
                <a:solidFill>
                  <a:schemeClr val="lt1"/>
                </a:solidFill>
                <a:latin typeface="Montserrat"/>
                <a:ea typeface="Montserrat"/>
                <a:cs typeface="Montserrat"/>
                <a:sym typeface="Montserrat"/>
              </a:rPr>
              <a:t>"</a:t>
            </a:r>
            <a:r>
              <a:rPr lang="en" sz="1500">
                <a:solidFill>
                  <a:srgbClr val="FFFFFF"/>
                </a:solidFill>
                <a:latin typeface="Courier New"/>
                <a:ea typeface="Courier New"/>
                <a:cs typeface="Courier New"/>
                <a:sym typeface="Courier New"/>
              </a:rPr>
              <a:t>Hello, World!</a:t>
            </a:r>
            <a:r>
              <a:rPr b="1" lang="en" sz="1500">
                <a:solidFill>
                  <a:schemeClr val="lt1"/>
                </a:solidFill>
                <a:latin typeface="Montserrat"/>
                <a:ea typeface="Montserrat"/>
                <a:cs typeface="Montserrat"/>
                <a:sym typeface="Montserrat"/>
              </a:rPr>
              <a:t>"</a:t>
            </a:r>
            <a:endParaRPr sz="1500">
              <a:solidFill>
                <a:srgbClr val="FFFFFF"/>
              </a:solidFill>
              <a:latin typeface="Courier New"/>
              <a:ea typeface="Courier New"/>
              <a:cs typeface="Courier New"/>
              <a:sym typeface="Courier New"/>
            </a:endParaRPr>
          </a:p>
        </p:txBody>
      </p:sp>
      <p:sp>
        <p:nvSpPr>
          <p:cNvPr id="200" name="Google Shape;200;p34"/>
          <p:cNvSpPr/>
          <p:nvPr/>
        </p:nvSpPr>
        <p:spPr>
          <a:xfrm>
            <a:off x="3934150" y="598475"/>
            <a:ext cx="2992500" cy="42540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0" lIns="91425" spcFirstLastPara="1" rIns="91425" wrap="square" tIns="137150">
            <a:noAutofit/>
          </a:bodyPr>
          <a:lstStyle/>
          <a:p>
            <a:pPr indent="0" lvl="0" marL="0" rtl="0" algn="l">
              <a:lnSpc>
                <a:spcPct val="150000"/>
              </a:lnSpc>
              <a:spcBef>
                <a:spcPts val="0"/>
              </a:spcBef>
              <a:spcAft>
                <a:spcPts val="0"/>
              </a:spcAft>
              <a:buNone/>
            </a:pPr>
            <a:r>
              <a:rPr b="1" lang="en" sz="1800">
                <a:solidFill>
                  <a:schemeClr val="lt1"/>
                </a:solidFill>
                <a:latin typeface="Montserrat"/>
                <a:ea typeface="Montserrat"/>
                <a:cs typeface="Montserrat"/>
                <a:sym typeface="Montserrat"/>
              </a:rPr>
              <a:t>String</a:t>
            </a:r>
            <a:r>
              <a:rPr lang="en" sz="1800">
                <a:solidFill>
                  <a:schemeClr val="lt1"/>
                </a:solidFill>
                <a:latin typeface="Montserrat"/>
                <a:ea typeface="Montserrat"/>
                <a:cs typeface="Montserrat"/>
                <a:sym typeface="Montserrat"/>
              </a:rPr>
              <a:t> data type</a:t>
            </a:r>
            <a:endParaRPr/>
          </a:p>
        </p:txBody>
      </p:sp>
      <p:sp>
        <p:nvSpPr>
          <p:cNvPr id="201" name="Google Shape;201;p34"/>
          <p:cNvSpPr/>
          <p:nvPr/>
        </p:nvSpPr>
        <p:spPr>
          <a:xfrm>
            <a:off x="746450" y="1478424"/>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34"/>
          <p:cNvSpPr txBox="1"/>
          <p:nvPr/>
        </p:nvSpPr>
        <p:spPr>
          <a:xfrm>
            <a:off x="843507" y="1499743"/>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1</a:t>
            </a:r>
            <a:endParaRPr b="1" i="0" sz="1600" u="none" cap="none" strike="noStrike">
              <a:solidFill>
                <a:srgbClr val="FFFFFF"/>
              </a:solidFill>
              <a:latin typeface="Montserrat"/>
              <a:ea typeface="Montserrat"/>
              <a:cs typeface="Montserrat"/>
              <a:sym typeface="Montserrat"/>
            </a:endParaRPr>
          </a:p>
        </p:txBody>
      </p:sp>
      <p:sp>
        <p:nvSpPr>
          <p:cNvPr id="203" name="Google Shape;203;p34"/>
          <p:cNvSpPr txBox="1"/>
          <p:nvPr/>
        </p:nvSpPr>
        <p:spPr>
          <a:xfrm>
            <a:off x="1217375" y="1499755"/>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Numeric</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204" name="Google Shape;204;p34"/>
          <p:cNvSpPr/>
          <p:nvPr/>
        </p:nvSpPr>
        <p:spPr>
          <a:xfrm>
            <a:off x="746375" y="267197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34"/>
          <p:cNvSpPr txBox="1"/>
          <p:nvPr/>
        </p:nvSpPr>
        <p:spPr>
          <a:xfrm>
            <a:off x="843432" y="26932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3</a:t>
            </a:r>
            <a:r>
              <a:rPr b="1" i="0" lang="en" sz="1600" u="none" cap="none" strike="noStrike">
                <a:solidFill>
                  <a:srgbClr val="FFFFFF"/>
                </a:solidFill>
                <a:latin typeface="Montserrat"/>
                <a:ea typeface="Montserrat"/>
                <a:cs typeface="Montserrat"/>
                <a:sym typeface="Montserrat"/>
              </a:rPr>
              <a:t>13</a:t>
            </a:r>
            <a:endParaRPr b="1" i="0" sz="1600" u="none" cap="none" strike="noStrike">
              <a:solidFill>
                <a:srgbClr val="FFFFFF"/>
              </a:solidFill>
              <a:latin typeface="Montserrat"/>
              <a:ea typeface="Montserrat"/>
              <a:cs typeface="Montserrat"/>
              <a:sym typeface="Montserrat"/>
            </a:endParaRPr>
          </a:p>
        </p:txBody>
      </p:sp>
      <p:sp>
        <p:nvSpPr>
          <p:cNvPr id="206" name="Google Shape;206;p34"/>
          <p:cNvSpPr txBox="1"/>
          <p:nvPr/>
        </p:nvSpPr>
        <p:spPr>
          <a:xfrm>
            <a:off x="1217375" y="269327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Boolean</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207" name="Google Shape;207;p34"/>
          <p:cNvSpPr/>
          <p:nvPr/>
        </p:nvSpPr>
        <p:spPr>
          <a:xfrm>
            <a:off x="746450" y="2075181"/>
            <a:ext cx="288000" cy="292500"/>
          </a:xfrm>
          <a:prstGeom prst="snip2DiagRect">
            <a:avLst>
              <a:gd fmla="val 0" name="adj1"/>
              <a:gd fmla="val 16667" name="adj2"/>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4"/>
          <p:cNvSpPr txBox="1"/>
          <p:nvPr/>
        </p:nvSpPr>
        <p:spPr>
          <a:xfrm>
            <a:off x="843507" y="2096501"/>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2</a:t>
            </a:r>
            <a:endParaRPr b="1" i="0" sz="1600" u="none" cap="none" strike="noStrike">
              <a:solidFill>
                <a:srgbClr val="FFFFFF"/>
              </a:solidFill>
              <a:latin typeface="Montserrat"/>
              <a:ea typeface="Montserrat"/>
              <a:cs typeface="Montserrat"/>
              <a:sym typeface="Montserrat"/>
            </a:endParaRPr>
          </a:p>
        </p:txBody>
      </p:sp>
      <p:sp>
        <p:nvSpPr>
          <p:cNvPr id="209" name="Google Shape;209;p34"/>
          <p:cNvSpPr txBox="1"/>
          <p:nvPr/>
        </p:nvSpPr>
        <p:spPr>
          <a:xfrm>
            <a:off x="1217375" y="2096513"/>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chemeClr val="dk2"/>
                </a:solidFill>
                <a:latin typeface="Montserrat"/>
                <a:ea typeface="Montserrat"/>
                <a:cs typeface="Montserrat"/>
                <a:sym typeface="Montserrat"/>
              </a:rPr>
              <a:t>String</a:t>
            </a:r>
            <a:r>
              <a:rPr lang="en" sz="1700">
                <a:solidFill>
                  <a:schemeClr val="dk2"/>
                </a:solidFill>
                <a:latin typeface="Montserrat"/>
                <a:ea typeface="Montserrat"/>
                <a:cs typeface="Montserrat"/>
                <a:sym typeface="Montserrat"/>
              </a:rPr>
              <a:t> data type</a:t>
            </a:r>
            <a:endParaRPr b="1" sz="1700">
              <a:solidFill>
                <a:schemeClr val="dk2"/>
              </a:solidFill>
              <a:latin typeface="Montserrat"/>
              <a:ea typeface="Montserrat"/>
              <a:cs typeface="Montserrat"/>
              <a:sym typeface="Montserrat"/>
            </a:endParaRPr>
          </a:p>
        </p:txBody>
      </p:sp>
      <p:sp>
        <p:nvSpPr>
          <p:cNvPr id="210" name="Google Shape;210;p34"/>
          <p:cNvSpPr/>
          <p:nvPr/>
        </p:nvSpPr>
        <p:spPr>
          <a:xfrm>
            <a:off x="746375" y="326877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4"/>
          <p:cNvSpPr txBox="1"/>
          <p:nvPr/>
        </p:nvSpPr>
        <p:spPr>
          <a:xfrm>
            <a:off x="843432" y="32900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4</a:t>
            </a:r>
            <a:endParaRPr b="1" i="0" sz="1600" u="none" cap="none" strike="noStrike">
              <a:solidFill>
                <a:srgbClr val="FFFFFF"/>
              </a:solidFill>
              <a:latin typeface="Montserrat"/>
              <a:ea typeface="Montserrat"/>
              <a:cs typeface="Montserrat"/>
              <a:sym typeface="Montserrat"/>
            </a:endParaRPr>
          </a:p>
        </p:txBody>
      </p:sp>
      <p:sp>
        <p:nvSpPr>
          <p:cNvPr id="212" name="Google Shape;212;p34"/>
          <p:cNvSpPr txBox="1"/>
          <p:nvPr/>
        </p:nvSpPr>
        <p:spPr>
          <a:xfrm>
            <a:off x="1217375" y="329007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None </a:t>
            </a:r>
            <a:r>
              <a:rPr lang="en" sz="1700">
                <a:solidFill>
                  <a:srgbClr val="D9D9D9"/>
                </a:solidFill>
                <a:latin typeface="Montserrat"/>
                <a:ea typeface="Montserrat"/>
                <a:cs typeface="Montserrat"/>
                <a:sym typeface="Montserrat"/>
              </a:rPr>
              <a:t>data type</a:t>
            </a:r>
            <a:endParaRPr b="1" sz="1700">
              <a:solidFill>
                <a:srgbClr val="D9D9D9"/>
              </a:solidFill>
              <a:latin typeface="Montserrat"/>
              <a:ea typeface="Montserrat"/>
              <a:cs typeface="Montserrat"/>
              <a:sym typeface="Montserrat"/>
            </a:endParaRPr>
          </a:p>
        </p:txBody>
      </p:sp>
      <p:grpSp>
        <p:nvGrpSpPr>
          <p:cNvPr id="213" name="Google Shape;213;p34"/>
          <p:cNvGrpSpPr/>
          <p:nvPr/>
        </p:nvGrpSpPr>
        <p:grpSpPr>
          <a:xfrm>
            <a:off x="4613904" y="2835075"/>
            <a:ext cx="3571766" cy="830114"/>
            <a:chOff x="5223534" y="2806891"/>
            <a:chExt cx="3571766" cy="830114"/>
          </a:xfrm>
        </p:grpSpPr>
        <p:sp>
          <p:nvSpPr>
            <p:cNvPr id="214" name="Google Shape;214;p34"/>
            <p:cNvSpPr/>
            <p:nvPr/>
          </p:nvSpPr>
          <p:spPr>
            <a:xfrm>
              <a:off x="5223534" y="2806891"/>
              <a:ext cx="1788600" cy="276000"/>
            </a:xfrm>
            <a:prstGeom prst="rect">
              <a:avLst/>
            </a:prstGeom>
            <a:noFill/>
            <a:ln cap="flat" cmpd="sng" w="2857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4"/>
            <p:cNvSpPr txBox="1"/>
            <p:nvPr/>
          </p:nvSpPr>
          <p:spPr>
            <a:xfrm>
              <a:off x="7555100" y="3344506"/>
              <a:ext cx="1240200" cy="292500"/>
            </a:xfrm>
            <a:prstGeom prst="rect">
              <a:avLst/>
            </a:prstGeom>
            <a:noFill/>
            <a:ln cap="flat" cmpd="sng" w="9525">
              <a:solidFill>
                <a:srgbClr val="FFFFFF"/>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rgbClr val="FFFFFF"/>
                  </a:solidFill>
                  <a:latin typeface="Montserrat"/>
                  <a:ea typeface="Montserrat"/>
                  <a:cs typeface="Montserrat"/>
                  <a:sym typeface="Montserrat"/>
                </a:rPr>
                <a:t>string</a:t>
              </a:r>
              <a:r>
                <a:rPr b="1" lang="en" sz="1300">
                  <a:solidFill>
                    <a:srgbClr val="FFFFFF"/>
                  </a:solidFill>
                  <a:latin typeface="Montserrat"/>
                  <a:ea typeface="Montserrat"/>
                  <a:cs typeface="Montserrat"/>
                  <a:sym typeface="Montserrat"/>
                </a:rPr>
                <a:t> literal</a:t>
              </a:r>
              <a:endParaRPr b="1" sz="1300">
                <a:solidFill>
                  <a:srgbClr val="FFFFFF"/>
                </a:solidFill>
                <a:latin typeface="Montserrat"/>
                <a:ea typeface="Montserrat"/>
                <a:cs typeface="Montserrat"/>
                <a:sym typeface="Montserrat"/>
              </a:endParaRPr>
            </a:p>
          </p:txBody>
        </p:sp>
        <p:cxnSp>
          <p:nvCxnSpPr>
            <p:cNvPr id="216" name="Google Shape;216;p34"/>
            <p:cNvCxnSpPr>
              <a:stCxn id="215" idx="1"/>
              <a:endCxn id="214" idx="3"/>
            </p:cNvCxnSpPr>
            <p:nvPr/>
          </p:nvCxnSpPr>
          <p:spPr>
            <a:xfrm rot="10800000">
              <a:off x="7012100" y="2944756"/>
              <a:ext cx="543000" cy="546000"/>
            </a:xfrm>
            <a:prstGeom prst="straightConnector1">
              <a:avLst/>
            </a:prstGeom>
            <a:noFill/>
            <a:ln cap="flat" cmpd="sng" w="19050">
              <a:solidFill>
                <a:srgbClr val="FFFFFF"/>
              </a:solidFill>
              <a:prstDash val="solid"/>
              <a:round/>
              <a:headEnd len="med" w="med"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nvSpPr>
        <p:spPr>
          <a:xfrm>
            <a:off x="1735300" y="1735300"/>
            <a:ext cx="71910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2" name="Google Shape;222;p35"/>
          <p:cNvSpPr txBox="1"/>
          <p:nvPr/>
        </p:nvSpPr>
        <p:spPr>
          <a:xfrm>
            <a:off x="87400" y="62425"/>
            <a:ext cx="82644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3" name="Google Shape;223;p35"/>
          <p:cNvSpPr txBox="1"/>
          <p:nvPr/>
        </p:nvSpPr>
        <p:spPr>
          <a:xfrm>
            <a:off x="12475" y="12475"/>
            <a:ext cx="9144000" cy="749100"/>
          </a:xfrm>
          <a:prstGeom prst="rect">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Montserrat"/>
                <a:ea typeface="Montserrat"/>
                <a:cs typeface="Montserrat"/>
                <a:sym typeface="Montserrat"/>
              </a:rPr>
              <a:t>Code Demo - String Data Type</a:t>
            </a:r>
            <a:endParaRPr sz="3500">
              <a:solidFill>
                <a:srgbClr val="FFFFFF"/>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a:t>
            </a:r>
            <a:r>
              <a:rPr lang="en"/>
              <a:t> </a:t>
            </a:r>
            <a:r>
              <a:rPr lang="en"/>
              <a:t>Data Types </a:t>
            </a:r>
            <a:endParaRPr/>
          </a:p>
        </p:txBody>
      </p:sp>
      <p:sp>
        <p:nvSpPr>
          <p:cNvPr id="229" name="Google Shape;229;p36"/>
          <p:cNvSpPr/>
          <p:nvPr/>
        </p:nvSpPr>
        <p:spPr>
          <a:xfrm>
            <a:off x="3508125" y="0"/>
            <a:ext cx="5636100" cy="5143500"/>
          </a:xfrm>
          <a:prstGeom prst="rect">
            <a:avLst/>
          </a:prstGeom>
          <a:solidFill>
            <a:srgbClr val="2074B9"/>
          </a:solidFill>
          <a:ln>
            <a:noFill/>
          </a:ln>
        </p:spPr>
        <p:txBody>
          <a:bodyPr anchorCtr="0" anchor="t" bIns="91425" lIns="274300" spcFirstLastPara="1" rIns="91425" wrap="square" tIns="1371600">
            <a:noAutofit/>
          </a:bodyPr>
          <a:lstStyle/>
          <a:p>
            <a:pPr indent="-323850" lvl="0" marL="457200" rtl="0" algn="l">
              <a:lnSpc>
                <a:spcPct val="150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Boolean literal is either </a:t>
            </a:r>
            <a:r>
              <a:rPr b="1" lang="en" sz="1500">
                <a:solidFill>
                  <a:srgbClr val="FFFFFF"/>
                </a:solidFill>
                <a:latin typeface="Montserrat"/>
                <a:ea typeface="Montserrat"/>
                <a:cs typeface="Montserrat"/>
                <a:sym typeface="Montserrat"/>
              </a:rPr>
              <a:t>True</a:t>
            </a:r>
            <a:r>
              <a:rPr lang="en" sz="1500">
                <a:solidFill>
                  <a:srgbClr val="FFFFFF"/>
                </a:solidFill>
                <a:latin typeface="Montserrat"/>
                <a:ea typeface="Montserrat"/>
                <a:cs typeface="Montserrat"/>
                <a:sym typeface="Montserrat"/>
              </a:rPr>
              <a:t> or </a:t>
            </a:r>
            <a:r>
              <a:rPr b="1" lang="en" sz="1500">
                <a:solidFill>
                  <a:srgbClr val="FFFFFF"/>
                </a:solidFill>
                <a:latin typeface="Montserrat"/>
                <a:ea typeface="Montserrat"/>
                <a:cs typeface="Montserrat"/>
                <a:sym typeface="Montserrat"/>
              </a:rPr>
              <a:t>False</a:t>
            </a:r>
            <a:r>
              <a:rPr lang="en" sz="1500">
                <a:solidFill>
                  <a:srgbClr val="FFFFFF"/>
                </a:solidFill>
                <a:latin typeface="Montserrat"/>
                <a:ea typeface="Montserrat"/>
                <a:cs typeface="Montserrat"/>
                <a:sym typeface="Montserrat"/>
              </a:rPr>
              <a:t> </a:t>
            </a:r>
            <a:endParaRPr sz="1600">
              <a:solidFill>
                <a:schemeClr val="lt1"/>
              </a:solidFill>
              <a:latin typeface="Montserrat"/>
              <a:ea typeface="Montserrat"/>
              <a:cs typeface="Montserrat"/>
              <a:sym typeface="Montserrat"/>
            </a:endParaRPr>
          </a:p>
        </p:txBody>
      </p:sp>
      <p:sp>
        <p:nvSpPr>
          <p:cNvPr id="230" name="Google Shape;230;p36"/>
          <p:cNvSpPr/>
          <p:nvPr/>
        </p:nvSpPr>
        <p:spPr>
          <a:xfrm>
            <a:off x="3934150" y="598475"/>
            <a:ext cx="2992500" cy="42540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0" lIns="91425" spcFirstLastPara="1" rIns="91425" wrap="square" tIns="137150">
            <a:noAutofit/>
          </a:bodyPr>
          <a:lstStyle/>
          <a:p>
            <a:pPr indent="0" lvl="0" marL="0" rtl="0" algn="l">
              <a:lnSpc>
                <a:spcPct val="150000"/>
              </a:lnSpc>
              <a:spcBef>
                <a:spcPts val="0"/>
              </a:spcBef>
              <a:spcAft>
                <a:spcPts val="0"/>
              </a:spcAft>
              <a:buNone/>
            </a:pPr>
            <a:r>
              <a:rPr b="1" lang="en" sz="1800">
                <a:solidFill>
                  <a:schemeClr val="lt1"/>
                </a:solidFill>
                <a:latin typeface="Montserrat"/>
                <a:ea typeface="Montserrat"/>
                <a:cs typeface="Montserrat"/>
                <a:sym typeface="Montserrat"/>
              </a:rPr>
              <a:t>Boolean</a:t>
            </a:r>
            <a:r>
              <a:rPr lang="en" sz="1800">
                <a:solidFill>
                  <a:schemeClr val="lt1"/>
                </a:solidFill>
                <a:latin typeface="Montserrat"/>
                <a:ea typeface="Montserrat"/>
                <a:cs typeface="Montserrat"/>
                <a:sym typeface="Montserrat"/>
              </a:rPr>
              <a:t> data type</a:t>
            </a:r>
            <a:endParaRPr/>
          </a:p>
        </p:txBody>
      </p:sp>
      <p:sp>
        <p:nvSpPr>
          <p:cNvPr id="231" name="Google Shape;231;p36"/>
          <p:cNvSpPr/>
          <p:nvPr/>
        </p:nvSpPr>
        <p:spPr>
          <a:xfrm>
            <a:off x="746450" y="1478424"/>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36"/>
          <p:cNvSpPr txBox="1"/>
          <p:nvPr/>
        </p:nvSpPr>
        <p:spPr>
          <a:xfrm>
            <a:off x="843507" y="1499743"/>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1</a:t>
            </a:r>
            <a:endParaRPr b="1" i="0" sz="1600" u="none" cap="none" strike="noStrike">
              <a:solidFill>
                <a:srgbClr val="FFFFFF"/>
              </a:solidFill>
              <a:latin typeface="Montserrat"/>
              <a:ea typeface="Montserrat"/>
              <a:cs typeface="Montserrat"/>
              <a:sym typeface="Montserrat"/>
            </a:endParaRPr>
          </a:p>
        </p:txBody>
      </p:sp>
      <p:sp>
        <p:nvSpPr>
          <p:cNvPr id="233" name="Google Shape;233;p36"/>
          <p:cNvSpPr/>
          <p:nvPr/>
        </p:nvSpPr>
        <p:spPr>
          <a:xfrm>
            <a:off x="746450" y="207518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36"/>
          <p:cNvSpPr txBox="1"/>
          <p:nvPr/>
        </p:nvSpPr>
        <p:spPr>
          <a:xfrm>
            <a:off x="843507" y="2096501"/>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2</a:t>
            </a:r>
            <a:endParaRPr b="1" i="0" sz="1600" u="none" cap="none" strike="noStrike">
              <a:solidFill>
                <a:srgbClr val="FFFFFF"/>
              </a:solidFill>
              <a:latin typeface="Montserrat"/>
              <a:ea typeface="Montserrat"/>
              <a:cs typeface="Montserrat"/>
              <a:sym typeface="Montserrat"/>
            </a:endParaRPr>
          </a:p>
        </p:txBody>
      </p:sp>
      <p:sp>
        <p:nvSpPr>
          <p:cNvPr id="235" name="Google Shape;235;p36"/>
          <p:cNvSpPr txBox="1"/>
          <p:nvPr/>
        </p:nvSpPr>
        <p:spPr>
          <a:xfrm>
            <a:off x="1217375" y="1499755"/>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Numeric</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236" name="Google Shape;236;p36"/>
          <p:cNvSpPr txBox="1"/>
          <p:nvPr/>
        </p:nvSpPr>
        <p:spPr>
          <a:xfrm>
            <a:off x="1217375" y="2096513"/>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String</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237" name="Google Shape;237;p36"/>
          <p:cNvSpPr/>
          <p:nvPr/>
        </p:nvSpPr>
        <p:spPr>
          <a:xfrm>
            <a:off x="746375" y="2671971"/>
            <a:ext cx="288000" cy="292500"/>
          </a:xfrm>
          <a:prstGeom prst="snip2DiagRect">
            <a:avLst>
              <a:gd fmla="val 0" name="adj1"/>
              <a:gd fmla="val 16667" name="adj2"/>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36"/>
          <p:cNvSpPr txBox="1"/>
          <p:nvPr/>
        </p:nvSpPr>
        <p:spPr>
          <a:xfrm>
            <a:off x="843432" y="26932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3</a:t>
            </a:r>
            <a:r>
              <a:rPr b="1" i="0" lang="en" sz="1600" u="none" cap="none" strike="noStrike">
                <a:solidFill>
                  <a:srgbClr val="FFFFFF"/>
                </a:solidFill>
                <a:latin typeface="Montserrat"/>
                <a:ea typeface="Montserrat"/>
                <a:cs typeface="Montserrat"/>
                <a:sym typeface="Montserrat"/>
              </a:rPr>
              <a:t>13</a:t>
            </a:r>
            <a:endParaRPr b="1" i="0" sz="1600" u="none" cap="none" strike="noStrike">
              <a:solidFill>
                <a:srgbClr val="FFFFFF"/>
              </a:solidFill>
              <a:latin typeface="Montserrat"/>
              <a:ea typeface="Montserrat"/>
              <a:cs typeface="Montserrat"/>
              <a:sym typeface="Montserrat"/>
            </a:endParaRPr>
          </a:p>
        </p:txBody>
      </p:sp>
      <p:sp>
        <p:nvSpPr>
          <p:cNvPr id="239" name="Google Shape;239;p36"/>
          <p:cNvSpPr txBox="1"/>
          <p:nvPr/>
        </p:nvSpPr>
        <p:spPr>
          <a:xfrm>
            <a:off x="1217375" y="269327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chemeClr val="dk2"/>
                </a:solidFill>
                <a:latin typeface="Montserrat"/>
                <a:ea typeface="Montserrat"/>
                <a:cs typeface="Montserrat"/>
                <a:sym typeface="Montserrat"/>
              </a:rPr>
              <a:t>Boolean</a:t>
            </a:r>
            <a:r>
              <a:rPr lang="en" sz="1700">
                <a:solidFill>
                  <a:schemeClr val="dk2"/>
                </a:solidFill>
                <a:latin typeface="Montserrat"/>
                <a:ea typeface="Montserrat"/>
                <a:cs typeface="Montserrat"/>
                <a:sym typeface="Montserrat"/>
              </a:rPr>
              <a:t> data type</a:t>
            </a:r>
            <a:endParaRPr b="1" sz="1700">
              <a:solidFill>
                <a:schemeClr val="dk2"/>
              </a:solidFill>
              <a:latin typeface="Montserrat"/>
              <a:ea typeface="Montserrat"/>
              <a:cs typeface="Montserrat"/>
              <a:sym typeface="Montserrat"/>
            </a:endParaRPr>
          </a:p>
        </p:txBody>
      </p:sp>
      <p:sp>
        <p:nvSpPr>
          <p:cNvPr id="240" name="Google Shape;240;p36"/>
          <p:cNvSpPr txBox="1"/>
          <p:nvPr/>
        </p:nvSpPr>
        <p:spPr>
          <a:xfrm>
            <a:off x="3718348" y="1733550"/>
            <a:ext cx="5289300" cy="2031000"/>
          </a:xfrm>
          <a:prstGeom prst="rect">
            <a:avLst/>
          </a:prstGeom>
          <a:noFill/>
          <a:ln>
            <a:noFill/>
          </a:ln>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Logical Operators: </a:t>
            </a:r>
            <a:endParaRPr sz="1500">
              <a:solidFill>
                <a:srgbClr val="FFFFFF"/>
              </a:solidFill>
              <a:latin typeface="Montserrat"/>
              <a:ea typeface="Montserrat"/>
              <a:cs typeface="Montserrat"/>
              <a:sym typeface="Montserrat"/>
            </a:endParaRPr>
          </a:p>
          <a:p>
            <a:pPr indent="-323850" lvl="0" marL="914400" rtl="0" algn="l">
              <a:lnSpc>
                <a:spcPct val="115000"/>
              </a:lnSpc>
              <a:spcBef>
                <a:spcPts val="1000"/>
              </a:spcBef>
              <a:spcAft>
                <a:spcPts val="0"/>
              </a:spcAft>
              <a:buClr>
                <a:srgbClr val="FFFFFF"/>
              </a:buClr>
              <a:buSzPts val="1500"/>
              <a:buFont typeface="Roboto"/>
              <a:buChar char="●"/>
            </a:pPr>
            <a:r>
              <a:rPr b="1" lang="en" sz="1500">
                <a:solidFill>
                  <a:srgbClr val="FFFFFF"/>
                </a:solidFill>
                <a:latin typeface="Courier New"/>
                <a:ea typeface="Courier New"/>
                <a:cs typeface="Courier New"/>
                <a:sym typeface="Courier New"/>
              </a:rPr>
              <a:t>a</a:t>
            </a:r>
            <a:r>
              <a:rPr b="1" lang="en" sz="1500">
                <a:solidFill>
                  <a:srgbClr val="FFFFFF"/>
                </a:solidFill>
                <a:latin typeface="Courier New"/>
                <a:ea typeface="Courier New"/>
                <a:cs typeface="Courier New"/>
                <a:sym typeface="Courier New"/>
              </a:rPr>
              <a:t>nd	 	</a:t>
            </a:r>
            <a:r>
              <a:rPr lang="en" sz="1500">
                <a:solidFill>
                  <a:srgbClr val="FFFFFF"/>
                </a:solidFill>
                <a:latin typeface="Roboto"/>
                <a:ea typeface="Roboto"/>
                <a:cs typeface="Roboto"/>
                <a:sym typeface="Roboto"/>
              </a:rPr>
              <a:t>-</a:t>
            </a:r>
            <a:r>
              <a:rPr lang="en" sz="1500">
                <a:solidFill>
                  <a:srgbClr val="FFFFFF"/>
                </a:solidFill>
                <a:latin typeface="Montserrat"/>
                <a:ea typeface="Montserrat"/>
                <a:cs typeface="Montserrat"/>
                <a:sym typeface="Montserrat"/>
              </a:rPr>
              <a:t> </a:t>
            </a:r>
            <a:r>
              <a:rPr lang="en">
                <a:solidFill>
                  <a:srgbClr val="FFFFFF"/>
                </a:solidFill>
                <a:latin typeface="Montserrat"/>
                <a:ea typeface="Montserrat"/>
                <a:cs typeface="Montserrat"/>
                <a:sym typeface="Montserrat"/>
              </a:rPr>
              <a:t>Boolean AND Operation</a:t>
            </a:r>
            <a:endParaRPr>
              <a:solidFill>
                <a:srgbClr val="FFFFFF"/>
              </a:solidFill>
              <a:latin typeface="Montserrat"/>
              <a:ea typeface="Montserrat"/>
              <a:cs typeface="Montserrat"/>
              <a:sym typeface="Montserrat"/>
            </a:endParaRPr>
          </a:p>
          <a:p>
            <a:pPr indent="-323850" lvl="0" marL="914400" rtl="0" algn="l">
              <a:lnSpc>
                <a:spcPct val="115000"/>
              </a:lnSpc>
              <a:spcBef>
                <a:spcPts val="0"/>
              </a:spcBef>
              <a:spcAft>
                <a:spcPts val="0"/>
              </a:spcAft>
              <a:buClr>
                <a:srgbClr val="FFFFFF"/>
              </a:buClr>
              <a:buSzPts val="1500"/>
              <a:buFont typeface="Roboto"/>
              <a:buChar char="●"/>
            </a:pPr>
            <a:r>
              <a:rPr b="1" lang="en" sz="1500">
                <a:solidFill>
                  <a:srgbClr val="FFFFFF"/>
                </a:solidFill>
                <a:latin typeface="Courier New"/>
                <a:ea typeface="Courier New"/>
                <a:cs typeface="Courier New"/>
                <a:sym typeface="Courier New"/>
              </a:rPr>
              <a:t>or		</a:t>
            </a:r>
            <a:r>
              <a:rPr lang="en" sz="1500">
                <a:solidFill>
                  <a:schemeClr val="lt1"/>
                </a:solidFill>
                <a:latin typeface="Roboto"/>
                <a:ea typeface="Roboto"/>
                <a:cs typeface="Roboto"/>
                <a:sym typeface="Roboto"/>
              </a:rPr>
              <a:t>-</a:t>
            </a:r>
            <a:r>
              <a:rPr lang="en" sz="1500">
                <a:solidFill>
                  <a:schemeClr val="lt1"/>
                </a:solidFill>
                <a:latin typeface="Montserrat"/>
                <a:ea typeface="Montserrat"/>
                <a:cs typeface="Montserrat"/>
                <a:sym typeface="Montserrat"/>
              </a:rPr>
              <a:t> </a:t>
            </a:r>
            <a:r>
              <a:rPr lang="en">
                <a:solidFill>
                  <a:schemeClr val="lt1"/>
                </a:solidFill>
                <a:latin typeface="Montserrat"/>
                <a:ea typeface="Montserrat"/>
                <a:cs typeface="Montserrat"/>
                <a:sym typeface="Montserrat"/>
              </a:rPr>
              <a:t>Boolean OR Operation</a:t>
            </a:r>
            <a:endParaRPr b="1">
              <a:solidFill>
                <a:srgbClr val="FFFFFF"/>
              </a:solidFill>
              <a:latin typeface="Roboto"/>
              <a:ea typeface="Roboto"/>
              <a:cs typeface="Roboto"/>
              <a:sym typeface="Roboto"/>
            </a:endParaRPr>
          </a:p>
          <a:p>
            <a:pPr indent="-323850" lvl="0" marL="914400" rtl="0" algn="l">
              <a:lnSpc>
                <a:spcPct val="200000"/>
              </a:lnSpc>
              <a:spcBef>
                <a:spcPts val="0"/>
              </a:spcBef>
              <a:spcAft>
                <a:spcPts val="0"/>
              </a:spcAft>
              <a:buClr>
                <a:srgbClr val="FFFFFF"/>
              </a:buClr>
              <a:buSzPts val="1500"/>
              <a:buFont typeface="Roboto"/>
              <a:buChar char="●"/>
            </a:pPr>
            <a:r>
              <a:rPr b="1" lang="en" sz="1500">
                <a:solidFill>
                  <a:srgbClr val="FFFFFF"/>
                </a:solidFill>
                <a:latin typeface="Courier New"/>
                <a:ea typeface="Courier New"/>
                <a:cs typeface="Courier New"/>
                <a:sym typeface="Courier New"/>
              </a:rPr>
              <a:t>not</a:t>
            </a:r>
            <a:r>
              <a:rPr b="1" lang="en" sz="1500">
                <a:solidFill>
                  <a:srgbClr val="FFFFFF"/>
                </a:solidFill>
                <a:latin typeface="Roboto"/>
                <a:ea typeface="Roboto"/>
                <a:cs typeface="Roboto"/>
                <a:sym typeface="Roboto"/>
              </a:rPr>
              <a:t>		 </a:t>
            </a:r>
            <a:r>
              <a:rPr lang="en" sz="1500">
                <a:solidFill>
                  <a:schemeClr val="lt1"/>
                </a:solidFill>
                <a:latin typeface="Roboto"/>
                <a:ea typeface="Roboto"/>
                <a:cs typeface="Roboto"/>
                <a:sym typeface="Roboto"/>
              </a:rPr>
              <a:t>-</a:t>
            </a:r>
            <a:r>
              <a:rPr lang="en" sz="1500">
                <a:solidFill>
                  <a:schemeClr val="lt1"/>
                </a:solidFill>
                <a:latin typeface="Montserrat"/>
                <a:ea typeface="Montserrat"/>
                <a:cs typeface="Montserrat"/>
                <a:sym typeface="Montserrat"/>
              </a:rPr>
              <a:t> </a:t>
            </a:r>
            <a:r>
              <a:rPr lang="en">
                <a:solidFill>
                  <a:schemeClr val="lt1"/>
                </a:solidFill>
                <a:latin typeface="Montserrat"/>
                <a:ea typeface="Montserrat"/>
                <a:cs typeface="Montserrat"/>
                <a:sym typeface="Montserrat"/>
              </a:rPr>
              <a:t>Boolean Not Operation</a:t>
            </a:r>
            <a:endParaRPr b="1">
              <a:solidFill>
                <a:srgbClr val="FFFFFF"/>
              </a:solidFill>
              <a:latin typeface="Roboto"/>
              <a:ea typeface="Roboto"/>
              <a:cs typeface="Roboto"/>
              <a:sym typeface="Roboto"/>
            </a:endParaRPr>
          </a:p>
          <a:p>
            <a:pPr indent="-323850" lvl="0" marL="457200" rtl="0" algn="l">
              <a:lnSpc>
                <a:spcPct val="150000"/>
              </a:lnSpc>
              <a:spcBef>
                <a:spcPts val="0"/>
              </a:spcBef>
              <a:spcAft>
                <a:spcPts val="0"/>
              </a:spcAft>
              <a:buClr>
                <a:srgbClr val="FFFFFF"/>
              </a:buClr>
              <a:buSzPts val="1500"/>
              <a:buFont typeface="Montserrat"/>
              <a:buChar char="●"/>
            </a:pPr>
            <a:r>
              <a:rPr lang="en" sz="1500">
                <a:solidFill>
                  <a:srgbClr val="FFFFFF"/>
                </a:solidFill>
                <a:latin typeface="Montserrat"/>
                <a:ea typeface="Montserrat"/>
                <a:cs typeface="Montserrat"/>
                <a:sym typeface="Montserrat"/>
              </a:rPr>
              <a:t>Comparison Operators </a:t>
            </a:r>
            <a:r>
              <a:rPr lang="en" sz="1500">
                <a:solidFill>
                  <a:schemeClr val="lt1"/>
                </a:solidFill>
                <a:latin typeface="Montserrat"/>
                <a:ea typeface="Montserrat"/>
                <a:cs typeface="Montserrat"/>
                <a:sym typeface="Montserrat"/>
              </a:rPr>
              <a:t>output boolean values.</a:t>
            </a:r>
            <a:endParaRPr sz="1500">
              <a:solidFill>
                <a:srgbClr val="FFFFFF"/>
              </a:solidFill>
              <a:latin typeface="Montserrat"/>
              <a:ea typeface="Montserrat"/>
              <a:cs typeface="Montserrat"/>
              <a:sym typeface="Montserrat"/>
            </a:endParaRPr>
          </a:p>
          <a:p>
            <a:pPr indent="-323850" lvl="0" marL="914400" rtl="0" algn="l">
              <a:lnSpc>
                <a:spcPct val="150000"/>
              </a:lnSpc>
              <a:spcBef>
                <a:spcPts val="0"/>
              </a:spcBef>
              <a:spcAft>
                <a:spcPts val="0"/>
              </a:spcAft>
              <a:buClr>
                <a:srgbClr val="FFFFFF"/>
              </a:buClr>
              <a:buSzPts val="1500"/>
              <a:buFont typeface="Courier New"/>
              <a:buChar char="●"/>
            </a:pPr>
            <a:r>
              <a:rPr b="1" lang="en" sz="1500">
                <a:solidFill>
                  <a:srgbClr val="FFFFFF"/>
                </a:solidFill>
                <a:latin typeface="Courier New"/>
                <a:ea typeface="Courier New"/>
                <a:cs typeface="Courier New"/>
                <a:sym typeface="Courier New"/>
              </a:rPr>
              <a:t>(==, is, !=, &lt;, &gt;, &lt;=, &gt;=) </a:t>
            </a:r>
            <a:endParaRPr b="1" sz="1500">
              <a:solidFill>
                <a:srgbClr val="FFFFFF"/>
              </a:solidFill>
              <a:latin typeface="Courier New"/>
              <a:ea typeface="Courier New"/>
              <a:cs typeface="Courier New"/>
              <a:sym typeface="Courier New"/>
            </a:endParaRPr>
          </a:p>
          <a:p>
            <a:pPr indent="0" lvl="0" marL="457200" rtl="0" algn="l">
              <a:lnSpc>
                <a:spcPct val="150000"/>
              </a:lnSpc>
              <a:spcBef>
                <a:spcPts val="0"/>
              </a:spcBef>
              <a:spcAft>
                <a:spcPts val="0"/>
              </a:spcAft>
              <a:buNone/>
            </a:pPr>
            <a:r>
              <a:t/>
            </a:r>
            <a:endParaRPr sz="1500">
              <a:solidFill>
                <a:srgbClr val="FFFFFF"/>
              </a:solidFill>
              <a:latin typeface="Montserrat"/>
              <a:ea typeface="Montserrat"/>
              <a:cs typeface="Montserrat"/>
              <a:sym typeface="Montserrat"/>
            </a:endParaRPr>
          </a:p>
        </p:txBody>
      </p:sp>
      <p:sp>
        <p:nvSpPr>
          <p:cNvPr id="241" name="Google Shape;241;p36"/>
          <p:cNvSpPr/>
          <p:nvPr/>
        </p:nvSpPr>
        <p:spPr>
          <a:xfrm>
            <a:off x="746375" y="326877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6"/>
          <p:cNvSpPr txBox="1"/>
          <p:nvPr/>
        </p:nvSpPr>
        <p:spPr>
          <a:xfrm>
            <a:off x="843432" y="32900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4</a:t>
            </a:r>
            <a:endParaRPr b="1" i="0" sz="1600" u="none" cap="none" strike="noStrike">
              <a:solidFill>
                <a:srgbClr val="FFFFFF"/>
              </a:solidFill>
              <a:latin typeface="Montserrat"/>
              <a:ea typeface="Montserrat"/>
              <a:cs typeface="Montserrat"/>
              <a:sym typeface="Montserrat"/>
            </a:endParaRPr>
          </a:p>
        </p:txBody>
      </p:sp>
      <p:sp>
        <p:nvSpPr>
          <p:cNvPr id="243" name="Google Shape;243;p36"/>
          <p:cNvSpPr txBox="1"/>
          <p:nvPr/>
        </p:nvSpPr>
        <p:spPr>
          <a:xfrm>
            <a:off x="1217375" y="329007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None </a:t>
            </a:r>
            <a:r>
              <a:rPr lang="en" sz="1700">
                <a:solidFill>
                  <a:srgbClr val="D9D9D9"/>
                </a:solidFill>
                <a:latin typeface="Montserrat"/>
                <a:ea typeface="Montserrat"/>
                <a:cs typeface="Montserrat"/>
                <a:sym typeface="Montserrat"/>
              </a:rPr>
              <a:t>data type</a:t>
            </a:r>
            <a:endParaRPr b="1" sz="1700">
              <a:solidFill>
                <a:srgbClr val="D9D9D9"/>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0"/>
                                        </p:tgtEl>
                                        <p:attrNameLst>
                                          <p:attrName>style.visibility</p:attrName>
                                        </p:attrNameLst>
                                      </p:cBhvr>
                                      <p:to>
                                        <p:strVal val="visible"/>
                                      </p:to>
                                    </p:set>
                                    <p:animEffect filter="fade" transition="in">
                                      <p:cBhvr>
                                        <p:cTn dur="500"/>
                                        <p:tgtEl>
                                          <p:spTgt spid="2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nvSpPr>
        <p:spPr>
          <a:xfrm>
            <a:off x="1735300" y="1735300"/>
            <a:ext cx="71910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49" name="Google Shape;249;p37"/>
          <p:cNvSpPr txBox="1"/>
          <p:nvPr/>
        </p:nvSpPr>
        <p:spPr>
          <a:xfrm>
            <a:off x="87400" y="62425"/>
            <a:ext cx="82644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50" name="Google Shape;250;p37"/>
          <p:cNvSpPr txBox="1"/>
          <p:nvPr/>
        </p:nvSpPr>
        <p:spPr>
          <a:xfrm>
            <a:off x="12475" y="12475"/>
            <a:ext cx="9144000" cy="749100"/>
          </a:xfrm>
          <a:prstGeom prst="rect">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Montserrat"/>
                <a:ea typeface="Montserrat"/>
                <a:cs typeface="Montserrat"/>
                <a:sym typeface="Montserrat"/>
              </a:rPr>
              <a:t>Code Demo - Boolean Data Type</a:t>
            </a:r>
            <a:endParaRPr sz="3500">
              <a:solidFill>
                <a:srgbClr val="FFFFFF"/>
              </a:solidFill>
              <a:latin typeface="Montserrat"/>
              <a:ea typeface="Montserrat"/>
              <a:cs typeface="Montserrat"/>
              <a:sym typeface="Montserra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a:t>
            </a:r>
            <a:r>
              <a:rPr lang="en"/>
              <a:t> Data Types </a:t>
            </a:r>
            <a:endParaRPr/>
          </a:p>
        </p:txBody>
      </p:sp>
      <p:sp>
        <p:nvSpPr>
          <p:cNvPr id="256" name="Google Shape;256;p38"/>
          <p:cNvSpPr/>
          <p:nvPr/>
        </p:nvSpPr>
        <p:spPr>
          <a:xfrm>
            <a:off x="3547700" y="0"/>
            <a:ext cx="5596500" cy="5143500"/>
          </a:xfrm>
          <a:prstGeom prst="rect">
            <a:avLst/>
          </a:prstGeom>
          <a:solidFill>
            <a:srgbClr val="2074B9"/>
          </a:solidFill>
          <a:ln>
            <a:noFill/>
          </a:ln>
        </p:spPr>
        <p:txBody>
          <a:bodyPr anchorCtr="0" anchor="t" bIns="91425" lIns="274300" spcFirstLastPara="1" rIns="91425" wrap="square" tIns="1371600">
            <a:noAutofit/>
          </a:bodyPr>
          <a:lstStyle/>
          <a:p>
            <a:pPr indent="-323850" lvl="0" marL="457200" rtl="0" algn="l">
              <a:lnSpc>
                <a:spcPct val="150000"/>
              </a:lnSpc>
              <a:spcBef>
                <a:spcPts val="0"/>
              </a:spcBef>
              <a:spcAft>
                <a:spcPts val="0"/>
              </a:spcAft>
              <a:buClr>
                <a:srgbClr val="FFFFFF"/>
              </a:buClr>
              <a:buSzPts val="1500"/>
              <a:buFont typeface="Montserrat"/>
              <a:buChar char="●"/>
            </a:pPr>
            <a:r>
              <a:rPr lang="en" sz="1500">
                <a:solidFill>
                  <a:schemeClr val="lt1"/>
                </a:solidFill>
                <a:latin typeface="Montserrat"/>
                <a:ea typeface="Montserrat"/>
                <a:cs typeface="Montserrat"/>
                <a:sym typeface="Montserrat"/>
              </a:rPr>
              <a:t>signifies the absence of a value in many situations.</a:t>
            </a:r>
            <a:endParaRPr sz="1500">
              <a:solidFill>
                <a:schemeClr val="lt1"/>
              </a:solidFill>
              <a:latin typeface="Montserrat"/>
              <a:ea typeface="Montserrat"/>
              <a:cs typeface="Montserrat"/>
              <a:sym typeface="Montserrat"/>
            </a:endParaRPr>
          </a:p>
          <a:p>
            <a:pPr indent="-323850" lvl="0" marL="457200" rtl="0" algn="l">
              <a:lnSpc>
                <a:spcPct val="150000"/>
              </a:lnSpc>
              <a:spcBef>
                <a:spcPts val="0"/>
              </a:spcBef>
              <a:spcAft>
                <a:spcPts val="0"/>
              </a:spcAft>
              <a:buClr>
                <a:schemeClr val="lt1"/>
              </a:buClr>
              <a:buSzPts val="1500"/>
              <a:buFont typeface="Montserrat"/>
              <a:buChar char="●"/>
            </a:pPr>
            <a:r>
              <a:rPr lang="en" sz="1500">
                <a:solidFill>
                  <a:schemeClr val="lt1"/>
                </a:solidFill>
                <a:latin typeface="Montserrat"/>
                <a:ea typeface="Montserrat"/>
                <a:cs typeface="Montserrat"/>
                <a:sym typeface="Montserrat"/>
              </a:rPr>
              <a:t>accessed through the built-in keyword </a:t>
            </a:r>
            <a:r>
              <a:rPr b="1" lang="en" sz="1500">
                <a:solidFill>
                  <a:schemeClr val="lt1"/>
                </a:solidFill>
                <a:latin typeface="Montserrat"/>
                <a:ea typeface="Montserrat"/>
                <a:cs typeface="Montserrat"/>
                <a:sym typeface="Montserrat"/>
              </a:rPr>
              <a:t>None</a:t>
            </a:r>
            <a:endParaRPr b="1" sz="1500">
              <a:solidFill>
                <a:schemeClr val="lt1"/>
              </a:solidFill>
              <a:latin typeface="Montserrat"/>
              <a:ea typeface="Montserrat"/>
              <a:cs typeface="Montserrat"/>
              <a:sym typeface="Montserrat"/>
            </a:endParaRPr>
          </a:p>
        </p:txBody>
      </p:sp>
      <p:sp>
        <p:nvSpPr>
          <p:cNvPr id="257" name="Google Shape;257;p38"/>
          <p:cNvSpPr/>
          <p:nvPr/>
        </p:nvSpPr>
        <p:spPr>
          <a:xfrm>
            <a:off x="3934150" y="598475"/>
            <a:ext cx="2992500" cy="42540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0" lIns="91425" spcFirstLastPara="1" rIns="91425" wrap="square" tIns="137150">
            <a:noAutofit/>
          </a:bodyPr>
          <a:lstStyle/>
          <a:p>
            <a:pPr indent="0" lvl="0" marL="0" rtl="0" algn="l">
              <a:lnSpc>
                <a:spcPct val="150000"/>
              </a:lnSpc>
              <a:spcBef>
                <a:spcPts val="0"/>
              </a:spcBef>
              <a:spcAft>
                <a:spcPts val="0"/>
              </a:spcAft>
              <a:buNone/>
            </a:pPr>
            <a:r>
              <a:rPr b="1" lang="en" sz="1800">
                <a:solidFill>
                  <a:schemeClr val="lt1"/>
                </a:solidFill>
                <a:latin typeface="Montserrat"/>
                <a:ea typeface="Montserrat"/>
                <a:cs typeface="Montserrat"/>
                <a:sym typeface="Montserrat"/>
              </a:rPr>
              <a:t>None</a:t>
            </a:r>
            <a:r>
              <a:rPr lang="en" sz="1800">
                <a:solidFill>
                  <a:schemeClr val="lt1"/>
                </a:solidFill>
                <a:latin typeface="Montserrat"/>
                <a:ea typeface="Montserrat"/>
                <a:cs typeface="Montserrat"/>
                <a:sym typeface="Montserrat"/>
              </a:rPr>
              <a:t> data type</a:t>
            </a:r>
            <a:endParaRPr/>
          </a:p>
        </p:txBody>
      </p:sp>
      <p:sp>
        <p:nvSpPr>
          <p:cNvPr id="258" name="Google Shape;258;p38"/>
          <p:cNvSpPr/>
          <p:nvPr/>
        </p:nvSpPr>
        <p:spPr>
          <a:xfrm>
            <a:off x="746450" y="1478424"/>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8"/>
          <p:cNvSpPr txBox="1"/>
          <p:nvPr/>
        </p:nvSpPr>
        <p:spPr>
          <a:xfrm>
            <a:off x="843507" y="1499743"/>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1</a:t>
            </a:r>
            <a:endParaRPr b="1" i="0" sz="1600" u="none" cap="none" strike="noStrike">
              <a:solidFill>
                <a:srgbClr val="FFFFFF"/>
              </a:solidFill>
              <a:latin typeface="Montserrat"/>
              <a:ea typeface="Montserrat"/>
              <a:cs typeface="Montserrat"/>
              <a:sym typeface="Montserrat"/>
            </a:endParaRPr>
          </a:p>
        </p:txBody>
      </p:sp>
      <p:sp>
        <p:nvSpPr>
          <p:cNvPr id="260" name="Google Shape;260;p38"/>
          <p:cNvSpPr/>
          <p:nvPr/>
        </p:nvSpPr>
        <p:spPr>
          <a:xfrm>
            <a:off x="746450" y="207518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38"/>
          <p:cNvSpPr txBox="1"/>
          <p:nvPr/>
        </p:nvSpPr>
        <p:spPr>
          <a:xfrm>
            <a:off x="843507" y="2096501"/>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2</a:t>
            </a:r>
            <a:endParaRPr b="1" i="0" sz="1600" u="none" cap="none" strike="noStrike">
              <a:solidFill>
                <a:srgbClr val="FFFFFF"/>
              </a:solidFill>
              <a:latin typeface="Montserrat"/>
              <a:ea typeface="Montserrat"/>
              <a:cs typeface="Montserrat"/>
              <a:sym typeface="Montserrat"/>
            </a:endParaRPr>
          </a:p>
        </p:txBody>
      </p:sp>
      <p:sp>
        <p:nvSpPr>
          <p:cNvPr id="262" name="Google Shape;262;p38"/>
          <p:cNvSpPr txBox="1"/>
          <p:nvPr/>
        </p:nvSpPr>
        <p:spPr>
          <a:xfrm>
            <a:off x="1217375" y="1499755"/>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Numeric</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263" name="Google Shape;263;p38"/>
          <p:cNvSpPr txBox="1"/>
          <p:nvPr/>
        </p:nvSpPr>
        <p:spPr>
          <a:xfrm>
            <a:off x="1217375" y="2096513"/>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String</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264" name="Google Shape;264;p38"/>
          <p:cNvSpPr/>
          <p:nvPr/>
        </p:nvSpPr>
        <p:spPr>
          <a:xfrm>
            <a:off x="746375" y="267197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8"/>
          <p:cNvSpPr txBox="1"/>
          <p:nvPr/>
        </p:nvSpPr>
        <p:spPr>
          <a:xfrm>
            <a:off x="843432" y="26932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3</a:t>
            </a:r>
            <a:r>
              <a:rPr b="1" i="0" lang="en" sz="1600" u="none" cap="none" strike="noStrike">
                <a:solidFill>
                  <a:srgbClr val="FFFFFF"/>
                </a:solidFill>
                <a:latin typeface="Montserrat"/>
                <a:ea typeface="Montserrat"/>
                <a:cs typeface="Montserrat"/>
                <a:sym typeface="Montserrat"/>
              </a:rPr>
              <a:t>13</a:t>
            </a:r>
            <a:endParaRPr b="1" i="0" sz="1600" u="none" cap="none" strike="noStrike">
              <a:solidFill>
                <a:srgbClr val="FFFFFF"/>
              </a:solidFill>
              <a:latin typeface="Montserrat"/>
              <a:ea typeface="Montserrat"/>
              <a:cs typeface="Montserrat"/>
              <a:sym typeface="Montserrat"/>
            </a:endParaRPr>
          </a:p>
        </p:txBody>
      </p:sp>
      <p:sp>
        <p:nvSpPr>
          <p:cNvPr id="266" name="Google Shape;266;p38"/>
          <p:cNvSpPr txBox="1"/>
          <p:nvPr/>
        </p:nvSpPr>
        <p:spPr>
          <a:xfrm>
            <a:off x="1217375" y="269327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Boolean</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267" name="Google Shape;267;p38"/>
          <p:cNvSpPr/>
          <p:nvPr/>
        </p:nvSpPr>
        <p:spPr>
          <a:xfrm>
            <a:off x="746375" y="3268771"/>
            <a:ext cx="288000" cy="292500"/>
          </a:xfrm>
          <a:prstGeom prst="snip2DiagRect">
            <a:avLst>
              <a:gd fmla="val 0" name="adj1"/>
              <a:gd fmla="val 16667" name="adj2"/>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8"/>
          <p:cNvSpPr txBox="1"/>
          <p:nvPr/>
        </p:nvSpPr>
        <p:spPr>
          <a:xfrm>
            <a:off x="843432" y="32900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4</a:t>
            </a:r>
            <a:endParaRPr b="1" i="0" sz="1600" u="none" cap="none" strike="noStrike">
              <a:solidFill>
                <a:srgbClr val="FFFFFF"/>
              </a:solidFill>
              <a:latin typeface="Montserrat"/>
              <a:ea typeface="Montserrat"/>
              <a:cs typeface="Montserrat"/>
              <a:sym typeface="Montserrat"/>
            </a:endParaRPr>
          </a:p>
        </p:txBody>
      </p:sp>
      <p:sp>
        <p:nvSpPr>
          <p:cNvPr id="269" name="Google Shape;269;p38"/>
          <p:cNvSpPr txBox="1"/>
          <p:nvPr/>
        </p:nvSpPr>
        <p:spPr>
          <a:xfrm>
            <a:off x="1217375" y="329002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chemeClr val="dk2"/>
                </a:solidFill>
                <a:latin typeface="Montserrat"/>
                <a:ea typeface="Montserrat"/>
                <a:cs typeface="Montserrat"/>
                <a:sym typeface="Montserrat"/>
              </a:rPr>
              <a:t>None</a:t>
            </a:r>
            <a:r>
              <a:rPr lang="en" sz="1700">
                <a:solidFill>
                  <a:schemeClr val="dk2"/>
                </a:solidFill>
                <a:latin typeface="Montserrat"/>
                <a:ea typeface="Montserrat"/>
                <a:cs typeface="Montserrat"/>
                <a:sym typeface="Montserrat"/>
              </a:rPr>
              <a:t> data type</a:t>
            </a:r>
            <a:endParaRPr b="1" sz="1700">
              <a:solidFill>
                <a:schemeClr val="dk2"/>
              </a:solidFill>
              <a:latin typeface="Montserrat"/>
              <a:ea typeface="Montserrat"/>
              <a:cs typeface="Montserrat"/>
              <a:sym typeface="Montserrat"/>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Type-casting in Python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Type-casting in Python </a:t>
            </a:r>
            <a:endParaRPr/>
          </a:p>
        </p:txBody>
      </p:sp>
      <p:sp>
        <p:nvSpPr>
          <p:cNvPr id="280" name="Google Shape;280;p40"/>
          <p:cNvSpPr txBox="1"/>
          <p:nvPr>
            <p:ph idx="1" type="body"/>
          </p:nvPr>
        </p:nvSpPr>
        <p:spPr>
          <a:xfrm>
            <a:off x="311700" y="3403475"/>
            <a:ext cx="8520600" cy="925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AutoNum type="arabicPeriod"/>
            </a:pPr>
            <a:r>
              <a:rPr b="1" lang="en" sz="1700"/>
              <a:t>Implicit</a:t>
            </a:r>
            <a:r>
              <a:rPr lang="en" sz="1700"/>
              <a:t> Cast: done by the interpreter</a:t>
            </a:r>
            <a:endParaRPr sz="1700"/>
          </a:p>
          <a:p>
            <a:pPr indent="-336550" lvl="0" marL="457200" rtl="0" algn="l">
              <a:spcBef>
                <a:spcPts val="1000"/>
              </a:spcBef>
              <a:spcAft>
                <a:spcPts val="0"/>
              </a:spcAft>
              <a:buSzPts val="1700"/>
              <a:buAutoNum type="arabicPeriod"/>
            </a:pPr>
            <a:r>
              <a:rPr b="1" lang="en" sz="1700"/>
              <a:t>Explicit</a:t>
            </a:r>
            <a:r>
              <a:rPr lang="en" sz="1700"/>
              <a:t> Cast: done using predefined functions by the programmer</a:t>
            </a:r>
            <a:endParaRPr sz="1700"/>
          </a:p>
        </p:txBody>
      </p:sp>
      <p:grpSp>
        <p:nvGrpSpPr>
          <p:cNvPr id="281" name="Google Shape;281;p40"/>
          <p:cNvGrpSpPr/>
          <p:nvPr/>
        </p:nvGrpSpPr>
        <p:grpSpPr>
          <a:xfrm>
            <a:off x="3136425" y="1236925"/>
            <a:ext cx="2871147" cy="615600"/>
            <a:chOff x="3136425" y="1313125"/>
            <a:chExt cx="2871147" cy="615600"/>
          </a:xfrm>
        </p:grpSpPr>
        <p:sp>
          <p:nvSpPr>
            <p:cNvPr id="282" name="Google Shape;282;p40"/>
            <p:cNvSpPr/>
            <p:nvPr/>
          </p:nvSpPr>
          <p:spPr>
            <a:xfrm>
              <a:off x="3136425" y="1424950"/>
              <a:ext cx="889500" cy="4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Type 1</a:t>
              </a:r>
              <a:endParaRPr sz="1500">
                <a:latin typeface="Montserrat"/>
                <a:ea typeface="Montserrat"/>
                <a:cs typeface="Montserrat"/>
                <a:sym typeface="Montserrat"/>
              </a:endParaRPr>
            </a:p>
          </p:txBody>
        </p:sp>
        <p:sp>
          <p:nvSpPr>
            <p:cNvPr id="283" name="Google Shape;283;p40"/>
            <p:cNvSpPr/>
            <p:nvPr/>
          </p:nvSpPr>
          <p:spPr>
            <a:xfrm>
              <a:off x="5118072" y="1424950"/>
              <a:ext cx="889500" cy="4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Type 2</a:t>
              </a:r>
              <a:endParaRPr sz="1500">
                <a:latin typeface="Montserrat"/>
                <a:ea typeface="Montserrat"/>
                <a:cs typeface="Montserrat"/>
                <a:sym typeface="Montserrat"/>
              </a:endParaRPr>
            </a:p>
          </p:txBody>
        </p:sp>
        <p:cxnSp>
          <p:nvCxnSpPr>
            <p:cNvPr id="284" name="Google Shape;284;p40"/>
            <p:cNvCxnSpPr>
              <a:stCxn id="282" idx="3"/>
              <a:endCxn id="283" idx="1"/>
            </p:cNvCxnSpPr>
            <p:nvPr/>
          </p:nvCxnSpPr>
          <p:spPr>
            <a:xfrm>
              <a:off x="4025925" y="1642750"/>
              <a:ext cx="1092000" cy="0"/>
            </a:xfrm>
            <a:prstGeom prst="straightConnector1">
              <a:avLst/>
            </a:prstGeom>
            <a:noFill/>
            <a:ln cap="flat" cmpd="sng" w="9525">
              <a:solidFill>
                <a:schemeClr val="dk2"/>
              </a:solidFill>
              <a:prstDash val="solid"/>
              <a:round/>
              <a:headEnd len="med" w="med" type="none"/>
              <a:tailEnd len="med" w="med" type="stealth"/>
            </a:ln>
          </p:spPr>
        </p:cxnSp>
        <p:sp>
          <p:nvSpPr>
            <p:cNvPr id="285" name="Google Shape;285;p40"/>
            <p:cNvSpPr txBox="1"/>
            <p:nvPr/>
          </p:nvSpPr>
          <p:spPr>
            <a:xfrm>
              <a:off x="4073865" y="1313125"/>
              <a:ext cx="17241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Montserrat"/>
                  <a:ea typeface="Montserrat"/>
                  <a:cs typeface="Montserrat"/>
                  <a:sym typeface="Montserrat"/>
                </a:rPr>
                <a:t>Type c</a:t>
              </a:r>
              <a:r>
                <a:rPr lang="en">
                  <a:solidFill>
                    <a:schemeClr val="dk2"/>
                  </a:solidFill>
                  <a:latin typeface="Montserrat"/>
                  <a:ea typeface="Montserrat"/>
                  <a:cs typeface="Montserrat"/>
                  <a:sym typeface="Montserrat"/>
                </a:rPr>
                <a:t>ast</a:t>
              </a:r>
              <a:endParaRPr sz="1000"/>
            </a:p>
          </p:txBody>
        </p:sp>
      </p:grpSp>
      <p:grpSp>
        <p:nvGrpSpPr>
          <p:cNvPr id="286" name="Google Shape;286;p40"/>
          <p:cNvGrpSpPr/>
          <p:nvPr/>
        </p:nvGrpSpPr>
        <p:grpSpPr>
          <a:xfrm>
            <a:off x="2487589" y="1998925"/>
            <a:ext cx="3519983" cy="615600"/>
            <a:chOff x="2487589" y="1998925"/>
            <a:chExt cx="3519983" cy="615600"/>
          </a:xfrm>
        </p:grpSpPr>
        <p:grpSp>
          <p:nvGrpSpPr>
            <p:cNvPr id="287" name="Google Shape;287;p40"/>
            <p:cNvGrpSpPr/>
            <p:nvPr/>
          </p:nvGrpSpPr>
          <p:grpSpPr>
            <a:xfrm>
              <a:off x="3136425" y="1998925"/>
              <a:ext cx="2871147" cy="615600"/>
              <a:chOff x="3136425" y="1313125"/>
              <a:chExt cx="2871147" cy="615600"/>
            </a:xfrm>
          </p:grpSpPr>
          <p:sp>
            <p:nvSpPr>
              <p:cNvPr id="288" name="Google Shape;288;p40"/>
              <p:cNvSpPr/>
              <p:nvPr/>
            </p:nvSpPr>
            <p:spPr>
              <a:xfrm>
                <a:off x="3136425" y="1424950"/>
                <a:ext cx="889500" cy="4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float</a:t>
                </a:r>
                <a:endParaRPr sz="1500">
                  <a:latin typeface="Montserrat"/>
                  <a:ea typeface="Montserrat"/>
                  <a:cs typeface="Montserrat"/>
                  <a:sym typeface="Montserrat"/>
                </a:endParaRPr>
              </a:p>
            </p:txBody>
          </p:sp>
          <p:sp>
            <p:nvSpPr>
              <p:cNvPr id="289" name="Google Shape;289;p40"/>
              <p:cNvSpPr/>
              <p:nvPr/>
            </p:nvSpPr>
            <p:spPr>
              <a:xfrm>
                <a:off x="5118072" y="1424950"/>
                <a:ext cx="889500" cy="435600"/>
              </a:xfrm>
              <a:prstGeom prst="roundRect">
                <a:avLst>
                  <a:gd fmla="val 16667" name="adj"/>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int</a:t>
                </a:r>
                <a:endParaRPr sz="1500">
                  <a:latin typeface="Montserrat"/>
                  <a:ea typeface="Montserrat"/>
                  <a:cs typeface="Montserrat"/>
                  <a:sym typeface="Montserrat"/>
                </a:endParaRPr>
              </a:p>
            </p:txBody>
          </p:sp>
          <p:cxnSp>
            <p:nvCxnSpPr>
              <p:cNvPr id="290" name="Google Shape;290;p40"/>
              <p:cNvCxnSpPr>
                <a:stCxn id="288" idx="3"/>
                <a:endCxn id="289" idx="1"/>
              </p:cNvCxnSpPr>
              <p:nvPr/>
            </p:nvCxnSpPr>
            <p:spPr>
              <a:xfrm>
                <a:off x="4025925" y="1642750"/>
                <a:ext cx="1092000" cy="0"/>
              </a:xfrm>
              <a:prstGeom prst="straightConnector1">
                <a:avLst/>
              </a:prstGeom>
              <a:noFill/>
              <a:ln cap="flat" cmpd="sng" w="9525">
                <a:solidFill>
                  <a:schemeClr val="dk2"/>
                </a:solidFill>
                <a:prstDash val="solid"/>
                <a:round/>
                <a:headEnd len="med" w="med" type="none"/>
                <a:tailEnd len="med" w="med" type="stealth"/>
              </a:ln>
            </p:spPr>
          </p:cxnSp>
          <p:sp>
            <p:nvSpPr>
              <p:cNvPr id="291" name="Google Shape;291;p40"/>
              <p:cNvSpPr txBox="1"/>
              <p:nvPr/>
            </p:nvSpPr>
            <p:spPr>
              <a:xfrm>
                <a:off x="4073865" y="1313125"/>
                <a:ext cx="1724100" cy="61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lang="en">
                    <a:solidFill>
                      <a:schemeClr val="dk2"/>
                    </a:solidFill>
                    <a:latin typeface="Montserrat"/>
                    <a:ea typeface="Montserrat"/>
                    <a:cs typeface="Montserrat"/>
                    <a:sym typeface="Montserrat"/>
                  </a:rPr>
                  <a:t>Type cast</a:t>
                </a:r>
                <a:endParaRPr sz="1000"/>
              </a:p>
            </p:txBody>
          </p:sp>
        </p:grpSp>
        <p:sp>
          <p:nvSpPr>
            <p:cNvPr id="292" name="Google Shape;292;p40"/>
            <p:cNvSpPr txBox="1"/>
            <p:nvPr/>
          </p:nvSpPr>
          <p:spPr>
            <a:xfrm>
              <a:off x="2487589" y="2102965"/>
              <a:ext cx="699000" cy="40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1" lang="en">
                  <a:solidFill>
                    <a:schemeClr val="dk2"/>
                  </a:solidFill>
                  <a:latin typeface="Montserrat"/>
                  <a:ea typeface="Montserrat"/>
                  <a:cs typeface="Montserrat"/>
                  <a:sym typeface="Montserrat"/>
                </a:rPr>
                <a:t>E.g.</a:t>
              </a:r>
              <a:endParaRPr b="1" sz="10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1"/>
          <p:cNvSpPr txBox="1"/>
          <p:nvPr/>
        </p:nvSpPr>
        <p:spPr>
          <a:xfrm>
            <a:off x="1735300" y="1735300"/>
            <a:ext cx="71910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98" name="Google Shape;298;p41"/>
          <p:cNvSpPr txBox="1"/>
          <p:nvPr/>
        </p:nvSpPr>
        <p:spPr>
          <a:xfrm>
            <a:off x="87400" y="62425"/>
            <a:ext cx="82644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99" name="Google Shape;299;p41"/>
          <p:cNvSpPr txBox="1"/>
          <p:nvPr/>
        </p:nvSpPr>
        <p:spPr>
          <a:xfrm>
            <a:off x="12475" y="12475"/>
            <a:ext cx="9144000" cy="749100"/>
          </a:xfrm>
          <a:prstGeom prst="rect">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Montserrat"/>
                <a:ea typeface="Montserrat"/>
                <a:cs typeface="Montserrat"/>
                <a:sym typeface="Montserrat"/>
              </a:rPr>
              <a:t>Code Demo - Type casting</a:t>
            </a:r>
            <a:endParaRPr sz="3500">
              <a:solidFill>
                <a:srgbClr val="FFFFFF"/>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2"/>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Expression and Statement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5"/>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Variables in Python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3"/>
          <p:cNvSpPr txBox="1"/>
          <p:nvPr/>
        </p:nvSpPr>
        <p:spPr>
          <a:xfrm>
            <a:off x="1078700" y="1700800"/>
            <a:ext cx="5593200" cy="15237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b="1" lang="en" sz="2200">
                <a:latin typeface="Montserrat"/>
                <a:ea typeface="Montserrat"/>
                <a:cs typeface="Montserrat"/>
                <a:sym typeface="Montserrat"/>
              </a:rPr>
              <a:t>E.g.</a:t>
            </a:r>
            <a:endParaRPr b="1" sz="2200">
              <a:latin typeface="Montserrat"/>
              <a:ea typeface="Montserrat"/>
              <a:cs typeface="Montserrat"/>
              <a:sym typeface="Montserrat"/>
            </a:endParaRPr>
          </a:p>
          <a:p>
            <a:pPr indent="0" lvl="0" marL="0" rtl="0" algn="ctr">
              <a:spcBef>
                <a:spcPts val="0"/>
              </a:spcBef>
              <a:spcAft>
                <a:spcPts val="0"/>
              </a:spcAft>
              <a:buNone/>
            </a:pPr>
            <a:r>
              <a:t/>
            </a:r>
            <a:endParaRPr b="1" sz="2200">
              <a:latin typeface="Montserrat"/>
              <a:ea typeface="Montserrat"/>
              <a:cs typeface="Montserrat"/>
              <a:sym typeface="Montserrat"/>
            </a:endParaRPr>
          </a:p>
          <a:p>
            <a:pPr indent="0" lvl="0" marL="457200" rtl="0" algn="ctr">
              <a:spcBef>
                <a:spcPts val="0"/>
              </a:spcBef>
              <a:spcAft>
                <a:spcPts val="0"/>
              </a:spcAft>
              <a:buNone/>
            </a:pPr>
            <a:r>
              <a:rPr b="1" lang="en" sz="2100">
                <a:latin typeface="Courier New"/>
                <a:ea typeface="Courier New"/>
                <a:cs typeface="Courier New"/>
                <a:sym typeface="Courier New"/>
              </a:rPr>
              <a:t>&gt;&gt; a * 2 + b - 3 </a:t>
            </a:r>
            <a:endParaRPr b="1" sz="2100">
              <a:latin typeface="Courier New"/>
              <a:ea typeface="Courier New"/>
              <a:cs typeface="Courier New"/>
              <a:sym typeface="Courier New"/>
            </a:endParaRPr>
          </a:p>
          <a:p>
            <a:pPr indent="0" lvl="0" marL="457200" rtl="0" algn="ctr">
              <a:spcBef>
                <a:spcPts val="0"/>
              </a:spcBef>
              <a:spcAft>
                <a:spcPts val="0"/>
              </a:spcAft>
              <a:buNone/>
            </a:pPr>
            <a:r>
              <a:t/>
            </a:r>
            <a:endParaRPr b="1" sz="2200">
              <a:latin typeface="Montserrat"/>
              <a:ea typeface="Montserrat"/>
              <a:cs typeface="Montserrat"/>
              <a:sym typeface="Montserrat"/>
            </a:endParaRPr>
          </a:p>
        </p:txBody>
      </p:sp>
      <p:sp>
        <p:nvSpPr>
          <p:cNvPr id="310" name="Google Shape;310;p43"/>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a:t>
            </a:r>
            <a:r>
              <a:rPr b="1" lang="en"/>
              <a:t>expression </a:t>
            </a:r>
            <a:r>
              <a:rPr lang="en"/>
              <a:t>is a collection of variables, literals and operators.</a:t>
            </a:r>
            <a:endParaRPr/>
          </a:p>
        </p:txBody>
      </p:sp>
      <p:grpSp>
        <p:nvGrpSpPr>
          <p:cNvPr id="311" name="Google Shape;311;p43"/>
          <p:cNvGrpSpPr/>
          <p:nvPr/>
        </p:nvGrpSpPr>
        <p:grpSpPr>
          <a:xfrm>
            <a:off x="3732125" y="1469275"/>
            <a:ext cx="2063400" cy="1078800"/>
            <a:chOff x="3503525" y="1697875"/>
            <a:chExt cx="2063400" cy="1078800"/>
          </a:xfrm>
        </p:grpSpPr>
        <p:sp>
          <p:nvSpPr>
            <p:cNvPr id="312" name="Google Shape;312;p43"/>
            <p:cNvSpPr txBox="1"/>
            <p:nvPr/>
          </p:nvSpPr>
          <p:spPr>
            <a:xfrm>
              <a:off x="4072325" y="1697875"/>
              <a:ext cx="1494600" cy="461700"/>
            </a:xfrm>
            <a:prstGeom prst="rect">
              <a:avLst/>
            </a:prstGeom>
            <a:noFill/>
            <a:ln cap="flat" cmpd="sng" w="9525">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operators</a:t>
              </a:r>
              <a:endParaRPr sz="1800">
                <a:latin typeface="Montserrat"/>
                <a:ea typeface="Montserrat"/>
                <a:cs typeface="Montserrat"/>
                <a:sym typeface="Montserrat"/>
              </a:endParaRPr>
            </a:p>
          </p:txBody>
        </p:sp>
        <p:cxnSp>
          <p:nvCxnSpPr>
            <p:cNvPr id="313" name="Google Shape;313;p43"/>
            <p:cNvCxnSpPr>
              <a:stCxn id="312" idx="2"/>
            </p:cNvCxnSpPr>
            <p:nvPr/>
          </p:nvCxnSpPr>
          <p:spPr>
            <a:xfrm flipH="1">
              <a:off x="4152425" y="2159575"/>
              <a:ext cx="667200" cy="576300"/>
            </a:xfrm>
            <a:prstGeom prst="straightConnector1">
              <a:avLst/>
            </a:prstGeom>
            <a:noFill/>
            <a:ln cap="flat" cmpd="sng" w="19050">
              <a:solidFill>
                <a:srgbClr val="FF0000"/>
              </a:solidFill>
              <a:prstDash val="solid"/>
              <a:round/>
              <a:headEnd len="med" w="med" type="none"/>
              <a:tailEnd len="med" w="med" type="stealth"/>
            </a:ln>
          </p:spPr>
        </p:cxnSp>
        <p:cxnSp>
          <p:nvCxnSpPr>
            <p:cNvPr id="314" name="Google Shape;314;p43"/>
            <p:cNvCxnSpPr>
              <a:stCxn id="312" idx="2"/>
            </p:cNvCxnSpPr>
            <p:nvPr/>
          </p:nvCxnSpPr>
          <p:spPr>
            <a:xfrm flipH="1">
              <a:off x="4728425" y="2159575"/>
              <a:ext cx="91200" cy="617100"/>
            </a:xfrm>
            <a:prstGeom prst="straightConnector1">
              <a:avLst/>
            </a:prstGeom>
            <a:noFill/>
            <a:ln cap="flat" cmpd="sng" w="19050">
              <a:solidFill>
                <a:srgbClr val="FF0000"/>
              </a:solidFill>
              <a:prstDash val="solid"/>
              <a:round/>
              <a:headEnd len="med" w="med" type="none"/>
              <a:tailEnd len="med" w="med" type="stealth"/>
            </a:ln>
          </p:spPr>
        </p:cxnSp>
        <p:cxnSp>
          <p:nvCxnSpPr>
            <p:cNvPr id="315" name="Google Shape;315;p43"/>
            <p:cNvCxnSpPr>
              <a:stCxn id="312" idx="2"/>
            </p:cNvCxnSpPr>
            <p:nvPr/>
          </p:nvCxnSpPr>
          <p:spPr>
            <a:xfrm flipH="1">
              <a:off x="3503525" y="2159575"/>
              <a:ext cx="1316100" cy="592500"/>
            </a:xfrm>
            <a:prstGeom prst="straightConnector1">
              <a:avLst/>
            </a:prstGeom>
            <a:noFill/>
            <a:ln cap="flat" cmpd="sng" w="19050">
              <a:solidFill>
                <a:srgbClr val="FF0000"/>
              </a:solidFill>
              <a:prstDash val="solid"/>
              <a:round/>
              <a:headEnd len="med" w="med" type="none"/>
              <a:tailEnd len="med" w="med" type="stealth"/>
            </a:ln>
          </p:spPr>
        </p:cxnSp>
      </p:grpSp>
      <p:grpSp>
        <p:nvGrpSpPr>
          <p:cNvPr id="316" name="Google Shape;316;p43"/>
          <p:cNvGrpSpPr/>
          <p:nvPr/>
        </p:nvGrpSpPr>
        <p:grpSpPr>
          <a:xfrm>
            <a:off x="2395925" y="2805775"/>
            <a:ext cx="2170500" cy="1106400"/>
            <a:chOff x="2700725" y="2881975"/>
            <a:chExt cx="2170500" cy="1106400"/>
          </a:xfrm>
        </p:grpSpPr>
        <p:sp>
          <p:nvSpPr>
            <p:cNvPr id="317" name="Google Shape;317;p43"/>
            <p:cNvSpPr txBox="1"/>
            <p:nvPr/>
          </p:nvSpPr>
          <p:spPr>
            <a:xfrm>
              <a:off x="2700725" y="3526675"/>
              <a:ext cx="1494600" cy="461700"/>
            </a:xfrm>
            <a:prstGeom prst="rect">
              <a:avLst/>
            </a:prstGeom>
            <a:noFill/>
            <a:ln cap="flat" cmpd="sng" w="9525">
              <a:solidFill>
                <a:srgbClr val="2074B9"/>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variables</a:t>
              </a:r>
              <a:endParaRPr sz="1800">
                <a:latin typeface="Montserrat"/>
                <a:ea typeface="Montserrat"/>
                <a:cs typeface="Montserrat"/>
                <a:sym typeface="Montserrat"/>
              </a:endParaRPr>
            </a:p>
          </p:txBody>
        </p:sp>
        <p:cxnSp>
          <p:nvCxnSpPr>
            <p:cNvPr id="318" name="Google Shape;318;p43"/>
            <p:cNvCxnSpPr>
              <a:stCxn id="317" idx="0"/>
            </p:cNvCxnSpPr>
            <p:nvPr/>
          </p:nvCxnSpPr>
          <p:spPr>
            <a:xfrm flipH="1" rot="10800000">
              <a:off x="3448025" y="2891875"/>
              <a:ext cx="248100" cy="634800"/>
            </a:xfrm>
            <a:prstGeom prst="straightConnector1">
              <a:avLst/>
            </a:prstGeom>
            <a:noFill/>
            <a:ln cap="flat" cmpd="sng" w="19050">
              <a:solidFill>
                <a:srgbClr val="2074B9"/>
              </a:solidFill>
              <a:prstDash val="solid"/>
              <a:round/>
              <a:headEnd len="med" w="med" type="none"/>
              <a:tailEnd len="med" w="med" type="stealth"/>
            </a:ln>
          </p:spPr>
        </p:cxnSp>
        <p:cxnSp>
          <p:nvCxnSpPr>
            <p:cNvPr id="319" name="Google Shape;319;p43"/>
            <p:cNvCxnSpPr>
              <a:stCxn id="317" idx="0"/>
            </p:cNvCxnSpPr>
            <p:nvPr/>
          </p:nvCxnSpPr>
          <p:spPr>
            <a:xfrm flipH="1" rot="10800000">
              <a:off x="3448025" y="2881975"/>
              <a:ext cx="1423200" cy="644700"/>
            </a:xfrm>
            <a:prstGeom prst="straightConnector1">
              <a:avLst/>
            </a:prstGeom>
            <a:noFill/>
            <a:ln cap="flat" cmpd="sng" w="19050">
              <a:solidFill>
                <a:srgbClr val="2074B9"/>
              </a:solidFill>
              <a:prstDash val="solid"/>
              <a:round/>
              <a:headEnd len="med" w="med" type="none"/>
              <a:tailEnd len="med" w="med" type="stealth"/>
            </a:ln>
          </p:spPr>
        </p:cxnSp>
      </p:grpSp>
      <p:grpSp>
        <p:nvGrpSpPr>
          <p:cNvPr id="320" name="Google Shape;320;p43"/>
          <p:cNvGrpSpPr/>
          <p:nvPr/>
        </p:nvGrpSpPr>
        <p:grpSpPr>
          <a:xfrm>
            <a:off x="4113425" y="2791375"/>
            <a:ext cx="1834500" cy="892200"/>
            <a:chOff x="4418225" y="2943775"/>
            <a:chExt cx="1834500" cy="892200"/>
          </a:xfrm>
        </p:grpSpPr>
        <p:sp>
          <p:nvSpPr>
            <p:cNvPr id="321" name="Google Shape;321;p43"/>
            <p:cNvSpPr txBox="1"/>
            <p:nvPr/>
          </p:nvSpPr>
          <p:spPr>
            <a:xfrm>
              <a:off x="4758125" y="3374275"/>
              <a:ext cx="1494600" cy="461700"/>
            </a:xfrm>
            <a:prstGeom prst="rect">
              <a:avLst/>
            </a:prstGeom>
            <a:noFill/>
            <a:ln cap="flat" cmpd="sng" w="9525">
              <a:solidFill>
                <a:srgbClr val="6AA84F"/>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sz="1800">
                  <a:latin typeface="Montserrat"/>
                  <a:ea typeface="Montserrat"/>
                  <a:cs typeface="Montserrat"/>
                  <a:sym typeface="Montserrat"/>
                </a:rPr>
                <a:t>literals</a:t>
              </a:r>
              <a:endParaRPr sz="1800">
                <a:latin typeface="Montserrat"/>
                <a:ea typeface="Montserrat"/>
                <a:cs typeface="Montserrat"/>
                <a:sym typeface="Montserrat"/>
              </a:endParaRPr>
            </a:p>
          </p:txBody>
        </p:sp>
        <p:cxnSp>
          <p:nvCxnSpPr>
            <p:cNvPr id="322" name="Google Shape;322;p43"/>
            <p:cNvCxnSpPr>
              <a:stCxn id="321" idx="0"/>
            </p:cNvCxnSpPr>
            <p:nvPr/>
          </p:nvCxnSpPr>
          <p:spPr>
            <a:xfrm flipH="1" rot="10800000">
              <a:off x="5505425" y="2943775"/>
              <a:ext cx="89100" cy="430500"/>
            </a:xfrm>
            <a:prstGeom prst="straightConnector1">
              <a:avLst/>
            </a:prstGeom>
            <a:noFill/>
            <a:ln cap="flat" cmpd="sng" w="19050">
              <a:solidFill>
                <a:srgbClr val="6AA84F"/>
              </a:solidFill>
              <a:prstDash val="solid"/>
              <a:round/>
              <a:headEnd len="med" w="med" type="none"/>
              <a:tailEnd len="med" w="med" type="stealth"/>
            </a:ln>
          </p:spPr>
        </p:cxnSp>
        <p:cxnSp>
          <p:nvCxnSpPr>
            <p:cNvPr id="323" name="Google Shape;323;p43"/>
            <p:cNvCxnSpPr/>
            <p:nvPr/>
          </p:nvCxnSpPr>
          <p:spPr>
            <a:xfrm rot="10800000">
              <a:off x="4418225" y="2943775"/>
              <a:ext cx="1087200" cy="430500"/>
            </a:xfrm>
            <a:prstGeom prst="straightConnector1">
              <a:avLst/>
            </a:prstGeom>
            <a:noFill/>
            <a:ln cap="flat" cmpd="sng" w="19050">
              <a:solidFill>
                <a:srgbClr val="6AA84F"/>
              </a:solidFill>
              <a:prstDash val="solid"/>
              <a:round/>
              <a:headEnd len="med" w="med" type="none"/>
              <a:tailEnd len="med" w="med" type="stealth"/>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4"/>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a:t>
            </a:r>
            <a:r>
              <a:rPr b="1" lang="en"/>
              <a:t>statement</a:t>
            </a:r>
            <a:r>
              <a:rPr lang="en"/>
              <a:t> is a unit of code that has an effect, like </a:t>
            </a:r>
            <a:r>
              <a:rPr lang="en"/>
              <a:t>displaying a value or </a:t>
            </a:r>
            <a:r>
              <a:rPr lang="en"/>
              <a:t>creating a variable.</a:t>
            </a:r>
            <a:endParaRPr/>
          </a:p>
        </p:txBody>
      </p:sp>
      <p:sp>
        <p:nvSpPr>
          <p:cNvPr id="329" name="Google Shape;329;p44"/>
          <p:cNvSpPr txBox="1"/>
          <p:nvPr/>
        </p:nvSpPr>
        <p:spPr>
          <a:xfrm>
            <a:off x="850100" y="1760774"/>
            <a:ext cx="5593200" cy="2493600"/>
          </a:xfrm>
          <a:prstGeom prst="rect">
            <a:avLst/>
          </a:prstGeom>
          <a:noFill/>
          <a:ln>
            <a:noFill/>
          </a:ln>
        </p:spPr>
        <p:txBody>
          <a:bodyPr anchorCtr="0" anchor="t" bIns="91425" lIns="91425" spcFirstLastPara="1" rIns="91425" wrap="square" tIns="91425">
            <a:spAutoFit/>
          </a:bodyPr>
          <a:lstStyle/>
          <a:p>
            <a:pPr indent="457200" lvl="0" marL="457200" rtl="0" algn="l">
              <a:spcBef>
                <a:spcPts val="0"/>
              </a:spcBef>
              <a:spcAft>
                <a:spcPts val="0"/>
              </a:spcAft>
              <a:buNone/>
            </a:pPr>
            <a:r>
              <a:rPr b="1" lang="en" sz="2000">
                <a:latin typeface="Montserrat"/>
                <a:ea typeface="Montserrat"/>
                <a:cs typeface="Montserrat"/>
                <a:sym typeface="Montserrat"/>
              </a:rPr>
              <a:t>E.g.</a:t>
            </a:r>
            <a:endParaRPr b="1" sz="2000">
              <a:latin typeface="Montserrat"/>
              <a:ea typeface="Montserrat"/>
              <a:cs typeface="Montserrat"/>
              <a:sym typeface="Montserrat"/>
            </a:endParaRPr>
          </a:p>
          <a:p>
            <a:pPr indent="0" lvl="0" marL="0" rtl="0" algn="ctr">
              <a:spcBef>
                <a:spcPts val="0"/>
              </a:spcBef>
              <a:spcAft>
                <a:spcPts val="0"/>
              </a:spcAft>
              <a:buNone/>
            </a:pPr>
            <a:r>
              <a:t/>
            </a:r>
            <a:endParaRPr b="1" sz="2000">
              <a:latin typeface="Courier New"/>
              <a:ea typeface="Courier New"/>
              <a:cs typeface="Courier New"/>
              <a:sym typeface="Courier New"/>
            </a:endParaRPr>
          </a:p>
          <a:p>
            <a:pPr indent="457200" lvl="0" marL="1371600" rtl="0" algn="l">
              <a:spcBef>
                <a:spcPts val="0"/>
              </a:spcBef>
              <a:spcAft>
                <a:spcPts val="0"/>
              </a:spcAft>
              <a:buNone/>
            </a:pPr>
            <a:r>
              <a:rPr b="1" lang="en" sz="1800">
                <a:latin typeface="Courier New"/>
                <a:ea typeface="Courier New"/>
                <a:cs typeface="Courier New"/>
                <a:sym typeface="Courier New"/>
              </a:rPr>
              <a:t>&gt;&gt; x = 2</a:t>
            </a:r>
            <a:endParaRPr b="1" sz="1800">
              <a:latin typeface="Courier New"/>
              <a:ea typeface="Courier New"/>
              <a:cs typeface="Courier New"/>
              <a:sym typeface="Courier New"/>
            </a:endParaRPr>
          </a:p>
          <a:p>
            <a:pPr indent="457200" lvl="0" marL="1371600" rtl="0" algn="l">
              <a:spcBef>
                <a:spcPts val="0"/>
              </a:spcBef>
              <a:spcAft>
                <a:spcPts val="0"/>
              </a:spcAft>
              <a:buNone/>
            </a:pPr>
            <a:r>
              <a:t/>
            </a:r>
            <a:endParaRPr b="1" sz="1800">
              <a:latin typeface="Courier New"/>
              <a:ea typeface="Courier New"/>
              <a:cs typeface="Courier New"/>
              <a:sym typeface="Courier New"/>
            </a:endParaRPr>
          </a:p>
          <a:p>
            <a:pPr indent="457200" lvl="0" marL="1371600" rtl="0" algn="l">
              <a:spcBef>
                <a:spcPts val="0"/>
              </a:spcBef>
              <a:spcAft>
                <a:spcPts val="0"/>
              </a:spcAft>
              <a:buNone/>
            </a:pPr>
            <a:r>
              <a:rPr b="1" lang="en" sz="1800">
                <a:latin typeface="Courier New"/>
                <a:ea typeface="Courier New"/>
                <a:cs typeface="Courier New"/>
                <a:sym typeface="Courier New"/>
              </a:rPr>
              <a:t>&gt;&gt; print(x)</a:t>
            </a:r>
            <a:endParaRPr b="1" sz="1800">
              <a:latin typeface="Courier New"/>
              <a:ea typeface="Courier New"/>
              <a:cs typeface="Courier New"/>
              <a:sym typeface="Courier New"/>
            </a:endParaRPr>
          </a:p>
          <a:p>
            <a:pPr indent="457200" lvl="0" marL="1371600" rtl="0" algn="l">
              <a:spcBef>
                <a:spcPts val="0"/>
              </a:spcBef>
              <a:spcAft>
                <a:spcPts val="0"/>
              </a:spcAft>
              <a:buNone/>
            </a:pPr>
            <a:r>
              <a:t/>
            </a:r>
            <a:endParaRPr b="1" sz="1800">
              <a:latin typeface="Courier New"/>
              <a:ea typeface="Courier New"/>
              <a:cs typeface="Courier New"/>
              <a:sym typeface="Courier New"/>
            </a:endParaRPr>
          </a:p>
          <a:p>
            <a:pPr indent="457200" lvl="0" marL="1371600" rtl="0" algn="l">
              <a:spcBef>
                <a:spcPts val="0"/>
              </a:spcBef>
              <a:spcAft>
                <a:spcPts val="0"/>
              </a:spcAft>
              <a:buNone/>
            </a:pPr>
            <a:r>
              <a:rPr b="1" lang="en" sz="1800">
                <a:latin typeface="Courier New"/>
                <a:ea typeface="Courier New"/>
                <a:cs typeface="Courier New"/>
                <a:sym typeface="Courier New"/>
              </a:rPr>
              <a:t>&gt;&gt; y = x ** 2</a:t>
            </a:r>
            <a:endParaRPr b="1" sz="1800">
              <a:latin typeface="Courier New"/>
              <a:ea typeface="Courier New"/>
              <a:cs typeface="Courier New"/>
              <a:sym typeface="Courier New"/>
            </a:endParaRPr>
          </a:p>
          <a:p>
            <a:pPr indent="0" lvl="0" marL="457200" rtl="0" algn="ctr">
              <a:spcBef>
                <a:spcPts val="0"/>
              </a:spcBef>
              <a:spcAft>
                <a:spcPts val="0"/>
              </a:spcAft>
              <a:buNone/>
            </a:pPr>
            <a:r>
              <a:t/>
            </a:r>
            <a:endParaRPr b="1" sz="2000">
              <a:latin typeface="Montserrat"/>
              <a:ea typeface="Montserrat"/>
              <a:cs typeface="Montserrat"/>
              <a:sym typeface="Montserrat"/>
            </a:endParaRPr>
          </a:p>
        </p:txBody>
      </p:sp>
      <p:grpSp>
        <p:nvGrpSpPr>
          <p:cNvPr id="330" name="Google Shape;330;p44"/>
          <p:cNvGrpSpPr/>
          <p:nvPr/>
        </p:nvGrpSpPr>
        <p:grpSpPr>
          <a:xfrm>
            <a:off x="5044025" y="2322117"/>
            <a:ext cx="2663975" cy="1611900"/>
            <a:chOff x="5044025" y="2322117"/>
            <a:chExt cx="2663975" cy="1611900"/>
          </a:xfrm>
        </p:grpSpPr>
        <p:sp>
          <p:nvSpPr>
            <p:cNvPr id="331" name="Google Shape;331;p44"/>
            <p:cNvSpPr/>
            <p:nvPr/>
          </p:nvSpPr>
          <p:spPr>
            <a:xfrm>
              <a:off x="5044025" y="2322117"/>
              <a:ext cx="234600" cy="1611900"/>
            </a:xfrm>
            <a:prstGeom prst="rightBrace">
              <a:avLst>
                <a:gd fmla="val 50000" name="adj1"/>
                <a:gd fmla="val 50000" name="adj2"/>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4"/>
            <p:cNvSpPr txBox="1"/>
            <p:nvPr/>
          </p:nvSpPr>
          <p:spPr>
            <a:xfrm>
              <a:off x="5451400" y="2917075"/>
              <a:ext cx="2256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Montserrat"/>
                  <a:ea typeface="Montserrat"/>
                  <a:cs typeface="Montserrat"/>
                  <a:sym typeface="Montserrat"/>
                </a:rPr>
                <a:t>3 statements</a:t>
              </a:r>
              <a:endParaRPr sz="1800">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5"/>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Operators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6"/>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Operators</a:t>
            </a:r>
            <a:endParaRPr/>
          </a:p>
        </p:txBody>
      </p:sp>
      <p:graphicFrame>
        <p:nvGraphicFramePr>
          <p:cNvPr id="343" name="Google Shape;343;p46"/>
          <p:cNvGraphicFramePr/>
          <p:nvPr/>
        </p:nvGraphicFramePr>
        <p:xfrm>
          <a:off x="311694" y="1300254"/>
          <a:ext cx="3000000" cy="3000000"/>
        </p:xfrm>
        <a:graphic>
          <a:graphicData uri="http://schemas.openxmlformats.org/drawingml/2006/table">
            <a:tbl>
              <a:tblPr>
                <a:noFill/>
                <a:tableStyleId>{50781616-57D6-464D-9FA6-4EE66C4D5D60}</a:tableStyleId>
              </a:tblPr>
              <a:tblGrid>
                <a:gridCol w="944150"/>
                <a:gridCol w="1578050"/>
              </a:tblGrid>
              <a:tr h="284525">
                <a:tc gridSpan="2">
                  <a:txBody>
                    <a:bodyPr/>
                    <a:lstStyle/>
                    <a:p>
                      <a:pPr indent="0" lvl="0" marL="0" rtl="0" algn="ctr">
                        <a:spcBef>
                          <a:spcPts val="0"/>
                        </a:spcBef>
                        <a:spcAft>
                          <a:spcPts val="0"/>
                        </a:spcAft>
                        <a:buNone/>
                      </a:pPr>
                      <a:r>
                        <a:rPr b="1" lang="en" sz="1300">
                          <a:latin typeface="Montserrat"/>
                          <a:ea typeface="Montserrat"/>
                          <a:cs typeface="Montserrat"/>
                          <a:sym typeface="Montserrat"/>
                        </a:rPr>
                        <a:t>Arithmetic Operators</a:t>
                      </a:r>
                      <a:endParaRPr b="1" sz="1300">
                        <a:latin typeface="Montserrat"/>
                        <a:ea typeface="Montserrat"/>
                        <a:cs typeface="Montserrat"/>
                        <a:sym typeface="Montserrat"/>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84525">
                <a:tc>
                  <a:txBody>
                    <a:bodyPr/>
                    <a:lstStyle/>
                    <a:p>
                      <a:pPr indent="0" lvl="0" marL="0" rtl="0" algn="ctr">
                        <a:spcBef>
                          <a:spcPts val="0"/>
                        </a:spcBef>
                        <a:spcAft>
                          <a:spcPts val="0"/>
                        </a:spcAft>
                        <a:buNone/>
                      </a:pPr>
                      <a:r>
                        <a:rPr b="1" lang="en" sz="1300">
                          <a:solidFill>
                            <a:srgbClr val="FFFFFF"/>
                          </a:solidFill>
                          <a:latin typeface="Montserrat"/>
                          <a:ea typeface="Montserrat"/>
                          <a:cs typeface="Montserrat"/>
                          <a:sym typeface="Montserrat"/>
                        </a:rPr>
                        <a:t>Operator</a:t>
                      </a:r>
                      <a:endParaRPr b="1" sz="1300">
                        <a:solidFill>
                          <a:srgbClr val="FFFFFF"/>
                        </a:solidFill>
                        <a:latin typeface="Montserrat"/>
                        <a:ea typeface="Montserrat"/>
                        <a:cs typeface="Montserrat"/>
                        <a:sym typeface="Montserrat"/>
                      </a:endParaRPr>
                    </a:p>
                  </a:txBody>
                  <a:tcPr marT="0" marB="0" marR="0" marL="0" anchor="ctr">
                    <a:lnT cap="flat" cmpd="sng" w="9525">
                      <a:solidFill>
                        <a:srgbClr val="9E9E9E">
                          <a:alpha val="0"/>
                        </a:srgbClr>
                      </a:solidFill>
                      <a:prstDash val="solid"/>
                      <a:round/>
                      <a:headEnd len="sm" w="sm" type="none"/>
                      <a:tailEnd len="sm" w="sm" type="none"/>
                    </a:lnT>
                    <a:solidFill>
                      <a:srgbClr val="3D85C6"/>
                    </a:solidFill>
                  </a:tcPr>
                </a:tc>
                <a:tc>
                  <a:txBody>
                    <a:bodyPr/>
                    <a:lstStyle/>
                    <a:p>
                      <a:pPr indent="0" lvl="0" marL="0" rtl="0" algn="ctr">
                        <a:spcBef>
                          <a:spcPts val="0"/>
                        </a:spcBef>
                        <a:spcAft>
                          <a:spcPts val="0"/>
                        </a:spcAft>
                        <a:buNone/>
                      </a:pPr>
                      <a:r>
                        <a:rPr b="1" lang="en" sz="1300">
                          <a:solidFill>
                            <a:srgbClr val="FFFFFF"/>
                          </a:solidFill>
                          <a:latin typeface="Montserrat"/>
                          <a:ea typeface="Montserrat"/>
                          <a:cs typeface="Montserrat"/>
                          <a:sym typeface="Montserrat"/>
                        </a:rPr>
                        <a:t>Description</a:t>
                      </a:r>
                      <a:endParaRPr b="1" sz="1300">
                        <a:solidFill>
                          <a:srgbClr val="FFFFFF"/>
                        </a:solidFill>
                        <a:latin typeface="Montserrat"/>
                        <a:ea typeface="Montserrat"/>
                        <a:cs typeface="Montserrat"/>
                        <a:sym typeface="Montserrat"/>
                      </a:endParaRPr>
                    </a:p>
                  </a:txBody>
                  <a:tcPr marT="0" marB="0" marR="0" marL="0" anchor="ctr">
                    <a:lnT cap="flat" cmpd="sng" w="9525">
                      <a:solidFill>
                        <a:srgbClr val="9E9E9E">
                          <a:alpha val="0"/>
                        </a:srgbClr>
                      </a:solidFill>
                      <a:prstDash val="solid"/>
                      <a:round/>
                      <a:headEnd len="sm" w="sm" type="none"/>
                      <a:tailEnd len="sm" w="sm" type="none"/>
                    </a:lnT>
                    <a:solidFill>
                      <a:srgbClr val="3D85C6"/>
                    </a:solidFill>
                  </a:tcPr>
                </a:tc>
              </a:tr>
              <a:tr h="27360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Addition</a:t>
                      </a:r>
                      <a:endParaRPr sz="1200">
                        <a:latin typeface="Montserrat"/>
                        <a:ea typeface="Montserrat"/>
                        <a:cs typeface="Montserrat"/>
                        <a:sym typeface="Montserrat"/>
                      </a:endParaRPr>
                    </a:p>
                  </a:txBody>
                  <a:tcPr marT="0" marB="0" marR="91425" marL="91425" anchor="ctr"/>
                </a:tc>
              </a:tr>
              <a:tr h="284525">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Subtraction</a:t>
                      </a:r>
                      <a:endParaRPr sz="1200">
                        <a:latin typeface="Montserrat"/>
                        <a:ea typeface="Montserrat"/>
                        <a:cs typeface="Montserrat"/>
                        <a:sym typeface="Montserrat"/>
                      </a:endParaRPr>
                    </a:p>
                  </a:txBody>
                  <a:tcPr marT="0" marB="0" marR="91425" marL="91425" anchor="ctr"/>
                </a:tc>
              </a:tr>
              <a:tr h="273600">
                <a:tc>
                  <a:txBody>
                    <a:bodyPr/>
                    <a:lstStyle/>
                    <a:p>
                      <a:pPr indent="0" lvl="0" marL="0" rtl="0" algn="l">
                        <a:spcBef>
                          <a:spcPts val="0"/>
                        </a:spcBef>
                        <a:spcAft>
                          <a:spcPts val="0"/>
                        </a:spcAft>
                        <a:buNone/>
                      </a:pPr>
                      <a:r>
                        <a:rPr lang="en">
                          <a:highlight>
                            <a:srgbClr val="EFEFEF"/>
                          </a:highlight>
                          <a:latin typeface="Courier New"/>
                          <a:ea typeface="Courier New"/>
                          <a:cs typeface="Courier New"/>
                          <a:sym typeface="Courier New"/>
                        </a:rPr>
                        <a:t>*</a:t>
                      </a:r>
                      <a:endParaRPr>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Multiplication</a:t>
                      </a:r>
                      <a:endParaRPr sz="1200">
                        <a:latin typeface="Montserrat"/>
                        <a:ea typeface="Montserrat"/>
                        <a:cs typeface="Montserrat"/>
                        <a:sym typeface="Montserrat"/>
                      </a:endParaRPr>
                    </a:p>
                  </a:txBody>
                  <a:tcPr marT="0" marB="0" marR="91425" marL="91425" anchor="ctr"/>
                </a:tc>
              </a:tr>
              <a:tr h="342775">
                <a:tc>
                  <a:txBody>
                    <a:bodyPr/>
                    <a:lstStyle/>
                    <a:p>
                      <a:pPr indent="0" lvl="0" marL="0" rtl="0" algn="l">
                        <a:spcBef>
                          <a:spcPts val="0"/>
                        </a:spcBef>
                        <a:spcAft>
                          <a:spcPts val="0"/>
                        </a:spcAft>
                        <a:buNone/>
                      </a:pPr>
                      <a:r>
                        <a:rPr lang="en">
                          <a:highlight>
                            <a:srgbClr val="EFEFEF"/>
                          </a:highlight>
                          <a:latin typeface="Courier New"/>
                          <a:ea typeface="Courier New"/>
                          <a:cs typeface="Courier New"/>
                          <a:sym typeface="Courier New"/>
                        </a:rPr>
                        <a:t>/</a:t>
                      </a:r>
                      <a:endParaRPr>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Division</a:t>
                      </a:r>
                      <a:endParaRPr sz="1200">
                        <a:latin typeface="Montserrat"/>
                        <a:ea typeface="Montserrat"/>
                        <a:cs typeface="Montserrat"/>
                        <a:sym typeface="Montserrat"/>
                      </a:endParaRPr>
                    </a:p>
                  </a:txBody>
                  <a:tcPr marT="0" marB="0" marR="91425" marL="91425" anchor="ctr"/>
                </a:tc>
              </a:tr>
              <a:tr h="27360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Integer Division</a:t>
                      </a:r>
                      <a:endParaRPr sz="1200">
                        <a:latin typeface="Montserrat"/>
                        <a:ea typeface="Montserrat"/>
                        <a:cs typeface="Montserrat"/>
                        <a:sym typeface="Montserrat"/>
                      </a:endParaRPr>
                    </a:p>
                  </a:txBody>
                  <a:tcPr marT="0" marB="0" marR="91425" marL="91425" anchor="ctr"/>
                </a:tc>
              </a:tr>
              <a:tr h="3355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Exponentiation</a:t>
                      </a:r>
                      <a:endParaRPr sz="1200">
                        <a:latin typeface="Montserrat"/>
                        <a:ea typeface="Montserrat"/>
                        <a:cs typeface="Montserrat"/>
                        <a:sym typeface="Montserrat"/>
                      </a:endParaRPr>
                    </a:p>
                  </a:txBody>
                  <a:tcPr marT="0" marB="0" marR="91425" marL="91425" anchor="ctr"/>
                </a:tc>
              </a:tr>
              <a:tr h="3355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Modulus</a:t>
                      </a:r>
                      <a:endParaRPr sz="1200">
                        <a:latin typeface="Montserrat"/>
                        <a:ea typeface="Montserrat"/>
                        <a:cs typeface="Montserrat"/>
                        <a:sym typeface="Montserrat"/>
                      </a:endParaRPr>
                    </a:p>
                  </a:txBody>
                  <a:tcPr marT="0" marB="0" marR="91425" marL="91425" anchor="ctr"/>
                </a:tc>
              </a:tr>
            </a:tbl>
          </a:graphicData>
        </a:graphic>
      </p:graphicFrame>
      <p:graphicFrame>
        <p:nvGraphicFramePr>
          <p:cNvPr id="344" name="Google Shape;344;p46"/>
          <p:cNvGraphicFramePr/>
          <p:nvPr/>
        </p:nvGraphicFramePr>
        <p:xfrm>
          <a:off x="3290857" y="1300253"/>
          <a:ext cx="3000000" cy="3000000"/>
        </p:xfrm>
        <a:graphic>
          <a:graphicData uri="http://schemas.openxmlformats.org/drawingml/2006/table">
            <a:tbl>
              <a:tblPr>
                <a:noFill/>
                <a:tableStyleId>{50781616-57D6-464D-9FA6-4EE66C4D5D60}</a:tableStyleId>
              </a:tblPr>
              <a:tblGrid>
                <a:gridCol w="852325"/>
                <a:gridCol w="1334525"/>
              </a:tblGrid>
              <a:tr h="284525">
                <a:tc gridSpan="2">
                  <a:txBody>
                    <a:bodyPr/>
                    <a:lstStyle/>
                    <a:p>
                      <a:pPr indent="0" lvl="0" marL="0" rtl="0" algn="ctr">
                        <a:spcBef>
                          <a:spcPts val="0"/>
                        </a:spcBef>
                        <a:spcAft>
                          <a:spcPts val="0"/>
                        </a:spcAft>
                        <a:buNone/>
                      </a:pPr>
                      <a:r>
                        <a:rPr b="1" lang="en" sz="1300">
                          <a:latin typeface="Montserrat"/>
                          <a:ea typeface="Montserrat"/>
                          <a:cs typeface="Montserrat"/>
                          <a:sym typeface="Montserrat"/>
                        </a:rPr>
                        <a:t>Logical</a:t>
                      </a:r>
                      <a:r>
                        <a:rPr b="1" lang="en" sz="1300">
                          <a:latin typeface="Montserrat"/>
                          <a:ea typeface="Montserrat"/>
                          <a:cs typeface="Montserrat"/>
                          <a:sym typeface="Montserrat"/>
                        </a:rPr>
                        <a:t> Operators</a:t>
                      </a:r>
                      <a:endParaRPr b="1" sz="1300">
                        <a:highlight>
                          <a:srgbClr val="EFEFEF"/>
                        </a:highlight>
                        <a:latin typeface="Montserrat"/>
                        <a:ea typeface="Montserrat"/>
                        <a:cs typeface="Montserrat"/>
                        <a:sym typeface="Montserrat"/>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84525">
                <a:tc>
                  <a:txBody>
                    <a:bodyPr/>
                    <a:lstStyle/>
                    <a:p>
                      <a:pPr indent="0" lvl="0" marL="0" rtl="0" algn="ctr">
                        <a:spcBef>
                          <a:spcPts val="0"/>
                        </a:spcBef>
                        <a:spcAft>
                          <a:spcPts val="0"/>
                        </a:spcAft>
                        <a:buClr>
                          <a:schemeClr val="dk1"/>
                        </a:buClr>
                        <a:buSzPts val="1100"/>
                        <a:buFont typeface="Arial"/>
                        <a:buNone/>
                      </a:pPr>
                      <a:r>
                        <a:rPr b="1" lang="en" sz="1300">
                          <a:solidFill>
                            <a:srgbClr val="FFFFFF"/>
                          </a:solidFill>
                          <a:latin typeface="Montserrat"/>
                          <a:ea typeface="Montserrat"/>
                          <a:cs typeface="Montserrat"/>
                          <a:sym typeface="Montserrat"/>
                        </a:rPr>
                        <a:t>Operator</a:t>
                      </a:r>
                      <a:endParaRPr sz="1300">
                        <a:highlight>
                          <a:srgbClr val="EFEFEF"/>
                        </a:highlight>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300">
                          <a:solidFill>
                            <a:srgbClr val="FFFFFF"/>
                          </a:solidFill>
                          <a:latin typeface="Montserrat"/>
                          <a:ea typeface="Montserrat"/>
                          <a:cs typeface="Montserrat"/>
                          <a:sym typeface="Montserrat"/>
                        </a:rPr>
                        <a:t>Description</a:t>
                      </a:r>
                      <a:endParaRPr b="1" sz="1300">
                        <a:solidFill>
                          <a:srgbClr val="FFFFFF"/>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r>
              <a:tr h="279175">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not</a:t>
                      </a:r>
                      <a:endParaRPr sz="1300">
                        <a:highlight>
                          <a:srgbClr val="EFEFEF"/>
                        </a:highlight>
                        <a:latin typeface="Courier New"/>
                        <a:ea typeface="Courier New"/>
                        <a:cs typeface="Courier New"/>
                        <a:sym typeface="Courier New"/>
                      </a:endParaRPr>
                    </a:p>
                  </a:txBody>
                  <a:tcPr marT="0" marB="0"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Montserrat"/>
                          <a:ea typeface="Montserrat"/>
                          <a:cs typeface="Montserrat"/>
                          <a:sym typeface="Montserrat"/>
                        </a:rPr>
                        <a:t>Logical NOT</a:t>
                      </a:r>
                      <a:endParaRPr sz="1200">
                        <a:latin typeface="Montserrat"/>
                        <a:ea typeface="Montserrat"/>
                        <a:cs typeface="Montserrat"/>
                        <a:sym typeface="Montserrat"/>
                      </a:endParaRPr>
                    </a:p>
                  </a:txBody>
                  <a:tcPr marT="0" marB="0" marR="91425" marL="91425" anchor="ctr">
                    <a:lnT cap="flat" cmpd="sng" w="9525">
                      <a:solidFill>
                        <a:srgbClr val="9E9E9E"/>
                      </a:solidFill>
                      <a:prstDash val="solid"/>
                      <a:round/>
                      <a:headEnd len="sm" w="sm" type="none"/>
                      <a:tailEnd len="sm" w="sm" type="none"/>
                    </a:lnT>
                  </a:tcPr>
                </a:tc>
              </a:tr>
              <a:tr h="279175">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and</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AND</a:t>
                      </a:r>
                      <a:endParaRPr sz="1200">
                        <a:latin typeface="Montserrat"/>
                        <a:ea typeface="Montserrat"/>
                        <a:cs typeface="Montserrat"/>
                        <a:sym typeface="Montserrat"/>
                      </a:endParaRPr>
                    </a:p>
                  </a:txBody>
                  <a:tcPr marT="0" marB="0" marR="91425" marL="91425" anchor="ctr"/>
                </a:tc>
              </a:tr>
              <a:tr h="279175">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or</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OR</a:t>
                      </a:r>
                      <a:endParaRPr sz="1200">
                        <a:latin typeface="Montserrat"/>
                        <a:ea typeface="Montserrat"/>
                        <a:cs typeface="Montserrat"/>
                        <a:sym typeface="Montserrat"/>
                      </a:endParaRPr>
                    </a:p>
                  </a:txBody>
                  <a:tcPr marT="0" marB="0" marR="91425" marL="91425" anchor="ctr"/>
                </a:tc>
              </a:tr>
            </a:tbl>
          </a:graphicData>
        </a:graphic>
      </p:graphicFrame>
      <p:graphicFrame>
        <p:nvGraphicFramePr>
          <p:cNvPr id="345" name="Google Shape;345;p46"/>
          <p:cNvGraphicFramePr/>
          <p:nvPr/>
        </p:nvGraphicFramePr>
        <p:xfrm>
          <a:off x="5934644" y="1300253"/>
          <a:ext cx="3000000" cy="3000000"/>
        </p:xfrm>
        <a:graphic>
          <a:graphicData uri="http://schemas.openxmlformats.org/drawingml/2006/table">
            <a:tbl>
              <a:tblPr>
                <a:noFill/>
                <a:tableStyleId>{50781616-57D6-464D-9FA6-4EE66C4D5D60}</a:tableStyleId>
              </a:tblPr>
              <a:tblGrid>
                <a:gridCol w="892900"/>
                <a:gridCol w="2004750"/>
              </a:tblGrid>
              <a:tr h="284525">
                <a:tc gridSpan="2">
                  <a:txBody>
                    <a:bodyPr/>
                    <a:lstStyle/>
                    <a:p>
                      <a:pPr indent="0" lvl="0" marL="0" rtl="0" algn="ctr">
                        <a:spcBef>
                          <a:spcPts val="0"/>
                        </a:spcBef>
                        <a:spcAft>
                          <a:spcPts val="0"/>
                        </a:spcAft>
                        <a:buNone/>
                      </a:pPr>
                      <a:r>
                        <a:rPr b="1" lang="en" sz="1300">
                          <a:latin typeface="Montserrat"/>
                          <a:ea typeface="Montserrat"/>
                          <a:cs typeface="Montserrat"/>
                          <a:sym typeface="Montserrat"/>
                        </a:rPr>
                        <a:t>Comparison</a:t>
                      </a:r>
                      <a:r>
                        <a:rPr b="1" lang="en" sz="1300">
                          <a:latin typeface="Montserrat"/>
                          <a:ea typeface="Montserrat"/>
                          <a:cs typeface="Montserrat"/>
                          <a:sym typeface="Montserrat"/>
                        </a:rPr>
                        <a:t> Operators</a:t>
                      </a:r>
                      <a:endParaRPr b="1" sz="1300">
                        <a:highlight>
                          <a:srgbClr val="EFEFEF"/>
                        </a:highlight>
                        <a:latin typeface="Montserrat"/>
                        <a:ea typeface="Montserrat"/>
                        <a:cs typeface="Montserrat"/>
                        <a:sym typeface="Montserrat"/>
                      </a:endParaRPr>
                    </a:p>
                  </a:txBody>
                  <a:tcPr marT="0" marB="0" marR="0" marL="0" anchor="ctr">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hMerge="1"/>
              </a:tr>
              <a:tr h="284525">
                <a:tc>
                  <a:txBody>
                    <a:bodyPr/>
                    <a:lstStyle/>
                    <a:p>
                      <a:pPr indent="0" lvl="0" marL="0" rtl="0" algn="ctr">
                        <a:spcBef>
                          <a:spcPts val="0"/>
                        </a:spcBef>
                        <a:spcAft>
                          <a:spcPts val="0"/>
                        </a:spcAft>
                        <a:buNone/>
                      </a:pPr>
                      <a:r>
                        <a:rPr b="1" lang="en" sz="1300">
                          <a:solidFill>
                            <a:srgbClr val="FFFFFF"/>
                          </a:solidFill>
                          <a:latin typeface="Montserrat"/>
                          <a:ea typeface="Montserrat"/>
                          <a:cs typeface="Montserrat"/>
                          <a:sym typeface="Montserrat"/>
                        </a:rPr>
                        <a:t>Operator</a:t>
                      </a:r>
                      <a:endParaRPr sz="1300">
                        <a:highlight>
                          <a:srgbClr val="EFEFEF"/>
                        </a:highlight>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c>
                  <a:txBody>
                    <a:bodyPr/>
                    <a:lstStyle/>
                    <a:p>
                      <a:pPr indent="0" lvl="0" marL="0" rtl="0" algn="ctr">
                        <a:spcBef>
                          <a:spcPts val="0"/>
                        </a:spcBef>
                        <a:spcAft>
                          <a:spcPts val="0"/>
                        </a:spcAft>
                        <a:buNone/>
                      </a:pPr>
                      <a:r>
                        <a:rPr b="1" lang="en" sz="1300">
                          <a:solidFill>
                            <a:srgbClr val="FFFFFF"/>
                          </a:solidFill>
                          <a:latin typeface="Montserrat"/>
                          <a:ea typeface="Montserrat"/>
                          <a:cs typeface="Montserrat"/>
                          <a:sym typeface="Montserrat"/>
                        </a:rPr>
                        <a:t>Description</a:t>
                      </a:r>
                      <a:endParaRPr b="1" sz="1300">
                        <a:solidFill>
                          <a:srgbClr val="FFFFFF"/>
                        </a:solidFill>
                        <a:latin typeface="Montserrat"/>
                        <a:ea typeface="Montserrat"/>
                        <a:cs typeface="Montserrat"/>
                        <a:sym typeface="Montserrat"/>
                      </a:endParaRPr>
                    </a:p>
                  </a:txBody>
                  <a:tcPr marT="0" marB="0" marR="0" marL="0"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solidFill>
                      <a:prstDash val="solid"/>
                      <a:round/>
                      <a:headEnd len="sm" w="sm" type="none"/>
                      <a:tailEnd len="sm" w="sm" type="none"/>
                    </a:lnB>
                    <a:solidFill>
                      <a:srgbClr val="3D85C6"/>
                    </a:solidFill>
                  </a:tcPr>
                </a:tc>
              </a:tr>
              <a:tr h="279175">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 sz="1200">
                          <a:latin typeface="Montserrat"/>
                          <a:ea typeface="Montserrat"/>
                          <a:cs typeface="Montserrat"/>
                          <a:sym typeface="Montserrat"/>
                        </a:rPr>
                        <a:t>Equal</a:t>
                      </a:r>
                      <a:endParaRPr sz="1200">
                        <a:latin typeface="Montserrat"/>
                        <a:ea typeface="Montserrat"/>
                        <a:cs typeface="Montserrat"/>
                        <a:sym typeface="Montserrat"/>
                      </a:endParaRPr>
                    </a:p>
                  </a:txBody>
                  <a:tcPr marT="0" marB="0" marR="91425" marL="91425" anchor="ctr">
                    <a:lnT cap="flat" cmpd="sng" w="9525">
                      <a:solidFill>
                        <a:srgbClr val="9E9E9E"/>
                      </a:solidFill>
                      <a:prstDash val="solid"/>
                      <a:round/>
                      <a:headEnd len="sm" w="sm" type="none"/>
                      <a:tailEnd len="sm" w="sm" type="none"/>
                    </a:lnT>
                  </a:tcPr>
                </a:tc>
              </a:tr>
              <a:tr h="279175">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Not equal</a:t>
                      </a:r>
                      <a:endParaRPr sz="1200">
                        <a:latin typeface="Montserrat"/>
                        <a:ea typeface="Montserrat"/>
                        <a:cs typeface="Montserrat"/>
                        <a:sym typeface="Montserrat"/>
                      </a:endParaRPr>
                    </a:p>
                  </a:txBody>
                  <a:tcPr marT="0" marB="0" marR="91425" marL="91425" anchor="ctr"/>
                </a:tc>
              </a:tr>
              <a:tr h="279175">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&lt;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Less than</a:t>
                      </a:r>
                      <a:endParaRPr sz="1200">
                        <a:latin typeface="Montserrat"/>
                        <a:ea typeface="Montserrat"/>
                        <a:cs typeface="Montserrat"/>
                        <a:sym typeface="Montserrat"/>
                      </a:endParaRPr>
                    </a:p>
                  </a:txBody>
                  <a:tcPr marT="0" marB="0" marR="91425" marL="91425" anchor="ctr"/>
                </a:tc>
              </a:tr>
              <a:tr h="279175">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&gt;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Greater than</a:t>
                      </a:r>
                      <a:endParaRPr sz="1200">
                        <a:latin typeface="Montserrat"/>
                        <a:ea typeface="Montserrat"/>
                        <a:cs typeface="Montserrat"/>
                        <a:sym typeface="Montserrat"/>
                      </a:endParaRPr>
                    </a:p>
                  </a:txBody>
                  <a:tcPr marT="0" marB="0" marR="91425" marL="91425" anchor="ctr"/>
                </a:tc>
              </a:tr>
              <a:tr h="3657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&lt;=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Less than or equal</a:t>
                      </a:r>
                      <a:endParaRPr sz="1200">
                        <a:latin typeface="Montserrat"/>
                        <a:ea typeface="Montserrat"/>
                        <a:cs typeface="Montserrat"/>
                        <a:sym typeface="Montserrat"/>
                      </a:endParaRPr>
                    </a:p>
                  </a:txBody>
                  <a:tcPr marT="0" marB="0" marR="91425" marL="91425" anchor="ctr"/>
                </a:tc>
              </a:tr>
              <a:tr h="3657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&gt;=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Greater than or equal</a:t>
                      </a:r>
                      <a:endParaRPr sz="1200">
                        <a:latin typeface="Montserrat"/>
                        <a:ea typeface="Montserrat"/>
                        <a:cs typeface="Montserrat"/>
                        <a:sym typeface="Montserrat"/>
                      </a:endParaRPr>
                    </a:p>
                  </a:txBody>
                  <a:tcPr marT="0" marB="0" marR="91425" marL="91425" anchor="ct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500"/>
                                        <p:tgtEl>
                                          <p:spTgt spid="3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5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7"/>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Operator Precedence</a:t>
            </a:r>
            <a:endParaRPr/>
          </a:p>
        </p:txBody>
      </p:sp>
      <p:graphicFrame>
        <p:nvGraphicFramePr>
          <p:cNvPr id="351" name="Google Shape;351;p47"/>
          <p:cNvGraphicFramePr/>
          <p:nvPr/>
        </p:nvGraphicFramePr>
        <p:xfrm>
          <a:off x="258944" y="1147854"/>
          <a:ext cx="3000000" cy="3000000"/>
        </p:xfrm>
        <a:graphic>
          <a:graphicData uri="http://schemas.openxmlformats.org/drawingml/2006/table">
            <a:tbl>
              <a:tblPr>
                <a:noFill/>
                <a:tableStyleId>{50781616-57D6-464D-9FA6-4EE66C4D5D60}</a:tableStyleId>
              </a:tblPr>
              <a:tblGrid>
                <a:gridCol w="2288575"/>
                <a:gridCol w="2762525"/>
              </a:tblGrid>
              <a:tr h="303600">
                <a:tc>
                  <a:txBody>
                    <a:bodyPr/>
                    <a:lstStyle/>
                    <a:p>
                      <a:pPr indent="0" lvl="0" marL="0" rtl="0" algn="ctr">
                        <a:spcBef>
                          <a:spcPts val="0"/>
                        </a:spcBef>
                        <a:spcAft>
                          <a:spcPts val="0"/>
                        </a:spcAft>
                        <a:buNone/>
                      </a:pPr>
                      <a:r>
                        <a:rPr b="1" lang="en" sz="1500">
                          <a:solidFill>
                            <a:srgbClr val="FFFFFF"/>
                          </a:solidFill>
                        </a:rPr>
                        <a:t>Operator</a:t>
                      </a:r>
                      <a:endParaRPr b="1" sz="1500">
                        <a:solidFill>
                          <a:srgbClr val="FFFFFF"/>
                        </a:solidFill>
                      </a:endParaRPr>
                    </a:p>
                  </a:txBody>
                  <a:tcPr marT="0" marB="0" marR="0" marL="0" anchor="ctr">
                    <a:solidFill>
                      <a:srgbClr val="3D85C6"/>
                    </a:solidFill>
                  </a:tcPr>
                </a:tc>
                <a:tc>
                  <a:txBody>
                    <a:bodyPr/>
                    <a:lstStyle/>
                    <a:p>
                      <a:pPr indent="0" lvl="0" marL="0" rtl="0" algn="ctr">
                        <a:spcBef>
                          <a:spcPts val="0"/>
                        </a:spcBef>
                        <a:spcAft>
                          <a:spcPts val="0"/>
                        </a:spcAft>
                        <a:buNone/>
                      </a:pPr>
                      <a:r>
                        <a:rPr b="1" lang="en" sz="1500">
                          <a:solidFill>
                            <a:srgbClr val="FFFFFF"/>
                          </a:solidFill>
                        </a:rPr>
                        <a:t>Description</a:t>
                      </a:r>
                      <a:endParaRPr b="1" sz="1500">
                        <a:solidFill>
                          <a:srgbClr val="FFFFFF"/>
                        </a:solidFill>
                      </a:endParaRPr>
                    </a:p>
                  </a:txBody>
                  <a:tcPr marT="0" marB="0" marR="0" marL="0" anchor="ctr">
                    <a:solidFill>
                      <a:srgbClr val="3D85C6"/>
                    </a:solidFill>
                  </a:tcP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Parentheses</a:t>
                      </a:r>
                      <a:endParaRPr sz="1200">
                        <a:latin typeface="Montserrat"/>
                        <a:ea typeface="Montserrat"/>
                        <a:cs typeface="Montserrat"/>
                        <a:sym typeface="Montserrat"/>
                      </a:endParaRPr>
                    </a:p>
                  </a:txBody>
                  <a:tcPr marT="0" marB="0" marR="91425" marL="91425" anchor="ctr"/>
                </a:tc>
              </a:tr>
              <a:tr h="30360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Exponentiation</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+x, -x,</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Unary plus, Unary minus</a:t>
                      </a:r>
                      <a:endParaRPr sz="1200">
                        <a:latin typeface="Montserrat"/>
                        <a:ea typeface="Montserrat"/>
                        <a:cs typeface="Montserrat"/>
                        <a:sym typeface="Montserrat"/>
                      </a:endParaRPr>
                    </a:p>
                  </a:txBody>
                  <a:tcPr marT="0" marB="0" marR="91425" marL="91425" anchor="ctr"/>
                </a:tc>
              </a:tr>
              <a:tr h="3657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 //, %</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Multiplication, Division, Floor Division, Remainder</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Addition, Subtraction</a:t>
                      </a:r>
                      <a:endParaRPr sz="1200">
                        <a:latin typeface="Montserrat"/>
                        <a:ea typeface="Montserrat"/>
                        <a:cs typeface="Montserrat"/>
                        <a:sym typeface="Montserrat"/>
                      </a:endParaRPr>
                    </a:p>
                  </a:txBody>
                  <a:tcPr marT="0" marB="0" marR="91425" marL="91425" anchor="ctr"/>
                </a:tc>
              </a:tr>
              <a:tr h="3580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 &gt;, &gt;=, &lt;, &lt;=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Comparison operators</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not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NOT</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and</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AND</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or</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OR</a:t>
                      </a:r>
                      <a:endParaRPr sz="1200">
                        <a:latin typeface="Montserrat"/>
                        <a:ea typeface="Montserrat"/>
                        <a:cs typeface="Montserrat"/>
                        <a:sym typeface="Montserrat"/>
                      </a:endParaRPr>
                    </a:p>
                  </a:txBody>
                  <a:tcPr marT="0" marB="0" marR="91425" marL="91425" anchor="ctr"/>
                </a:tc>
              </a:tr>
            </a:tbl>
          </a:graphicData>
        </a:graphic>
      </p:graphicFrame>
      <p:sp>
        <p:nvSpPr>
          <p:cNvPr id="352" name="Google Shape;352;p47"/>
          <p:cNvSpPr txBox="1"/>
          <p:nvPr/>
        </p:nvSpPr>
        <p:spPr>
          <a:xfrm>
            <a:off x="4901375" y="4374862"/>
            <a:ext cx="138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Precedence</a:t>
            </a:r>
            <a:endParaRPr sz="1200"/>
          </a:p>
        </p:txBody>
      </p:sp>
      <p:cxnSp>
        <p:nvCxnSpPr>
          <p:cNvPr id="353" name="Google Shape;353;p47"/>
          <p:cNvCxnSpPr/>
          <p:nvPr/>
        </p:nvCxnSpPr>
        <p:spPr>
          <a:xfrm rot="10800000">
            <a:off x="5446913" y="1619649"/>
            <a:ext cx="0" cy="2843700"/>
          </a:xfrm>
          <a:prstGeom prst="straightConnector1">
            <a:avLst/>
          </a:prstGeom>
          <a:noFill/>
          <a:ln cap="flat" cmpd="sng" w="28575">
            <a:solidFill>
              <a:schemeClr val="dk2"/>
            </a:solidFill>
            <a:prstDash val="solid"/>
            <a:round/>
            <a:headEnd len="med" w="med" type="none"/>
            <a:tailEnd len="med" w="med" type="stealth"/>
          </a:ln>
        </p:spPr>
      </p:cxnSp>
      <p:sp>
        <p:nvSpPr>
          <p:cNvPr id="354" name="Google Shape;354;p47"/>
          <p:cNvSpPr txBox="1"/>
          <p:nvPr/>
        </p:nvSpPr>
        <p:spPr>
          <a:xfrm>
            <a:off x="6360575" y="1590925"/>
            <a:ext cx="24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&gt;&gt; 2 + 3 / 1.5</a:t>
            </a:r>
            <a:endParaRPr>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4"/>
                                        </p:tgtEl>
                                        <p:attrNameLst>
                                          <p:attrName>style.visibility</p:attrName>
                                        </p:attrNameLst>
                                      </p:cBhvr>
                                      <p:to>
                                        <p:strVal val="visible"/>
                                      </p:to>
                                    </p:set>
                                    <p:animEffect filter="fade" transition="in">
                                      <p:cBhvr>
                                        <p:cTn dur="1000"/>
                                        <p:tgtEl>
                                          <p:spTgt spid="3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8"/>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Operator Precedence</a:t>
            </a:r>
            <a:endParaRPr/>
          </a:p>
        </p:txBody>
      </p:sp>
      <p:graphicFrame>
        <p:nvGraphicFramePr>
          <p:cNvPr id="360" name="Google Shape;360;p48"/>
          <p:cNvGraphicFramePr/>
          <p:nvPr/>
        </p:nvGraphicFramePr>
        <p:xfrm>
          <a:off x="258944" y="1147854"/>
          <a:ext cx="3000000" cy="3000000"/>
        </p:xfrm>
        <a:graphic>
          <a:graphicData uri="http://schemas.openxmlformats.org/drawingml/2006/table">
            <a:tbl>
              <a:tblPr>
                <a:noFill/>
                <a:tableStyleId>{50781616-57D6-464D-9FA6-4EE66C4D5D60}</a:tableStyleId>
              </a:tblPr>
              <a:tblGrid>
                <a:gridCol w="2288575"/>
                <a:gridCol w="2762525"/>
              </a:tblGrid>
              <a:tr h="303600">
                <a:tc>
                  <a:txBody>
                    <a:bodyPr/>
                    <a:lstStyle/>
                    <a:p>
                      <a:pPr indent="0" lvl="0" marL="0" rtl="0" algn="ctr">
                        <a:spcBef>
                          <a:spcPts val="0"/>
                        </a:spcBef>
                        <a:spcAft>
                          <a:spcPts val="0"/>
                        </a:spcAft>
                        <a:buNone/>
                      </a:pPr>
                      <a:r>
                        <a:rPr b="1" lang="en" sz="1500">
                          <a:solidFill>
                            <a:srgbClr val="FFFFFF"/>
                          </a:solidFill>
                        </a:rPr>
                        <a:t>Operator</a:t>
                      </a:r>
                      <a:endParaRPr b="1" sz="1500">
                        <a:solidFill>
                          <a:srgbClr val="FFFFFF"/>
                        </a:solidFill>
                      </a:endParaRPr>
                    </a:p>
                  </a:txBody>
                  <a:tcPr marT="0" marB="0" marR="0" marL="0" anchor="ctr">
                    <a:solidFill>
                      <a:srgbClr val="3D85C6"/>
                    </a:solidFill>
                  </a:tcPr>
                </a:tc>
                <a:tc>
                  <a:txBody>
                    <a:bodyPr/>
                    <a:lstStyle/>
                    <a:p>
                      <a:pPr indent="0" lvl="0" marL="0" rtl="0" algn="ctr">
                        <a:spcBef>
                          <a:spcPts val="0"/>
                        </a:spcBef>
                        <a:spcAft>
                          <a:spcPts val="0"/>
                        </a:spcAft>
                        <a:buNone/>
                      </a:pPr>
                      <a:r>
                        <a:rPr b="1" lang="en" sz="1500">
                          <a:solidFill>
                            <a:srgbClr val="FFFFFF"/>
                          </a:solidFill>
                        </a:rPr>
                        <a:t>Description</a:t>
                      </a:r>
                      <a:endParaRPr b="1" sz="1500">
                        <a:solidFill>
                          <a:srgbClr val="FFFFFF"/>
                        </a:solidFill>
                      </a:endParaRPr>
                    </a:p>
                  </a:txBody>
                  <a:tcPr marT="0" marB="0" marR="0" marL="0" anchor="ctr">
                    <a:solidFill>
                      <a:srgbClr val="3D85C6"/>
                    </a:solidFill>
                  </a:tcP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Parentheses</a:t>
                      </a:r>
                      <a:endParaRPr sz="1200">
                        <a:latin typeface="Montserrat"/>
                        <a:ea typeface="Montserrat"/>
                        <a:cs typeface="Montserrat"/>
                        <a:sym typeface="Montserrat"/>
                      </a:endParaRPr>
                    </a:p>
                  </a:txBody>
                  <a:tcPr marT="0" marB="0" marR="91425" marL="91425" anchor="ctr"/>
                </a:tc>
              </a:tr>
              <a:tr h="30360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Exponentiation</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+x, -x,</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Unary plus, Unary minus</a:t>
                      </a:r>
                      <a:endParaRPr sz="1200">
                        <a:latin typeface="Montserrat"/>
                        <a:ea typeface="Montserrat"/>
                        <a:cs typeface="Montserrat"/>
                        <a:sym typeface="Montserrat"/>
                      </a:endParaRPr>
                    </a:p>
                  </a:txBody>
                  <a:tcPr marT="0" marB="0" marR="91425" marL="91425" anchor="ctr"/>
                </a:tc>
              </a:tr>
              <a:tr h="3657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 //, %</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Multiplication, </a:t>
                      </a:r>
                      <a:r>
                        <a:rPr lang="en" sz="1200">
                          <a:highlight>
                            <a:srgbClr val="E06666"/>
                          </a:highlight>
                          <a:latin typeface="Montserrat"/>
                          <a:ea typeface="Montserrat"/>
                          <a:cs typeface="Montserrat"/>
                          <a:sym typeface="Montserrat"/>
                        </a:rPr>
                        <a:t>Divis</a:t>
                      </a:r>
                      <a:r>
                        <a:rPr lang="en" sz="1200">
                          <a:highlight>
                            <a:srgbClr val="E06666"/>
                          </a:highlight>
                          <a:latin typeface="Montserrat"/>
                          <a:ea typeface="Montserrat"/>
                          <a:cs typeface="Montserrat"/>
                          <a:sym typeface="Montserrat"/>
                        </a:rPr>
                        <a:t>i</a:t>
                      </a:r>
                      <a:r>
                        <a:rPr lang="en" sz="1200">
                          <a:highlight>
                            <a:srgbClr val="E06666"/>
                          </a:highlight>
                          <a:latin typeface="Montserrat"/>
                          <a:ea typeface="Montserrat"/>
                          <a:cs typeface="Montserrat"/>
                          <a:sym typeface="Montserrat"/>
                        </a:rPr>
                        <a:t>on</a:t>
                      </a:r>
                      <a:r>
                        <a:rPr lang="en" sz="1200">
                          <a:latin typeface="Montserrat"/>
                          <a:ea typeface="Montserrat"/>
                          <a:cs typeface="Montserrat"/>
                          <a:sym typeface="Montserrat"/>
                        </a:rPr>
                        <a:t>, Floor Divis</a:t>
                      </a:r>
                      <a:r>
                        <a:rPr lang="en" sz="1200">
                          <a:latin typeface="Montserrat"/>
                          <a:ea typeface="Montserrat"/>
                          <a:cs typeface="Montserrat"/>
                          <a:sym typeface="Montserrat"/>
                        </a:rPr>
                        <a:t>i</a:t>
                      </a:r>
                      <a:r>
                        <a:rPr lang="en" sz="1200">
                          <a:latin typeface="Montserrat"/>
                          <a:ea typeface="Montserrat"/>
                          <a:cs typeface="Montserrat"/>
                          <a:sym typeface="Montserrat"/>
                        </a:rPr>
                        <a:t>on, Remainder</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highlight>
                            <a:srgbClr val="F4CCCC"/>
                          </a:highlight>
                          <a:latin typeface="Montserrat"/>
                          <a:ea typeface="Montserrat"/>
                          <a:cs typeface="Montserrat"/>
                          <a:sym typeface="Montserrat"/>
                        </a:rPr>
                        <a:t>Addition</a:t>
                      </a:r>
                      <a:r>
                        <a:rPr lang="en" sz="1200">
                          <a:latin typeface="Montserrat"/>
                          <a:ea typeface="Montserrat"/>
                          <a:cs typeface="Montserrat"/>
                          <a:sym typeface="Montserrat"/>
                        </a:rPr>
                        <a:t>, Subtraction</a:t>
                      </a:r>
                      <a:endParaRPr sz="1200">
                        <a:latin typeface="Montserrat"/>
                        <a:ea typeface="Montserrat"/>
                        <a:cs typeface="Montserrat"/>
                        <a:sym typeface="Montserrat"/>
                      </a:endParaRPr>
                    </a:p>
                  </a:txBody>
                  <a:tcPr marT="0" marB="0" marR="91425" marL="91425" anchor="ctr"/>
                </a:tc>
              </a:tr>
              <a:tr h="3580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 &gt;, &gt;=, &lt;, &lt;=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Comparison operators</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not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NOT</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and</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AND</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or</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OR</a:t>
                      </a:r>
                      <a:endParaRPr sz="1200">
                        <a:latin typeface="Montserrat"/>
                        <a:ea typeface="Montserrat"/>
                        <a:cs typeface="Montserrat"/>
                        <a:sym typeface="Montserrat"/>
                      </a:endParaRPr>
                    </a:p>
                  </a:txBody>
                  <a:tcPr marT="0" marB="0" marR="91425" marL="91425" anchor="ctr"/>
                </a:tc>
              </a:tr>
            </a:tbl>
          </a:graphicData>
        </a:graphic>
      </p:graphicFrame>
      <p:sp>
        <p:nvSpPr>
          <p:cNvPr id="361" name="Google Shape;361;p48"/>
          <p:cNvSpPr txBox="1"/>
          <p:nvPr/>
        </p:nvSpPr>
        <p:spPr>
          <a:xfrm>
            <a:off x="6360575" y="1590925"/>
            <a:ext cx="24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&gt;&gt; 2 + 3 / 1.5</a:t>
            </a:r>
            <a:endParaRPr>
              <a:latin typeface="Courier New"/>
              <a:ea typeface="Courier New"/>
              <a:cs typeface="Courier New"/>
              <a:sym typeface="Courier New"/>
            </a:endParaRPr>
          </a:p>
        </p:txBody>
      </p:sp>
      <p:sp>
        <p:nvSpPr>
          <p:cNvPr id="362" name="Google Shape;362;p48"/>
          <p:cNvSpPr txBox="1"/>
          <p:nvPr/>
        </p:nvSpPr>
        <p:spPr>
          <a:xfrm>
            <a:off x="4901375" y="4374862"/>
            <a:ext cx="138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Precedence</a:t>
            </a:r>
            <a:endParaRPr sz="1200"/>
          </a:p>
        </p:txBody>
      </p:sp>
      <p:cxnSp>
        <p:nvCxnSpPr>
          <p:cNvPr id="363" name="Google Shape;363;p48"/>
          <p:cNvCxnSpPr/>
          <p:nvPr/>
        </p:nvCxnSpPr>
        <p:spPr>
          <a:xfrm rot="10800000">
            <a:off x="5446913" y="1619649"/>
            <a:ext cx="0" cy="2843700"/>
          </a:xfrm>
          <a:prstGeom prst="straightConnector1">
            <a:avLst/>
          </a:prstGeom>
          <a:noFill/>
          <a:ln cap="flat" cmpd="sng" w="28575">
            <a:solidFill>
              <a:schemeClr val="dk2"/>
            </a:solidFill>
            <a:prstDash val="solid"/>
            <a:round/>
            <a:headEnd len="med" w="med" type="none"/>
            <a:tailEnd len="med" w="med" type="stealth"/>
          </a:ln>
        </p:spPr>
      </p:cxnSp>
      <p:cxnSp>
        <p:nvCxnSpPr>
          <p:cNvPr id="364" name="Google Shape;364;p48"/>
          <p:cNvCxnSpPr/>
          <p:nvPr/>
        </p:nvCxnSpPr>
        <p:spPr>
          <a:xfrm flipH="1" rot="10800000">
            <a:off x="7025825" y="1368877"/>
            <a:ext cx="173100" cy="300000"/>
          </a:xfrm>
          <a:prstGeom prst="straightConnector1">
            <a:avLst/>
          </a:prstGeom>
          <a:noFill/>
          <a:ln cap="flat" cmpd="sng" w="19050">
            <a:solidFill>
              <a:srgbClr val="FF0000"/>
            </a:solidFill>
            <a:prstDash val="solid"/>
            <a:round/>
            <a:headEnd len="med" w="med" type="stealth"/>
            <a:tailEnd len="med" w="med" type="none"/>
          </a:ln>
        </p:spPr>
      </p:cxnSp>
      <p:cxnSp>
        <p:nvCxnSpPr>
          <p:cNvPr id="365" name="Google Shape;365;p48"/>
          <p:cNvCxnSpPr/>
          <p:nvPr/>
        </p:nvCxnSpPr>
        <p:spPr>
          <a:xfrm rot="10800000">
            <a:off x="7304838" y="1380876"/>
            <a:ext cx="161700" cy="279900"/>
          </a:xfrm>
          <a:prstGeom prst="straightConnector1">
            <a:avLst/>
          </a:prstGeom>
          <a:noFill/>
          <a:ln cap="flat" cmpd="sng" w="19050">
            <a:solidFill>
              <a:srgbClr val="FF0000"/>
            </a:solidFill>
            <a:prstDash val="solid"/>
            <a:round/>
            <a:headEnd len="med" w="med" type="stealth"/>
            <a:tailEnd len="med" w="med" type="none"/>
          </a:ln>
        </p:spPr>
      </p:cxnSp>
      <p:sp>
        <p:nvSpPr>
          <p:cNvPr id="366" name="Google Shape;366;p48"/>
          <p:cNvSpPr txBox="1"/>
          <p:nvPr/>
        </p:nvSpPr>
        <p:spPr>
          <a:xfrm>
            <a:off x="6650886" y="1074898"/>
            <a:ext cx="122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Operators</a:t>
            </a:r>
            <a:endParaRPr>
              <a:latin typeface="Montserrat"/>
              <a:ea typeface="Montserrat"/>
              <a:cs typeface="Montserrat"/>
              <a:sym typeface="Montserrat"/>
            </a:endParaRPr>
          </a:p>
        </p:txBody>
      </p:sp>
      <p:sp>
        <p:nvSpPr>
          <p:cNvPr id="367" name="Google Shape;367;p48"/>
          <p:cNvSpPr/>
          <p:nvPr/>
        </p:nvSpPr>
        <p:spPr>
          <a:xfrm>
            <a:off x="7139400" y="1647725"/>
            <a:ext cx="860100" cy="279900"/>
          </a:xfrm>
          <a:prstGeom prst="roundRect">
            <a:avLst>
              <a:gd fmla="val 16667" name="adj"/>
            </a:avLst>
          </a:prstGeom>
          <a:no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48"/>
          <p:cNvSpPr/>
          <p:nvPr/>
        </p:nvSpPr>
        <p:spPr>
          <a:xfrm>
            <a:off x="7364164" y="2289775"/>
            <a:ext cx="393900" cy="279900"/>
          </a:xfrm>
          <a:prstGeom prst="roundRect">
            <a:avLst>
              <a:gd fmla="val 16667" name="adj"/>
            </a:avLst>
          </a:prstGeom>
          <a:noFill/>
          <a:ln cap="flat" cmpd="sng" w="19050">
            <a:solidFill>
              <a:srgbClr val="3D85C6"/>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2.0</a:t>
            </a:r>
            <a:endParaRPr>
              <a:latin typeface="Courier New"/>
              <a:ea typeface="Courier New"/>
              <a:cs typeface="Courier New"/>
              <a:sym typeface="Courier New"/>
            </a:endParaRPr>
          </a:p>
        </p:txBody>
      </p:sp>
      <p:cxnSp>
        <p:nvCxnSpPr>
          <p:cNvPr id="369" name="Google Shape;369;p48"/>
          <p:cNvCxnSpPr>
            <a:stCxn id="367" idx="2"/>
            <a:endCxn id="368" idx="0"/>
          </p:cNvCxnSpPr>
          <p:nvPr/>
        </p:nvCxnSpPr>
        <p:spPr>
          <a:xfrm flipH="1">
            <a:off x="7561050" y="1927625"/>
            <a:ext cx="8400" cy="362100"/>
          </a:xfrm>
          <a:prstGeom prst="straightConnector1">
            <a:avLst/>
          </a:prstGeom>
          <a:noFill/>
          <a:ln cap="flat" cmpd="sng" w="19050">
            <a:solidFill>
              <a:schemeClr val="dk2"/>
            </a:solidFill>
            <a:prstDash val="solid"/>
            <a:round/>
            <a:headEnd len="med" w="med" type="none"/>
            <a:tailEnd len="med" w="med" type="stealth"/>
          </a:ln>
        </p:spPr>
      </p:cxnSp>
      <p:sp>
        <p:nvSpPr>
          <p:cNvPr id="370" name="Google Shape;370;p48"/>
          <p:cNvSpPr txBox="1"/>
          <p:nvPr/>
        </p:nvSpPr>
        <p:spPr>
          <a:xfrm>
            <a:off x="6669964" y="2217913"/>
            <a:ext cx="8601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Courier New"/>
                <a:ea typeface="Courier New"/>
                <a:cs typeface="Courier New"/>
                <a:sym typeface="Courier New"/>
              </a:rPr>
              <a:t>= 2 +</a:t>
            </a:r>
            <a:endParaRPr>
              <a:solidFill>
                <a:schemeClr val="dk1"/>
              </a:solidFill>
              <a:latin typeface="Courier New"/>
              <a:ea typeface="Courier New"/>
              <a:cs typeface="Courier New"/>
              <a:sym typeface="Courier New"/>
            </a:endParaRPr>
          </a:p>
        </p:txBody>
      </p:sp>
      <p:sp>
        <p:nvSpPr>
          <p:cNvPr id="371" name="Google Shape;371;p48"/>
          <p:cNvSpPr txBox="1"/>
          <p:nvPr/>
        </p:nvSpPr>
        <p:spPr>
          <a:xfrm>
            <a:off x="6669964" y="2522713"/>
            <a:ext cx="8601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Courier New"/>
                <a:ea typeface="Courier New"/>
                <a:cs typeface="Courier New"/>
                <a:sym typeface="Courier New"/>
              </a:rPr>
              <a:t>= 4.0</a:t>
            </a:r>
            <a:endParaRPr>
              <a:solidFill>
                <a:schemeClr val="dk1"/>
              </a:solidFill>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7"/>
                                        </p:tgtEl>
                                        <p:attrNameLst>
                                          <p:attrName>style.visibility</p:attrName>
                                        </p:attrNameLst>
                                      </p:cBhvr>
                                      <p:to>
                                        <p:strVal val="visible"/>
                                      </p:to>
                                    </p:set>
                                    <p:animEffect filter="fade" transition="in">
                                      <p:cBhvr>
                                        <p:cTn dur="1"/>
                                        <p:tgtEl>
                                          <p:spTgt spid="367"/>
                                        </p:tgtEl>
                                      </p:cBhvr>
                                    </p:animEffect>
                                  </p:childTnLst>
                                </p:cTn>
                              </p:par>
                              <p:par>
                                <p:cTn fill="hold" nodeType="withEffect" presetClass="entr" presetID="10" presetSubtype="0">
                                  <p:stCondLst>
                                    <p:cond delay="0"/>
                                  </p:stCondLst>
                                  <p:childTnLst>
                                    <p:set>
                                      <p:cBhvr>
                                        <p:cTn dur="1" fill="hold">
                                          <p:stCondLst>
                                            <p:cond delay="0"/>
                                          </p:stCondLst>
                                        </p:cTn>
                                        <p:tgtEl>
                                          <p:spTgt spid="369"/>
                                        </p:tgtEl>
                                        <p:attrNameLst>
                                          <p:attrName>style.visibility</p:attrName>
                                        </p:attrNameLst>
                                      </p:cBhvr>
                                      <p:to>
                                        <p:strVal val="visible"/>
                                      </p:to>
                                    </p:set>
                                    <p:animEffect filter="fade" transition="in">
                                      <p:cBhvr>
                                        <p:cTn dur="500"/>
                                        <p:tgtEl>
                                          <p:spTgt spid="369"/>
                                        </p:tgtEl>
                                      </p:cBhvr>
                                    </p:animEffect>
                                  </p:childTnLst>
                                </p:cTn>
                              </p:par>
                              <p:par>
                                <p:cTn fill="hold" nodeType="with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500"/>
                                        <p:tgtEl>
                                          <p:spTgt spid="3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0"/>
                                        </p:tgtEl>
                                        <p:attrNameLst>
                                          <p:attrName>style.visibility</p:attrName>
                                        </p:attrNameLst>
                                      </p:cBhvr>
                                      <p:to>
                                        <p:strVal val="visible"/>
                                      </p:to>
                                    </p:set>
                                    <p:animEffect filter="fade" transition="in">
                                      <p:cBhvr>
                                        <p:cTn dur="1"/>
                                        <p:tgtEl>
                                          <p:spTgt spid="370"/>
                                        </p:tgtEl>
                                      </p:cBhvr>
                                    </p:animEffect>
                                  </p:childTnLst>
                                </p:cTn>
                              </p:par>
                              <p:par>
                                <p:cTn fill="hold" nodeType="with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5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9"/>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Operator Precedence</a:t>
            </a:r>
            <a:endParaRPr/>
          </a:p>
        </p:txBody>
      </p:sp>
      <p:graphicFrame>
        <p:nvGraphicFramePr>
          <p:cNvPr id="377" name="Google Shape;377;p49"/>
          <p:cNvGraphicFramePr/>
          <p:nvPr/>
        </p:nvGraphicFramePr>
        <p:xfrm>
          <a:off x="258944" y="1147854"/>
          <a:ext cx="3000000" cy="3000000"/>
        </p:xfrm>
        <a:graphic>
          <a:graphicData uri="http://schemas.openxmlformats.org/drawingml/2006/table">
            <a:tbl>
              <a:tblPr>
                <a:noFill/>
                <a:tableStyleId>{50781616-57D6-464D-9FA6-4EE66C4D5D60}</a:tableStyleId>
              </a:tblPr>
              <a:tblGrid>
                <a:gridCol w="2288575"/>
                <a:gridCol w="2762525"/>
              </a:tblGrid>
              <a:tr h="303600">
                <a:tc>
                  <a:txBody>
                    <a:bodyPr/>
                    <a:lstStyle/>
                    <a:p>
                      <a:pPr indent="0" lvl="0" marL="0" rtl="0" algn="ctr">
                        <a:spcBef>
                          <a:spcPts val="0"/>
                        </a:spcBef>
                        <a:spcAft>
                          <a:spcPts val="0"/>
                        </a:spcAft>
                        <a:buNone/>
                      </a:pPr>
                      <a:r>
                        <a:rPr b="1" lang="en" sz="1500">
                          <a:solidFill>
                            <a:srgbClr val="FFFFFF"/>
                          </a:solidFill>
                        </a:rPr>
                        <a:t>Operator</a:t>
                      </a:r>
                      <a:endParaRPr b="1" sz="1500">
                        <a:solidFill>
                          <a:srgbClr val="FFFFFF"/>
                        </a:solidFill>
                      </a:endParaRPr>
                    </a:p>
                  </a:txBody>
                  <a:tcPr marT="0" marB="0" marR="0" marL="0" anchor="ctr">
                    <a:solidFill>
                      <a:srgbClr val="3D85C6"/>
                    </a:solidFill>
                  </a:tcPr>
                </a:tc>
                <a:tc>
                  <a:txBody>
                    <a:bodyPr/>
                    <a:lstStyle/>
                    <a:p>
                      <a:pPr indent="0" lvl="0" marL="0" rtl="0" algn="ctr">
                        <a:spcBef>
                          <a:spcPts val="0"/>
                        </a:spcBef>
                        <a:spcAft>
                          <a:spcPts val="0"/>
                        </a:spcAft>
                        <a:buNone/>
                      </a:pPr>
                      <a:r>
                        <a:rPr b="1" lang="en" sz="1500">
                          <a:solidFill>
                            <a:srgbClr val="FFFFFF"/>
                          </a:solidFill>
                        </a:rPr>
                        <a:t>Description</a:t>
                      </a:r>
                      <a:endParaRPr b="1" sz="1500">
                        <a:solidFill>
                          <a:srgbClr val="FFFFFF"/>
                        </a:solidFill>
                      </a:endParaRPr>
                    </a:p>
                  </a:txBody>
                  <a:tcPr marT="0" marB="0" marR="0" marL="0" anchor="ctr">
                    <a:solidFill>
                      <a:srgbClr val="3D85C6"/>
                    </a:solidFill>
                  </a:tcP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highlight>
                            <a:srgbClr val="FF0000"/>
                          </a:highlight>
                          <a:latin typeface="Montserrat"/>
                          <a:ea typeface="Montserrat"/>
                          <a:cs typeface="Montserrat"/>
                          <a:sym typeface="Montserrat"/>
                        </a:rPr>
                        <a:t>Parentheses</a:t>
                      </a:r>
                      <a:endParaRPr sz="1200">
                        <a:highlight>
                          <a:srgbClr val="FF0000"/>
                        </a:highlight>
                        <a:latin typeface="Montserrat"/>
                        <a:ea typeface="Montserrat"/>
                        <a:cs typeface="Montserrat"/>
                        <a:sym typeface="Montserrat"/>
                      </a:endParaRPr>
                    </a:p>
                  </a:txBody>
                  <a:tcPr marT="0" marB="0" marR="91425" marL="91425" anchor="ctr"/>
                </a:tc>
              </a:tr>
              <a:tr h="30360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Exponentiation</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+x, -x,</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Unary plus, Unary minus</a:t>
                      </a:r>
                      <a:endParaRPr sz="1200">
                        <a:latin typeface="Montserrat"/>
                        <a:ea typeface="Montserrat"/>
                        <a:cs typeface="Montserrat"/>
                        <a:sym typeface="Montserrat"/>
                      </a:endParaRPr>
                    </a:p>
                  </a:txBody>
                  <a:tcPr marT="0" marB="0" marR="91425" marL="91425" anchor="ctr"/>
                </a:tc>
              </a:tr>
              <a:tr h="3657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 //, %</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Multiplication, </a:t>
                      </a:r>
                      <a:r>
                        <a:rPr lang="en" sz="1200">
                          <a:highlight>
                            <a:srgbClr val="E06666"/>
                          </a:highlight>
                          <a:latin typeface="Montserrat"/>
                          <a:ea typeface="Montserrat"/>
                          <a:cs typeface="Montserrat"/>
                          <a:sym typeface="Montserrat"/>
                        </a:rPr>
                        <a:t>Division</a:t>
                      </a:r>
                      <a:r>
                        <a:rPr lang="en" sz="1200">
                          <a:latin typeface="Montserrat"/>
                          <a:ea typeface="Montserrat"/>
                          <a:cs typeface="Montserrat"/>
                          <a:sym typeface="Montserrat"/>
                        </a:rPr>
                        <a:t>, Floor Division, Remainder</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highlight>
                            <a:srgbClr val="F4CCCC"/>
                          </a:highlight>
                          <a:latin typeface="Montserrat"/>
                          <a:ea typeface="Montserrat"/>
                          <a:cs typeface="Montserrat"/>
                          <a:sym typeface="Montserrat"/>
                        </a:rPr>
                        <a:t>Addition</a:t>
                      </a:r>
                      <a:r>
                        <a:rPr lang="en" sz="1200">
                          <a:latin typeface="Montserrat"/>
                          <a:ea typeface="Montserrat"/>
                          <a:cs typeface="Montserrat"/>
                          <a:sym typeface="Montserrat"/>
                        </a:rPr>
                        <a:t>, Subtraction</a:t>
                      </a:r>
                      <a:endParaRPr sz="1200">
                        <a:latin typeface="Montserrat"/>
                        <a:ea typeface="Montserrat"/>
                        <a:cs typeface="Montserrat"/>
                        <a:sym typeface="Montserrat"/>
                      </a:endParaRPr>
                    </a:p>
                  </a:txBody>
                  <a:tcPr marT="0" marB="0" marR="91425" marL="91425" anchor="ctr"/>
                </a:tc>
              </a:tr>
              <a:tr h="3580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 !=, &gt;, &gt;=, &lt;, &lt;=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Comparison operators</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not</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NOT</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and</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AND</a:t>
                      </a:r>
                      <a:endParaRPr sz="1200">
                        <a:latin typeface="Montserrat"/>
                        <a:ea typeface="Montserrat"/>
                        <a:cs typeface="Montserrat"/>
                        <a:sym typeface="Montserrat"/>
                      </a:endParaRPr>
                    </a:p>
                  </a:txBody>
                  <a:tcPr marT="0" marB="0" marR="91425" marL="91425" anchor="ctr"/>
                </a:tc>
              </a:tr>
              <a:tr h="291950">
                <a:tc>
                  <a:txBody>
                    <a:bodyPr/>
                    <a:lstStyle/>
                    <a:p>
                      <a:pPr indent="0" lvl="0" marL="0" rtl="0" algn="l">
                        <a:spcBef>
                          <a:spcPts val="0"/>
                        </a:spcBef>
                        <a:spcAft>
                          <a:spcPts val="0"/>
                        </a:spcAft>
                        <a:buNone/>
                      </a:pPr>
                      <a:r>
                        <a:rPr lang="en" sz="1300">
                          <a:highlight>
                            <a:srgbClr val="EFEFEF"/>
                          </a:highlight>
                          <a:latin typeface="Courier New"/>
                          <a:ea typeface="Courier New"/>
                          <a:cs typeface="Courier New"/>
                          <a:sym typeface="Courier New"/>
                        </a:rPr>
                        <a:t>or</a:t>
                      </a:r>
                      <a:endParaRPr sz="1300">
                        <a:highlight>
                          <a:srgbClr val="EFEFEF"/>
                        </a:highlight>
                        <a:latin typeface="Courier New"/>
                        <a:ea typeface="Courier New"/>
                        <a:cs typeface="Courier New"/>
                        <a:sym typeface="Courier New"/>
                      </a:endParaRPr>
                    </a:p>
                  </a:txBody>
                  <a:tcPr marT="0" marB="0" marR="91425" marL="91425" anchor="ctr"/>
                </a:tc>
                <a:tc>
                  <a:txBody>
                    <a:bodyPr/>
                    <a:lstStyle/>
                    <a:p>
                      <a:pPr indent="0" lvl="0" marL="0" rtl="0" algn="l">
                        <a:spcBef>
                          <a:spcPts val="0"/>
                        </a:spcBef>
                        <a:spcAft>
                          <a:spcPts val="0"/>
                        </a:spcAft>
                        <a:buNone/>
                      </a:pPr>
                      <a:r>
                        <a:rPr lang="en" sz="1200">
                          <a:latin typeface="Montserrat"/>
                          <a:ea typeface="Montserrat"/>
                          <a:cs typeface="Montserrat"/>
                          <a:sym typeface="Montserrat"/>
                        </a:rPr>
                        <a:t>Logical OR</a:t>
                      </a:r>
                      <a:endParaRPr sz="1200">
                        <a:latin typeface="Montserrat"/>
                        <a:ea typeface="Montserrat"/>
                        <a:cs typeface="Montserrat"/>
                        <a:sym typeface="Montserrat"/>
                      </a:endParaRPr>
                    </a:p>
                  </a:txBody>
                  <a:tcPr marT="0" marB="0" marR="91425" marL="91425" anchor="ctr"/>
                </a:tc>
              </a:tr>
            </a:tbl>
          </a:graphicData>
        </a:graphic>
      </p:graphicFrame>
      <p:sp>
        <p:nvSpPr>
          <p:cNvPr id="378" name="Google Shape;378;p49"/>
          <p:cNvSpPr txBox="1"/>
          <p:nvPr/>
        </p:nvSpPr>
        <p:spPr>
          <a:xfrm>
            <a:off x="6360575" y="1590925"/>
            <a:ext cx="24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&gt;&gt; 2 + 3 / 1.5</a:t>
            </a:r>
            <a:endParaRPr>
              <a:latin typeface="Courier New"/>
              <a:ea typeface="Courier New"/>
              <a:cs typeface="Courier New"/>
              <a:sym typeface="Courier New"/>
            </a:endParaRPr>
          </a:p>
        </p:txBody>
      </p:sp>
      <p:sp>
        <p:nvSpPr>
          <p:cNvPr id="379" name="Google Shape;379;p49"/>
          <p:cNvSpPr txBox="1"/>
          <p:nvPr/>
        </p:nvSpPr>
        <p:spPr>
          <a:xfrm>
            <a:off x="4901375" y="4374862"/>
            <a:ext cx="1383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Montserrat"/>
                <a:ea typeface="Montserrat"/>
                <a:cs typeface="Montserrat"/>
                <a:sym typeface="Montserrat"/>
              </a:rPr>
              <a:t>Precedence</a:t>
            </a:r>
            <a:endParaRPr sz="1200"/>
          </a:p>
        </p:txBody>
      </p:sp>
      <p:cxnSp>
        <p:nvCxnSpPr>
          <p:cNvPr id="380" name="Google Shape;380;p49"/>
          <p:cNvCxnSpPr/>
          <p:nvPr/>
        </p:nvCxnSpPr>
        <p:spPr>
          <a:xfrm rot="10800000">
            <a:off x="5446913" y="1619649"/>
            <a:ext cx="0" cy="2843700"/>
          </a:xfrm>
          <a:prstGeom prst="straightConnector1">
            <a:avLst/>
          </a:prstGeom>
          <a:noFill/>
          <a:ln cap="flat" cmpd="sng" w="28575">
            <a:solidFill>
              <a:schemeClr val="dk2"/>
            </a:solidFill>
            <a:prstDash val="solid"/>
            <a:round/>
            <a:headEnd len="med" w="med" type="none"/>
            <a:tailEnd len="med" w="med" type="stealth"/>
          </a:ln>
        </p:spPr>
      </p:cxnSp>
      <p:cxnSp>
        <p:nvCxnSpPr>
          <p:cNvPr id="381" name="Google Shape;381;p49"/>
          <p:cNvCxnSpPr/>
          <p:nvPr/>
        </p:nvCxnSpPr>
        <p:spPr>
          <a:xfrm flipH="1" rot="10800000">
            <a:off x="7025825" y="1368877"/>
            <a:ext cx="173100" cy="300000"/>
          </a:xfrm>
          <a:prstGeom prst="straightConnector1">
            <a:avLst/>
          </a:prstGeom>
          <a:noFill/>
          <a:ln cap="flat" cmpd="sng" w="19050">
            <a:solidFill>
              <a:srgbClr val="FF0000"/>
            </a:solidFill>
            <a:prstDash val="solid"/>
            <a:round/>
            <a:headEnd len="med" w="med" type="stealth"/>
            <a:tailEnd len="med" w="med" type="none"/>
          </a:ln>
        </p:spPr>
      </p:cxnSp>
      <p:cxnSp>
        <p:nvCxnSpPr>
          <p:cNvPr id="382" name="Google Shape;382;p49"/>
          <p:cNvCxnSpPr/>
          <p:nvPr/>
        </p:nvCxnSpPr>
        <p:spPr>
          <a:xfrm rot="10800000">
            <a:off x="7304838" y="1380876"/>
            <a:ext cx="161700" cy="279900"/>
          </a:xfrm>
          <a:prstGeom prst="straightConnector1">
            <a:avLst/>
          </a:prstGeom>
          <a:noFill/>
          <a:ln cap="flat" cmpd="sng" w="19050">
            <a:solidFill>
              <a:srgbClr val="FF0000"/>
            </a:solidFill>
            <a:prstDash val="solid"/>
            <a:round/>
            <a:headEnd len="med" w="med" type="stealth"/>
            <a:tailEnd len="med" w="med" type="none"/>
          </a:ln>
        </p:spPr>
      </p:cxnSp>
      <p:sp>
        <p:nvSpPr>
          <p:cNvPr id="383" name="Google Shape;383;p49"/>
          <p:cNvSpPr txBox="1"/>
          <p:nvPr/>
        </p:nvSpPr>
        <p:spPr>
          <a:xfrm>
            <a:off x="6650886" y="1074898"/>
            <a:ext cx="1227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Montserrat"/>
                <a:ea typeface="Montserrat"/>
                <a:cs typeface="Montserrat"/>
                <a:sym typeface="Montserrat"/>
              </a:rPr>
              <a:t>Operators</a:t>
            </a:r>
            <a:endParaRPr>
              <a:latin typeface="Montserrat"/>
              <a:ea typeface="Montserrat"/>
              <a:cs typeface="Montserrat"/>
              <a:sym typeface="Montserrat"/>
            </a:endParaRPr>
          </a:p>
        </p:txBody>
      </p:sp>
      <p:sp>
        <p:nvSpPr>
          <p:cNvPr id="384" name="Google Shape;384;p49"/>
          <p:cNvSpPr/>
          <p:nvPr/>
        </p:nvSpPr>
        <p:spPr>
          <a:xfrm>
            <a:off x="7139400" y="1647725"/>
            <a:ext cx="860100" cy="279900"/>
          </a:xfrm>
          <a:prstGeom prst="roundRect">
            <a:avLst>
              <a:gd fmla="val 16667" name="adj"/>
            </a:avLst>
          </a:prstGeom>
          <a:noFill/>
          <a:ln cap="flat" cmpd="sng" w="19050">
            <a:solidFill>
              <a:srgbClr val="3D85C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49"/>
          <p:cNvSpPr/>
          <p:nvPr/>
        </p:nvSpPr>
        <p:spPr>
          <a:xfrm>
            <a:off x="7364164" y="2289775"/>
            <a:ext cx="393900" cy="279900"/>
          </a:xfrm>
          <a:prstGeom prst="roundRect">
            <a:avLst>
              <a:gd fmla="val 16667" name="adj"/>
            </a:avLst>
          </a:prstGeom>
          <a:noFill/>
          <a:ln cap="flat" cmpd="sng" w="19050">
            <a:solidFill>
              <a:srgbClr val="3D85C6"/>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rPr lang="en">
                <a:latin typeface="Courier New"/>
                <a:ea typeface="Courier New"/>
                <a:cs typeface="Courier New"/>
                <a:sym typeface="Courier New"/>
              </a:rPr>
              <a:t>2.0</a:t>
            </a:r>
            <a:endParaRPr>
              <a:latin typeface="Courier New"/>
              <a:ea typeface="Courier New"/>
              <a:cs typeface="Courier New"/>
              <a:sym typeface="Courier New"/>
            </a:endParaRPr>
          </a:p>
        </p:txBody>
      </p:sp>
      <p:cxnSp>
        <p:nvCxnSpPr>
          <p:cNvPr id="386" name="Google Shape;386;p49"/>
          <p:cNvCxnSpPr>
            <a:stCxn id="384" idx="2"/>
            <a:endCxn id="385" idx="0"/>
          </p:cNvCxnSpPr>
          <p:nvPr/>
        </p:nvCxnSpPr>
        <p:spPr>
          <a:xfrm flipH="1">
            <a:off x="7561050" y="1927625"/>
            <a:ext cx="8400" cy="362100"/>
          </a:xfrm>
          <a:prstGeom prst="straightConnector1">
            <a:avLst/>
          </a:prstGeom>
          <a:noFill/>
          <a:ln cap="flat" cmpd="sng" w="19050">
            <a:solidFill>
              <a:schemeClr val="dk2"/>
            </a:solidFill>
            <a:prstDash val="solid"/>
            <a:round/>
            <a:headEnd len="med" w="med" type="none"/>
            <a:tailEnd len="med" w="med" type="stealth"/>
          </a:ln>
        </p:spPr>
      </p:cxnSp>
      <p:sp>
        <p:nvSpPr>
          <p:cNvPr id="387" name="Google Shape;387;p49"/>
          <p:cNvSpPr txBox="1"/>
          <p:nvPr/>
        </p:nvSpPr>
        <p:spPr>
          <a:xfrm>
            <a:off x="6669964" y="2217913"/>
            <a:ext cx="8601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Courier New"/>
                <a:ea typeface="Courier New"/>
                <a:cs typeface="Courier New"/>
                <a:sym typeface="Courier New"/>
              </a:rPr>
              <a:t>= 2 +</a:t>
            </a:r>
            <a:endParaRPr>
              <a:solidFill>
                <a:schemeClr val="dk1"/>
              </a:solidFill>
              <a:latin typeface="Courier New"/>
              <a:ea typeface="Courier New"/>
              <a:cs typeface="Courier New"/>
              <a:sym typeface="Courier New"/>
            </a:endParaRPr>
          </a:p>
        </p:txBody>
      </p:sp>
      <p:sp>
        <p:nvSpPr>
          <p:cNvPr id="388" name="Google Shape;388;p49"/>
          <p:cNvSpPr txBox="1"/>
          <p:nvPr/>
        </p:nvSpPr>
        <p:spPr>
          <a:xfrm>
            <a:off x="6669964" y="2522713"/>
            <a:ext cx="860100" cy="4002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lang="en">
                <a:solidFill>
                  <a:schemeClr val="dk1"/>
                </a:solidFill>
                <a:latin typeface="Courier New"/>
                <a:ea typeface="Courier New"/>
                <a:cs typeface="Courier New"/>
                <a:sym typeface="Courier New"/>
              </a:rPr>
              <a:t>= 4.0</a:t>
            </a:r>
            <a:endParaRPr>
              <a:solidFill>
                <a:schemeClr val="dk1"/>
              </a:solidFill>
              <a:latin typeface="Courier New"/>
              <a:ea typeface="Courier New"/>
              <a:cs typeface="Courier New"/>
              <a:sym typeface="Courier New"/>
            </a:endParaRPr>
          </a:p>
        </p:txBody>
      </p:sp>
      <p:grpSp>
        <p:nvGrpSpPr>
          <p:cNvPr id="389" name="Google Shape;389;p49"/>
          <p:cNvGrpSpPr/>
          <p:nvPr/>
        </p:nvGrpSpPr>
        <p:grpSpPr>
          <a:xfrm>
            <a:off x="6360600" y="1777525"/>
            <a:ext cx="2812986" cy="1913879"/>
            <a:chOff x="6360600" y="1777525"/>
            <a:chExt cx="2812986" cy="1913879"/>
          </a:xfrm>
        </p:grpSpPr>
        <p:sp>
          <p:nvSpPr>
            <p:cNvPr id="390" name="Google Shape;390;p49"/>
            <p:cNvSpPr txBox="1"/>
            <p:nvPr/>
          </p:nvSpPr>
          <p:spPr>
            <a:xfrm>
              <a:off x="6360600" y="3291204"/>
              <a:ext cx="24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&gt;&gt; 2 + (3 / 1.5)</a:t>
              </a:r>
              <a:endParaRPr>
                <a:latin typeface="Courier New"/>
                <a:ea typeface="Courier New"/>
                <a:cs typeface="Courier New"/>
                <a:sym typeface="Courier New"/>
              </a:endParaRPr>
            </a:p>
          </p:txBody>
        </p:sp>
        <p:sp>
          <p:nvSpPr>
            <p:cNvPr id="391" name="Google Shape;391;p49"/>
            <p:cNvSpPr/>
            <p:nvPr/>
          </p:nvSpPr>
          <p:spPr>
            <a:xfrm>
              <a:off x="8048027" y="1777525"/>
              <a:ext cx="494900" cy="1757059"/>
            </a:xfrm>
            <a:custGeom>
              <a:rect b="b" l="l" r="r" t="t"/>
              <a:pathLst>
                <a:path extrusionOk="0" h="64902" w="19796">
                  <a:moveTo>
                    <a:pt x="0" y="0"/>
                  </a:moveTo>
                  <a:lnTo>
                    <a:pt x="19796" y="0"/>
                  </a:lnTo>
                  <a:lnTo>
                    <a:pt x="19796" y="64902"/>
                  </a:lnTo>
                  <a:lnTo>
                    <a:pt x="8113" y="64902"/>
                  </a:lnTo>
                </a:path>
              </a:pathLst>
            </a:custGeom>
            <a:noFill/>
            <a:ln cap="flat" cmpd="sng" w="19050">
              <a:solidFill>
                <a:srgbClr val="F1C232"/>
              </a:solidFill>
              <a:prstDash val="solid"/>
              <a:round/>
              <a:headEnd len="med" w="med" type="stealth"/>
              <a:tailEnd len="med" w="med" type="stealth"/>
            </a:ln>
          </p:spPr>
        </p:sp>
        <p:sp>
          <p:nvSpPr>
            <p:cNvPr id="392" name="Google Shape;392;p49"/>
            <p:cNvSpPr txBox="1"/>
            <p:nvPr/>
          </p:nvSpPr>
          <p:spPr>
            <a:xfrm>
              <a:off x="7946286" y="2370298"/>
              <a:ext cx="12273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latin typeface="Montserrat"/>
                  <a:ea typeface="Montserrat"/>
                  <a:cs typeface="Montserrat"/>
                  <a:sym typeface="Montserrat"/>
                </a:rPr>
                <a:t>Equivalent</a:t>
              </a:r>
              <a:endParaRPr sz="1300">
                <a:latin typeface="Montserrat"/>
                <a:ea typeface="Montserrat"/>
                <a:cs typeface="Montserrat"/>
                <a:sym typeface="Montserrat"/>
              </a:endParaRPr>
            </a:p>
            <a:p>
              <a:pPr indent="0" lvl="0" marL="0" rtl="0" algn="ctr">
                <a:spcBef>
                  <a:spcPts val="0"/>
                </a:spcBef>
                <a:spcAft>
                  <a:spcPts val="0"/>
                </a:spcAft>
                <a:buNone/>
              </a:pPr>
              <a:r>
                <a:rPr lang="en" sz="1300">
                  <a:latin typeface="Montserrat"/>
                  <a:ea typeface="Montserrat"/>
                  <a:cs typeface="Montserrat"/>
                  <a:sym typeface="Montserrat"/>
                </a:rPr>
                <a:t>Expressions</a:t>
              </a:r>
              <a:endParaRPr sz="1300">
                <a:latin typeface="Montserrat"/>
                <a:ea typeface="Montserrat"/>
                <a:cs typeface="Montserrat"/>
                <a:sym typeface="Montserrat"/>
              </a:endParaRPr>
            </a:p>
          </p:txBody>
        </p:sp>
      </p:grpSp>
      <p:grpSp>
        <p:nvGrpSpPr>
          <p:cNvPr id="393" name="Google Shape;393;p49"/>
          <p:cNvGrpSpPr/>
          <p:nvPr/>
        </p:nvGrpSpPr>
        <p:grpSpPr>
          <a:xfrm>
            <a:off x="6360600" y="4129404"/>
            <a:ext cx="2710800" cy="843371"/>
            <a:chOff x="6360600" y="4129404"/>
            <a:chExt cx="2710800" cy="843371"/>
          </a:xfrm>
        </p:grpSpPr>
        <p:sp>
          <p:nvSpPr>
            <p:cNvPr id="394" name="Google Shape;394;p49"/>
            <p:cNvSpPr txBox="1"/>
            <p:nvPr/>
          </p:nvSpPr>
          <p:spPr>
            <a:xfrm>
              <a:off x="6360600" y="4129404"/>
              <a:ext cx="241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Courier New"/>
                  <a:ea typeface="Courier New"/>
                  <a:cs typeface="Courier New"/>
                  <a:sym typeface="Courier New"/>
                </a:rPr>
                <a:t>&gt;&gt; (2 + 3) / 1.5</a:t>
              </a:r>
              <a:endParaRPr>
                <a:latin typeface="Courier New"/>
                <a:ea typeface="Courier New"/>
                <a:cs typeface="Courier New"/>
                <a:sym typeface="Courier New"/>
              </a:endParaRPr>
            </a:p>
          </p:txBody>
        </p:sp>
        <p:sp>
          <p:nvSpPr>
            <p:cNvPr id="395" name="Google Shape;395;p49"/>
            <p:cNvSpPr/>
            <p:nvPr/>
          </p:nvSpPr>
          <p:spPr>
            <a:xfrm>
              <a:off x="6741900" y="4692875"/>
              <a:ext cx="2329500" cy="279900"/>
            </a:xfrm>
            <a:prstGeom prst="wedgeRoundRectCallout">
              <a:avLst>
                <a:gd fmla="val -33285" name="adj1"/>
                <a:gd fmla="val -135182" name="adj2"/>
                <a:gd fmla="val 0" name="adj3"/>
              </a:avLst>
            </a:prstGeom>
            <a:solidFill>
              <a:srgbClr val="FCE5CD"/>
            </a:solidFill>
            <a:ln cap="flat" cmpd="sng" w="19050">
              <a:solidFill>
                <a:srgbClr val="BF9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300"/>
                <a:t>Adds 2 and 3 before division</a:t>
              </a:r>
              <a:endParaRPr sz="1300"/>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500"/>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0"/>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 Binding in Python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1"/>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 variable references an object in the main memory and the object has a </a:t>
            </a:r>
            <a:r>
              <a:rPr b="1" lang="en"/>
              <a:t>value</a:t>
            </a:r>
            <a:r>
              <a:rPr lang="en"/>
              <a:t>, </a:t>
            </a:r>
            <a:r>
              <a:rPr b="1" lang="en"/>
              <a:t>identity</a:t>
            </a:r>
            <a:r>
              <a:rPr lang="en"/>
              <a:t> and a </a:t>
            </a:r>
            <a:r>
              <a:rPr b="1" lang="en"/>
              <a:t>type</a:t>
            </a:r>
            <a:r>
              <a:rPr lang="en"/>
              <a:t>.</a:t>
            </a:r>
            <a:endParaRPr/>
          </a:p>
        </p:txBody>
      </p:sp>
      <p:grpSp>
        <p:nvGrpSpPr>
          <p:cNvPr id="406" name="Google Shape;406;p51"/>
          <p:cNvGrpSpPr/>
          <p:nvPr/>
        </p:nvGrpSpPr>
        <p:grpSpPr>
          <a:xfrm>
            <a:off x="3648896" y="1345775"/>
            <a:ext cx="2373300" cy="3435694"/>
            <a:chOff x="3648896" y="1345775"/>
            <a:chExt cx="2373300" cy="3435694"/>
          </a:xfrm>
        </p:grpSpPr>
        <p:sp>
          <p:nvSpPr>
            <p:cNvPr id="407" name="Google Shape;407;p51"/>
            <p:cNvSpPr/>
            <p:nvPr/>
          </p:nvSpPr>
          <p:spPr>
            <a:xfrm>
              <a:off x="3985804" y="1345775"/>
              <a:ext cx="1746300" cy="3076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51"/>
            <p:cNvSpPr txBox="1"/>
            <p:nvPr/>
          </p:nvSpPr>
          <p:spPr>
            <a:xfrm>
              <a:off x="3648896" y="4415169"/>
              <a:ext cx="23733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Main Memory</a:t>
              </a:r>
              <a:endParaRPr sz="1700">
                <a:latin typeface="Montserrat"/>
                <a:ea typeface="Montserrat"/>
                <a:cs typeface="Montserrat"/>
                <a:sym typeface="Montserrat"/>
              </a:endParaRPr>
            </a:p>
          </p:txBody>
        </p:sp>
      </p:grpSp>
      <p:sp>
        <p:nvSpPr>
          <p:cNvPr id="409" name="Google Shape;409;p51"/>
          <p:cNvSpPr/>
          <p:nvPr/>
        </p:nvSpPr>
        <p:spPr>
          <a:xfrm>
            <a:off x="3985800" y="2564375"/>
            <a:ext cx="1746300" cy="6390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latin typeface="Courier New"/>
                <a:ea typeface="Courier New"/>
                <a:cs typeface="Courier New"/>
                <a:sym typeface="Courier New"/>
              </a:rPr>
              <a:t>123</a:t>
            </a:r>
            <a:endParaRPr sz="1700">
              <a:latin typeface="Courier New"/>
              <a:ea typeface="Courier New"/>
              <a:cs typeface="Courier New"/>
              <a:sym typeface="Courier New"/>
            </a:endParaRPr>
          </a:p>
        </p:txBody>
      </p:sp>
      <p:sp>
        <p:nvSpPr>
          <p:cNvPr id="410" name="Google Shape;410;p51"/>
          <p:cNvSpPr txBox="1"/>
          <p:nvPr/>
        </p:nvSpPr>
        <p:spPr>
          <a:xfrm>
            <a:off x="2734250" y="2700725"/>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2500">
                <a:latin typeface="Courier New"/>
                <a:ea typeface="Courier New"/>
                <a:cs typeface="Courier New"/>
                <a:sym typeface="Courier New"/>
              </a:rPr>
              <a:t>x</a:t>
            </a:r>
            <a:endParaRPr sz="2500">
              <a:latin typeface="Courier New"/>
              <a:ea typeface="Courier New"/>
              <a:cs typeface="Courier New"/>
              <a:sym typeface="Courier New"/>
            </a:endParaRPr>
          </a:p>
        </p:txBody>
      </p:sp>
      <p:cxnSp>
        <p:nvCxnSpPr>
          <p:cNvPr id="411" name="Google Shape;411;p51"/>
          <p:cNvCxnSpPr>
            <a:stCxn id="410" idx="3"/>
            <a:endCxn id="409" idx="1"/>
          </p:cNvCxnSpPr>
          <p:nvPr/>
        </p:nvCxnSpPr>
        <p:spPr>
          <a:xfrm>
            <a:off x="3061250" y="2883875"/>
            <a:ext cx="924600" cy="0"/>
          </a:xfrm>
          <a:prstGeom prst="straightConnector1">
            <a:avLst/>
          </a:prstGeom>
          <a:noFill/>
          <a:ln cap="flat" cmpd="sng" w="28575">
            <a:solidFill>
              <a:schemeClr val="dk2"/>
            </a:solidFill>
            <a:prstDash val="solid"/>
            <a:round/>
            <a:headEnd len="med" w="med" type="none"/>
            <a:tailEnd len="med" w="med" type="stealth"/>
          </a:ln>
        </p:spPr>
      </p:cxnSp>
      <p:grpSp>
        <p:nvGrpSpPr>
          <p:cNvPr id="412" name="Google Shape;412;p51"/>
          <p:cNvGrpSpPr/>
          <p:nvPr/>
        </p:nvGrpSpPr>
        <p:grpSpPr>
          <a:xfrm>
            <a:off x="5427200" y="1724646"/>
            <a:ext cx="3716775" cy="2595504"/>
            <a:chOff x="5427200" y="1724646"/>
            <a:chExt cx="3716775" cy="2595504"/>
          </a:xfrm>
        </p:grpSpPr>
        <p:grpSp>
          <p:nvGrpSpPr>
            <p:cNvPr id="413" name="Google Shape;413;p51"/>
            <p:cNvGrpSpPr/>
            <p:nvPr/>
          </p:nvGrpSpPr>
          <p:grpSpPr>
            <a:xfrm>
              <a:off x="5427200" y="1724646"/>
              <a:ext cx="2639475" cy="1095579"/>
              <a:chOff x="5427200" y="1724646"/>
              <a:chExt cx="2639475" cy="1095579"/>
            </a:xfrm>
          </p:grpSpPr>
          <p:cxnSp>
            <p:nvCxnSpPr>
              <p:cNvPr id="414" name="Google Shape;414;p51"/>
              <p:cNvCxnSpPr/>
              <p:nvPr/>
            </p:nvCxnSpPr>
            <p:spPr>
              <a:xfrm flipH="1" rot="10800000">
                <a:off x="5427200" y="1974525"/>
                <a:ext cx="1464600" cy="845700"/>
              </a:xfrm>
              <a:prstGeom prst="straightConnector1">
                <a:avLst/>
              </a:prstGeom>
              <a:noFill/>
              <a:ln cap="flat" cmpd="sng" w="28575">
                <a:solidFill>
                  <a:srgbClr val="3D85C6"/>
                </a:solidFill>
                <a:prstDash val="solid"/>
                <a:round/>
                <a:headEnd len="med" w="med" type="none"/>
                <a:tailEnd len="med" w="med" type="stealth"/>
              </a:ln>
            </p:spPr>
          </p:cxnSp>
          <p:sp>
            <p:nvSpPr>
              <p:cNvPr id="415" name="Google Shape;415;p51"/>
              <p:cNvSpPr txBox="1"/>
              <p:nvPr/>
            </p:nvSpPr>
            <p:spPr>
              <a:xfrm>
                <a:off x="6845675" y="1724646"/>
                <a:ext cx="12210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ontserrat"/>
                    <a:ea typeface="Montserrat"/>
                    <a:cs typeface="Montserrat"/>
                    <a:sym typeface="Montserrat"/>
                  </a:rPr>
                  <a:t>Value</a:t>
                </a:r>
                <a:endParaRPr b="1" sz="17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123</a:t>
                </a:r>
                <a:endParaRPr sz="1600">
                  <a:latin typeface="Montserrat"/>
                  <a:ea typeface="Montserrat"/>
                  <a:cs typeface="Montserrat"/>
                  <a:sym typeface="Montserrat"/>
                </a:endParaRPr>
              </a:p>
            </p:txBody>
          </p:sp>
        </p:grpSp>
        <p:grpSp>
          <p:nvGrpSpPr>
            <p:cNvPr id="416" name="Google Shape;416;p51"/>
            <p:cNvGrpSpPr/>
            <p:nvPr/>
          </p:nvGrpSpPr>
          <p:grpSpPr>
            <a:xfrm>
              <a:off x="5427200" y="2523650"/>
              <a:ext cx="3716775" cy="939000"/>
              <a:chOff x="5427200" y="2523650"/>
              <a:chExt cx="3716775" cy="939000"/>
            </a:xfrm>
          </p:grpSpPr>
          <p:cxnSp>
            <p:nvCxnSpPr>
              <p:cNvPr id="417" name="Google Shape;417;p51"/>
              <p:cNvCxnSpPr/>
              <p:nvPr/>
            </p:nvCxnSpPr>
            <p:spPr>
              <a:xfrm>
                <a:off x="5427200" y="2896425"/>
                <a:ext cx="1504800" cy="0"/>
              </a:xfrm>
              <a:prstGeom prst="straightConnector1">
                <a:avLst/>
              </a:prstGeom>
              <a:noFill/>
              <a:ln cap="flat" cmpd="sng" w="28575">
                <a:solidFill>
                  <a:srgbClr val="3D85C6"/>
                </a:solidFill>
                <a:prstDash val="solid"/>
                <a:round/>
                <a:headEnd len="med" w="med" type="none"/>
                <a:tailEnd len="med" w="med" type="stealth"/>
              </a:ln>
            </p:spPr>
          </p:cxnSp>
          <p:sp>
            <p:nvSpPr>
              <p:cNvPr id="418" name="Google Shape;418;p51"/>
              <p:cNvSpPr txBox="1"/>
              <p:nvPr/>
            </p:nvSpPr>
            <p:spPr>
              <a:xfrm>
                <a:off x="6845675" y="2523650"/>
                <a:ext cx="2298300" cy="939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ontserrat"/>
                    <a:ea typeface="Montserrat"/>
                    <a:cs typeface="Montserrat"/>
                    <a:sym typeface="Montserrat"/>
                  </a:rPr>
                  <a:t>Identity</a:t>
                </a:r>
                <a:endParaRPr b="1" sz="1700">
                  <a:latin typeface="Montserrat"/>
                  <a:ea typeface="Montserrat"/>
                  <a:cs typeface="Montserrat"/>
                  <a:sym typeface="Montserrat"/>
                </a:endParaRPr>
              </a:p>
              <a:p>
                <a:pPr indent="0" lvl="0" marL="0" rtl="0" algn="l">
                  <a:spcBef>
                    <a:spcPts val="0"/>
                  </a:spcBef>
                  <a:spcAft>
                    <a:spcPts val="0"/>
                  </a:spcAft>
                  <a:buNone/>
                </a:pPr>
                <a:r>
                  <a:rPr lang="en" sz="1600">
                    <a:latin typeface="Montserrat"/>
                    <a:ea typeface="Montserrat"/>
                    <a:cs typeface="Montserrat"/>
                    <a:sym typeface="Montserrat"/>
                  </a:rPr>
                  <a:t>(memory location)</a:t>
                </a:r>
                <a:endParaRPr sz="16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id()</a:t>
                </a:r>
                <a:endParaRPr sz="1600">
                  <a:latin typeface="Montserrat"/>
                  <a:ea typeface="Montserrat"/>
                  <a:cs typeface="Montserrat"/>
                  <a:sym typeface="Montserrat"/>
                </a:endParaRPr>
              </a:p>
            </p:txBody>
          </p:sp>
        </p:grpSp>
        <p:grpSp>
          <p:nvGrpSpPr>
            <p:cNvPr id="419" name="Google Shape;419;p51"/>
            <p:cNvGrpSpPr/>
            <p:nvPr/>
          </p:nvGrpSpPr>
          <p:grpSpPr>
            <a:xfrm>
              <a:off x="5427200" y="2972625"/>
              <a:ext cx="2979825" cy="1347525"/>
              <a:chOff x="5427200" y="2972625"/>
              <a:chExt cx="2979825" cy="1347525"/>
            </a:xfrm>
          </p:grpSpPr>
          <p:cxnSp>
            <p:nvCxnSpPr>
              <p:cNvPr id="420" name="Google Shape;420;p51"/>
              <p:cNvCxnSpPr/>
              <p:nvPr/>
            </p:nvCxnSpPr>
            <p:spPr>
              <a:xfrm>
                <a:off x="5427200" y="2972625"/>
                <a:ext cx="1422300" cy="821100"/>
              </a:xfrm>
              <a:prstGeom prst="straightConnector1">
                <a:avLst/>
              </a:prstGeom>
              <a:noFill/>
              <a:ln cap="flat" cmpd="sng" w="28575">
                <a:solidFill>
                  <a:srgbClr val="3D85C6"/>
                </a:solidFill>
                <a:prstDash val="solid"/>
                <a:round/>
                <a:headEnd len="med" w="med" type="none"/>
                <a:tailEnd len="med" w="med" type="stealth"/>
              </a:ln>
            </p:spPr>
          </p:cxnSp>
          <p:sp>
            <p:nvSpPr>
              <p:cNvPr id="421" name="Google Shape;421;p51"/>
              <p:cNvSpPr txBox="1"/>
              <p:nvPr/>
            </p:nvSpPr>
            <p:spPr>
              <a:xfrm>
                <a:off x="6796325" y="3627450"/>
                <a:ext cx="1610700" cy="692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700">
                    <a:latin typeface="Montserrat"/>
                    <a:ea typeface="Montserrat"/>
                    <a:cs typeface="Montserrat"/>
                    <a:sym typeface="Montserrat"/>
                  </a:rPr>
                  <a:t>Data type</a:t>
                </a:r>
                <a:endParaRPr b="1" sz="1700">
                  <a:latin typeface="Montserrat"/>
                  <a:ea typeface="Montserrat"/>
                  <a:cs typeface="Montserrat"/>
                  <a:sym typeface="Montserrat"/>
                </a:endParaRPr>
              </a:p>
              <a:p>
                <a:pPr indent="-330200" lvl="0" marL="457200" rtl="0" algn="l">
                  <a:spcBef>
                    <a:spcPts val="0"/>
                  </a:spcBef>
                  <a:spcAft>
                    <a:spcPts val="0"/>
                  </a:spcAft>
                  <a:buSzPts val="1600"/>
                  <a:buFont typeface="Montserrat"/>
                  <a:buChar char="-"/>
                </a:pPr>
                <a:r>
                  <a:rPr lang="en" sz="1600">
                    <a:latin typeface="Montserrat"/>
                    <a:ea typeface="Montserrat"/>
                    <a:cs typeface="Montserrat"/>
                    <a:sym typeface="Montserrat"/>
                  </a:rPr>
                  <a:t>type()</a:t>
                </a:r>
                <a:endParaRPr sz="1600">
                  <a:latin typeface="Montserrat"/>
                  <a:ea typeface="Montserrat"/>
                  <a:cs typeface="Montserrat"/>
                  <a:sym typeface="Montserrat"/>
                </a:endParaRPr>
              </a:p>
            </p:txBody>
          </p:sp>
        </p:grpSp>
      </p:grpSp>
      <p:sp>
        <p:nvSpPr>
          <p:cNvPr id="422" name="Google Shape;422;p51"/>
          <p:cNvSpPr txBox="1"/>
          <p:nvPr/>
        </p:nvSpPr>
        <p:spPr>
          <a:xfrm>
            <a:off x="387400" y="2504225"/>
            <a:ext cx="1908900" cy="639000"/>
          </a:xfrm>
          <a:prstGeom prst="rect">
            <a:avLst/>
          </a:prstGeom>
          <a:solidFill>
            <a:srgbClr val="EFEFEF"/>
          </a:solidFill>
          <a:ln cap="flat" cmpd="sng" w="9525">
            <a:solidFill>
              <a:srgbClr val="434343"/>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lang="en" sz="2300">
                <a:latin typeface="Courier New"/>
                <a:ea typeface="Courier New"/>
                <a:cs typeface="Courier New"/>
                <a:sym typeface="Courier New"/>
              </a:rPr>
              <a:t>&gt;&gt; x</a:t>
            </a:r>
            <a:r>
              <a:rPr lang="en" sz="2300">
                <a:latin typeface="Courier New"/>
                <a:ea typeface="Courier New"/>
                <a:cs typeface="Courier New"/>
                <a:sym typeface="Courier New"/>
              </a:rPr>
              <a:t> = </a:t>
            </a:r>
            <a:r>
              <a:rPr lang="en" sz="1900">
                <a:latin typeface="Courier New"/>
                <a:ea typeface="Courier New"/>
                <a:cs typeface="Courier New"/>
                <a:sym typeface="Courier New"/>
              </a:rPr>
              <a:t>123</a:t>
            </a:r>
            <a:endParaRPr sz="19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500"/>
                                        <p:tgtEl>
                                          <p:spTgt spid="406"/>
                                        </p:tgtEl>
                                      </p:cBhvr>
                                    </p:animEffect>
                                  </p:childTnLst>
                                </p:cTn>
                              </p:par>
                              <p:par>
                                <p:cTn fill="hold" nodeType="withEffect" presetClass="entr" presetID="1" presetSubtype="0">
                                  <p:stCondLst>
                                    <p:cond delay="0"/>
                                  </p:stCondLst>
                                  <p:childTnLst>
                                    <p:set>
                                      <p:cBhvr>
                                        <p:cTn dur="1" fill="hold">
                                          <p:stCondLst>
                                            <p:cond delay="0"/>
                                          </p:stCondLst>
                                        </p:cTn>
                                        <p:tgtEl>
                                          <p:spTgt spid="4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0"/>
                                        </p:tgtEl>
                                        <p:attrNameLst>
                                          <p:attrName>style.visibility</p:attrName>
                                        </p:attrNameLst>
                                      </p:cBhvr>
                                      <p:to>
                                        <p:strVal val="visible"/>
                                      </p:to>
                                    </p:se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500"/>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500"/>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2"/>
          <p:cNvSpPr/>
          <p:nvPr/>
        </p:nvSpPr>
        <p:spPr>
          <a:xfrm>
            <a:off x="5367254" y="1333450"/>
            <a:ext cx="1746300" cy="3076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52"/>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 Binding in Python </a:t>
            </a:r>
            <a:endParaRPr/>
          </a:p>
        </p:txBody>
      </p:sp>
      <p:sp>
        <p:nvSpPr>
          <p:cNvPr id="429" name="Google Shape;429;p52"/>
          <p:cNvSpPr txBox="1"/>
          <p:nvPr/>
        </p:nvSpPr>
        <p:spPr>
          <a:xfrm>
            <a:off x="5030346" y="4365840"/>
            <a:ext cx="23733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Main Memory</a:t>
            </a:r>
            <a:endParaRPr>
              <a:latin typeface="Montserrat"/>
              <a:ea typeface="Montserrat"/>
              <a:cs typeface="Montserrat"/>
              <a:sym typeface="Montserrat"/>
            </a:endParaRPr>
          </a:p>
        </p:txBody>
      </p:sp>
      <p:sp>
        <p:nvSpPr>
          <p:cNvPr id="430" name="Google Shape;430;p52"/>
          <p:cNvSpPr/>
          <p:nvPr/>
        </p:nvSpPr>
        <p:spPr>
          <a:xfrm>
            <a:off x="910500" y="1766400"/>
            <a:ext cx="1935000" cy="1539300"/>
          </a:xfrm>
          <a:prstGeom prst="roundRect">
            <a:avLst>
              <a:gd fmla="val 395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182875">
            <a:noAutofit/>
          </a:bodyPr>
          <a:lstStyle/>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123</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a</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1000</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3.1416</a:t>
            </a:r>
            <a:endParaRPr>
              <a:latin typeface="Courier New"/>
              <a:ea typeface="Courier New"/>
              <a:cs typeface="Courier New"/>
              <a:sym typeface="Courier New"/>
            </a:endParaRPr>
          </a:p>
        </p:txBody>
      </p:sp>
      <p:sp>
        <p:nvSpPr>
          <p:cNvPr id="431" name="Google Shape;431;p52"/>
          <p:cNvSpPr txBox="1"/>
          <p:nvPr/>
        </p:nvSpPr>
        <p:spPr>
          <a:xfrm>
            <a:off x="915546" y="3299040"/>
            <a:ext cx="15822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Code Snippet</a:t>
            </a:r>
            <a:endParaRPr>
              <a:latin typeface="Montserrat"/>
              <a:ea typeface="Montserrat"/>
              <a:cs typeface="Montserrat"/>
              <a:sym typeface="Montserrat"/>
            </a:endParaRPr>
          </a:p>
        </p:txBody>
      </p:sp>
      <p:cxnSp>
        <p:nvCxnSpPr>
          <p:cNvPr id="432" name="Google Shape;432;p52"/>
          <p:cNvCxnSpPr/>
          <p:nvPr/>
        </p:nvCxnSpPr>
        <p:spPr>
          <a:xfrm>
            <a:off x="6231074" y="2728900"/>
            <a:ext cx="0" cy="285300"/>
          </a:xfrm>
          <a:prstGeom prst="straightConnector1">
            <a:avLst/>
          </a:prstGeom>
          <a:noFill/>
          <a:ln cap="flat" cmpd="sng" w="28575">
            <a:solidFill>
              <a:schemeClr val="dk2"/>
            </a:solidFill>
            <a:prstDash val="dot"/>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6"/>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Creating variables in Python </a:t>
            </a:r>
            <a:endParaRPr/>
          </a:p>
        </p:txBody>
      </p:sp>
      <p:sp>
        <p:nvSpPr>
          <p:cNvPr id="122" name="Google Shape;122;p26"/>
          <p:cNvSpPr txBox="1"/>
          <p:nvPr/>
        </p:nvSpPr>
        <p:spPr>
          <a:xfrm>
            <a:off x="1792500" y="3218250"/>
            <a:ext cx="3882600" cy="9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Montserrat"/>
                <a:ea typeface="Montserrat"/>
                <a:cs typeface="Montserrat"/>
                <a:sym typeface="Montserrat"/>
              </a:rPr>
              <a:t>E.g.:</a:t>
            </a:r>
            <a:endParaRPr sz="2000">
              <a:latin typeface="Montserrat"/>
              <a:ea typeface="Montserrat"/>
              <a:cs typeface="Montserrat"/>
              <a:sym typeface="Montserrat"/>
            </a:endParaRPr>
          </a:p>
          <a:p>
            <a:pPr indent="0" lvl="0" marL="0" rtl="0" algn="ctr">
              <a:spcBef>
                <a:spcPts val="0"/>
              </a:spcBef>
              <a:spcAft>
                <a:spcPts val="0"/>
              </a:spcAft>
              <a:buNone/>
            </a:pPr>
            <a:r>
              <a:rPr b="1" lang="en" sz="1800">
                <a:latin typeface="Courier New"/>
                <a:ea typeface="Courier New"/>
                <a:cs typeface="Courier New"/>
                <a:sym typeface="Courier New"/>
              </a:rPr>
              <a:t>x </a:t>
            </a:r>
            <a:r>
              <a:rPr b="1" lang="en" sz="1800">
                <a:latin typeface="Courier New"/>
                <a:ea typeface="Courier New"/>
                <a:cs typeface="Courier New"/>
                <a:sym typeface="Courier New"/>
              </a:rPr>
              <a:t>= 123 </a:t>
            </a:r>
            <a:endParaRPr b="1" sz="1800">
              <a:latin typeface="Courier New"/>
              <a:ea typeface="Courier New"/>
              <a:cs typeface="Courier New"/>
              <a:sym typeface="Courier New"/>
            </a:endParaRPr>
          </a:p>
        </p:txBody>
      </p:sp>
      <p:sp>
        <p:nvSpPr>
          <p:cNvPr id="123" name="Google Shape;123;p26"/>
          <p:cNvSpPr txBox="1"/>
          <p:nvPr/>
        </p:nvSpPr>
        <p:spPr>
          <a:xfrm>
            <a:off x="1792500" y="1465650"/>
            <a:ext cx="4856400" cy="1106100"/>
          </a:xfrm>
          <a:prstGeom prst="rect">
            <a:avLst/>
          </a:prstGeom>
          <a:noFill/>
          <a:ln>
            <a:noFill/>
          </a:ln>
        </p:spPr>
        <p:txBody>
          <a:bodyPr anchorCtr="0" anchor="t" bIns="91425" lIns="91425" spcFirstLastPara="1" rIns="91425" wrap="square" tIns="91425">
            <a:noAutofit/>
          </a:bodyPr>
          <a:lstStyle/>
          <a:p>
            <a:pPr indent="0" lvl="0" marL="0" rtl="0" algn="l">
              <a:lnSpc>
                <a:spcPct val="200000"/>
              </a:lnSpc>
              <a:spcBef>
                <a:spcPts val="0"/>
              </a:spcBef>
              <a:spcAft>
                <a:spcPts val="0"/>
              </a:spcAft>
              <a:buNone/>
            </a:pPr>
            <a:r>
              <a:rPr lang="en" sz="2100">
                <a:latin typeface="Montserrat"/>
                <a:ea typeface="Montserrat"/>
                <a:cs typeface="Montserrat"/>
                <a:sym typeface="Montserrat"/>
              </a:rPr>
              <a:t>Syntax</a:t>
            </a:r>
            <a:r>
              <a:rPr lang="en" sz="2000">
                <a:latin typeface="Montserrat"/>
                <a:ea typeface="Montserrat"/>
                <a:cs typeface="Montserrat"/>
                <a:sym typeface="Montserrat"/>
              </a:rPr>
              <a:t>:</a:t>
            </a:r>
            <a:endParaRPr sz="2000">
              <a:latin typeface="Montserrat"/>
              <a:ea typeface="Montserrat"/>
              <a:cs typeface="Montserrat"/>
              <a:sym typeface="Montserrat"/>
            </a:endParaRPr>
          </a:p>
          <a:p>
            <a:pPr indent="0" lvl="0" marL="0" rtl="0" algn="ctr">
              <a:spcBef>
                <a:spcPts val="0"/>
              </a:spcBef>
              <a:spcAft>
                <a:spcPts val="0"/>
              </a:spcAft>
              <a:buNone/>
            </a:pPr>
            <a:r>
              <a:rPr lang="en" sz="1700">
                <a:latin typeface="Montserrat"/>
                <a:ea typeface="Montserrat"/>
                <a:cs typeface="Montserrat"/>
                <a:sym typeface="Montserrat"/>
              </a:rPr>
              <a:t>&lt;</a:t>
            </a:r>
            <a:r>
              <a:rPr b="1" i="1" lang="en" sz="1700">
                <a:latin typeface="Montserrat"/>
                <a:ea typeface="Montserrat"/>
                <a:cs typeface="Montserrat"/>
                <a:sym typeface="Montserrat"/>
              </a:rPr>
              <a:t>variable-name</a:t>
            </a:r>
            <a:r>
              <a:rPr lang="en" sz="1700">
                <a:latin typeface="Montserrat"/>
                <a:ea typeface="Montserrat"/>
                <a:cs typeface="Montserrat"/>
                <a:sym typeface="Montserrat"/>
              </a:rPr>
              <a:t>&gt; </a:t>
            </a:r>
            <a:r>
              <a:rPr b="1" lang="en" sz="1700">
                <a:latin typeface="Montserrat"/>
                <a:ea typeface="Montserrat"/>
                <a:cs typeface="Montserrat"/>
                <a:sym typeface="Montserrat"/>
              </a:rPr>
              <a:t>=</a:t>
            </a:r>
            <a:r>
              <a:rPr lang="en" sz="1700">
                <a:latin typeface="Montserrat"/>
                <a:ea typeface="Montserrat"/>
                <a:cs typeface="Montserrat"/>
                <a:sym typeface="Montserrat"/>
              </a:rPr>
              <a:t> &lt;</a:t>
            </a:r>
            <a:r>
              <a:rPr b="1" i="1" lang="en" sz="1700">
                <a:latin typeface="Montserrat"/>
                <a:ea typeface="Montserrat"/>
                <a:cs typeface="Montserrat"/>
                <a:sym typeface="Montserrat"/>
              </a:rPr>
              <a:t>value or literal</a:t>
            </a:r>
            <a:r>
              <a:rPr lang="en" sz="1700">
                <a:latin typeface="Montserrat"/>
                <a:ea typeface="Montserrat"/>
                <a:cs typeface="Montserrat"/>
                <a:sym typeface="Montserrat"/>
              </a:rPr>
              <a:t>&gt;</a:t>
            </a:r>
            <a:endParaRPr sz="1700">
              <a:latin typeface="Montserrat"/>
              <a:ea typeface="Montserrat"/>
              <a:cs typeface="Montserrat"/>
              <a:sym typeface="Montserrat"/>
            </a:endParaRPr>
          </a:p>
        </p:txBody>
      </p:sp>
      <p:grpSp>
        <p:nvGrpSpPr>
          <p:cNvPr id="124" name="Google Shape;124;p26"/>
          <p:cNvGrpSpPr/>
          <p:nvPr/>
        </p:nvGrpSpPr>
        <p:grpSpPr>
          <a:xfrm>
            <a:off x="4240075" y="2429900"/>
            <a:ext cx="3189809" cy="702072"/>
            <a:chOff x="4240075" y="2429900"/>
            <a:chExt cx="3189809" cy="702072"/>
          </a:xfrm>
        </p:grpSpPr>
        <p:sp>
          <p:nvSpPr>
            <p:cNvPr id="125" name="Google Shape;125;p26"/>
            <p:cNvSpPr/>
            <p:nvPr/>
          </p:nvSpPr>
          <p:spPr>
            <a:xfrm>
              <a:off x="4240075" y="2429900"/>
              <a:ext cx="634675" cy="484889"/>
            </a:xfrm>
            <a:custGeom>
              <a:rect b="b" l="l" r="r" t="t"/>
              <a:pathLst>
                <a:path extrusionOk="0" h="26972" w="25387">
                  <a:moveTo>
                    <a:pt x="142" y="0"/>
                  </a:moveTo>
                  <a:lnTo>
                    <a:pt x="0" y="26972"/>
                  </a:lnTo>
                  <a:lnTo>
                    <a:pt x="25387" y="26972"/>
                  </a:lnTo>
                </a:path>
              </a:pathLst>
            </a:custGeom>
            <a:noFill/>
            <a:ln cap="flat" cmpd="sng" w="28575">
              <a:solidFill>
                <a:srgbClr val="999999"/>
              </a:solidFill>
              <a:prstDash val="solid"/>
              <a:round/>
              <a:headEnd len="med" w="med" type="stealth"/>
              <a:tailEnd len="med" w="med" type="none"/>
            </a:ln>
          </p:spPr>
        </p:sp>
        <p:sp>
          <p:nvSpPr>
            <p:cNvPr id="126" name="Google Shape;126;p26"/>
            <p:cNvSpPr txBox="1"/>
            <p:nvPr/>
          </p:nvSpPr>
          <p:spPr>
            <a:xfrm>
              <a:off x="4811784" y="2716472"/>
              <a:ext cx="2618100" cy="41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rgbClr val="999999"/>
                  </a:solidFill>
                  <a:latin typeface="Montserrat"/>
                  <a:ea typeface="Montserrat"/>
                  <a:cs typeface="Montserrat"/>
                  <a:sym typeface="Montserrat"/>
                </a:rPr>
                <a:t>Assignment operator</a:t>
              </a:r>
              <a:endParaRPr b="1" sz="1500">
                <a:solidFill>
                  <a:srgbClr val="999999"/>
                </a:solidFill>
                <a:latin typeface="Montserrat"/>
                <a:ea typeface="Montserrat"/>
                <a:cs typeface="Montserrat"/>
                <a:sym typeface="Montserrat"/>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3"/>
          <p:cNvSpPr/>
          <p:nvPr/>
        </p:nvSpPr>
        <p:spPr>
          <a:xfrm>
            <a:off x="5367254" y="1333450"/>
            <a:ext cx="1746300" cy="3076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53"/>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 Binding in Python </a:t>
            </a:r>
            <a:endParaRPr/>
          </a:p>
        </p:txBody>
      </p:sp>
      <p:sp>
        <p:nvSpPr>
          <p:cNvPr id="439" name="Google Shape;439;p53"/>
          <p:cNvSpPr/>
          <p:nvPr/>
        </p:nvSpPr>
        <p:spPr>
          <a:xfrm>
            <a:off x="5367254" y="1910100"/>
            <a:ext cx="17463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123</a:t>
            </a:r>
            <a:endParaRPr sz="1500">
              <a:latin typeface="Montserrat"/>
              <a:ea typeface="Montserrat"/>
              <a:cs typeface="Montserrat"/>
              <a:sym typeface="Montserrat"/>
            </a:endParaRPr>
          </a:p>
        </p:txBody>
      </p:sp>
      <p:sp>
        <p:nvSpPr>
          <p:cNvPr id="440" name="Google Shape;440;p53"/>
          <p:cNvSpPr txBox="1"/>
          <p:nvPr/>
        </p:nvSpPr>
        <p:spPr>
          <a:xfrm>
            <a:off x="4115700" y="19344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a</a:t>
            </a:r>
            <a:endParaRPr sz="1700">
              <a:latin typeface="Montserrat"/>
              <a:ea typeface="Montserrat"/>
              <a:cs typeface="Montserrat"/>
              <a:sym typeface="Montserrat"/>
            </a:endParaRPr>
          </a:p>
        </p:txBody>
      </p:sp>
      <p:cxnSp>
        <p:nvCxnSpPr>
          <p:cNvPr id="441" name="Google Shape;441;p53"/>
          <p:cNvCxnSpPr>
            <a:stCxn id="440" idx="3"/>
            <a:endCxn id="439" idx="1"/>
          </p:cNvCxnSpPr>
          <p:nvPr/>
        </p:nvCxnSpPr>
        <p:spPr>
          <a:xfrm>
            <a:off x="4442700" y="2117550"/>
            <a:ext cx="924600" cy="0"/>
          </a:xfrm>
          <a:prstGeom prst="straightConnector1">
            <a:avLst/>
          </a:prstGeom>
          <a:noFill/>
          <a:ln cap="flat" cmpd="sng" w="19050">
            <a:solidFill>
              <a:schemeClr val="dk2"/>
            </a:solidFill>
            <a:prstDash val="solid"/>
            <a:round/>
            <a:headEnd len="med" w="med" type="none"/>
            <a:tailEnd len="med" w="med" type="stealth"/>
          </a:ln>
        </p:spPr>
      </p:cxnSp>
      <p:cxnSp>
        <p:nvCxnSpPr>
          <p:cNvPr id="442" name="Google Shape;442;p53"/>
          <p:cNvCxnSpPr/>
          <p:nvPr/>
        </p:nvCxnSpPr>
        <p:spPr>
          <a:xfrm>
            <a:off x="6231074" y="1523550"/>
            <a:ext cx="0" cy="285300"/>
          </a:xfrm>
          <a:prstGeom prst="straightConnector1">
            <a:avLst/>
          </a:prstGeom>
          <a:noFill/>
          <a:ln cap="flat" cmpd="sng" w="28575">
            <a:solidFill>
              <a:schemeClr val="dk2"/>
            </a:solidFill>
            <a:prstDash val="dot"/>
            <a:round/>
            <a:headEnd len="med" w="med" type="none"/>
            <a:tailEnd len="med" w="med" type="none"/>
          </a:ln>
        </p:spPr>
      </p:cxnSp>
      <p:cxnSp>
        <p:nvCxnSpPr>
          <p:cNvPr id="443" name="Google Shape;443;p53"/>
          <p:cNvCxnSpPr/>
          <p:nvPr/>
        </p:nvCxnSpPr>
        <p:spPr>
          <a:xfrm>
            <a:off x="6231074" y="2728900"/>
            <a:ext cx="0" cy="285300"/>
          </a:xfrm>
          <a:prstGeom prst="straightConnector1">
            <a:avLst/>
          </a:prstGeom>
          <a:noFill/>
          <a:ln cap="flat" cmpd="sng" w="28575">
            <a:solidFill>
              <a:schemeClr val="dk2"/>
            </a:solidFill>
            <a:prstDash val="dot"/>
            <a:round/>
            <a:headEnd len="med" w="med" type="none"/>
            <a:tailEnd len="med" w="med" type="none"/>
          </a:ln>
        </p:spPr>
      </p:cxnSp>
      <p:sp>
        <p:nvSpPr>
          <p:cNvPr id="444" name="Google Shape;444;p53"/>
          <p:cNvSpPr/>
          <p:nvPr/>
        </p:nvSpPr>
        <p:spPr>
          <a:xfrm>
            <a:off x="473295" y="1927930"/>
            <a:ext cx="292200" cy="1461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3"/>
          <p:cNvSpPr txBox="1"/>
          <p:nvPr/>
        </p:nvSpPr>
        <p:spPr>
          <a:xfrm>
            <a:off x="5030346" y="4365840"/>
            <a:ext cx="23733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Main Memory</a:t>
            </a:r>
            <a:endParaRPr>
              <a:latin typeface="Montserrat"/>
              <a:ea typeface="Montserrat"/>
              <a:cs typeface="Montserrat"/>
              <a:sym typeface="Montserrat"/>
            </a:endParaRPr>
          </a:p>
        </p:txBody>
      </p:sp>
      <p:sp>
        <p:nvSpPr>
          <p:cNvPr id="446" name="Google Shape;446;p53"/>
          <p:cNvSpPr txBox="1"/>
          <p:nvPr/>
        </p:nvSpPr>
        <p:spPr>
          <a:xfrm>
            <a:off x="915546" y="3299040"/>
            <a:ext cx="15822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Code Snippet</a:t>
            </a:r>
            <a:endParaRPr>
              <a:latin typeface="Montserrat"/>
              <a:ea typeface="Montserrat"/>
              <a:cs typeface="Montserrat"/>
              <a:sym typeface="Montserrat"/>
            </a:endParaRPr>
          </a:p>
        </p:txBody>
      </p:sp>
      <p:sp>
        <p:nvSpPr>
          <p:cNvPr id="447" name="Google Shape;447;p53"/>
          <p:cNvSpPr/>
          <p:nvPr/>
        </p:nvSpPr>
        <p:spPr>
          <a:xfrm>
            <a:off x="910500" y="1766400"/>
            <a:ext cx="1935000" cy="1539300"/>
          </a:xfrm>
          <a:prstGeom prst="roundRect">
            <a:avLst>
              <a:gd fmla="val 395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182875">
            <a:noAutofit/>
          </a:bodyPr>
          <a:lstStyle/>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123</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a</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1000</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3.1416</a:t>
            </a:r>
            <a:endParaRPr>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4"/>
          <p:cNvSpPr/>
          <p:nvPr/>
        </p:nvSpPr>
        <p:spPr>
          <a:xfrm>
            <a:off x="5366999" y="1333450"/>
            <a:ext cx="1746300" cy="3076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54"/>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 Binding in Python </a:t>
            </a:r>
            <a:endParaRPr/>
          </a:p>
        </p:txBody>
      </p:sp>
      <p:sp>
        <p:nvSpPr>
          <p:cNvPr id="454" name="Google Shape;454;p54"/>
          <p:cNvSpPr/>
          <p:nvPr/>
        </p:nvSpPr>
        <p:spPr>
          <a:xfrm>
            <a:off x="5366999" y="1910100"/>
            <a:ext cx="17463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123</a:t>
            </a:r>
            <a:endParaRPr sz="1500">
              <a:latin typeface="Montserrat"/>
              <a:ea typeface="Montserrat"/>
              <a:cs typeface="Montserrat"/>
              <a:sym typeface="Montserrat"/>
            </a:endParaRPr>
          </a:p>
        </p:txBody>
      </p:sp>
      <p:sp>
        <p:nvSpPr>
          <p:cNvPr id="455" name="Google Shape;455;p54"/>
          <p:cNvSpPr txBox="1"/>
          <p:nvPr/>
        </p:nvSpPr>
        <p:spPr>
          <a:xfrm>
            <a:off x="4115700" y="19344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a</a:t>
            </a:r>
            <a:endParaRPr sz="1700">
              <a:latin typeface="Montserrat"/>
              <a:ea typeface="Montserrat"/>
              <a:cs typeface="Montserrat"/>
              <a:sym typeface="Montserrat"/>
            </a:endParaRPr>
          </a:p>
        </p:txBody>
      </p:sp>
      <p:cxnSp>
        <p:nvCxnSpPr>
          <p:cNvPr id="456" name="Google Shape;456;p54"/>
          <p:cNvCxnSpPr>
            <a:stCxn id="455" idx="3"/>
            <a:endCxn id="454" idx="1"/>
          </p:cNvCxnSpPr>
          <p:nvPr/>
        </p:nvCxnSpPr>
        <p:spPr>
          <a:xfrm>
            <a:off x="4442700" y="2117550"/>
            <a:ext cx="924300" cy="0"/>
          </a:xfrm>
          <a:prstGeom prst="straightConnector1">
            <a:avLst/>
          </a:prstGeom>
          <a:noFill/>
          <a:ln cap="flat" cmpd="sng" w="19050">
            <a:solidFill>
              <a:schemeClr val="dk2"/>
            </a:solidFill>
            <a:prstDash val="solid"/>
            <a:round/>
            <a:headEnd len="med" w="med" type="none"/>
            <a:tailEnd len="med" w="med" type="stealth"/>
          </a:ln>
        </p:spPr>
      </p:cxnSp>
      <p:cxnSp>
        <p:nvCxnSpPr>
          <p:cNvPr id="457" name="Google Shape;457;p54"/>
          <p:cNvCxnSpPr/>
          <p:nvPr/>
        </p:nvCxnSpPr>
        <p:spPr>
          <a:xfrm>
            <a:off x="6230164" y="1523550"/>
            <a:ext cx="0" cy="285300"/>
          </a:xfrm>
          <a:prstGeom prst="straightConnector1">
            <a:avLst/>
          </a:prstGeom>
          <a:noFill/>
          <a:ln cap="flat" cmpd="sng" w="28575">
            <a:solidFill>
              <a:schemeClr val="dk2"/>
            </a:solidFill>
            <a:prstDash val="dot"/>
            <a:round/>
            <a:headEnd len="med" w="med" type="none"/>
            <a:tailEnd len="med" w="med" type="none"/>
          </a:ln>
        </p:spPr>
      </p:cxnSp>
      <p:sp>
        <p:nvSpPr>
          <p:cNvPr id="458" name="Google Shape;458;p54"/>
          <p:cNvSpPr txBox="1"/>
          <p:nvPr/>
        </p:nvSpPr>
        <p:spPr>
          <a:xfrm>
            <a:off x="4115700" y="23154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b</a:t>
            </a:r>
            <a:endParaRPr sz="1700">
              <a:latin typeface="Montserrat"/>
              <a:ea typeface="Montserrat"/>
              <a:cs typeface="Montserrat"/>
              <a:sym typeface="Montserrat"/>
            </a:endParaRPr>
          </a:p>
        </p:txBody>
      </p:sp>
      <p:cxnSp>
        <p:nvCxnSpPr>
          <p:cNvPr id="459" name="Google Shape;459;p54"/>
          <p:cNvCxnSpPr>
            <a:stCxn id="458" idx="3"/>
            <a:endCxn id="454" idx="1"/>
          </p:cNvCxnSpPr>
          <p:nvPr/>
        </p:nvCxnSpPr>
        <p:spPr>
          <a:xfrm flipH="1" rot="10800000">
            <a:off x="4442700" y="2117550"/>
            <a:ext cx="924300" cy="381000"/>
          </a:xfrm>
          <a:prstGeom prst="straightConnector1">
            <a:avLst/>
          </a:prstGeom>
          <a:noFill/>
          <a:ln cap="flat" cmpd="sng" w="19050">
            <a:solidFill>
              <a:schemeClr val="dk2"/>
            </a:solidFill>
            <a:prstDash val="solid"/>
            <a:round/>
            <a:headEnd len="med" w="med" type="none"/>
            <a:tailEnd len="med" w="med" type="stealth"/>
          </a:ln>
        </p:spPr>
      </p:cxnSp>
      <p:sp>
        <p:nvSpPr>
          <p:cNvPr id="460" name="Google Shape;460;p54"/>
          <p:cNvSpPr/>
          <p:nvPr/>
        </p:nvSpPr>
        <p:spPr>
          <a:xfrm>
            <a:off x="473295" y="2267531"/>
            <a:ext cx="292200" cy="1461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4"/>
          <p:cNvSpPr txBox="1"/>
          <p:nvPr/>
        </p:nvSpPr>
        <p:spPr>
          <a:xfrm>
            <a:off x="5030346" y="4365840"/>
            <a:ext cx="23733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Main Memory</a:t>
            </a:r>
            <a:endParaRPr>
              <a:latin typeface="Montserrat"/>
              <a:ea typeface="Montserrat"/>
              <a:cs typeface="Montserrat"/>
              <a:sym typeface="Montserrat"/>
            </a:endParaRPr>
          </a:p>
        </p:txBody>
      </p:sp>
      <p:sp>
        <p:nvSpPr>
          <p:cNvPr id="462" name="Google Shape;462;p54"/>
          <p:cNvSpPr txBox="1"/>
          <p:nvPr/>
        </p:nvSpPr>
        <p:spPr>
          <a:xfrm>
            <a:off x="915546" y="3299040"/>
            <a:ext cx="15822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Code Snippet</a:t>
            </a:r>
            <a:endParaRPr>
              <a:latin typeface="Montserrat"/>
              <a:ea typeface="Montserrat"/>
              <a:cs typeface="Montserrat"/>
              <a:sym typeface="Montserrat"/>
            </a:endParaRPr>
          </a:p>
        </p:txBody>
      </p:sp>
      <p:cxnSp>
        <p:nvCxnSpPr>
          <p:cNvPr id="463" name="Google Shape;463;p54"/>
          <p:cNvCxnSpPr/>
          <p:nvPr/>
        </p:nvCxnSpPr>
        <p:spPr>
          <a:xfrm>
            <a:off x="6230164" y="2728900"/>
            <a:ext cx="0" cy="285300"/>
          </a:xfrm>
          <a:prstGeom prst="straightConnector1">
            <a:avLst/>
          </a:prstGeom>
          <a:noFill/>
          <a:ln cap="flat" cmpd="sng" w="28575">
            <a:solidFill>
              <a:schemeClr val="dk2"/>
            </a:solidFill>
            <a:prstDash val="dot"/>
            <a:round/>
            <a:headEnd len="med" w="med" type="none"/>
            <a:tailEnd len="med" w="med" type="none"/>
          </a:ln>
        </p:spPr>
      </p:cxnSp>
      <p:sp>
        <p:nvSpPr>
          <p:cNvPr id="464" name="Google Shape;464;p54"/>
          <p:cNvSpPr/>
          <p:nvPr/>
        </p:nvSpPr>
        <p:spPr>
          <a:xfrm>
            <a:off x="910500" y="1766400"/>
            <a:ext cx="1935000" cy="1539300"/>
          </a:xfrm>
          <a:prstGeom prst="roundRect">
            <a:avLst>
              <a:gd fmla="val 395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182875">
            <a:noAutofit/>
          </a:bodyPr>
          <a:lstStyle/>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123</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a</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1000</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3.1416</a:t>
            </a:r>
            <a:endParaRPr>
              <a:latin typeface="Courier New"/>
              <a:ea typeface="Courier New"/>
              <a:cs typeface="Courier New"/>
              <a:sym typeface="Courier New"/>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5"/>
          <p:cNvSpPr/>
          <p:nvPr/>
        </p:nvSpPr>
        <p:spPr>
          <a:xfrm>
            <a:off x="5367254" y="1333450"/>
            <a:ext cx="1746300" cy="3076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5"/>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 Binding in Python </a:t>
            </a:r>
            <a:endParaRPr/>
          </a:p>
        </p:txBody>
      </p:sp>
      <p:sp>
        <p:nvSpPr>
          <p:cNvPr id="471" name="Google Shape;471;p55"/>
          <p:cNvSpPr/>
          <p:nvPr/>
        </p:nvSpPr>
        <p:spPr>
          <a:xfrm>
            <a:off x="5367254" y="1910100"/>
            <a:ext cx="17463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123</a:t>
            </a:r>
            <a:endParaRPr sz="1500">
              <a:latin typeface="Montserrat"/>
              <a:ea typeface="Montserrat"/>
              <a:cs typeface="Montserrat"/>
              <a:sym typeface="Montserrat"/>
            </a:endParaRPr>
          </a:p>
        </p:txBody>
      </p:sp>
      <p:sp>
        <p:nvSpPr>
          <p:cNvPr id="472" name="Google Shape;472;p55"/>
          <p:cNvSpPr txBox="1"/>
          <p:nvPr/>
        </p:nvSpPr>
        <p:spPr>
          <a:xfrm>
            <a:off x="4115700" y="28488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a</a:t>
            </a:r>
            <a:endParaRPr sz="1700">
              <a:latin typeface="Montserrat"/>
              <a:ea typeface="Montserrat"/>
              <a:cs typeface="Montserrat"/>
              <a:sym typeface="Montserrat"/>
            </a:endParaRPr>
          </a:p>
        </p:txBody>
      </p:sp>
      <p:cxnSp>
        <p:nvCxnSpPr>
          <p:cNvPr id="473" name="Google Shape;473;p55"/>
          <p:cNvCxnSpPr>
            <a:stCxn id="472" idx="3"/>
            <a:endCxn id="474" idx="1"/>
          </p:cNvCxnSpPr>
          <p:nvPr/>
        </p:nvCxnSpPr>
        <p:spPr>
          <a:xfrm>
            <a:off x="4442700" y="3031950"/>
            <a:ext cx="924600" cy="0"/>
          </a:xfrm>
          <a:prstGeom prst="straightConnector1">
            <a:avLst/>
          </a:prstGeom>
          <a:noFill/>
          <a:ln cap="flat" cmpd="sng" w="19050">
            <a:solidFill>
              <a:schemeClr val="dk2"/>
            </a:solidFill>
            <a:prstDash val="solid"/>
            <a:round/>
            <a:headEnd len="med" w="med" type="none"/>
            <a:tailEnd len="med" w="med" type="stealth"/>
          </a:ln>
        </p:spPr>
      </p:cxnSp>
      <p:cxnSp>
        <p:nvCxnSpPr>
          <p:cNvPr id="475" name="Google Shape;475;p55"/>
          <p:cNvCxnSpPr/>
          <p:nvPr/>
        </p:nvCxnSpPr>
        <p:spPr>
          <a:xfrm>
            <a:off x="6231074" y="1523550"/>
            <a:ext cx="0" cy="285300"/>
          </a:xfrm>
          <a:prstGeom prst="straightConnector1">
            <a:avLst/>
          </a:prstGeom>
          <a:noFill/>
          <a:ln cap="flat" cmpd="sng" w="28575">
            <a:solidFill>
              <a:schemeClr val="dk2"/>
            </a:solidFill>
            <a:prstDash val="dot"/>
            <a:round/>
            <a:headEnd len="med" w="med" type="none"/>
            <a:tailEnd len="med" w="med" type="none"/>
          </a:ln>
        </p:spPr>
      </p:cxnSp>
      <p:cxnSp>
        <p:nvCxnSpPr>
          <p:cNvPr id="476" name="Google Shape;476;p55"/>
          <p:cNvCxnSpPr/>
          <p:nvPr/>
        </p:nvCxnSpPr>
        <p:spPr>
          <a:xfrm>
            <a:off x="6231074" y="2432100"/>
            <a:ext cx="0" cy="285300"/>
          </a:xfrm>
          <a:prstGeom prst="straightConnector1">
            <a:avLst/>
          </a:prstGeom>
          <a:noFill/>
          <a:ln cap="flat" cmpd="sng" w="28575">
            <a:solidFill>
              <a:schemeClr val="dk2"/>
            </a:solidFill>
            <a:prstDash val="dot"/>
            <a:round/>
            <a:headEnd len="med" w="med" type="none"/>
            <a:tailEnd len="med" w="med" type="none"/>
          </a:ln>
        </p:spPr>
      </p:cxnSp>
      <p:sp>
        <p:nvSpPr>
          <p:cNvPr id="477" name="Google Shape;477;p55"/>
          <p:cNvSpPr txBox="1"/>
          <p:nvPr/>
        </p:nvSpPr>
        <p:spPr>
          <a:xfrm>
            <a:off x="4115700" y="23154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b</a:t>
            </a:r>
            <a:endParaRPr sz="1700">
              <a:latin typeface="Montserrat"/>
              <a:ea typeface="Montserrat"/>
              <a:cs typeface="Montserrat"/>
              <a:sym typeface="Montserrat"/>
            </a:endParaRPr>
          </a:p>
        </p:txBody>
      </p:sp>
      <p:cxnSp>
        <p:nvCxnSpPr>
          <p:cNvPr id="478" name="Google Shape;478;p55"/>
          <p:cNvCxnSpPr>
            <a:stCxn id="477" idx="3"/>
            <a:endCxn id="471" idx="1"/>
          </p:cNvCxnSpPr>
          <p:nvPr/>
        </p:nvCxnSpPr>
        <p:spPr>
          <a:xfrm flipH="1" rot="10800000">
            <a:off x="4442700" y="2117550"/>
            <a:ext cx="924600" cy="381000"/>
          </a:xfrm>
          <a:prstGeom prst="straightConnector1">
            <a:avLst/>
          </a:prstGeom>
          <a:noFill/>
          <a:ln cap="flat" cmpd="sng" w="19050">
            <a:solidFill>
              <a:schemeClr val="dk2"/>
            </a:solidFill>
            <a:prstDash val="solid"/>
            <a:round/>
            <a:headEnd len="med" w="med" type="none"/>
            <a:tailEnd len="med" w="med" type="stealth"/>
          </a:ln>
        </p:spPr>
      </p:cxnSp>
      <p:sp>
        <p:nvSpPr>
          <p:cNvPr id="474" name="Google Shape;474;p55"/>
          <p:cNvSpPr/>
          <p:nvPr/>
        </p:nvSpPr>
        <p:spPr>
          <a:xfrm>
            <a:off x="5367254" y="2824500"/>
            <a:ext cx="17463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1000</a:t>
            </a:r>
            <a:endParaRPr sz="1500">
              <a:latin typeface="Montserrat"/>
              <a:ea typeface="Montserrat"/>
              <a:cs typeface="Montserrat"/>
              <a:sym typeface="Montserrat"/>
            </a:endParaRPr>
          </a:p>
        </p:txBody>
      </p:sp>
      <p:sp>
        <p:nvSpPr>
          <p:cNvPr id="479" name="Google Shape;479;p55"/>
          <p:cNvSpPr txBox="1"/>
          <p:nvPr/>
        </p:nvSpPr>
        <p:spPr>
          <a:xfrm>
            <a:off x="728600" y="1776675"/>
            <a:ext cx="1985700" cy="1452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b="1" sz="1600">
              <a:latin typeface="Roboto"/>
              <a:ea typeface="Roboto"/>
              <a:cs typeface="Roboto"/>
              <a:sym typeface="Roboto"/>
            </a:endParaRPr>
          </a:p>
        </p:txBody>
      </p:sp>
      <p:sp>
        <p:nvSpPr>
          <p:cNvPr id="480" name="Google Shape;480;p55"/>
          <p:cNvSpPr/>
          <p:nvPr/>
        </p:nvSpPr>
        <p:spPr>
          <a:xfrm>
            <a:off x="473295" y="2641210"/>
            <a:ext cx="292200" cy="1461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55"/>
          <p:cNvSpPr txBox="1"/>
          <p:nvPr/>
        </p:nvSpPr>
        <p:spPr>
          <a:xfrm>
            <a:off x="5030346" y="4365840"/>
            <a:ext cx="23733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Main Memory</a:t>
            </a:r>
            <a:endParaRPr>
              <a:latin typeface="Montserrat"/>
              <a:ea typeface="Montserrat"/>
              <a:cs typeface="Montserrat"/>
              <a:sym typeface="Montserrat"/>
            </a:endParaRPr>
          </a:p>
        </p:txBody>
      </p:sp>
      <p:sp>
        <p:nvSpPr>
          <p:cNvPr id="482" name="Google Shape;482;p55"/>
          <p:cNvSpPr txBox="1"/>
          <p:nvPr/>
        </p:nvSpPr>
        <p:spPr>
          <a:xfrm>
            <a:off x="915546" y="3299040"/>
            <a:ext cx="15822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Code Snippet</a:t>
            </a:r>
            <a:endParaRPr>
              <a:latin typeface="Montserrat"/>
              <a:ea typeface="Montserrat"/>
              <a:cs typeface="Montserrat"/>
              <a:sym typeface="Montserrat"/>
            </a:endParaRPr>
          </a:p>
        </p:txBody>
      </p:sp>
      <p:cxnSp>
        <p:nvCxnSpPr>
          <p:cNvPr id="483" name="Google Shape;483;p55"/>
          <p:cNvCxnSpPr/>
          <p:nvPr/>
        </p:nvCxnSpPr>
        <p:spPr>
          <a:xfrm>
            <a:off x="6231074" y="3643300"/>
            <a:ext cx="0" cy="285300"/>
          </a:xfrm>
          <a:prstGeom prst="straightConnector1">
            <a:avLst/>
          </a:prstGeom>
          <a:noFill/>
          <a:ln cap="flat" cmpd="sng" w="28575">
            <a:solidFill>
              <a:schemeClr val="dk2"/>
            </a:solidFill>
            <a:prstDash val="dot"/>
            <a:round/>
            <a:headEnd len="med" w="med" type="none"/>
            <a:tailEnd len="med" w="med" type="none"/>
          </a:ln>
        </p:spPr>
      </p:cxnSp>
      <p:sp>
        <p:nvSpPr>
          <p:cNvPr id="484" name="Google Shape;484;p55"/>
          <p:cNvSpPr/>
          <p:nvPr/>
        </p:nvSpPr>
        <p:spPr>
          <a:xfrm>
            <a:off x="910500" y="1766400"/>
            <a:ext cx="1935000" cy="1539300"/>
          </a:xfrm>
          <a:prstGeom prst="roundRect">
            <a:avLst>
              <a:gd fmla="val 395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182875">
            <a:noAutofit/>
          </a:bodyPr>
          <a:lstStyle/>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123</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a</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1000</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3.1416</a:t>
            </a:r>
            <a:endParaRPr>
              <a:latin typeface="Courier New"/>
              <a:ea typeface="Courier New"/>
              <a:cs typeface="Courier New"/>
              <a:sym typeface="Courier New"/>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6"/>
          <p:cNvSpPr/>
          <p:nvPr/>
        </p:nvSpPr>
        <p:spPr>
          <a:xfrm>
            <a:off x="5368634" y="1333450"/>
            <a:ext cx="1733700" cy="3076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6"/>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 Binding in Python </a:t>
            </a:r>
            <a:endParaRPr/>
          </a:p>
        </p:txBody>
      </p:sp>
      <p:sp>
        <p:nvSpPr>
          <p:cNvPr id="491" name="Google Shape;491;p56"/>
          <p:cNvSpPr/>
          <p:nvPr/>
        </p:nvSpPr>
        <p:spPr>
          <a:xfrm>
            <a:off x="5368634" y="1910100"/>
            <a:ext cx="17337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123</a:t>
            </a:r>
            <a:endParaRPr sz="1500">
              <a:latin typeface="Montserrat"/>
              <a:ea typeface="Montserrat"/>
              <a:cs typeface="Montserrat"/>
              <a:sym typeface="Montserrat"/>
            </a:endParaRPr>
          </a:p>
        </p:txBody>
      </p:sp>
      <p:sp>
        <p:nvSpPr>
          <p:cNvPr id="492" name="Google Shape;492;p56"/>
          <p:cNvSpPr txBox="1"/>
          <p:nvPr/>
        </p:nvSpPr>
        <p:spPr>
          <a:xfrm>
            <a:off x="4115700" y="28488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a</a:t>
            </a:r>
            <a:endParaRPr sz="1700">
              <a:latin typeface="Montserrat"/>
              <a:ea typeface="Montserrat"/>
              <a:cs typeface="Montserrat"/>
              <a:sym typeface="Montserrat"/>
            </a:endParaRPr>
          </a:p>
        </p:txBody>
      </p:sp>
      <p:cxnSp>
        <p:nvCxnSpPr>
          <p:cNvPr id="493" name="Google Shape;493;p56"/>
          <p:cNvCxnSpPr>
            <a:stCxn id="492" idx="3"/>
            <a:endCxn id="494" idx="1"/>
          </p:cNvCxnSpPr>
          <p:nvPr/>
        </p:nvCxnSpPr>
        <p:spPr>
          <a:xfrm>
            <a:off x="4442700" y="3031950"/>
            <a:ext cx="925800" cy="0"/>
          </a:xfrm>
          <a:prstGeom prst="straightConnector1">
            <a:avLst/>
          </a:prstGeom>
          <a:noFill/>
          <a:ln cap="flat" cmpd="sng" w="19050">
            <a:solidFill>
              <a:schemeClr val="dk2"/>
            </a:solidFill>
            <a:prstDash val="solid"/>
            <a:round/>
            <a:headEnd len="med" w="med" type="none"/>
            <a:tailEnd len="med" w="med" type="stealth"/>
          </a:ln>
        </p:spPr>
      </p:cxnSp>
      <p:cxnSp>
        <p:nvCxnSpPr>
          <p:cNvPr id="495" name="Google Shape;495;p56"/>
          <p:cNvCxnSpPr/>
          <p:nvPr/>
        </p:nvCxnSpPr>
        <p:spPr>
          <a:xfrm>
            <a:off x="6235467" y="1523550"/>
            <a:ext cx="0" cy="285300"/>
          </a:xfrm>
          <a:prstGeom prst="straightConnector1">
            <a:avLst/>
          </a:prstGeom>
          <a:noFill/>
          <a:ln cap="flat" cmpd="sng" w="28575">
            <a:solidFill>
              <a:schemeClr val="dk2"/>
            </a:solidFill>
            <a:prstDash val="dot"/>
            <a:round/>
            <a:headEnd len="med" w="med" type="none"/>
            <a:tailEnd len="med" w="med" type="none"/>
          </a:ln>
        </p:spPr>
      </p:cxnSp>
      <p:cxnSp>
        <p:nvCxnSpPr>
          <p:cNvPr id="496" name="Google Shape;496;p56"/>
          <p:cNvCxnSpPr/>
          <p:nvPr/>
        </p:nvCxnSpPr>
        <p:spPr>
          <a:xfrm>
            <a:off x="6235992" y="2432100"/>
            <a:ext cx="0" cy="285300"/>
          </a:xfrm>
          <a:prstGeom prst="straightConnector1">
            <a:avLst/>
          </a:prstGeom>
          <a:noFill/>
          <a:ln cap="flat" cmpd="sng" w="28575">
            <a:solidFill>
              <a:schemeClr val="dk2"/>
            </a:solidFill>
            <a:prstDash val="dot"/>
            <a:round/>
            <a:headEnd len="med" w="med" type="none"/>
            <a:tailEnd len="med" w="med" type="none"/>
          </a:ln>
        </p:spPr>
      </p:cxnSp>
      <p:sp>
        <p:nvSpPr>
          <p:cNvPr id="494" name="Google Shape;494;p56"/>
          <p:cNvSpPr/>
          <p:nvPr/>
        </p:nvSpPr>
        <p:spPr>
          <a:xfrm>
            <a:off x="5368634" y="2824500"/>
            <a:ext cx="17337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1000</a:t>
            </a:r>
            <a:endParaRPr sz="1500">
              <a:latin typeface="Montserrat"/>
              <a:ea typeface="Montserrat"/>
              <a:cs typeface="Montserrat"/>
              <a:sym typeface="Montserrat"/>
            </a:endParaRPr>
          </a:p>
        </p:txBody>
      </p:sp>
      <p:cxnSp>
        <p:nvCxnSpPr>
          <p:cNvPr id="497" name="Google Shape;497;p56"/>
          <p:cNvCxnSpPr/>
          <p:nvPr/>
        </p:nvCxnSpPr>
        <p:spPr>
          <a:xfrm>
            <a:off x="6235992" y="3353250"/>
            <a:ext cx="0" cy="285300"/>
          </a:xfrm>
          <a:prstGeom prst="straightConnector1">
            <a:avLst/>
          </a:prstGeom>
          <a:noFill/>
          <a:ln cap="flat" cmpd="sng" w="28575">
            <a:solidFill>
              <a:schemeClr val="dk2"/>
            </a:solidFill>
            <a:prstDash val="dot"/>
            <a:round/>
            <a:headEnd len="med" w="med" type="none"/>
            <a:tailEnd len="med" w="med" type="none"/>
          </a:ln>
        </p:spPr>
      </p:cxnSp>
      <p:sp>
        <p:nvSpPr>
          <p:cNvPr id="498" name="Google Shape;498;p56"/>
          <p:cNvSpPr/>
          <p:nvPr/>
        </p:nvSpPr>
        <p:spPr>
          <a:xfrm>
            <a:off x="5368634" y="3738900"/>
            <a:ext cx="17337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3.1416</a:t>
            </a:r>
            <a:endParaRPr sz="1500">
              <a:latin typeface="Montserrat"/>
              <a:ea typeface="Montserrat"/>
              <a:cs typeface="Montserrat"/>
              <a:sym typeface="Montserrat"/>
            </a:endParaRPr>
          </a:p>
        </p:txBody>
      </p:sp>
      <p:sp>
        <p:nvSpPr>
          <p:cNvPr id="499" name="Google Shape;499;p56"/>
          <p:cNvSpPr txBox="1"/>
          <p:nvPr/>
        </p:nvSpPr>
        <p:spPr>
          <a:xfrm>
            <a:off x="4115700" y="37632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b</a:t>
            </a:r>
            <a:endParaRPr sz="1700">
              <a:latin typeface="Montserrat"/>
              <a:ea typeface="Montserrat"/>
              <a:cs typeface="Montserrat"/>
              <a:sym typeface="Montserrat"/>
            </a:endParaRPr>
          </a:p>
        </p:txBody>
      </p:sp>
      <p:cxnSp>
        <p:nvCxnSpPr>
          <p:cNvPr id="500" name="Google Shape;500;p56"/>
          <p:cNvCxnSpPr>
            <a:stCxn id="499" idx="3"/>
            <a:endCxn id="498" idx="1"/>
          </p:cNvCxnSpPr>
          <p:nvPr/>
        </p:nvCxnSpPr>
        <p:spPr>
          <a:xfrm>
            <a:off x="4442700" y="3946350"/>
            <a:ext cx="925800" cy="0"/>
          </a:xfrm>
          <a:prstGeom prst="straightConnector1">
            <a:avLst/>
          </a:prstGeom>
          <a:noFill/>
          <a:ln cap="flat" cmpd="sng" w="19050">
            <a:solidFill>
              <a:schemeClr val="dk2"/>
            </a:solidFill>
            <a:prstDash val="solid"/>
            <a:round/>
            <a:headEnd len="med" w="med" type="none"/>
            <a:tailEnd len="med" w="med" type="stealth"/>
          </a:ln>
        </p:spPr>
      </p:cxnSp>
      <p:cxnSp>
        <p:nvCxnSpPr>
          <p:cNvPr id="501" name="Google Shape;501;p56"/>
          <p:cNvCxnSpPr>
            <a:endCxn id="491" idx="1"/>
          </p:cNvCxnSpPr>
          <p:nvPr/>
        </p:nvCxnSpPr>
        <p:spPr>
          <a:xfrm>
            <a:off x="4442834" y="2117550"/>
            <a:ext cx="925800" cy="0"/>
          </a:xfrm>
          <a:prstGeom prst="straightConnector1">
            <a:avLst/>
          </a:prstGeom>
          <a:noFill/>
          <a:ln cap="flat" cmpd="sng" w="19050">
            <a:solidFill>
              <a:schemeClr val="dk2"/>
            </a:solidFill>
            <a:prstDash val="solid"/>
            <a:round/>
            <a:headEnd len="med" w="med" type="none"/>
            <a:tailEnd len="med" w="med" type="stealth"/>
          </a:ln>
        </p:spPr>
      </p:cxnSp>
      <p:sp>
        <p:nvSpPr>
          <p:cNvPr id="502" name="Google Shape;502;p56"/>
          <p:cNvSpPr txBox="1"/>
          <p:nvPr/>
        </p:nvSpPr>
        <p:spPr>
          <a:xfrm>
            <a:off x="4115700" y="19344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a:t>
            </a:r>
            <a:endParaRPr sz="1700">
              <a:latin typeface="Montserrat"/>
              <a:ea typeface="Montserrat"/>
              <a:cs typeface="Montserrat"/>
              <a:sym typeface="Montserrat"/>
            </a:endParaRPr>
          </a:p>
        </p:txBody>
      </p:sp>
      <p:sp>
        <p:nvSpPr>
          <p:cNvPr id="503" name="Google Shape;503;p56"/>
          <p:cNvSpPr/>
          <p:nvPr/>
        </p:nvSpPr>
        <p:spPr>
          <a:xfrm>
            <a:off x="473295" y="3001690"/>
            <a:ext cx="292200" cy="1461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56"/>
          <p:cNvSpPr txBox="1"/>
          <p:nvPr/>
        </p:nvSpPr>
        <p:spPr>
          <a:xfrm>
            <a:off x="5030346" y="4365840"/>
            <a:ext cx="23733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Main Memory</a:t>
            </a:r>
            <a:endParaRPr>
              <a:latin typeface="Montserrat"/>
              <a:ea typeface="Montserrat"/>
              <a:cs typeface="Montserrat"/>
              <a:sym typeface="Montserrat"/>
            </a:endParaRPr>
          </a:p>
        </p:txBody>
      </p:sp>
      <p:sp>
        <p:nvSpPr>
          <p:cNvPr id="505" name="Google Shape;505;p56"/>
          <p:cNvSpPr txBox="1"/>
          <p:nvPr/>
        </p:nvSpPr>
        <p:spPr>
          <a:xfrm>
            <a:off x="915546" y="3299040"/>
            <a:ext cx="15822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Code Snippet</a:t>
            </a:r>
            <a:endParaRPr>
              <a:latin typeface="Montserrat"/>
              <a:ea typeface="Montserrat"/>
              <a:cs typeface="Montserrat"/>
              <a:sym typeface="Montserrat"/>
            </a:endParaRPr>
          </a:p>
        </p:txBody>
      </p:sp>
      <p:sp>
        <p:nvSpPr>
          <p:cNvPr id="506" name="Google Shape;506;p56"/>
          <p:cNvSpPr/>
          <p:nvPr/>
        </p:nvSpPr>
        <p:spPr>
          <a:xfrm>
            <a:off x="910500" y="1766400"/>
            <a:ext cx="1935000" cy="1539300"/>
          </a:xfrm>
          <a:prstGeom prst="roundRect">
            <a:avLst>
              <a:gd fmla="val 395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182875">
            <a:noAutofit/>
          </a:bodyPr>
          <a:lstStyle/>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123</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a</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1000</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3.1416</a:t>
            </a:r>
            <a:endParaRPr>
              <a:latin typeface="Courier New"/>
              <a:ea typeface="Courier New"/>
              <a:cs typeface="Courier New"/>
              <a:sym typeface="Courier New"/>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7"/>
          <p:cNvSpPr/>
          <p:nvPr/>
        </p:nvSpPr>
        <p:spPr>
          <a:xfrm>
            <a:off x="5367017" y="1333450"/>
            <a:ext cx="1746300" cy="30762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57"/>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Variable Binding in Python </a:t>
            </a:r>
            <a:endParaRPr/>
          </a:p>
        </p:txBody>
      </p:sp>
      <p:sp>
        <p:nvSpPr>
          <p:cNvPr id="513" name="Google Shape;513;p57"/>
          <p:cNvSpPr txBox="1"/>
          <p:nvPr/>
        </p:nvSpPr>
        <p:spPr>
          <a:xfrm>
            <a:off x="4115700" y="28488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a</a:t>
            </a:r>
            <a:endParaRPr sz="1700">
              <a:latin typeface="Montserrat"/>
              <a:ea typeface="Montserrat"/>
              <a:cs typeface="Montserrat"/>
              <a:sym typeface="Montserrat"/>
            </a:endParaRPr>
          </a:p>
        </p:txBody>
      </p:sp>
      <p:cxnSp>
        <p:nvCxnSpPr>
          <p:cNvPr id="514" name="Google Shape;514;p57"/>
          <p:cNvCxnSpPr>
            <a:stCxn id="513" idx="3"/>
            <a:endCxn id="515" idx="1"/>
          </p:cNvCxnSpPr>
          <p:nvPr/>
        </p:nvCxnSpPr>
        <p:spPr>
          <a:xfrm>
            <a:off x="4442700" y="3031950"/>
            <a:ext cx="924300" cy="0"/>
          </a:xfrm>
          <a:prstGeom prst="straightConnector1">
            <a:avLst/>
          </a:prstGeom>
          <a:noFill/>
          <a:ln cap="flat" cmpd="sng" w="19050">
            <a:solidFill>
              <a:schemeClr val="dk2"/>
            </a:solidFill>
            <a:prstDash val="solid"/>
            <a:round/>
            <a:headEnd len="med" w="med" type="none"/>
            <a:tailEnd len="med" w="med" type="stealth"/>
          </a:ln>
        </p:spPr>
      </p:cxnSp>
      <p:cxnSp>
        <p:nvCxnSpPr>
          <p:cNvPr id="516" name="Google Shape;516;p57"/>
          <p:cNvCxnSpPr/>
          <p:nvPr/>
        </p:nvCxnSpPr>
        <p:spPr>
          <a:xfrm>
            <a:off x="6217000" y="1951350"/>
            <a:ext cx="0" cy="285300"/>
          </a:xfrm>
          <a:prstGeom prst="straightConnector1">
            <a:avLst/>
          </a:prstGeom>
          <a:noFill/>
          <a:ln cap="flat" cmpd="sng" w="28575">
            <a:solidFill>
              <a:schemeClr val="dk2"/>
            </a:solidFill>
            <a:prstDash val="dot"/>
            <a:round/>
            <a:headEnd len="med" w="med" type="none"/>
            <a:tailEnd len="med" w="med" type="none"/>
          </a:ln>
        </p:spPr>
      </p:cxnSp>
      <p:sp>
        <p:nvSpPr>
          <p:cNvPr id="515" name="Google Shape;515;p57"/>
          <p:cNvSpPr/>
          <p:nvPr/>
        </p:nvSpPr>
        <p:spPr>
          <a:xfrm>
            <a:off x="5367017" y="2824500"/>
            <a:ext cx="17463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1000</a:t>
            </a:r>
            <a:endParaRPr sz="1500">
              <a:latin typeface="Montserrat"/>
              <a:ea typeface="Montserrat"/>
              <a:cs typeface="Montserrat"/>
              <a:sym typeface="Montserrat"/>
            </a:endParaRPr>
          </a:p>
        </p:txBody>
      </p:sp>
      <p:sp>
        <p:nvSpPr>
          <p:cNvPr id="517" name="Google Shape;517;p57"/>
          <p:cNvSpPr/>
          <p:nvPr/>
        </p:nvSpPr>
        <p:spPr>
          <a:xfrm>
            <a:off x="5367017" y="3738900"/>
            <a:ext cx="1746300" cy="414900"/>
          </a:xfrm>
          <a:prstGeom prst="rect">
            <a:avLst/>
          </a:prstGeom>
          <a:solidFill>
            <a:srgbClr val="D9D9D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latin typeface="Montserrat"/>
                <a:ea typeface="Montserrat"/>
                <a:cs typeface="Montserrat"/>
                <a:sym typeface="Montserrat"/>
              </a:rPr>
              <a:t>3.1416</a:t>
            </a:r>
            <a:endParaRPr sz="1500">
              <a:latin typeface="Montserrat"/>
              <a:ea typeface="Montserrat"/>
              <a:cs typeface="Montserrat"/>
              <a:sym typeface="Montserrat"/>
            </a:endParaRPr>
          </a:p>
        </p:txBody>
      </p:sp>
      <p:sp>
        <p:nvSpPr>
          <p:cNvPr id="518" name="Google Shape;518;p57"/>
          <p:cNvSpPr txBox="1"/>
          <p:nvPr/>
        </p:nvSpPr>
        <p:spPr>
          <a:xfrm>
            <a:off x="4115700" y="3763200"/>
            <a:ext cx="3270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1700">
                <a:latin typeface="Montserrat"/>
                <a:ea typeface="Montserrat"/>
                <a:cs typeface="Montserrat"/>
                <a:sym typeface="Montserrat"/>
              </a:rPr>
              <a:t>b</a:t>
            </a:r>
            <a:endParaRPr sz="1700">
              <a:latin typeface="Montserrat"/>
              <a:ea typeface="Montserrat"/>
              <a:cs typeface="Montserrat"/>
              <a:sym typeface="Montserrat"/>
            </a:endParaRPr>
          </a:p>
        </p:txBody>
      </p:sp>
      <p:cxnSp>
        <p:nvCxnSpPr>
          <p:cNvPr id="519" name="Google Shape;519;p57"/>
          <p:cNvCxnSpPr>
            <a:stCxn id="518" idx="3"/>
            <a:endCxn id="517" idx="1"/>
          </p:cNvCxnSpPr>
          <p:nvPr/>
        </p:nvCxnSpPr>
        <p:spPr>
          <a:xfrm>
            <a:off x="4442700" y="3946350"/>
            <a:ext cx="924300" cy="0"/>
          </a:xfrm>
          <a:prstGeom prst="straightConnector1">
            <a:avLst/>
          </a:prstGeom>
          <a:noFill/>
          <a:ln cap="flat" cmpd="sng" w="19050">
            <a:solidFill>
              <a:schemeClr val="dk2"/>
            </a:solidFill>
            <a:prstDash val="solid"/>
            <a:round/>
            <a:headEnd len="med" w="med" type="none"/>
            <a:tailEnd len="med" w="med" type="stealth"/>
          </a:ln>
        </p:spPr>
      </p:cxnSp>
      <p:sp>
        <p:nvSpPr>
          <p:cNvPr id="520" name="Google Shape;520;p57"/>
          <p:cNvSpPr txBox="1"/>
          <p:nvPr/>
        </p:nvSpPr>
        <p:spPr>
          <a:xfrm>
            <a:off x="5030346" y="4365840"/>
            <a:ext cx="23733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Main Memory</a:t>
            </a:r>
            <a:endParaRPr>
              <a:latin typeface="Montserrat"/>
              <a:ea typeface="Montserrat"/>
              <a:cs typeface="Montserrat"/>
              <a:sym typeface="Montserrat"/>
            </a:endParaRPr>
          </a:p>
        </p:txBody>
      </p:sp>
      <p:sp>
        <p:nvSpPr>
          <p:cNvPr id="521" name="Google Shape;521;p57"/>
          <p:cNvSpPr txBox="1"/>
          <p:nvPr/>
        </p:nvSpPr>
        <p:spPr>
          <a:xfrm>
            <a:off x="915546" y="3299040"/>
            <a:ext cx="1582200" cy="3663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latin typeface="Montserrat"/>
                <a:ea typeface="Montserrat"/>
                <a:cs typeface="Montserrat"/>
                <a:sym typeface="Montserrat"/>
              </a:rPr>
              <a:t>Code Snippet</a:t>
            </a:r>
            <a:endParaRPr>
              <a:latin typeface="Montserrat"/>
              <a:ea typeface="Montserrat"/>
              <a:cs typeface="Montserrat"/>
              <a:sym typeface="Montserrat"/>
            </a:endParaRPr>
          </a:p>
        </p:txBody>
      </p:sp>
      <p:cxnSp>
        <p:nvCxnSpPr>
          <p:cNvPr id="522" name="Google Shape;522;p57"/>
          <p:cNvCxnSpPr/>
          <p:nvPr/>
        </p:nvCxnSpPr>
        <p:spPr>
          <a:xfrm>
            <a:off x="6235992" y="3353250"/>
            <a:ext cx="0" cy="285300"/>
          </a:xfrm>
          <a:prstGeom prst="straightConnector1">
            <a:avLst/>
          </a:prstGeom>
          <a:noFill/>
          <a:ln cap="flat" cmpd="sng" w="28575">
            <a:solidFill>
              <a:schemeClr val="dk2"/>
            </a:solidFill>
            <a:prstDash val="dot"/>
            <a:round/>
            <a:headEnd len="med" w="med" type="none"/>
            <a:tailEnd len="med" w="med" type="none"/>
          </a:ln>
        </p:spPr>
      </p:cxnSp>
      <p:sp>
        <p:nvSpPr>
          <p:cNvPr id="523" name="Google Shape;523;p57"/>
          <p:cNvSpPr/>
          <p:nvPr/>
        </p:nvSpPr>
        <p:spPr>
          <a:xfrm>
            <a:off x="473295" y="3001690"/>
            <a:ext cx="292200" cy="146100"/>
          </a:xfrm>
          <a:prstGeom prst="rightArrow">
            <a:avLst>
              <a:gd fmla="val 50000" name="adj1"/>
              <a:gd fmla="val 50000" name="adj2"/>
            </a:avLst>
          </a:prstGeom>
          <a:solidFill>
            <a:srgbClr val="FF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57"/>
          <p:cNvSpPr/>
          <p:nvPr/>
        </p:nvSpPr>
        <p:spPr>
          <a:xfrm>
            <a:off x="910500" y="1766400"/>
            <a:ext cx="1935000" cy="1539300"/>
          </a:xfrm>
          <a:prstGeom prst="roundRect">
            <a:avLst>
              <a:gd fmla="val 3957" name="adj"/>
            </a:avLst>
          </a:prstGeom>
          <a:solidFill>
            <a:srgbClr val="EFEFEF"/>
          </a:solidFill>
          <a:ln cap="flat" cmpd="sng" w="9525">
            <a:solidFill>
              <a:schemeClr val="dk2"/>
            </a:solidFill>
            <a:prstDash val="solid"/>
            <a:round/>
            <a:headEnd len="sm" w="sm" type="none"/>
            <a:tailEnd len="sm" w="sm" type="none"/>
          </a:ln>
        </p:spPr>
        <p:txBody>
          <a:bodyPr anchorCtr="0" anchor="ctr" bIns="91425" lIns="91425" spcFirstLastPara="1" rIns="91425" wrap="square" tIns="182875">
            <a:noAutofit/>
          </a:bodyPr>
          <a:lstStyle/>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123</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a</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a = 1000</a:t>
            </a:r>
            <a:endParaRPr sz="1600">
              <a:solidFill>
                <a:schemeClr val="dk1"/>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600">
                <a:solidFill>
                  <a:schemeClr val="dk1"/>
                </a:solidFill>
                <a:latin typeface="Courier New"/>
                <a:ea typeface="Courier New"/>
                <a:cs typeface="Courier New"/>
                <a:sym typeface="Courier New"/>
              </a:rPr>
              <a:t>b = 3.1416</a:t>
            </a:r>
            <a:endParaRPr>
              <a:latin typeface="Courier New"/>
              <a:ea typeface="Courier New"/>
              <a:cs typeface="Courier New"/>
              <a:sym typeface="Courier New"/>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58"/>
          <p:cNvSpPr txBox="1"/>
          <p:nvPr/>
        </p:nvSpPr>
        <p:spPr>
          <a:xfrm>
            <a:off x="87400" y="62425"/>
            <a:ext cx="82644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530" name="Google Shape;530;p58"/>
          <p:cNvSpPr txBox="1"/>
          <p:nvPr/>
        </p:nvSpPr>
        <p:spPr>
          <a:xfrm>
            <a:off x="12475" y="12475"/>
            <a:ext cx="9144000" cy="749100"/>
          </a:xfrm>
          <a:prstGeom prst="rect">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400">
                <a:solidFill>
                  <a:srgbClr val="FFFFFF"/>
                </a:solidFill>
                <a:latin typeface="Montserrat"/>
                <a:ea typeface="Montserrat"/>
                <a:cs typeface="Montserrat"/>
                <a:sym typeface="Montserrat"/>
              </a:rPr>
              <a:t>Code Demo - Variable Binding</a:t>
            </a:r>
            <a:endParaRPr sz="3400">
              <a:solidFill>
                <a:srgbClr val="FFFFFF"/>
              </a:solidFill>
              <a:latin typeface="Montserrat"/>
              <a:ea typeface="Montserrat"/>
              <a:cs typeface="Montserrat"/>
              <a:sym typeface="Montserra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59"/>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Takeaways</a:t>
            </a:r>
            <a:endParaRPr/>
          </a:p>
        </p:txBody>
      </p:sp>
      <p:sp>
        <p:nvSpPr>
          <p:cNvPr id="536" name="Google Shape;536;p5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AutoNum type="arabicPeriod"/>
            </a:pPr>
            <a:r>
              <a:rPr lang="en" sz="1700">
                <a:solidFill>
                  <a:schemeClr val="dk1"/>
                </a:solidFill>
              </a:rPr>
              <a:t>Variable naming syntax: </a:t>
            </a:r>
            <a:r>
              <a:rPr b="1" lang="en" sz="1700">
                <a:solidFill>
                  <a:schemeClr val="dk1"/>
                </a:solidFill>
              </a:rPr>
              <a:t>&lt;variable-name&gt; = &lt;value&gt;</a:t>
            </a:r>
            <a:endParaRPr b="1" sz="1700">
              <a:solidFill>
                <a:schemeClr val="dk1"/>
              </a:solidFill>
            </a:endParaRPr>
          </a:p>
          <a:p>
            <a:pPr indent="-336550" lvl="0" marL="457200" rtl="0" algn="l">
              <a:lnSpc>
                <a:spcPct val="150000"/>
              </a:lnSpc>
              <a:spcBef>
                <a:spcPts val="1000"/>
              </a:spcBef>
              <a:spcAft>
                <a:spcPts val="0"/>
              </a:spcAft>
              <a:buClr>
                <a:schemeClr val="dk1"/>
              </a:buClr>
              <a:buSzPts val="1700"/>
              <a:buAutoNum type="arabicPeriod"/>
            </a:pPr>
            <a:r>
              <a:rPr lang="en" sz="1700">
                <a:solidFill>
                  <a:schemeClr val="dk1"/>
                </a:solidFill>
              </a:rPr>
              <a:t>Different data types: </a:t>
            </a:r>
            <a:r>
              <a:rPr b="1" lang="en" sz="1700">
                <a:solidFill>
                  <a:schemeClr val="dk1"/>
                </a:solidFill>
              </a:rPr>
              <a:t>int, float, complex, string, bool, None.</a:t>
            </a:r>
            <a:endParaRPr b="1" sz="1700">
              <a:solidFill>
                <a:schemeClr val="dk1"/>
              </a:solidFill>
            </a:endParaRPr>
          </a:p>
          <a:p>
            <a:pPr indent="-336550" lvl="0" marL="457200" rtl="0" algn="l">
              <a:lnSpc>
                <a:spcPct val="150000"/>
              </a:lnSpc>
              <a:spcBef>
                <a:spcPts val="1000"/>
              </a:spcBef>
              <a:spcAft>
                <a:spcPts val="0"/>
              </a:spcAft>
              <a:buClr>
                <a:schemeClr val="dk1"/>
              </a:buClr>
              <a:buSzPts val="1700"/>
              <a:buAutoNum type="arabicPeriod"/>
            </a:pPr>
            <a:r>
              <a:rPr lang="en" sz="1700">
                <a:solidFill>
                  <a:schemeClr val="dk1"/>
                </a:solidFill>
              </a:rPr>
              <a:t>Operators-</a:t>
            </a:r>
            <a:r>
              <a:rPr b="1" lang="en" sz="1700">
                <a:solidFill>
                  <a:schemeClr val="dk1"/>
                </a:solidFill>
              </a:rPr>
              <a:t> Arithmetic, Comparison </a:t>
            </a:r>
            <a:r>
              <a:rPr lang="en" sz="1700">
                <a:solidFill>
                  <a:schemeClr val="dk1"/>
                </a:solidFill>
              </a:rPr>
              <a:t>and</a:t>
            </a:r>
            <a:r>
              <a:rPr b="1" lang="en" sz="1700">
                <a:solidFill>
                  <a:schemeClr val="dk1"/>
                </a:solidFill>
              </a:rPr>
              <a:t> Logical</a:t>
            </a:r>
            <a:r>
              <a:rPr lang="en" sz="1700">
                <a:solidFill>
                  <a:schemeClr val="dk1"/>
                </a:solidFill>
              </a:rPr>
              <a:t>.</a:t>
            </a:r>
            <a:endParaRPr sz="1700">
              <a:solidFill>
                <a:schemeClr val="dk1"/>
              </a:solidFill>
            </a:endParaRPr>
          </a:p>
          <a:p>
            <a:pPr indent="-336550" lvl="0" marL="457200" rtl="0" algn="l">
              <a:lnSpc>
                <a:spcPct val="150000"/>
              </a:lnSpc>
              <a:spcBef>
                <a:spcPts val="1000"/>
              </a:spcBef>
              <a:spcAft>
                <a:spcPts val="1000"/>
              </a:spcAft>
              <a:buClr>
                <a:schemeClr val="dk1"/>
              </a:buClr>
              <a:buSzPts val="1700"/>
              <a:buAutoNum type="arabicPeriod"/>
            </a:pPr>
            <a:r>
              <a:rPr lang="en" sz="1700">
                <a:solidFill>
                  <a:schemeClr val="dk1"/>
                </a:solidFill>
              </a:rPr>
              <a:t>A variable references an object in the main memory and the object has a value, identity and a type.</a:t>
            </a:r>
            <a:endParaRPr sz="17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7"/>
          <p:cNvSpPr txBox="1"/>
          <p:nvPr/>
        </p:nvSpPr>
        <p:spPr>
          <a:xfrm>
            <a:off x="87400" y="62425"/>
            <a:ext cx="8264400" cy="83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32" name="Google Shape;132;p27"/>
          <p:cNvSpPr txBox="1"/>
          <p:nvPr/>
        </p:nvSpPr>
        <p:spPr>
          <a:xfrm>
            <a:off x="12475" y="12475"/>
            <a:ext cx="9144000" cy="749100"/>
          </a:xfrm>
          <a:prstGeom prst="rect">
            <a:avLst/>
          </a:prstGeom>
          <a:solidFill>
            <a:srgbClr val="0B5394"/>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500">
                <a:solidFill>
                  <a:srgbClr val="FFFFFF"/>
                </a:solidFill>
                <a:latin typeface="Montserrat"/>
                <a:ea typeface="Montserrat"/>
                <a:cs typeface="Montserrat"/>
                <a:sym typeface="Montserrat"/>
              </a:rPr>
              <a:t>Code Demo - Variable Creation</a:t>
            </a:r>
            <a:endParaRPr sz="3500">
              <a:solidFill>
                <a:srgbClr val="FFFFFF"/>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8"/>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Rules for naming </a:t>
            </a:r>
            <a:r>
              <a:rPr lang="en"/>
              <a:t>Variables in Python </a:t>
            </a:r>
            <a:endParaRPr/>
          </a:p>
        </p:txBody>
      </p:sp>
      <p:sp>
        <p:nvSpPr>
          <p:cNvPr id="138" name="Google Shape;13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AutoNum type="arabicPeriod"/>
            </a:pPr>
            <a:r>
              <a:rPr lang="en" sz="1600"/>
              <a:t>A variable name can only contain alphanumeric characters and underscores (A-z, 0-9, and _ ). </a:t>
            </a:r>
            <a:endParaRPr sz="1600"/>
          </a:p>
          <a:p>
            <a:pPr indent="457200" lvl="0" marL="0" rtl="0" algn="l">
              <a:spcBef>
                <a:spcPts val="0"/>
              </a:spcBef>
              <a:spcAft>
                <a:spcPts val="0"/>
              </a:spcAft>
              <a:buNone/>
            </a:pPr>
            <a:r>
              <a:rPr lang="en" sz="1600"/>
              <a:t>E.g.  </a:t>
            </a:r>
            <a:r>
              <a:rPr b="1" lang="en" sz="1600">
                <a:latin typeface="Courier New"/>
                <a:ea typeface="Courier New"/>
                <a:cs typeface="Courier New"/>
                <a:sym typeface="Courier New"/>
              </a:rPr>
              <a:t>foo</a:t>
            </a:r>
            <a:r>
              <a:rPr lang="en" sz="1600">
                <a:latin typeface="Courier New"/>
                <a:ea typeface="Courier New"/>
                <a:cs typeface="Courier New"/>
                <a:sym typeface="Courier New"/>
              </a:rPr>
              <a:t>, </a:t>
            </a:r>
            <a:r>
              <a:rPr b="1" lang="en" sz="1600">
                <a:latin typeface="Courier New"/>
                <a:ea typeface="Courier New"/>
                <a:cs typeface="Courier New"/>
                <a:sym typeface="Courier New"/>
              </a:rPr>
              <a:t>foo123, bar_1</a:t>
            </a:r>
            <a:r>
              <a:rPr b="1" lang="en" sz="1600">
                <a:latin typeface="Roboto"/>
                <a:ea typeface="Roboto"/>
                <a:cs typeface="Roboto"/>
                <a:sym typeface="Roboto"/>
              </a:rPr>
              <a:t> </a:t>
            </a:r>
            <a:r>
              <a:rPr lang="en" sz="1600"/>
              <a:t>✅</a:t>
            </a:r>
            <a:r>
              <a:rPr b="1" lang="en" sz="1600"/>
              <a:t>                    </a:t>
            </a:r>
            <a:r>
              <a:rPr b="1" lang="en" sz="1600">
                <a:latin typeface="Courier New"/>
                <a:ea typeface="Courier New"/>
                <a:cs typeface="Courier New"/>
                <a:sym typeface="Courier New"/>
              </a:rPr>
              <a:t>b@r$, age-sum</a:t>
            </a:r>
            <a:r>
              <a:rPr b="1" lang="en" sz="1600">
                <a:latin typeface="Roboto"/>
                <a:ea typeface="Roboto"/>
                <a:cs typeface="Roboto"/>
                <a:sym typeface="Roboto"/>
              </a:rPr>
              <a:t> </a:t>
            </a:r>
            <a:r>
              <a:rPr lang="en" sz="1600"/>
              <a:t>❌</a:t>
            </a:r>
            <a:endParaRPr sz="1600"/>
          </a:p>
          <a:p>
            <a:pPr indent="457200" lvl="0" marL="0" rtl="0" algn="l">
              <a:spcBef>
                <a:spcPts val="0"/>
              </a:spcBef>
              <a:spcAft>
                <a:spcPts val="0"/>
              </a:spcAft>
              <a:buNone/>
            </a:pPr>
            <a:r>
              <a:t/>
            </a:r>
            <a:endParaRPr sz="1600"/>
          </a:p>
          <a:p>
            <a:pPr indent="-330200" lvl="0" marL="457200" rtl="0" algn="l">
              <a:lnSpc>
                <a:spcPct val="115000"/>
              </a:lnSpc>
              <a:spcBef>
                <a:spcPts val="0"/>
              </a:spcBef>
              <a:spcAft>
                <a:spcPts val="0"/>
              </a:spcAft>
              <a:buSzPts val="1600"/>
              <a:buAutoNum type="arabicPeriod"/>
            </a:pPr>
            <a:r>
              <a:rPr lang="en" sz="1600"/>
              <a:t>It </a:t>
            </a:r>
            <a:r>
              <a:rPr lang="en" sz="1600"/>
              <a:t>must start with a letter or an underscore, but not with a number.</a:t>
            </a:r>
            <a:endParaRPr sz="1600"/>
          </a:p>
          <a:p>
            <a:pPr indent="457200" lvl="0" marL="0" rtl="0" algn="l">
              <a:lnSpc>
                <a:spcPct val="115000"/>
              </a:lnSpc>
              <a:spcBef>
                <a:spcPts val="0"/>
              </a:spcBef>
              <a:spcAft>
                <a:spcPts val="0"/>
              </a:spcAft>
              <a:buClr>
                <a:schemeClr val="dk1"/>
              </a:buClr>
              <a:buSzPts val="1100"/>
              <a:buFont typeface="Arial"/>
              <a:buNone/>
            </a:pPr>
            <a:r>
              <a:rPr lang="en" sz="1600"/>
              <a:t>E.g. </a:t>
            </a:r>
            <a:r>
              <a:rPr b="1" lang="en" sz="1600">
                <a:latin typeface="Courier New"/>
                <a:ea typeface="Courier New"/>
                <a:cs typeface="Courier New"/>
                <a:sym typeface="Courier New"/>
              </a:rPr>
              <a:t>foo</a:t>
            </a:r>
            <a:r>
              <a:rPr lang="en" sz="1600">
                <a:latin typeface="Courier New"/>
                <a:ea typeface="Courier New"/>
                <a:cs typeface="Courier New"/>
                <a:sym typeface="Courier New"/>
              </a:rPr>
              <a:t>, </a:t>
            </a:r>
            <a:r>
              <a:rPr b="1" lang="en" sz="1600">
                <a:latin typeface="Courier New"/>
                <a:ea typeface="Courier New"/>
                <a:cs typeface="Courier New"/>
                <a:sym typeface="Courier New"/>
              </a:rPr>
              <a:t>_foo</a:t>
            </a:r>
            <a:r>
              <a:rPr b="1" lang="en" sz="1600"/>
              <a:t> </a:t>
            </a:r>
            <a:r>
              <a:rPr lang="en" sz="1600"/>
              <a:t>✅</a:t>
            </a:r>
            <a:r>
              <a:rPr b="1" lang="en" sz="1600"/>
              <a:t>                     </a:t>
            </a:r>
            <a:r>
              <a:rPr b="1" lang="en" sz="1600">
                <a:latin typeface="Courier New"/>
                <a:ea typeface="Courier New"/>
                <a:cs typeface="Courier New"/>
                <a:sym typeface="Courier New"/>
              </a:rPr>
              <a:t>1</a:t>
            </a:r>
            <a:r>
              <a:rPr b="1" lang="en" sz="1600">
                <a:latin typeface="Courier New"/>
                <a:ea typeface="Courier New"/>
                <a:cs typeface="Courier New"/>
                <a:sym typeface="Courier New"/>
              </a:rPr>
              <a:t>bars, 9foo</a:t>
            </a:r>
            <a:r>
              <a:rPr lang="en" sz="1600"/>
              <a:t> ❌</a:t>
            </a:r>
            <a:endParaRPr sz="1600"/>
          </a:p>
          <a:p>
            <a:pPr indent="0" lvl="0" marL="457200" rtl="0" algn="l">
              <a:lnSpc>
                <a:spcPct val="115000"/>
              </a:lnSpc>
              <a:spcBef>
                <a:spcPts val="0"/>
              </a:spcBef>
              <a:spcAft>
                <a:spcPts val="0"/>
              </a:spcAft>
              <a:buNone/>
            </a:pPr>
            <a:r>
              <a:t/>
            </a:r>
            <a:endParaRPr sz="1600"/>
          </a:p>
          <a:p>
            <a:pPr indent="-330200" lvl="0" marL="457200" rtl="0" algn="l">
              <a:lnSpc>
                <a:spcPct val="115000"/>
              </a:lnSpc>
              <a:spcBef>
                <a:spcPts val="0"/>
              </a:spcBef>
              <a:spcAft>
                <a:spcPts val="0"/>
              </a:spcAft>
              <a:buSzPts val="1600"/>
              <a:buAutoNum type="arabicPeriod"/>
            </a:pPr>
            <a:r>
              <a:rPr lang="en" sz="1600"/>
              <a:t>Variable names are case-sensitive. </a:t>
            </a:r>
            <a:endParaRPr sz="1600"/>
          </a:p>
          <a:p>
            <a:pPr indent="0" lvl="0" marL="457200" rtl="0" algn="l">
              <a:lnSpc>
                <a:spcPct val="115000"/>
              </a:lnSpc>
              <a:spcBef>
                <a:spcPts val="0"/>
              </a:spcBef>
              <a:spcAft>
                <a:spcPts val="0"/>
              </a:spcAft>
              <a:buNone/>
            </a:pPr>
            <a:r>
              <a:rPr lang="en" sz="1600"/>
              <a:t>E.g. </a:t>
            </a:r>
            <a:r>
              <a:rPr b="1" lang="en" sz="1600">
                <a:latin typeface="Courier New"/>
                <a:ea typeface="Courier New"/>
                <a:cs typeface="Courier New"/>
                <a:sym typeface="Courier New"/>
              </a:rPr>
              <a:t>foo</a:t>
            </a:r>
            <a:r>
              <a:rPr lang="en" sz="1600">
                <a:latin typeface="Courier New"/>
                <a:ea typeface="Courier New"/>
                <a:cs typeface="Courier New"/>
                <a:sym typeface="Courier New"/>
              </a:rPr>
              <a:t>, </a:t>
            </a:r>
            <a:r>
              <a:rPr b="1" lang="en" sz="1600">
                <a:latin typeface="Courier New"/>
                <a:ea typeface="Courier New"/>
                <a:cs typeface="Courier New"/>
                <a:sym typeface="Courier New"/>
              </a:rPr>
              <a:t>Foo</a:t>
            </a:r>
            <a:r>
              <a:rPr lang="en" sz="1600"/>
              <a:t> and </a:t>
            </a:r>
            <a:r>
              <a:rPr b="1" lang="en" sz="1600">
                <a:latin typeface="Courier New"/>
                <a:ea typeface="Courier New"/>
                <a:cs typeface="Courier New"/>
                <a:sym typeface="Courier New"/>
              </a:rPr>
              <a:t>FOO</a:t>
            </a:r>
            <a:r>
              <a:rPr lang="en" sz="1600"/>
              <a:t> are three different variables.</a:t>
            </a:r>
            <a:endParaRPr sz="1600"/>
          </a:p>
          <a:p>
            <a:pPr indent="0" lvl="0" marL="457200" rtl="0" algn="l">
              <a:lnSpc>
                <a:spcPct val="115000"/>
              </a:lnSpc>
              <a:spcBef>
                <a:spcPts val="0"/>
              </a:spcBef>
              <a:spcAft>
                <a:spcPts val="0"/>
              </a:spcAft>
              <a:buNone/>
            </a:pPr>
            <a:r>
              <a:t/>
            </a:r>
            <a:endParaRPr sz="1600"/>
          </a:p>
          <a:p>
            <a:pPr indent="-330200" lvl="0" marL="457200" rtl="0" algn="l">
              <a:spcBef>
                <a:spcPts val="0"/>
              </a:spcBef>
              <a:spcAft>
                <a:spcPts val="0"/>
              </a:spcAft>
              <a:buSzPts val="1600"/>
              <a:buAutoNum type="arabicPeriod"/>
            </a:pPr>
            <a:r>
              <a:rPr lang="en" sz="1600"/>
              <a:t>Reserved keywords shouldn’t be used as variable names.  </a:t>
            </a:r>
            <a:endParaRPr sz="1600"/>
          </a:p>
          <a:p>
            <a:pPr indent="0" lvl="0" marL="457200" rtl="0" algn="l">
              <a:spcBef>
                <a:spcPts val="0"/>
              </a:spcBef>
              <a:spcAft>
                <a:spcPts val="0"/>
              </a:spcAft>
              <a:buClr>
                <a:schemeClr val="dk1"/>
              </a:buClr>
              <a:buSzPts val="1100"/>
              <a:buFont typeface="Arial"/>
              <a:buNone/>
            </a:pPr>
            <a:r>
              <a:rPr lang="en" sz="1600"/>
              <a:t>E.g. </a:t>
            </a:r>
            <a:r>
              <a:rPr b="1" lang="en" sz="1600">
                <a:latin typeface="Courier New"/>
                <a:ea typeface="Courier New"/>
                <a:cs typeface="Courier New"/>
                <a:sym typeface="Courier New"/>
              </a:rPr>
              <a:t>def, pass</a:t>
            </a:r>
            <a:r>
              <a:rPr lang="en" sz="1600">
                <a:latin typeface="Courier New"/>
                <a:ea typeface="Courier New"/>
                <a:cs typeface="Courier New"/>
                <a:sym typeface="Courier New"/>
              </a:rPr>
              <a:t>, </a:t>
            </a:r>
            <a:r>
              <a:rPr b="1" lang="en" sz="1600">
                <a:latin typeface="Courier New"/>
                <a:ea typeface="Courier New"/>
                <a:cs typeface="Courier New"/>
                <a:sym typeface="Courier New"/>
              </a:rPr>
              <a:t>continue, break</a:t>
            </a:r>
            <a:r>
              <a:rPr b="1" lang="en" sz="1600"/>
              <a:t> </a:t>
            </a:r>
            <a:r>
              <a:rPr lang="en" sz="1600"/>
              <a:t>❌</a:t>
            </a:r>
            <a:endParaRPr sz="1600"/>
          </a:p>
          <a:p>
            <a:pPr indent="0" lvl="0" marL="0" rtl="0" algn="l">
              <a:lnSpc>
                <a:spcPct val="100000"/>
              </a:lnSpc>
              <a:spcBef>
                <a:spcPts val="0"/>
              </a:spcBef>
              <a:spcAft>
                <a:spcPts val="1600"/>
              </a:spcAft>
              <a:buNone/>
            </a:pPr>
            <a:r>
              <a:t/>
            </a:r>
            <a:endParaRPr sz="16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animEffect filter="fade" transition="in">
                                      <p:cBhvr>
                                        <p:cTn dur="1"/>
                                        <p:tgtEl>
                                          <p:spTgt spid="13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 st="1"/>
                                            </p:txEl>
                                          </p:spTgt>
                                        </p:tgtEl>
                                        <p:attrNameLst>
                                          <p:attrName>style.visibility</p:attrName>
                                        </p:attrNameLst>
                                      </p:cBhvr>
                                      <p:to>
                                        <p:strVal val="visible"/>
                                      </p:to>
                                    </p:set>
                                    <p:animEffect filter="fade" transition="in">
                                      <p:cBhvr>
                                        <p:cTn dur="1"/>
                                        <p:tgtEl>
                                          <p:spTgt spid="13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2" st="2"/>
                                            </p:txEl>
                                          </p:spTgt>
                                        </p:tgtEl>
                                        <p:attrNameLst>
                                          <p:attrName>style.visibility</p:attrName>
                                        </p:attrNameLst>
                                      </p:cBhvr>
                                      <p:to>
                                        <p:strVal val="visible"/>
                                      </p:to>
                                    </p:set>
                                    <p:animEffect filter="fade" transition="in">
                                      <p:cBhvr>
                                        <p:cTn dur="1"/>
                                        <p:tgtEl>
                                          <p:spTgt spid="13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3" st="3"/>
                                            </p:txEl>
                                          </p:spTgt>
                                        </p:tgtEl>
                                        <p:attrNameLst>
                                          <p:attrName>style.visibility</p:attrName>
                                        </p:attrNameLst>
                                      </p:cBhvr>
                                      <p:to>
                                        <p:strVal val="visible"/>
                                      </p:to>
                                    </p:set>
                                    <p:animEffect filter="fade" transition="in">
                                      <p:cBhvr>
                                        <p:cTn dur="1"/>
                                        <p:tgtEl>
                                          <p:spTgt spid="13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4" st="4"/>
                                            </p:txEl>
                                          </p:spTgt>
                                        </p:tgtEl>
                                        <p:attrNameLst>
                                          <p:attrName>style.visibility</p:attrName>
                                        </p:attrNameLst>
                                      </p:cBhvr>
                                      <p:to>
                                        <p:strVal val="visible"/>
                                      </p:to>
                                    </p:set>
                                    <p:animEffect filter="fade" transition="in">
                                      <p:cBhvr>
                                        <p:cTn dur="1"/>
                                        <p:tgtEl>
                                          <p:spTgt spid="13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5" st="5"/>
                                            </p:txEl>
                                          </p:spTgt>
                                        </p:tgtEl>
                                        <p:attrNameLst>
                                          <p:attrName>style.visibility</p:attrName>
                                        </p:attrNameLst>
                                      </p:cBhvr>
                                      <p:to>
                                        <p:strVal val="visible"/>
                                      </p:to>
                                    </p:set>
                                    <p:animEffect filter="fade" transition="in">
                                      <p:cBhvr>
                                        <p:cTn dur="1"/>
                                        <p:tgtEl>
                                          <p:spTgt spid="13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6" st="6"/>
                                            </p:txEl>
                                          </p:spTgt>
                                        </p:tgtEl>
                                        <p:attrNameLst>
                                          <p:attrName>style.visibility</p:attrName>
                                        </p:attrNameLst>
                                      </p:cBhvr>
                                      <p:to>
                                        <p:strVal val="visible"/>
                                      </p:to>
                                    </p:set>
                                    <p:animEffect filter="fade" transition="in">
                                      <p:cBhvr>
                                        <p:cTn dur="1"/>
                                        <p:tgtEl>
                                          <p:spTgt spid="13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7" st="7"/>
                                            </p:txEl>
                                          </p:spTgt>
                                        </p:tgtEl>
                                        <p:attrNameLst>
                                          <p:attrName>style.visibility</p:attrName>
                                        </p:attrNameLst>
                                      </p:cBhvr>
                                      <p:to>
                                        <p:strVal val="visible"/>
                                      </p:to>
                                    </p:set>
                                    <p:animEffect filter="fade" transition="in">
                                      <p:cBhvr>
                                        <p:cTn dur="1"/>
                                        <p:tgtEl>
                                          <p:spTgt spid="138">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8" st="8"/>
                                            </p:txEl>
                                          </p:spTgt>
                                        </p:tgtEl>
                                        <p:attrNameLst>
                                          <p:attrName>style.visibility</p:attrName>
                                        </p:attrNameLst>
                                      </p:cBhvr>
                                      <p:to>
                                        <p:strVal val="visible"/>
                                      </p:to>
                                    </p:set>
                                    <p:animEffect filter="fade" transition="in">
                                      <p:cBhvr>
                                        <p:cTn dur="1"/>
                                        <p:tgtEl>
                                          <p:spTgt spid="138">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9" st="9"/>
                                            </p:txEl>
                                          </p:spTgt>
                                        </p:tgtEl>
                                        <p:attrNameLst>
                                          <p:attrName>style.visibility</p:attrName>
                                        </p:attrNameLst>
                                      </p:cBhvr>
                                      <p:to>
                                        <p:strVal val="visible"/>
                                      </p:to>
                                    </p:set>
                                    <p:animEffect filter="fade" transition="in">
                                      <p:cBhvr>
                                        <p:cTn dur="1"/>
                                        <p:tgtEl>
                                          <p:spTgt spid="138">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0" st="10"/>
                                            </p:txEl>
                                          </p:spTgt>
                                        </p:tgtEl>
                                        <p:attrNameLst>
                                          <p:attrName>style.visibility</p:attrName>
                                        </p:attrNameLst>
                                      </p:cBhvr>
                                      <p:to>
                                        <p:strVal val="visible"/>
                                      </p:to>
                                    </p:set>
                                    <p:animEffect filter="fade" transition="in">
                                      <p:cBhvr>
                                        <p:cTn dur="1"/>
                                        <p:tgtEl>
                                          <p:spTgt spid="138">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xEl>
                                              <p:pRg end="11" st="11"/>
                                            </p:txEl>
                                          </p:spTgt>
                                        </p:tgtEl>
                                        <p:attrNameLst>
                                          <p:attrName>style.visibility</p:attrName>
                                        </p:attrNameLst>
                                      </p:cBhvr>
                                      <p:to>
                                        <p:strVal val="visible"/>
                                      </p:to>
                                    </p:set>
                                    <p:animEffect filter="fade" transition="in">
                                      <p:cBhvr>
                                        <p:cTn dur="1"/>
                                        <p:tgtEl>
                                          <p:spTgt spid="138">
                                            <p:txEl>
                                              <p:pRg end="11" st="1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9"/>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Python Keywords</a:t>
            </a:r>
            <a:endParaRPr/>
          </a:p>
        </p:txBody>
      </p:sp>
      <p:sp>
        <p:nvSpPr>
          <p:cNvPr id="144" name="Google Shape;144;p29"/>
          <p:cNvSpPr txBox="1"/>
          <p:nvPr>
            <p:ph idx="1" type="body"/>
          </p:nvPr>
        </p:nvSpPr>
        <p:spPr>
          <a:xfrm>
            <a:off x="616500" y="1304875"/>
            <a:ext cx="6557100" cy="2807700"/>
          </a:xfrm>
          <a:prstGeom prst="rect">
            <a:avLst/>
          </a:prstGeom>
          <a:ln cap="flat" cmpd="sng" w="19050">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91440" rtl="0" algn="l">
              <a:lnSpc>
                <a:spcPct val="100000"/>
              </a:lnSpc>
              <a:spcBef>
                <a:spcPts val="0"/>
              </a:spcBef>
              <a:spcAft>
                <a:spcPts val="0"/>
              </a:spcAft>
              <a:buClr>
                <a:schemeClr val="dk1"/>
              </a:buClr>
              <a:buSzPts val="1100"/>
              <a:buFont typeface="Arial"/>
              <a:buNone/>
            </a:pPr>
            <a:r>
              <a:rPr lang="en" sz="1300">
                <a:latin typeface="Courier New"/>
                <a:ea typeface="Courier New"/>
                <a:cs typeface="Courier New"/>
                <a:sym typeface="Courier New"/>
              </a:rPr>
              <a:t>False		await		else			import		pass</a:t>
            </a:r>
            <a:endParaRPr sz="1300">
              <a:latin typeface="Courier New"/>
              <a:ea typeface="Courier New"/>
              <a:cs typeface="Courier New"/>
              <a:sym typeface="Courier New"/>
            </a:endParaRPr>
          </a:p>
          <a:p>
            <a:pPr indent="0" lvl="0" marL="91440" rtl="0" algn="l">
              <a:lnSpc>
                <a:spcPct val="100000"/>
              </a:lnSpc>
              <a:spcBef>
                <a:spcPts val="1600"/>
              </a:spcBef>
              <a:spcAft>
                <a:spcPts val="0"/>
              </a:spcAft>
              <a:buClr>
                <a:schemeClr val="dk1"/>
              </a:buClr>
              <a:buSzPts val="1100"/>
              <a:buFont typeface="Arial"/>
              <a:buNone/>
            </a:pPr>
            <a:r>
              <a:rPr lang="en" sz="1300">
                <a:latin typeface="Courier New"/>
                <a:ea typeface="Courier New"/>
                <a:cs typeface="Courier New"/>
                <a:sym typeface="Courier New"/>
              </a:rPr>
              <a:t>None		break		except		in			raise</a:t>
            </a:r>
            <a:endParaRPr sz="1300">
              <a:latin typeface="Courier New"/>
              <a:ea typeface="Courier New"/>
              <a:cs typeface="Courier New"/>
              <a:sym typeface="Courier New"/>
            </a:endParaRPr>
          </a:p>
          <a:p>
            <a:pPr indent="0" lvl="0" marL="91440" rtl="0" algn="l">
              <a:lnSpc>
                <a:spcPct val="100000"/>
              </a:lnSpc>
              <a:spcBef>
                <a:spcPts val="1600"/>
              </a:spcBef>
              <a:spcAft>
                <a:spcPts val="0"/>
              </a:spcAft>
              <a:buClr>
                <a:schemeClr val="dk1"/>
              </a:buClr>
              <a:buSzPts val="1100"/>
              <a:buFont typeface="Arial"/>
              <a:buNone/>
            </a:pPr>
            <a:r>
              <a:rPr lang="en" sz="1300">
                <a:latin typeface="Courier New"/>
                <a:ea typeface="Courier New"/>
                <a:cs typeface="Courier New"/>
                <a:sym typeface="Courier New"/>
              </a:rPr>
              <a:t>True		class		finally		is			return</a:t>
            </a:r>
            <a:endParaRPr sz="1300">
              <a:latin typeface="Courier New"/>
              <a:ea typeface="Courier New"/>
              <a:cs typeface="Courier New"/>
              <a:sym typeface="Courier New"/>
            </a:endParaRPr>
          </a:p>
          <a:p>
            <a:pPr indent="0" lvl="0" marL="91440" rtl="0" algn="l">
              <a:lnSpc>
                <a:spcPct val="100000"/>
              </a:lnSpc>
              <a:spcBef>
                <a:spcPts val="1600"/>
              </a:spcBef>
              <a:spcAft>
                <a:spcPts val="0"/>
              </a:spcAft>
              <a:buClr>
                <a:schemeClr val="dk1"/>
              </a:buClr>
              <a:buSzPts val="1100"/>
              <a:buFont typeface="Arial"/>
              <a:buNone/>
            </a:pPr>
            <a:r>
              <a:rPr lang="en" sz="1300">
                <a:latin typeface="Courier New"/>
                <a:ea typeface="Courier New"/>
                <a:cs typeface="Courier New"/>
                <a:sym typeface="Courier New"/>
              </a:rPr>
              <a:t>and			continue		for			lambda		try</a:t>
            </a:r>
            <a:endParaRPr sz="1300">
              <a:latin typeface="Courier New"/>
              <a:ea typeface="Courier New"/>
              <a:cs typeface="Courier New"/>
              <a:sym typeface="Courier New"/>
            </a:endParaRPr>
          </a:p>
          <a:p>
            <a:pPr indent="0" lvl="0" marL="91440" rtl="0" algn="l">
              <a:lnSpc>
                <a:spcPct val="100000"/>
              </a:lnSpc>
              <a:spcBef>
                <a:spcPts val="1600"/>
              </a:spcBef>
              <a:spcAft>
                <a:spcPts val="0"/>
              </a:spcAft>
              <a:buClr>
                <a:schemeClr val="dk1"/>
              </a:buClr>
              <a:buSzPts val="1100"/>
              <a:buFont typeface="Arial"/>
              <a:buNone/>
            </a:pPr>
            <a:r>
              <a:rPr lang="en" sz="1300">
                <a:latin typeface="Courier New"/>
                <a:ea typeface="Courier New"/>
                <a:cs typeface="Courier New"/>
                <a:sym typeface="Courier New"/>
              </a:rPr>
              <a:t>as			def			from			nonlocal	 	while</a:t>
            </a:r>
            <a:endParaRPr sz="1300">
              <a:latin typeface="Courier New"/>
              <a:ea typeface="Courier New"/>
              <a:cs typeface="Courier New"/>
              <a:sym typeface="Courier New"/>
            </a:endParaRPr>
          </a:p>
          <a:p>
            <a:pPr indent="0" lvl="0" marL="91440" rtl="0" algn="l">
              <a:lnSpc>
                <a:spcPct val="100000"/>
              </a:lnSpc>
              <a:spcBef>
                <a:spcPts val="1600"/>
              </a:spcBef>
              <a:spcAft>
                <a:spcPts val="0"/>
              </a:spcAft>
              <a:buClr>
                <a:schemeClr val="dk1"/>
              </a:buClr>
              <a:buSzPts val="1100"/>
              <a:buFont typeface="Arial"/>
              <a:buNone/>
            </a:pPr>
            <a:r>
              <a:rPr lang="en" sz="1300">
                <a:latin typeface="Courier New"/>
                <a:ea typeface="Courier New"/>
                <a:cs typeface="Courier New"/>
                <a:sym typeface="Courier New"/>
              </a:rPr>
              <a:t>assert		del			global		not			with</a:t>
            </a:r>
            <a:endParaRPr sz="1300">
              <a:latin typeface="Courier New"/>
              <a:ea typeface="Courier New"/>
              <a:cs typeface="Courier New"/>
              <a:sym typeface="Courier New"/>
            </a:endParaRPr>
          </a:p>
          <a:p>
            <a:pPr indent="0" lvl="0" marL="91440" rtl="0" algn="l">
              <a:lnSpc>
                <a:spcPct val="100000"/>
              </a:lnSpc>
              <a:spcBef>
                <a:spcPts val="1600"/>
              </a:spcBef>
              <a:spcAft>
                <a:spcPts val="1600"/>
              </a:spcAft>
              <a:buClr>
                <a:schemeClr val="dk1"/>
              </a:buClr>
              <a:buSzPts val="1100"/>
              <a:buFont typeface="Arial"/>
              <a:buNone/>
            </a:pPr>
            <a:r>
              <a:rPr lang="en" sz="1300">
                <a:latin typeface="Courier New"/>
                <a:ea typeface="Courier New"/>
                <a:cs typeface="Courier New"/>
                <a:sym typeface="Courier New"/>
              </a:rPr>
              <a:t>async		elif			if			or			yield</a:t>
            </a:r>
            <a:endParaRPr sz="1300">
              <a:latin typeface="Courier New"/>
              <a:ea typeface="Courier New"/>
              <a:cs typeface="Courier New"/>
              <a:sym typeface="Courier Ne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30"/>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 Python Data Types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1"/>
          <p:cNvSpPr/>
          <p:nvPr/>
        </p:nvSpPr>
        <p:spPr>
          <a:xfrm>
            <a:off x="746450" y="1478424"/>
            <a:ext cx="288000" cy="292500"/>
          </a:xfrm>
          <a:prstGeom prst="snip2DiagRect">
            <a:avLst>
              <a:gd fmla="val 0" name="adj1"/>
              <a:gd fmla="val 16667" name="adj2"/>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1"/>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a:t>
            </a:r>
            <a:r>
              <a:rPr lang="en"/>
              <a:t> Data Types </a:t>
            </a:r>
            <a:endParaRPr/>
          </a:p>
        </p:txBody>
      </p:sp>
      <p:sp>
        <p:nvSpPr>
          <p:cNvPr id="156" name="Google Shape;156;p31"/>
          <p:cNvSpPr txBox="1"/>
          <p:nvPr/>
        </p:nvSpPr>
        <p:spPr>
          <a:xfrm>
            <a:off x="843507" y="1499743"/>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1</a:t>
            </a:r>
            <a:endParaRPr b="1" i="0" sz="1600" u="none" cap="none" strike="noStrike">
              <a:solidFill>
                <a:srgbClr val="FFFFFF"/>
              </a:solidFill>
              <a:latin typeface="Montserrat"/>
              <a:ea typeface="Montserrat"/>
              <a:cs typeface="Montserrat"/>
              <a:sym typeface="Montserrat"/>
            </a:endParaRPr>
          </a:p>
        </p:txBody>
      </p:sp>
      <p:sp>
        <p:nvSpPr>
          <p:cNvPr id="157" name="Google Shape;157;p31"/>
          <p:cNvSpPr/>
          <p:nvPr/>
        </p:nvSpPr>
        <p:spPr>
          <a:xfrm>
            <a:off x="746450" y="2075181"/>
            <a:ext cx="288000" cy="292500"/>
          </a:xfrm>
          <a:prstGeom prst="snip2DiagRect">
            <a:avLst>
              <a:gd fmla="val 0" name="adj1"/>
              <a:gd fmla="val 16667" name="adj2"/>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1"/>
          <p:cNvSpPr txBox="1"/>
          <p:nvPr/>
        </p:nvSpPr>
        <p:spPr>
          <a:xfrm>
            <a:off x="843507" y="2096501"/>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2</a:t>
            </a:r>
            <a:endParaRPr b="1" i="0" sz="1600" u="none" cap="none" strike="noStrike">
              <a:solidFill>
                <a:srgbClr val="FFFFFF"/>
              </a:solidFill>
              <a:latin typeface="Montserrat"/>
              <a:ea typeface="Montserrat"/>
              <a:cs typeface="Montserrat"/>
              <a:sym typeface="Montserrat"/>
            </a:endParaRPr>
          </a:p>
        </p:txBody>
      </p:sp>
      <p:sp>
        <p:nvSpPr>
          <p:cNvPr id="159" name="Google Shape;159;p31"/>
          <p:cNvSpPr/>
          <p:nvPr/>
        </p:nvSpPr>
        <p:spPr>
          <a:xfrm>
            <a:off x="746375" y="2671971"/>
            <a:ext cx="288000" cy="292500"/>
          </a:xfrm>
          <a:prstGeom prst="snip2DiagRect">
            <a:avLst>
              <a:gd fmla="val 0" name="adj1"/>
              <a:gd fmla="val 16667" name="adj2"/>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1"/>
          <p:cNvSpPr txBox="1"/>
          <p:nvPr/>
        </p:nvSpPr>
        <p:spPr>
          <a:xfrm>
            <a:off x="843432" y="26932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3</a:t>
            </a:r>
            <a:r>
              <a:rPr b="1" i="0" lang="en" sz="1600" u="none" cap="none" strike="noStrike">
                <a:solidFill>
                  <a:srgbClr val="FFFFFF"/>
                </a:solidFill>
                <a:latin typeface="Montserrat"/>
                <a:ea typeface="Montserrat"/>
                <a:cs typeface="Montserrat"/>
                <a:sym typeface="Montserrat"/>
              </a:rPr>
              <a:t>13</a:t>
            </a:r>
            <a:endParaRPr b="1" i="0" sz="1600" u="none" cap="none" strike="noStrike">
              <a:solidFill>
                <a:srgbClr val="FFFFFF"/>
              </a:solidFill>
              <a:latin typeface="Montserrat"/>
              <a:ea typeface="Montserrat"/>
              <a:cs typeface="Montserrat"/>
              <a:sym typeface="Montserrat"/>
            </a:endParaRPr>
          </a:p>
        </p:txBody>
      </p:sp>
      <p:sp>
        <p:nvSpPr>
          <p:cNvPr id="161" name="Google Shape;161;p31"/>
          <p:cNvSpPr txBox="1"/>
          <p:nvPr/>
        </p:nvSpPr>
        <p:spPr>
          <a:xfrm>
            <a:off x="1217375" y="1499755"/>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chemeClr val="dk2"/>
                </a:solidFill>
                <a:latin typeface="Montserrat"/>
                <a:ea typeface="Montserrat"/>
                <a:cs typeface="Montserrat"/>
                <a:sym typeface="Montserrat"/>
              </a:rPr>
              <a:t>Numeric</a:t>
            </a:r>
            <a:r>
              <a:rPr lang="en" sz="1700">
                <a:solidFill>
                  <a:schemeClr val="dk2"/>
                </a:solidFill>
                <a:latin typeface="Montserrat"/>
                <a:ea typeface="Montserrat"/>
                <a:cs typeface="Montserrat"/>
                <a:sym typeface="Montserrat"/>
              </a:rPr>
              <a:t> data type</a:t>
            </a:r>
            <a:endParaRPr b="1" sz="1700">
              <a:solidFill>
                <a:schemeClr val="dk2"/>
              </a:solidFill>
              <a:latin typeface="Montserrat"/>
              <a:ea typeface="Montserrat"/>
              <a:cs typeface="Montserrat"/>
              <a:sym typeface="Montserrat"/>
            </a:endParaRPr>
          </a:p>
        </p:txBody>
      </p:sp>
      <p:sp>
        <p:nvSpPr>
          <p:cNvPr id="162" name="Google Shape;162;p31"/>
          <p:cNvSpPr txBox="1"/>
          <p:nvPr/>
        </p:nvSpPr>
        <p:spPr>
          <a:xfrm>
            <a:off x="1217375" y="2096513"/>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chemeClr val="dk2"/>
                </a:solidFill>
                <a:latin typeface="Montserrat"/>
                <a:ea typeface="Montserrat"/>
                <a:cs typeface="Montserrat"/>
                <a:sym typeface="Montserrat"/>
              </a:rPr>
              <a:t>String</a:t>
            </a:r>
            <a:r>
              <a:rPr lang="en" sz="1700">
                <a:solidFill>
                  <a:schemeClr val="dk2"/>
                </a:solidFill>
                <a:latin typeface="Montserrat"/>
                <a:ea typeface="Montserrat"/>
                <a:cs typeface="Montserrat"/>
                <a:sym typeface="Montserrat"/>
              </a:rPr>
              <a:t> data type</a:t>
            </a:r>
            <a:endParaRPr b="1" sz="1700">
              <a:solidFill>
                <a:schemeClr val="dk2"/>
              </a:solidFill>
              <a:latin typeface="Montserrat"/>
              <a:ea typeface="Montserrat"/>
              <a:cs typeface="Montserrat"/>
              <a:sym typeface="Montserrat"/>
            </a:endParaRPr>
          </a:p>
        </p:txBody>
      </p:sp>
      <p:sp>
        <p:nvSpPr>
          <p:cNvPr id="163" name="Google Shape;163;p31"/>
          <p:cNvSpPr txBox="1"/>
          <p:nvPr/>
        </p:nvSpPr>
        <p:spPr>
          <a:xfrm>
            <a:off x="1217375" y="269327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chemeClr val="dk2"/>
                </a:solidFill>
                <a:latin typeface="Montserrat"/>
                <a:ea typeface="Montserrat"/>
                <a:cs typeface="Montserrat"/>
                <a:sym typeface="Montserrat"/>
              </a:rPr>
              <a:t>Boolean</a:t>
            </a:r>
            <a:r>
              <a:rPr lang="en" sz="1700">
                <a:solidFill>
                  <a:schemeClr val="dk2"/>
                </a:solidFill>
                <a:latin typeface="Montserrat"/>
                <a:ea typeface="Montserrat"/>
                <a:cs typeface="Montserrat"/>
                <a:sym typeface="Montserrat"/>
              </a:rPr>
              <a:t> data type</a:t>
            </a:r>
            <a:endParaRPr b="1" sz="1700">
              <a:solidFill>
                <a:schemeClr val="dk2"/>
              </a:solidFill>
              <a:latin typeface="Montserrat"/>
              <a:ea typeface="Montserrat"/>
              <a:cs typeface="Montserrat"/>
              <a:sym typeface="Montserrat"/>
            </a:endParaRPr>
          </a:p>
        </p:txBody>
      </p:sp>
      <p:sp>
        <p:nvSpPr>
          <p:cNvPr id="164" name="Google Shape;164;p31"/>
          <p:cNvSpPr/>
          <p:nvPr/>
        </p:nvSpPr>
        <p:spPr>
          <a:xfrm>
            <a:off x="746375" y="3268771"/>
            <a:ext cx="288000" cy="292500"/>
          </a:xfrm>
          <a:prstGeom prst="snip2DiagRect">
            <a:avLst>
              <a:gd fmla="val 0" name="adj1"/>
              <a:gd fmla="val 16667" name="adj2"/>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1"/>
          <p:cNvSpPr txBox="1"/>
          <p:nvPr/>
        </p:nvSpPr>
        <p:spPr>
          <a:xfrm>
            <a:off x="843432" y="32900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4</a:t>
            </a:r>
            <a:endParaRPr b="1" i="0" sz="1600" u="none" cap="none" strike="noStrike">
              <a:solidFill>
                <a:srgbClr val="FFFFFF"/>
              </a:solidFill>
              <a:latin typeface="Montserrat"/>
              <a:ea typeface="Montserrat"/>
              <a:cs typeface="Montserrat"/>
              <a:sym typeface="Montserrat"/>
            </a:endParaRPr>
          </a:p>
        </p:txBody>
      </p:sp>
      <p:sp>
        <p:nvSpPr>
          <p:cNvPr id="166" name="Google Shape;166;p31"/>
          <p:cNvSpPr txBox="1"/>
          <p:nvPr/>
        </p:nvSpPr>
        <p:spPr>
          <a:xfrm>
            <a:off x="1217375" y="329002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chemeClr val="dk2"/>
                </a:solidFill>
                <a:latin typeface="Montserrat"/>
                <a:ea typeface="Montserrat"/>
                <a:cs typeface="Montserrat"/>
                <a:sym typeface="Montserrat"/>
              </a:rPr>
              <a:t>None</a:t>
            </a:r>
            <a:r>
              <a:rPr lang="en" sz="1700">
                <a:solidFill>
                  <a:schemeClr val="dk2"/>
                </a:solidFill>
                <a:latin typeface="Montserrat"/>
                <a:ea typeface="Montserrat"/>
                <a:cs typeface="Montserrat"/>
                <a:sym typeface="Montserrat"/>
              </a:rPr>
              <a:t> data type</a:t>
            </a:r>
            <a:endParaRPr b="1" sz="1700">
              <a:solidFill>
                <a:schemeClr val="dk2"/>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000"/>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000"/>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000"/>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Basic</a:t>
            </a:r>
            <a:r>
              <a:rPr lang="en"/>
              <a:t> </a:t>
            </a:r>
            <a:r>
              <a:rPr lang="en"/>
              <a:t>Data Types </a:t>
            </a:r>
            <a:endParaRPr/>
          </a:p>
        </p:txBody>
      </p:sp>
      <p:sp>
        <p:nvSpPr>
          <p:cNvPr id="172" name="Google Shape;172;p32"/>
          <p:cNvSpPr/>
          <p:nvPr/>
        </p:nvSpPr>
        <p:spPr>
          <a:xfrm>
            <a:off x="3508125" y="0"/>
            <a:ext cx="5636100" cy="5143500"/>
          </a:xfrm>
          <a:prstGeom prst="rect">
            <a:avLst/>
          </a:prstGeom>
          <a:solidFill>
            <a:srgbClr val="2074B9"/>
          </a:solidFill>
          <a:ln>
            <a:noFill/>
          </a:ln>
        </p:spPr>
        <p:txBody>
          <a:bodyPr anchorCtr="0" anchor="t" bIns="91425" lIns="274300" spcFirstLastPara="1" rIns="91425" wrap="square" tIns="1371600">
            <a:noAutofit/>
          </a:bodyPr>
          <a:lstStyle/>
          <a:p>
            <a:pPr indent="-330200" lvl="0" marL="457200" rtl="0" algn="l">
              <a:lnSpc>
                <a:spcPct val="150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Integer, Floating-point, Complex numbers</a:t>
            </a:r>
            <a:endParaRPr sz="1600">
              <a:solidFill>
                <a:srgbClr val="FFFFFF"/>
              </a:solidFill>
              <a:latin typeface="Montserrat"/>
              <a:ea typeface="Montserrat"/>
              <a:cs typeface="Montserrat"/>
              <a:sym typeface="Montserrat"/>
            </a:endParaRPr>
          </a:p>
          <a:p>
            <a:pPr indent="-317500" lvl="1" marL="914400" rtl="0" algn="l">
              <a:lnSpc>
                <a:spcPct val="115000"/>
              </a:lnSpc>
              <a:spcBef>
                <a:spcPts val="0"/>
              </a:spcBef>
              <a:spcAft>
                <a:spcPts val="0"/>
              </a:spcAft>
              <a:buClr>
                <a:srgbClr val="FFFFFF"/>
              </a:buClr>
              <a:buSzPts val="1400"/>
              <a:buFont typeface="Roboto"/>
              <a:buChar char="○"/>
            </a:pPr>
            <a:r>
              <a:rPr b="1" lang="en" sz="1600">
                <a:solidFill>
                  <a:srgbClr val="FFFFFF"/>
                </a:solidFill>
                <a:latin typeface="Courier New"/>
                <a:ea typeface="Courier New"/>
                <a:cs typeface="Courier New"/>
                <a:sym typeface="Courier New"/>
              </a:rPr>
              <a:t>123</a:t>
            </a:r>
            <a:r>
              <a:rPr b="1" lang="en" sz="1600">
                <a:solidFill>
                  <a:srgbClr val="FFFFFF"/>
                </a:solidFill>
                <a:latin typeface="Roboto"/>
                <a:ea typeface="Roboto"/>
                <a:cs typeface="Roboto"/>
                <a:sym typeface="Roboto"/>
              </a:rPr>
              <a:t> 		</a:t>
            </a:r>
            <a:r>
              <a:rPr lang="en" sz="1600">
                <a:solidFill>
                  <a:srgbClr val="FFFFFF"/>
                </a:solidFill>
                <a:latin typeface="Montserrat"/>
                <a:ea typeface="Montserrat"/>
                <a:cs typeface="Montserrat"/>
                <a:sym typeface="Montserrat"/>
              </a:rPr>
              <a:t>(integer)</a:t>
            </a:r>
            <a:endParaRPr sz="1600">
              <a:solidFill>
                <a:srgbClr val="FFFFFF"/>
              </a:solidFill>
              <a:latin typeface="Montserrat"/>
              <a:ea typeface="Montserrat"/>
              <a:cs typeface="Montserrat"/>
              <a:sym typeface="Montserrat"/>
            </a:endParaRPr>
          </a:p>
          <a:p>
            <a:pPr indent="-330200" lvl="1" marL="914400" rtl="0" algn="l">
              <a:lnSpc>
                <a:spcPct val="115000"/>
              </a:lnSpc>
              <a:spcBef>
                <a:spcPts val="0"/>
              </a:spcBef>
              <a:spcAft>
                <a:spcPts val="0"/>
              </a:spcAft>
              <a:buClr>
                <a:srgbClr val="FFFFFF"/>
              </a:buClr>
              <a:buSzPts val="1600"/>
              <a:buFont typeface="Roboto"/>
              <a:buChar char="○"/>
            </a:pPr>
            <a:r>
              <a:rPr b="1" lang="en" sz="1600">
                <a:solidFill>
                  <a:srgbClr val="FFFFFF"/>
                </a:solidFill>
                <a:latin typeface="Courier New"/>
                <a:ea typeface="Courier New"/>
                <a:cs typeface="Courier New"/>
                <a:sym typeface="Courier New"/>
              </a:rPr>
              <a:t>3.1416</a:t>
            </a:r>
            <a:r>
              <a:rPr b="1" lang="en" sz="1600">
                <a:solidFill>
                  <a:srgbClr val="FFFFFF"/>
                </a:solidFill>
                <a:latin typeface="Roboto"/>
                <a:ea typeface="Roboto"/>
                <a:cs typeface="Roboto"/>
                <a:sym typeface="Roboto"/>
              </a:rPr>
              <a:t> 	</a:t>
            </a:r>
            <a:r>
              <a:rPr lang="en" sz="1600">
                <a:solidFill>
                  <a:srgbClr val="FFFFFF"/>
                </a:solidFill>
                <a:latin typeface="Montserrat"/>
                <a:ea typeface="Montserrat"/>
                <a:cs typeface="Montserrat"/>
                <a:sym typeface="Montserrat"/>
              </a:rPr>
              <a:t>(float)</a:t>
            </a:r>
            <a:endParaRPr sz="1600">
              <a:solidFill>
                <a:srgbClr val="FFFFFF"/>
              </a:solidFill>
              <a:latin typeface="Montserrat"/>
              <a:ea typeface="Montserrat"/>
              <a:cs typeface="Montserrat"/>
              <a:sym typeface="Montserrat"/>
            </a:endParaRPr>
          </a:p>
          <a:p>
            <a:pPr indent="-330200" lvl="1" marL="914400" rtl="0" algn="l">
              <a:lnSpc>
                <a:spcPct val="150000"/>
              </a:lnSpc>
              <a:spcBef>
                <a:spcPts val="0"/>
              </a:spcBef>
              <a:spcAft>
                <a:spcPts val="0"/>
              </a:spcAft>
              <a:buClr>
                <a:srgbClr val="FFFFFF"/>
              </a:buClr>
              <a:buSzPts val="1600"/>
              <a:buFont typeface="Roboto"/>
              <a:buChar char="○"/>
            </a:pPr>
            <a:r>
              <a:rPr b="1" lang="en" sz="1600">
                <a:solidFill>
                  <a:srgbClr val="FFFFFF"/>
                </a:solidFill>
                <a:latin typeface="Courier New"/>
                <a:ea typeface="Courier New"/>
                <a:cs typeface="Courier New"/>
                <a:sym typeface="Courier New"/>
              </a:rPr>
              <a:t>2 + 3j</a:t>
            </a:r>
            <a:r>
              <a:rPr b="1" lang="en" sz="1600">
                <a:solidFill>
                  <a:srgbClr val="FFFFFF"/>
                </a:solidFill>
                <a:latin typeface="Roboto"/>
                <a:ea typeface="Roboto"/>
                <a:cs typeface="Roboto"/>
                <a:sym typeface="Roboto"/>
              </a:rPr>
              <a:t> 	</a:t>
            </a:r>
            <a:r>
              <a:rPr lang="en" sz="1600">
                <a:solidFill>
                  <a:srgbClr val="FFFFFF"/>
                </a:solidFill>
                <a:latin typeface="Montserrat"/>
                <a:ea typeface="Montserrat"/>
                <a:cs typeface="Montserrat"/>
                <a:sym typeface="Montserrat"/>
              </a:rPr>
              <a:t>(complex)</a:t>
            </a:r>
            <a:endParaRPr sz="1600">
              <a:solidFill>
                <a:srgbClr val="FFFFFF"/>
              </a:solidFill>
              <a:latin typeface="Montserrat"/>
              <a:ea typeface="Montserrat"/>
              <a:cs typeface="Montserrat"/>
              <a:sym typeface="Montserrat"/>
            </a:endParaRPr>
          </a:p>
          <a:p>
            <a:pPr indent="0" lvl="0" marL="0" rtl="0" algn="l">
              <a:lnSpc>
                <a:spcPct val="150000"/>
              </a:lnSpc>
              <a:spcBef>
                <a:spcPts val="0"/>
              </a:spcBef>
              <a:spcAft>
                <a:spcPts val="0"/>
              </a:spcAft>
              <a:buNone/>
            </a:pPr>
            <a:r>
              <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FFFFFF"/>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sz="1500">
              <a:solidFill>
                <a:srgbClr val="FFFFFF"/>
              </a:solidFill>
              <a:latin typeface="Montserrat"/>
              <a:ea typeface="Montserrat"/>
              <a:cs typeface="Montserrat"/>
              <a:sym typeface="Montserrat"/>
            </a:endParaRPr>
          </a:p>
          <a:p>
            <a:pPr indent="0" lvl="0" marL="457200" rtl="0" algn="l">
              <a:lnSpc>
                <a:spcPct val="150000"/>
              </a:lnSpc>
              <a:spcBef>
                <a:spcPts val="0"/>
              </a:spcBef>
              <a:spcAft>
                <a:spcPts val="0"/>
              </a:spcAft>
              <a:buNone/>
            </a:pPr>
            <a:r>
              <a:t/>
            </a:r>
            <a:endParaRPr b="1" sz="1600">
              <a:solidFill>
                <a:srgbClr val="FFFFFF"/>
              </a:solidFill>
              <a:latin typeface="Roboto"/>
              <a:ea typeface="Roboto"/>
              <a:cs typeface="Roboto"/>
              <a:sym typeface="Roboto"/>
            </a:endParaRPr>
          </a:p>
          <a:p>
            <a:pPr indent="0" lvl="0" marL="457200" rtl="0" algn="l">
              <a:lnSpc>
                <a:spcPct val="150000"/>
              </a:lnSpc>
              <a:spcBef>
                <a:spcPts val="0"/>
              </a:spcBef>
              <a:spcAft>
                <a:spcPts val="0"/>
              </a:spcAft>
              <a:buNone/>
            </a:pPr>
            <a:r>
              <a:t/>
            </a:r>
            <a:endParaRPr sz="1600">
              <a:solidFill>
                <a:srgbClr val="FFFFFF"/>
              </a:solidFill>
              <a:latin typeface="Montserrat"/>
              <a:ea typeface="Montserrat"/>
              <a:cs typeface="Montserrat"/>
              <a:sym typeface="Montserrat"/>
            </a:endParaRPr>
          </a:p>
        </p:txBody>
      </p:sp>
      <p:sp>
        <p:nvSpPr>
          <p:cNvPr id="173" name="Google Shape;173;p32"/>
          <p:cNvSpPr/>
          <p:nvPr/>
        </p:nvSpPr>
        <p:spPr>
          <a:xfrm>
            <a:off x="3934150" y="598475"/>
            <a:ext cx="2992500" cy="425400"/>
          </a:xfrm>
          <a:prstGeom prst="roundRect">
            <a:avLst>
              <a:gd fmla="val 16667" name="adj"/>
            </a:avLst>
          </a:prstGeom>
          <a:solidFill>
            <a:srgbClr val="0B5394"/>
          </a:solidFill>
          <a:ln cap="flat" cmpd="sng" w="9525">
            <a:solidFill>
              <a:srgbClr val="FFFFFF"/>
            </a:solidFill>
            <a:prstDash val="solid"/>
            <a:round/>
            <a:headEnd len="sm" w="sm" type="none"/>
            <a:tailEnd len="sm" w="sm" type="none"/>
          </a:ln>
        </p:spPr>
        <p:txBody>
          <a:bodyPr anchorCtr="0" anchor="ctr" bIns="0" lIns="91425" spcFirstLastPara="1" rIns="91425" wrap="square" tIns="137150">
            <a:noAutofit/>
          </a:bodyPr>
          <a:lstStyle/>
          <a:p>
            <a:pPr indent="0" lvl="0" marL="0" rtl="0" algn="l">
              <a:lnSpc>
                <a:spcPct val="150000"/>
              </a:lnSpc>
              <a:spcBef>
                <a:spcPts val="0"/>
              </a:spcBef>
              <a:spcAft>
                <a:spcPts val="0"/>
              </a:spcAft>
              <a:buClr>
                <a:schemeClr val="dk1"/>
              </a:buClr>
              <a:buSzPts val="1100"/>
              <a:buFont typeface="Arial"/>
              <a:buNone/>
            </a:pPr>
            <a:r>
              <a:rPr b="1" lang="en" sz="1800">
                <a:solidFill>
                  <a:schemeClr val="lt1"/>
                </a:solidFill>
                <a:latin typeface="Montserrat"/>
                <a:ea typeface="Montserrat"/>
                <a:cs typeface="Montserrat"/>
                <a:sym typeface="Montserrat"/>
              </a:rPr>
              <a:t>Numeric</a:t>
            </a:r>
            <a:r>
              <a:rPr lang="en" sz="1800">
                <a:solidFill>
                  <a:schemeClr val="lt1"/>
                </a:solidFill>
                <a:latin typeface="Montserrat"/>
                <a:ea typeface="Montserrat"/>
                <a:cs typeface="Montserrat"/>
                <a:sym typeface="Montserrat"/>
              </a:rPr>
              <a:t> data type</a:t>
            </a:r>
            <a:endParaRPr/>
          </a:p>
        </p:txBody>
      </p:sp>
      <p:sp>
        <p:nvSpPr>
          <p:cNvPr id="174" name="Google Shape;174;p32"/>
          <p:cNvSpPr/>
          <p:nvPr/>
        </p:nvSpPr>
        <p:spPr>
          <a:xfrm>
            <a:off x="746375" y="267197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32"/>
          <p:cNvSpPr txBox="1"/>
          <p:nvPr/>
        </p:nvSpPr>
        <p:spPr>
          <a:xfrm>
            <a:off x="843432" y="26932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3</a:t>
            </a:r>
            <a:r>
              <a:rPr b="1" i="0" lang="en" sz="1600" u="none" cap="none" strike="noStrike">
                <a:solidFill>
                  <a:srgbClr val="FFFFFF"/>
                </a:solidFill>
                <a:latin typeface="Montserrat"/>
                <a:ea typeface="Montserrat"/>
                <a:cs typeface="Montserrat"/>
                <a:sym typeface="Montserrat"/>
              </a:rPr>
              <a:t>13</a:t>
            </a:r>
            <a:endParaRPr b="1" i="0" sz="1600" u="none" cap="none" strike="noStrike">
              <a:solidFill>
                <a:srgbClr val="FFFFFF"/>
              </a:solidFill>
              <a:latin typeface="Montserrat"/>
              <a:ea typeface="Montserrat"/>
              <a:cs typeface="Montserrat"/>
              <a:sym typeface="Montserrat"/>
            </a:endParaRPr>
          </a:p>
        </p:txBody>
      </p:sp>
      <p:sp>
        <p:nvSpPr>
          <p:cNvPr id="176" name="Google Shape;176;p32"/>
          <p:cNvSpPr txBox="1"/>
          <p:nvPr/>
        </p:nvSpPr>
        <p:spPr>
          <a:xfrm>
            <a:off x="1217375" y="269327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Boolean</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177" name="Google Shape;177;p32"/>
          <p:cNvSpPr/>
          <p:nvPr/>
        </p:nvSpPr>
        <p:spPr>
          <a:xfrm>
            <a:off x="746450" y="207518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32"/>
          <p:cNvSpPr txBox="1"/>
          <p:nvPr/>
        </p:nvSpPr>
        <p:spPr>
          <a:xfrm>
            <a:off x="843507" y="2096501"/>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2</a:t>
            </a:r>
            <a:endParaRPr b="1" i="0" sz="1600" u="none" cap="none" strike="noStrike">
              <a:solidFill>
                <a:srgbClr val="FFFFFF"/>
              </a:solidFill>
              <a:latin typeface="Montserrat"/>
              <a:ea typeface="Montserrat"/>
              <a:cs typeface="Montserrat"/>
              <a:sym typeface="Montserrat"/>
            </a:endParaRPr>
          </a:p>
        </p:txBody>
      </p:sp>
      <p:sp>
        <p:nvSpPr>
          <p:cNvPr id="179" name="Google Shape;179;p32"/>
          <p:cNvSpPr txBox="1"/>
          <p:nvPr/>
        </p:nvSpPr>
        <p:spPr>
          <a:xfrm>
            <a:off x="1217375" y="2096513"/>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String</a:t>
            </a:r>
            <a:r>
              <a:rPr lang="en" sz="1700">
                <a:solidFill>
                  <a:srgbClr val="D9D9D9"/>
                </a:solidFill>
                <a:latin typeface="Montserrat"/>
                <a:ea typeface="Montserrat"/>
                <a:cs typeface="Montserrat"/>
                <a:sym typeface="Montserrat"/>
              </a:rPr>
              <a:t> data type</a:t>
            </a:r>
            <a:endParaRPr b="1" sz="1700">
              <a:solidFill>
                <a:srgbClr val="D9D9D9"/>
              </a:solidFill>
              <a:latin typeface="Montserrat"/>
              <a:ea typeface="Montserrat"/>
              <a:cs typeface="Montserrat"/>
              <a:sym typeface="Montserrat"/>
            </a:endParaRPr>
          </a:p>
        </p:txBody>
      </p:sp>
      <p:sp>
        <p:nvSpPr>
          <p:cNvPr id="180" name="Google Shape;180;p32"/>
          <p:cNvSpPr/>
          <p:nvPr/>
        </p:nvSpPr>
        <p:spPr>
          <a:xfrm>
            <a:off x="746450" y="1478424"/>
            <a:ext cx="288000" cy="292500"/>
          </a:xfrm>
          <a:prstGeom prst="snip2DiagRect">
            <a:avLst>
              <a:gd fmla="val 0" name="adj1"/>
              <a:gd fmla="val 16667" name="adj2"/>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2"/>
          <p:cNvSpPr txBox="1"/>
          <p:nvPr/>
        </p:nvSpPr>
        <p:spPr>
          <a:xfrm>
            <a:off x="843507" y="1499743"/>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i="0" lang="en" sz="1600" u="none" cap="none" strike="noStrike">
                <a:solidFill>
                  <a:srgbClr val="FFFFFF"/>
                </a:solidFill>
                <a:latin typeface="Montserrat"/>
                <a:ea typeface="Montserrat"/>
                <a:cs typeface="Montserrat"/>
                <a:sym typeface="Montserrat"/>
              </a:rPr>
              <a:t>1</a:t>
            </a:r>
            <a:endParaRPr b="1" i="0" sz="1600" u="none" cap="none" strike="noStrike">
              <a:solidFill>
                <a:srgbClr val="FFFFFF"/>
              </a:solidFill>
              <a:latin typeface="Montserrat"/>
              <a:ea typeface="Montserrat"/>
              <a:cs typeface="Montserrat"/>
              <a:sym typeface="Montserrat"/>
            </a:endParaRPr>
          </a:p>
        </p:txBody>
      </p:sp>
      <p:sp>
        <p:nvSpPr>
          <p:cNvPr id="182" name="Google Shape;182;p32"/>
          <p:cNvSpPr txBox="1"/>
          <p:nvPr/>
        </p:nvSpPr>
        <p:spPr>
          <a:xfrm>
            <a:off x="1217375" y="1499755"/>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chemeClr val="dk2"/>
                </a:solidFill>
                <a:latin typeface="Montserrat"/>
                <a:ea typeface="Montserrat"/>
                <a:cs typeface="Montserrat"/>
                <a:sym typeface="Montserrat"/>
              </a:rPr>
              <a:t>Numeric</a:t>
            </a:r>
            <a:r>
              <a:rPr lang="en" sz="1700">
                <a:solidFill>
                  <a:schemeClr val="dk2"/>
                </a:solidFill>
                <a:latin typeface="Montserrat"/>
                <a:ea typeface="Montserrat"/>
                <a:cs typeface="Montserrat"/>
                <a:sym typeface="Montserrat"/>
              </a:rPr>
              <a:t> data type</a:t>
            </a:r>
            <a:endParaRPr b="1" sz="1700">
              <a:solidFill>
                <a:schemeClr val="dk2"/>
              </a:solidFill>
              <a:latin typeface="Montserrat"/>
              <a:ea typeface="Montserrat"/>
              <a:cs typeface="Montserrat"/>
              <a:sym typeface="Montserrat"/>
            </a:endParaRPr>
          </a:p>
        </p:txBody>
      </p:sp>
      <p:sp>
        <p:nvSpPr>
          <p:cNvPr id="183" name="Google Shape;183;p32"/>
          <p:cNvSpPr txBox="1"/>
          <p:nvPr/>
        </p:nvSpPr>
        <p:spPr>
          <a:xfrm>
            <a:off x="3668537" y="2674327"/>
            <a:ext cx="3803100" cy="1774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rgbClr val="FFFFFF"/>
              </a:buClr>
              <a:buSzPts val="1600"/>
              <a:buFont typeface="Montserrat"/>
              <a:buChar char="●"/>
            </a:pPr>
            <a:r>
              <a:rPr b="1" lang="en" sz="1600">
                <a:solidFill>
                  <a:srgbClr val="FFFFFF"/>
                </a:solidFill>
                <a:latin typeface="Montserrat"/>
                <a:ea typeface="Montserrat"/>
                <a:cs typeface="Montserrat"/>
                <a:sym typeface="Montserrat"/>
              </a:rPr>
              <a:t>Arithmetic Operators</a:t>
            </a:r>
            <a:endParaRPr b="1" sz="1600">
              <a:solidFill>
                <a:srgbClr val="FFFFFF"/>
              </a:solidFill>
              <a:latin typeface="Montserrat"/>
              <a:ea typeface="Montserrat"/>
              <a:cs typeface="Montserrat"/>
              <a:sym typeface="Montserrat"/>
            </a:endParaRPr>
          </a:p>
          <a:p>
            <a:pPr indent="-330200" lvl="1" marL="9144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t>
            </a:r>
            <a:r>
              <a:rPr lang="en" sz="1600">
                <a:solidFill>
                  <a:srgbClr val="FFFFFF"/>
                </a:solidFill>
                <a:latin typeface="Courier New"/>
                <a:ea typeface="Courier New"/>
                <a:cs typeface="Courier New"/>
                <a:sym typeface="Courier New"/>
              </a:rPr>
              <a:t>+</a:t>
            </a:r>
            <a:r>
              <a:rPr lang="en" sz="1600">
                <a:solidFill>
                  <a:srgbClr val="FFFFFF"/>
                </a:solidFill>
                <a:latin typeface="Montserrat"/>
                <a:ea typeface="Montserrat"/>
                <a:cs typeface="Montserrat"/>
                <a:sym typeface="Montserrat"/>
              </a:rPr>
              <a:t>' - Addition</a:t>
            </a:r>
            <a:endParaRPr sz="1600">
              <a:solidFill>
                <a:srgbClr val="FFFFFF"/>
              </a:solidFill>
              <a:latin typeface="Montserrat"/>
              <a:ea typeface="Montserrat"/>
              <a:cs typeface="Montserrat"/>
              <a:sym typeface="Montserrat"/>
            </a:endParaRPr>
          </a:p>
          <a:p>
            <a:pPr indent="-330200" lvl="1" marL="9144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t>
            </a:r>
            <a:r>
              <a:rPr lang="en" sz="1600">
                <a:solidFill>
                  <a:srgbClr val="FFFFFF"/>
                </a:solidFill>
                <a:latin typeface="Courier New"/>
                <a:ea typeface="Courier New"/>
                <a:cs typeface="Courier New"/>
                <a:sym typeface="Courier New"/>
              </a:rPr>
              <a:t>-</a:t>
            </a:r>
            <a:r>
              <a:rPr lang="en" sz="1600">
                <a:solidFill>
                  <a:srgbClr val="FFFFFF"/>
                </a:solidFill>
                <a:latin typeface="Montserrat"/>
                <a:ea typeface="Montserrat"/>
                <a:cs typeface="Montserrat"/>
                <a:sym typeface="Montserrat"/>
              </a:rPr>
              <a:t>' - Subtraction</a:t>
            </a:r>
            <a:endParaRPr sz="1600">
              <a:solidFill>
                <a:srgbClr val="FFFFFF"/>
              </a:solidFill>
              <a:latin typeface="Montserrat"/>
              <a:ea typeface="Montserrat"/>
              <a:cs typeface="Montserrat"/>
              <a:sym typeface="Montserrat"/>
            </a:endParaRPr>
          </a:p>
          <a:p>
            <a:pPr indent="-330200" lvl="1" marL="9144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t>
            </a:r>
            <a:r>
              <a:rPr lang="en" sz="1600">
                <a:solidFill>
                  <a:srgbClr val="FFFFFF"/>
                </a:solidFill>
                <a:latin typeface="Courier New"/>
                <a:ea typeface="Courier New"/>
                <a:cs typeface="Courier New"/>
                <a:sym typeface="Courier New"/>
              </a:rPr>
              <a:t>*</a:t>
            </a:r>
            <a:r>
              <a:rPr lang="en" sz="1600">
                <a:solidFill>
                  <a:srgbClr val="FFFFFF"/>
                </a:solidFill>
                <a:latin typeface="Montserrat"/>
                <a:ea typeface="Montserrat"/>
                <a:cs typeface="Montserrat"/>
                <a:sym typeface="Montserrat"/>
              </a:rPr>
              <a:t>' - Multiplication</a:t>
            </a:r>
            <a:endParaRPr sz="1600">
              <a:solidFill>
                <a:srgbClr val="FFFFFF"/>
              </a:solidFill>
              <a:latin typeface="Montserrat"/>
              <a:ea typeface="Montserrat"/>
              <a:cs typeface="Montserrat"/>
              <a:sym typeface="Montserrat"/>
            </a:endParaRPr>
          </a:p>
          <a:p>
            <a:pPr indent="-330200" lvl="1" marL="9144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t>
            </a:r>
            <a:r>
              <a:rPr lang="en" sz="1600">
                <a:solidFill>
                  <a:srgbClr val="FFFFFF"/>
                </a:solidFill>
                <a:latin typeface="Courier New"/>
                <a:ea typeface="Courier New"/>
                <a:cs typeface="Courier New"/>
                <a:sym typeface="Courier New"/>
              </a:rPr>
              <a:t>/</a:t>
            </a:r>
            <a:r>
              <a:rPr lang="en" sz="1600">
                <a:solidFill>
                  <a:srgbClr val="FFFFFF"/>
                </a:solidFill>
                <a:latin typeface="Montserrat"/>
                <a:ea typeface="Montserrat"/>
                <a:cs typeface="Montserrat"/>
                <a:sym typeface="Montserrat"/>
              </a:rPr>
              <a:t>' - Division</a:t>
            </a:r>
            <a:endParaRPr sz="1600">
              <a:solidFill>
                <a:srgbClr val="FFFFFF"/>
              </a:solidFill>
              <a:latin typeface="Montserrat"/>
              <a:ea typeface="Montserrat"/>
              <a:cs typeface="Montserrat"/>
              <a:sym typeface="Montserrat"/>
            </a:endParaRPr>
          </a:p>
          <a:p>
            <a:pPr indent="-330200" lvl="1" marL="9144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t>
            </a:r>
            <a:r>
              <a:rPr lang="en" sz="1600">
                <a:solidFill>
                  <a:srgbClr val="FFFFFF"/>
                </a:solidFill>
                <a:latin typeface="Courier New"/>
                <a:ea typeface="Courier New"/>
                <a:cs typeface="Courier New"/>
                <a:sym typeface="Courier New"/>
              </a:rPr>
              <a:t>%</a:t>
            </a:r>
            <a:r>
              <a:rPr lang="en" sz="1600">
                <a:solidFill>
                  <a:srgbClr val="FFFFFF"/>
                </a:solidFill>
                <a:latin typeface="Montserrat"/>
                <a:ea typeface="Montserrat"/>
                <a:cs typeface="Montserrat"/>
                <a:sym typeface="Montserrat"/>
              </a:rPr>
              <a:t>' - Modulus</a:t>
            </a:r>
            <a:endParaRPr sz="1600">
              <a:solidFill>
                <a:srgbClr val="FFFFFF"/>
              </a:solidFill>
              <a:latin typeface="Montserrat"/>
              <a:ea typeface="Montserrat"/>
              <a:cs typeface="Montserrat"/>
              <a:sym typeface="Montserrat"/>
            </a:endParaRPr>
          </a:p>
          <a:p>
            <a:pPr indent="-330200" lvl="1" marL="914400" rtl="0" algn="l">
              <a:lnSpc>
                <a:spcPct val="115000"/>
              </a:lnSpc>
              <a:spcBef>
                <a:spcPts val="0"/>
              </a:spcBef>
              <a:spcAft>
                <a:spcPts val="0"/>
              </a:spcAft>
              <a:buClr>
                <a:srgbClr val="FFFFFF"/>
              </a:buClr>
              <a:buSzPts val="1600"/>
              <a:buFont typeface="Montserrat"/>
              <a:buChar char="○"/>
            </a:pPr>
            <a:r>
              <a:rPr lang="en" sz="1600">
                <a:solidFill>
                  <a:srgbClr val="FFFFFF"/>
                </a:solidFill>
                <a:latin typeface="Montserrat"/>
                <a:ea typeface="Montserrat"/>
                <a:cs typeface="Montserrat"/>
                <a:sym typeface="Montserrat"/>
              </a:rPr>
              <a:t>'</a:t>
            </a:r>
            <a:r>
              <a:rPr lang="en" sz="1600">
                <a:solidFill>
                  <a:srgbClr val="FFFFFF"/>
                </a:solidFill>
                <a:latin typeface="Courier New"/>
                <a:ea typeface="Courier New"/>
                <a:cs typeface="Courier New"/>
                <a:sym typeface="Courier New"/>
              </a:rPr>
              <a:t>**</a:t>
            </a:r>
            <a:r>
              <a:rPr lang="en" sz="1600">
                <a:solidFill>
                  <a:srgbClr val="FFFFFF"/>
                </a:solidFill>
                <a:latin typeface="Montserrat"/>
                <a:ea typeface="Montserrat"/>
                <a:cs typeface="Montserrat"/>
                <a:sym typeface="Montserrat"/>
              </a:rPr>
              <a:t>' - Exponentiation</a:t>
            </a:r>
            <a:endParaRPr sz="1600">
              <a:solidFill>
                <a:srgbClr val="FFFFFF"/>
              </a:solidFill>
              <a:latin typeface="Montserrat"/>
              <a:ea typeface="Montserrat"/>
              <a:cs typeface="Montserrat"/>
              <a:sym typeface="Montserrat"/>
            </a:endParaRPr>
          </a:p>
        </p:txBody>
      </p:sp>
      <p:sp>
        <p:nvSpPr>
          <p:cNvPr id="184" name="Google Shape;184;p32"/>
          <p:cNvSpPr/>
          <p:nvPr/>
        </p:nvSpPr>
        <p:spPr>
          <a:xfrm>
            <a:off x="746375" y="3268771"/>
            <a:ext cx="288000" cy="292500"/>
          </a:xfrm>
          <a:prstGeom prst="snip2DiagRect">
            <a:avLst>
              <a:gd fmla="val 0" name="adj1"/>
              <a:gd fmla="val 16667" name="adj2"/>
            </a:avLst>
          </a:pr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32"/>
          <p:cNvSpPr txBox="1"/>
          <p:nvPr/>
        </p:nvSpPr>
        <p:spPr>
          <a:xfrm>
            <a:off x="843432" y="3290090"/>
            <a:ext cx="83400" cy="246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600"/>
              <a:buFont typeface="Arial"/>
              <a:buNone/>
            </a:pPr>
            <a:r>
              <a:rPr b="1" lang="en" sz="1600">
                <a:solidFill>
                  <a:srgbClr val="FFFFFF"/>
                </a:solidFill>
                <a:latin typeface="Montserrat"/>
                <a:ea typeface="Montserrat"/>
                <a:cs typeface="Montserrat"/>
                <a:sym typeface="Montserrat"/>
              </a:rPr>
              <a:t>4</a:t>
            </a:r>
            <a:endParaRPr b="1" i="0" sz="1600" u="none" cap="none" strike="noStrike">
              <a:solidFill>
                <a:srgbClr val="FFFFFF"/>
              </a:solidFill>
              <a:latin typeface="Montserrat"/>
              <a:ea typeface="Montserrat"/>
              <a:cs typeface="Montserrat"/>
              <a:sym typeface="Montserrat"/>
            </a:endParaRPr>
          </a:p>
        </p:txBody>
      </p:sp>
      <p:sp>
        <p:nvSpPr>
          <p:cNvPr id="186" name="Google Shape;186;p32"/>
          <p:cNvSpPr txBox="1"/>
          <p:nvPr/>
        </p:nvSpPr>
        <p:spPr>
          <a:xfrm>
            <a:off x="1217375" y="3290070"/>
            <a:ext cx="2662500" cy="246300"/>
          </a:xfrm>
          <a:prstGeom prst="rect">
            <a:avLst/>
          </a:prstGeom>
          <a:noFill/>
          <a:ln>
            <a:noFill/>
          </a:ln>
        </p:spPr>
        <p:txBody>
          <a:bodyPr anchorCtr="0" anchor="t" bIns="0" lIns="0" spcFirstLastPara="1" rIns="0" wrap="square" tIns="0">
            <a:noAutofit/>
          </a:bodyPr>
          <a:lstStyle/>
          <a:p>
            <a:pPr indent="0" lvl="0" marL="0" rtl="0" algn="l">
              <a:spcBef>
                <a:spcPts val="0"/>
              </a:spcBef>
              <a:spcAft>
                <a:spcPts val="1000"/>
              </a:spcAft>
              <a:buClr>
                <a:schemeClr val="dk1"/>
              </a:buClr>
              <a:buSzPts val="1100"/>
              <a:buFont typeface="Arial"/>
              <a:buNone/>
            </a:pPr>
            <a:r>
              <a:rPr b="1" lang="en" sz="1700">
                <a:solidFill>
                  <a:srgbClr val="D9D9D9"/>
                </a:solidFill>
                <a:latin typeface="Montserrat"/>
                <a:ea typeface="Montserrat"/>
                <a:cs typeface="Montserrat"/>
                <a:sym typeface="Montserrat"/>
              </a:rPr>
              <a:t>None </a:t>
            </a:r>
            <a:r>
              <a:rPr lang="en" sz="1700">
                <a:solidFill>
                  <a:srgbClr val="D9D9D9"/>
                </a:solidFill>
                <a:latin typeface="Montserrat"/>
                <a:ea typeface="Montserrat"/>
                <a:cs typeface="Montserrat"/>
                <a:sym typeface="Montserrat"/>
              </a:rPr>
              <a:t>data type</a:t>
            </a:r>
            <a:endParaRPr b="1" sz="1700">
              <a:solidFill>
                <a:srgbClr val="D9D9D9"/>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3A3A3A"/>
      </a:dk2>
      <a:lt2>
        <a:srgbClr val="4E4F50"/>
      </a:lt2>
      <a:accent1>
        <a:srgbClr val="2074B9"/>
      </a:accent1>
      <a:accent2>
        <a:srgbClr val="58A4E2"/>
      </a:accent2>
      <a:accent3>
        <a:srgbClr val="2EBFCA"/>
      </a:accent3>
      <a:accent4>
        <a:srgbClr val="FDBA4D"/>
      </a:accent4>
      <a:accent5>
        <a:srgbClr val="8BB762"/>
      </a:accent5>
      <a:accent6>
        <a:srgbClr val="E85B5B"/>
      </a:accent6>
      <a:hlink>
        <a:srgbClr val="2071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