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Montserra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01B07E-08B1-48B6-9872-C2ABDAD0B13F}">
  <a:tblStyle styleId="{F901B07E-08B1-48B6-9872-C2ABDAD0B13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22d2dcdb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b922d2dcdb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Hello and welcome back! In this video, we will talk about list, tuple, and range as sequential data structures in python.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949a4152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949a4152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Python supplies several built-in methods that can be used to modify a list. In this video, we will cover some of them.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Assume we have a following list Y and we want to delete an element from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this, we use name of the list followed by dot and then remove method. </a:t>
            </a:r>
            <a:r>
              <a:rPr lang="en-GB"/>
              <a:t>The argument field of the remove method is an item we want to remove from the list, in this case  string a.</a:t>
            </a: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results in reducing the length of the original list., as you can see a string ‘a’ has been removed from the original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add items to the list using a method extends. For this, we use name of the list followed by dot and then extend method.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argument field of the extend method is iterable object like list.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here, [click] we will put a new list in the argument field.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results in extending the length of the list,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where newly added items are placed to the end of the current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reverse the order of the original list by using reverse method of the list. This method doesn’t have any argument.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remove an element from the list using pop method. The pop method of the list removes the element at the specified position. In this case, we removed the element at index one.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results in modification of original list. As you can see, the element at index one, in this case ‘peanut’ has been removed from the original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97a1bf7c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97a1bf7c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said earlier, each item in the list is indexed which means they can be accessed by their index location. For this let's define a list x where we will place items, each separated by commas inside square brackets. In order to access the first item of the list we use index value 0 inside the square bracket. when we run this block of code it will give the first item for the list, which is string apple in our case. Similarly, we can do for the rest to access items from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mentioned before, lists can also contain objects of any data type. So  we have a list having objects of different types. To verify it let's print the type of each element of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this we will use the same method to access the item of the list, that is the name of the list followed by a square bracket with the index number and then we will find out their types by using the type method using the print function.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So here, first element of the list x is of type string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second one is of type int, third one is of type float, fourth one is of type list and,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last one is of type bool. So this verifies that list can contain objects of different data types.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perform slicing operations in lists. We can do it in the following way. We first write the name of the list followed by the square bracket and inside the square bracket we put start and end index values. For now let's take 2 as start index and 4 as stop index. Running this block of code results in a sequence of elements starting from index 2 and ending at one less than stop index number that is 3.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you can see that element with stop index 4 is not included.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Previously, we also mentioned that lists can be nested to arbitrary depth. For this let's consider the following list x containing sublist and that sublist in turn containing sublist itself.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access the first sublist we will use the same method as we did earlier, in order to access its item. so we have sublist at index location 1 of list 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Again to access the next sublist of the previous list we will use the following command to access 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Finally to get only the element which is not list of the nested list, we use the following command, so this will give you the following output.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also mentioned earlier that lists are mutable and dynamic in nature. For this, let's create the following list Y containing all their elements as string.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modify its first element. We can do it in the following way. We will access its first element and will assign it a new value, say 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check the content of our list 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can see that the first element of the data type string has been replaced with a new data type integer.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add new items to the list. For this we can do it in the following way.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Name of our previous list Y plus our new list. After running this block of code, we can see the list has been modified. So, now we have a list with different lengths. Notice that the newly added items have been placed at the end of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modify list just by removing items from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this we apply the keyword del by adding a space followed by the name of the list with index value inside the square bracket.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After del operation this will result in shrinking of the original list. Let’s find out the content of the list after del operation.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you can see the length of the list has been reduced.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mentioned earlier that order of the elements of the list can also be changed.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reverse the order of elements of the list by using the following command.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you can see the order of the elements of the list has been changed. To learn more in detail go through our reading material.</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949a4152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949a4152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talk about the tuple, another sequential data structure in python.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949a4152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949a4152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 tuple is similar to the list as they are both sequential data types.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Inplace of square brackets, tuple elements or items are enclosed in round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Each item in a tuple is ordered and indexed, and can contain different arbitrary objects like string, integer, float, boolean, list, and tuple itself.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Also, we can nest a tuple within a tuple itself. Tuple also allows duplicate members.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tuple elements or items can be accessed by index value, and we can also perform slice operations, just like we did in the list.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main difference is that tuples are immutable, meaning once we create a tuple, we cannot modify its data.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If we try any item assignment in a tuple, then it will raise an error. So there is no any modification method for a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&lt;Click&gt;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97a1bf7c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97a1bf7c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a tuple contains single element then it is called as singleton tuple. If you want to define a tuple having single element.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you need to include </a:t>
            </a:r>
            <a:r>
              <a:rPr lang="en-GB">
                <a:solidFill>
                  <a:schemeClr val="dk1"/>
                </a:solidFill>
              </a:rPr>
              <a:t>[click]</a:t>
            </a:r>
            <a:r>
              <a:rPr lang="en-GB">
                <a:solidFill>
                  <a:schemeClr val="dk1"/>
                </a:solidFill>
              </a:rPr>
              <a:t> a trailing comma just before the closing parenthesis. [click] Though parenthesis is not always necessary but, the trailing comma is important to make it a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Without a trailing comma, python evaluates the above expression simply as an integer and creates an int object.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 empty tuple can be formed by an empty pair of parentheses.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98df2bc7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98df2bc7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Another feature that the tuple shows is packing and unpacking. As mentioned earlier, a tuple containing several items can be assigned to a single object,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which means the items in the tuple have been packed into that object.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that "packed" object is assigned to a new tuple, then the individual items are "unpacked" into the objects in the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Note To unpack, the number of variables on the left must match</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the number of values in the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0a1988e2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0a1988e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 mentioned earlier that tuples are immutables, that means, we cannot change the items of a tuple once it is assigned. In python, there are only two tuple methods.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 </a:t>
            </a:r>
            <a:endParaRPr/>
          </a:p>
          <a:p>
            <a:pPr indent="0" lvl="0" marL="0" rtl="0" algn="l">
              <a:spcBef>
                <a:spcPts val="0"/>
              </a:spcBef>
              <a:spcAft>
                <a:spcPts val="0"/>
              </a:spcAft>
              <a:buNone/>
            </a:pPr>
            <a:r>
              <a:rPr lang="en-GB">
                <a:solidFill>
                  <a:schemeClr val="dk1"/>
                </a:solidFill>
              </a:rPr>
              <a:t>They are </a:t>
            </a:r>
            <a:r>
              <a:rPr lang="en-GB"/>
              <a:t>method count() and method index(). These are the non-modifying methods of the tuple.</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The syntax of </a:t>
            </a:r>
            <a:r>
              <a:rPr lang="en-GB"/>
              <a:t>method count is shown here. Here, the argument is the item of the tuple to be counted and it returns the total </a:t>
            </a:r>
            <a:r>
              <a:rPr lang="en-GB">
                <a:solidFill>
                  <a:schemeClr val="dk1"/>
                </a:solidFill>
              </a:rPr>
              <a:t>count of occurrence of specified item.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Assume we have a following tuple T. and </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we want to count of occurrence of an item, in this case 7.  </a:t>
            </a:r>
            <a:endParaRPr/>
          </a:p>
          <a:p>
            <a:pPr indent="0" lvl="0" marL="0" rtl="0" algn="l">
              <a:spcBef>
                <a:spcPts val="0"/>
              </a:spcBef>
              <a:spcAft>
                <a:spcPts val="0"/>
              </a:spcAft>
              <a:buNone/>
            </a:pPr>
            <a:r>
              <a:rPr lang="en-GB"/>
              <a:t>For this we use</a:t>
            </a:r>
            <a:r>
              <a:rPr lang="en-GB"/>
              <a:t> count method as shown here. </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This returns the count of a specified value 7 appears in the tuple T,  in this case count is two.</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solidFill>
                  <a:schemeClr val="dk1"/>
                </a:solidFill>
              </a:rPr>
              <a:t>The syntax of method index is shown here. Here, the argument is the item of the tuple to be searched. This method returns the position of</a:t>
            </a:r>
            <a:r>
              <a:rPr lang="en-GB"/>
              <a:t> the first occurrence of the specified value. </a:t>
            </a:r>
            <a:endParaRPr/>
          </a:p>
          <a:p>
            <a:pPr indent="0" lvl="0" marL="0" rtl="0" algn="l">
              <a:spcBef>
                <a:spcPts val="0"/>
              </a:spcBef>
              <a:spcAft>
                <a:spcPts val="0"/>
              </a:spcAft>
              <a:buNone/>
            </a:pPr>
            <a:r>
              <a:rPr lang="en-GB"/>
              <a:t>[click]</a:t>
            </a:r>
            <a:endParaRPr/>
          </a:p>
          <a:p>
            <a:pPr indent="0" lvl="0" marL="0" rtl="0" algn="l">
              <a:spcBef>
                <a:spcPts val="0"/>
              </a:spcBef>
              <a:spcAft>
                <a:spcPts val="0"/>
              </a:spcAft>
              <a:buNone/>
            </a:pPr>
            <a:r>
              <a:rPr lang="en-GB"/>
              <a:t>So, if we try to find the </a:t>
            </a:r>
            <a:r>
              <a:rPr lang="en-GB"/>
              <a:t>position</a:t>
            </a:r>
            <a:r>
              <a:rPr lang="en-GB"/>
              <a:t> of five of given tuple T. It returns an index of first </a:t>
            </a:r>
            <a:r>
              <a:rPr lang="en-GB"/>
              <a:t>occurrence of that item</a:t>
            </a:r>
            <a:r>
              <a:rPr lang="en-GB"/>
              <a:t>,</a:t>
            </a:r>
            <a:endParaRPr/>
          </a:p>
          <a:p>
            <a:pPr indent="0" lvl="0" marL="0" rtl="0" algn="l">
              <a:spcBef>
                <a:spcPts val="0"/>
              </a:spcBef>
              <a:spcAft>
                <a:spcPts val="0"/>
              </a:spcAft>
              <a:buNone/>
            </a:pPr>
            <a:r>
              <a:rPr lang="en-GB"/>
              <a:t> [click] in this case, index is four.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9bfd7ff6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9bfd7ff6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mentioned earlier, defining Tuple is similar to list. Only the difference is that it is enclosed in round brackets. As shown here, tuple can also contain objects of different types like string, float, integer, boolean, list, and also a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check the first item of the tuple. We can access the element in the same way just like we did in the list. That is the name of the list X followed by a square bracket with the index number 0. As we can see, the first element is string mango.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perform slicing operations in tuple just like we did in list. That is we first write the name of the tuple followed by the square bracket and inside the square bracket we put start and end index values. For now let's take 2 as start index and</a:t>
            </a:r>
            <a:r>
              <a:rPr lang="en-GB">
                <a:solidFill>
                  <a:schemeClr val="dk1"/>
                </a:solidFill>
              </a:rPr>
              <a:t> 5 </a:t>
            </a:r>
            <a:r>
              <a:rPr lang="en-GB">
                <a:solidFill>
                  <a:schemeClr val="dk1"/>
                </a:solidFill>
              </a:rPr>
              <a:t>as stop index. Running this block of code results in a sequence of elements starting from index 2 and ending at one less than stop index number that is 4.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you can see that element with stop index 5 is not included.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Similarly, we can also use negative index for slice operation. This block of code results; a sequence of elements same as above.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change the order of elements in tuple. Just like we did in the list, the following command helps reverse the order of the elements.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mentioned earlier that tuples are immutable. This is the main property that differentiate tuples from the list. That 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Item assignment is not allowed in tuple. Even if we try to assign a new value for a particular index, it raises a type error message.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define a single element or an item in a tuple, we need to put a trailing comma before closing the parenthesis.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Without a trailing comma, python evaluates the given expression simply as an integer and creates an int object.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empty Tuple just by using round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Printing out the type for ‘a’ shows that tuple has been created.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in tuple, several items can be assigned to a single object, it means the items in the tuple have been "packed" into that object.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that "packed" object is assigned to a new tuple, then the individual items are "unpacked" into the objects in the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find out what is in this s1. As you can see s1 contains string is of the tuple 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Similarly we can find out for the other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97a1bf7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97a1bf7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talk about a built-in function range. Another sequential data structure in python, which returns a sequence of numbers.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range function becomes very useful when you need to perform an action a specific number of times.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798df2bc7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98df2bc7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Depending on how many arguments you pass to the function, you can decide where that series of numbers will begin and end as well as how big the difference will be between one number and the next number.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There are three ways to call range.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First, with one argument stop,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you call a function range with one argument, you will get a series of numbers that starts at 0 and includes every whole number up to, but not including the number you have provided as the stop.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example, if you take value five as an argument in function range. Then converting them to list results in the following output value starting from 0  and ending at 4. Notice the stop number 5 is not included.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second, with two arguments, start and stop</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you call a function range with two arguments, you only need to decide where the series of numbers starts and where it stops. So you don't have to start at 0 all the time.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example,  if you take value 2 and 8 as two arguments in range(). Then you will get the following sequence of numbers from 2 to 7. So here the stop number 8 is not included.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last one with three arguments start, stop and step. Let's go through each of them.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you call a function range with three arguments, you can choose not only where the series of numbers will start and stop but also how big the difference will be between one and the next number. If you don't provide a step value, then python will automatically include the step value is 1.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examples shown here represent two-step increment and decrement,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range function can also be used for looping purposes to perform an operation a specific number of times. We will talk about them later.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922d2dcd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922d2dcd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talk about the list. List is one of the most popular, widely used sequential data structures in the python.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9bfd7ff61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9bfd7ff61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Now let's go through range. Earlier we mentioned that there are 3 ways to call a range function.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example shown here is of function range with one argument value as 11. Here, list the built-in function to convert into a list. The given command results in a list which contains a sequence of numbers starting from zero and ending at one less than stop value. As you can see, the sequence ends at value 10, when we have a stop number 11 in function range.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When we want to start a sequence other than zero then we can do that with a function range with two arguments in the following way. This results in a list containing a sequence of numbers starting from 1 and ending at one less than the stop number that is 10.</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finally, with three arguments; Here the last or the third argument is step, which means increment or decrement by step .The following command will result in output with 2 point increment in the sequence of numbers. If we don't specify step value it takes default step value as 1.</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And this command will result in the following output with 2 point decrement in sequence of numbers. As we can see there is a difference with step 2 between sequences of numbers.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Thank you!</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922d2dcd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b922d2dcdb_0_2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Lists are used to store multiple items in a single variable.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create a list by placing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comma-separated sequence of objects.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a:t>
            </a:r>
            <a:r>
              <a:rPr lang="en-GB">
                <a:solidFill>
                  <a:schemeClr val="dk1"/>
                </a:solidFill>
              </a:rPr>
              <a:t>nside </a:t>
            </a:r>
            <a:r>
              <a:rPr lang="en-GB">
                <a:solidFill>
                  <a:schemeClr val="dk1"/>
                </a:solidFill>
              </a:rPr>
              <a:t>square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assign it to a variable. So here, num is a list which has the objects of same data type. In this case data type is integer.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list can also contain</a:t>
            </a:r>
            <a:r>
              <a:rPr lang="en-GB">
                <a:solidFill>
                  <a:schemeClr val="dk1"/>
                </a:solidFill>
              </a:rPr>
              <a:t> the </a:t>
            </a:r>
            <a:r>
              <a:rPr lang="en-GB">
                <a:solidFill>
                  <a:schemeClr val="dk1"/>
                </a:solidFill>
              </a:rPr>
              <a:t>objects of different data types. So here,</a:t>
            </a:r>
            <a:r>
              <a:rPr lang="en-GB">
                <a:solidFill>
                  <a:schemeClr val="dk1"/>
                </a:solidFill>
              </a:rPr>
              <a:t> x is a list having the objects of different data types. In this case,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john is a string,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1992 is an integer,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3.142 is a float,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false is a boolean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also list can contain another list within it.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922d2dcd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b922d2dcdb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items of the list are ordered and indexed. </a:t>
            </a:r>
            <a:r>
              <a:rPr lang="en-GB">
                <a:solidFill>
                  <a:schemeClr val="dk1"/>
                </a:solidFill>
              </a:rPr>
              <a:t>In Python,</a:t>
            </a:r>
            <a:r>
              <a:rPr lang="en-GB">
                <a:solidFill>
                  <a:schemeClr val="dk1"/>
                </a:solidFill>
              </a:rPr>
              <a:t> the indices start at 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understand this, let assume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we have a list Y having 4 elements.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these 4 elements will have an index from 0 to 3. So, these indices are used to access an item or the group of items from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access an item from a list.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use name of the list followed by the square bracket and inside that square bracket,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we put index value of that item, which must be an integer.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 item can also be accessed with negative index from the end.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shown in example here, the index value of first item is negative four from the end. So here, the index zero from the start and the negative four from the end is referring to same element ‘apple’.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can't use float or other types as an index. If other datatype is used inplace of integer then it will result in TypeError.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fd9c5e5ba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fd9c5e5ba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Python list, we can perform a slice operation by using a colon symbol. The colon symbol is also known as slicing operator in python.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basic syntax to perform slice operation is shown here.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above expression returns the portion of the list from index start to index stop, at a step size step.</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In python while selecting a range of elements in a list,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start index is inclusive but the stop index is exclusive. Here, the step size is optional, if step size is not included then it takes default value 1.</a:t>
            </a:r>
            <a:endParaRPr>
              <a:solidFill>
                <a:schemeClr val="dk1"/>
              </a:solidFill>
            </a:endParaRPr>
          </a:p>
          <a:p>
            <a:pPr indent="0" lvl="0" marL="0" rtl="0" algn="l">
              <a:lnSpc>
                <a:spcPct val="115000"/>
              </a:lnSpc>
              <a:spcBef>
                <a:spcPts val="0"/>
              </a:spcBef>
              <a:spcAft>
                <a:spcPts val="0"/>
              </a:spcAft>
              <a:buNone/>
            </a:pP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an index is inclusive, then that number will be included in the selection, while an exclusive will not be included in selection. To understand this, let’s take an example, [click] assume we have a list L and [click] we want a range of elements having index stop at 3. Here, omitting the start index starts the slice from the index 0. Running this line of code results [click] the following list.  As you can see, the stop index of 3 is exclusive so the third index item is not selected.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On the other hand,  assume, [click] we want a range of elements having index start at 4. Here, omitting the stop index extends the slice to the end of the list.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line of code results [click] the following list. As you can see, the start index of 4 is included in list since that number is inclusive.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0843823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0843823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rPr>
              <a:t>Similarly,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None/>
            </a:pPr>
            <a:r>
              <a:rPr lang="en-GB">
                <a:solidFill>
                  <a:schemeClr val="dk1"/>
                </a:solidFill>
              </a:rPr>
              <a:t>omitting the both start and stop index,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creates new copy of list L.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We can get a range of elements with some step size.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None/>
            </a:pPr>
            <a:r>
              <a:rPr lang="en-GB">
                <a:solidFill>
                  <a:schemeClr val="dk1"/>
                </a:solidFill>
              </a:rPr>
              <a:t>Assume the step size is 2 for this case. Here, omitting the start index starts the slice from the index 0 and omitting the stop index extends the slice to the end of the list. </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None/>
            </a:pPr>
            <a:r>
              <a:rPr lang="en-GB">
                <a:solidFill>
                  <a:schemeClr val="dk1"/>
                </a:solidFill>
              </a:rPr>
              <a:t>So, running this line of code results the following list having the index step increment with size two from the start index.</a:t>
            </a:r>
            <a:endParaRPr>
              <a:solidFill>
                <a:schemeClr val="dk1"/>
              </a:solidFill>
            </a:endParaRPr>
          </a:p>
          <a:p>
            <a:pPr indent="0" lvl="0" marL="0" rtl="0" algn="l">
              <a:lnSpc>
                <a:spcPct val="115000"/>
              </a:lnSpc>
              <a:spcBef>
                <a:spcPts val="0"/>
              </a:spcBef>
              <a:spcAft>
                <a:spcPts val="0"/>
              </a:spcAft>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We can reverse a list by omitting both the start and the stop indices and specifying a step as -1.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922d2dcdb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922d2dcdb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 list can contain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sublists, and that sublists, in turn, can contain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sublists themselves, and so on to arbitrary depth. To access items in the nested list, we can apply the following ways, as shown in the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949a4152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949a4152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Python provides a wide range of ways to modify lists making lists mutable.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That means; once a list has been created, their elements can be replaced</a:t>
            </a:r>
            <a:r>
              <a:rPr lang="en-GB">
                <a:solidFill>
                  <a:schemeClr val="dk1"/>
                </a:solidFill>
              </a:rPr>
              <a:t>. To illustrate this, let's take an example.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Assume we have a </a:t>
            </a:r>
            <a:r>
              <a:rPr lang="en-GB">
                <a:solidFill>
                  <a:schemeClr val="dk1"/>
                </a:solidFill>
              </a:rPr>
              <a:t>following</a:t>
            </a:r>
            <a:r>
              <a:rPr lang="en-GB">
                <a:solidFill>
                  <a:schemeClr val="dk1"/>
                </a:solidFill>
              </a:rPr>
              <a:t> list Y and we want to replace the [click] first item of this list. For this,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use the name of the list followed by a square bracket with the index number, in this case the index is zero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we assign it with a new value. In this case, the assigned value is integer ten.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will result in a following list, as you can see the items of original list at the given index zero </a:t>
            </a:r>
            <a:r>
              <a:rPr lang="en-GB">
                <a:solidFill>
                  <a:schemeClr val="dk1"/>
                </a:solidFill>
              </a:rPr>
              <a:t>has been replaced</a:t>
            </a:r>
            <a:r>
              <a:rPr lang="en-GB">
                <a:solidFill>
                  <a:schemeClr val="dk1"/>
                </a:solidFill>
              </a:rPr>
              <a:t>.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922d2dcdb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922d2dcdb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Lists are dynamic in nature, that means; elements can be added or deleted from a list completely. So, </a:t>
            </a:r>
            <a:r>
              <a:rPr lang="en-GB">
                <a:solidFill>
                  <a:schemeClr val="dk1"/>
                </a:solidFill>
              </a:rPr>
              <a:t>adding</a:t>
            </a:r>
            <a:r>
              <a:rPr lang="en-GB">
                <a:solidFill>
                  <a:schemeClr val="dk1"/>
                </a:solidFill>
              </a:rPr>
              <a:t> elements allow a list to grow and</a:t>
            </a:r>
            <a:r>
              <a:rPr lang="en-GB">
                <a:solidFill>
                  <a:schemeClr val="dk1"/>
                </a:solidFill>
              </a:rPr>
              <a:t> removing</a:t>
            </a:r>
            <a:r>
              <a:rPr lang="en-GB">
                <a:solidFill>
                  <a:schemeClr val="dk1"/>
                </a:solidFill>
              </a:rPr>
              <a:t> elements allow a list to shrink.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explain this, let’s take an example.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Assume, we have a following list Y, and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want to concatenate or combine a new list to the list Y. For this,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use addition assignment operator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results in modification of the original list. So we have a list with  lengths.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Notice that the newly added items have been placed at the end of the list.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3400"/>
              <a:buNone/>
              <a:defRPr b="1" sz="34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600"/>
              <a:buNone/>
              <a:defRPr sz="26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ipped Assertion-Evidence">
  <p:cSld name="TITLE_AND_BODY_1_1_1">
    <p:spTree>
      <p:nvGrpSpPr>
        <p:cNvPr id="55" name="Shape 55"/>
        <p:cNvGrpSpPr/>
        <p:nvPr/>
      </p:nvGrpSpPr>
      <p:grpSpPr>
        <a:xfrm>
          <a:off x="0" y="0"/>
          <a:ext cx="0" cy="0"/>
          <a:chOff x="0" y="0"/>
          <a:chExt cx="0" cy="0"/>
        </a:xfrm>
      </p:grpSpPr>
      <p:sp>
        <p:nvSpPr>
          <p:cNvPr id="56" name="Google Shape;56;p11"/>
          <p:cNvSpPr txBox="1"/>
          <p:nvPr>
            <p:ph type="title"/>
          </p:nvPr>
        </p:nvSpPr>
        <p:spPr>
          <a:xfrm>
            <a:off x="311700" y="402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1"/>
          <p:cNvSpPr/>
          <p:nvPr/>
        </p:nvSpPr>
        <p:spPr>
          <a:xfrm>
            <a:off x="0" y="402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9" name="Google Shape;59;p11"/>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2"/>
          <p:cNvSpPr txBox="1"/>
          <p:nvPr>
            <p:ph idx="1" type="body"/>
          </p:nvPr>
        </p:nvSpPr>
        <p:spPr>
          <a:xfrm>
            <a:off x="3117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 name="Google Shape;62;p12"/>
          <p:cNvSpPr txBox="1"/>
          <p:nvPr>
            <p:ph idx="2" type="body"/>
          </p:nvPr>
        </p:nvSpPr>
        <p:spPr>
          <a:xfrm>
            <a:off x="48324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2"/>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pic>
        <p:nvPicPr>
          <p:cNvPr descr="C:\Users\lt107\Desktop\3x\Asset 2@3x.png" id="65" name="Google Shape;65;p12"/>
          <p:cNvPicPr preferRelativeResize="0"/>
          <p:nvPr/>
        </p:nvPicPr>
        <p:blipFill rotWithShape="1">
          <a:blip r:embed="rId2">
            <a:alphaModFix/>
          </a:blip>
          <a:srcRect b="0" l="0" r="0" t="0"/>
          <a:stretch/>
        </p:blipFill>
        <p:spPr>
          <a:xfrm>
            <a:off x="363818" y="4781550"/>
            <a:ext cx="588358" cy="230832"/>
          </a:xfrm>
          <a:prstGeom prst="rect">
            <a:avLst/>
          </a:prstGeom>
          <a:noFill/>
          <a:ln>
            <a:noFill/>
          </a:ln>
        </p:spPr>
      </p:pic>
      <p:sp>
        <p:nvSpPr>
          <p:cNvPr id="66" name="Google Shape;66;p12"/>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7" name="Google Shape;67;p12"/>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70" name="Google Shape;70;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1" name="Google Shape;71;p13"/>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72" name="Google Shape;72;p13"/>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4"/>
          <p:cNvSpPr txBox="1"/>
          <p:nvPr>
            <p:ph idx="1" type="body"/>
          </p:nvPr>
        </p:nvSpPr>
        <p:spPr>
          <a:xfrm>
            <a:off x="311700" y="1228775"/>
            <a:ext cx="2808000" cy="334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5" name="Google Shape;7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4"/>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 name="Google Shape;77;p14"/>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8" name="Google Shape;78;p14"/>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1" name="Google Shape;8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 name="Google Shape;85;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0" name="Google Shape;90;p1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2" name="Google Shape;92;p1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Frame">
  <p:cSld name="BIG_NUMBER_1">
    <p:spTree>
      <p:nvGrpSpPr>
        <p:cNvPr id="93" name="Shape 93"/>
        <p:cNvGrpSpPr/>
        <p:nvPr/>
      </p:nvGrpSpPr>
      <p:grpSpPr>
        <a:xfrm>
          <a:off x="0" y="0"/>
          <a:ext cx="0" cy="0"/>
          <a:chOff x="0" y="0"/>
          <a:chExt cx="0" cy="0"/>
        </a:xfrm>
      </p:grpSpPr>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3">
    <p:spTree>
      <p:nvGrpSpPr>
        <p:cNvPr id="98" name="Shape 98"/>
        <p:cNvGrpSpPr/>
        <p:nvPr/>
      </p:nvGrpSpPr>
      <p:grpSpPr>
        <a:xfrm>
          <a:off x="0" y="0"/>
          <a:ext cx="0" cy="0"/>
          <a:chOff x="0" y="0"/>
          <a:chExt cx="0" cy="0"/>
        </a:xfrm>
      </p:grpSpPr>
      <p:sp>
        <p:nvSpPr>
          <p:cNvPr id="99" name="Google Shape;9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0" name="Google Shape;100;p20"/>
          <p:cNvSpPr/>
          <p:nvPr/>
        </p:nvSpPr>
        <p:spPr>
          <a:xfrm>
            <a:off x="3408394"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101" name="Google Shape;101;p20"/>
          <p:cNvSpPr txBox="1"/>
          <p:nvPr>
            <p:ph type="title"/>
          </p:nvPr>
        </p:nvSpPr>
        <p:spPr>
          <a:xfrm>
            <a:off x="3764000" y="32845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3"/>
          <p:cNvSpPr txBox="1"/>
          <p:nvPr/>
        </p:nvSpPr>
        <p:spPr>
          <a:xfrm>
            <a:off x="661475" y="322225"/>
            <a:ext cx="2751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Montserrat"/>
                <a:ea typeface="Montserrat"/>
                <a:cs typeface="Montserrat"/>
                <a:sym typeface="Montserrat"/>
              </a:rPr>
              <a:t>Credits: </a:t>
            </a:r>
            <a:endParaRPr b="1" sz="2400">
              <a:solidFill>
                <a:schemeClr val="lt1"/>
              </a:solidFill>
              <a:latin typeface="Montserrat"/>
              <a:ea typeface="Montserrat"/>
              <a:cs typeface="Montserrat"/>
              <a:sym typeface="Montserrat"/>
            </a:endParaRPr>
          </a:p>
        </p:txBody>
      </p:sp>
      <p:sp>
        <p:nvSpPr>
          <p:cNvPr id="16" name="Google Shape;16;p3"/>
          <p:cNvSpPr txBox="1"/>
          <p:nvPr>
            <p:ph idx="1" type="body"/>
          </p:nvPr>
        </p:nvSpPr>
        <p:spPr>
          <a:xfrm>
            <a:off x="661475" y="1152475"/>
            <a:ext cx="81708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spTree>
      <p:nvGrpSpPr>
        <p:cNvPr id="102" name="Shape 102"/>
        <p:cNvGrpSpPr/>
        <p:nvPr/>
      </p:nvGrpSpPr>
      <p:grpSpPr>
        <a:xfrm>
          <a:off x="0" y="0"/>
          <a:ext cx="0" cy="0"/>
          <a:chOff x="0" y="0"/>
          <a:chExt cx="0" cy="0"/>
        </a:xfrm>
      </p:grpSpPr>
      <p:sp>
        <p:nvSpPr>
          <p:cNvPr id="103" name="Google Shape;103;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descr="C:\Users\lt107\Desktop\3x\Asset 2@3x.png" id="104" name="Google Shape;104;p21"/>
          <p:cNvPicPr preferRelativeResize="0"/>
          <p:nvPr/>
        </p:nvPicPr>
        <p:blipFill rotWithShape="1">
          <a:blip r:embed="rId2">
            <a:alphaModFix/>
          </a:blip>
          <a:srcRect b="0" l="0" r="0" t="0"/>
          <a:stretch/>
        </p:blipFill>
        <p:spPr>
          <a:xfrm>
            <a:off x="363818" y="4781550"/>
            <a:ext cx="588358" cy="23083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2074B9"/>
        </a:solidFill>
      </p:bgPr>
    </p:bg>
    <p:spTree>
      <p:nvGrpSpPr>
        <p:cNvPr id="105" name="Shape 105"/>
        <p:cNvGrpSpPr/>
        <p:nvPr/>
      </p:nvGrpSpPr>
      <p:grpSpPr>
        <a:xfrm>
          <a:off x="0" y="0"/>
          <a:ext cx="0" cy="0"/>
          <a:chOff x="0" y="0"/>
          <a:chExt cx="0" cy="0"/>
        </a:xfrm>
      </p:grpSpPr>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BLANK_1_1">
    <p:bg>
      <p:bgPr>
        <a:solidFill>
          <a:srgbClr val="2074B9"/>
        </a:solidFill>
      </p:bgPr>
    </p:bg>
    <p:spTree>
      <p:nvGrpSpPr>
        <p:cNvPr id="107" name="Shape 107"/>
        <p:cNvGrpSpPr/>
        <p:nvPr/>
      </p:nvGrpSpPr>
      <p:grpSpPr>
        <a:xfrm>
          <a:off x="0" y="0"/>
          <a:ext cx="0" cy="0"/>
          <a:chOff x="0" y="0"/>
          <a:chExt cx="0" cy="0"/>
        </a:xfrm>
      </p:grpSpPr>
      <p:sp>
        <p:nvSpPr>
          <p:cNvPr id="108" name="Google Shape;108;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8A4E2"/>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2800"/>
              <a:buNone/>
              <a:defRPr b="1" sz="28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5"/>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25" name="Google Shape;25;p5"/>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Heading-Body">
  <p:cSld name="TITLE_AND_BODY_2">
    <p:spTree>
      <p:nvGrpSpPr>
        <p:cNvPr id="26" name="Shape 26"/>
        <p:cNvGrpSpPr/>
        <p:nvPr/>
      </p:nvGrpSpPr>
      <p:grpSpPr>
        <a:xfrm>
          <a:off x="0" y="0"/>
          <a:ext cx="0" cy="0"/>
          <a:chOff x="0" y="0"/>
          <a:chExt cx="0" cy="0"/>
        </a:xfrm>
      </p:grpSpPr>
      <p:sp>
        <p:nvSpPr>
          <p:cNvPr id="27" name="Google Shape;27;p6"/>
          <p:cNvSpPr txBox="1"/>
          <p:nvPr>
            <p:ph type="title"/>
          </p:nvPr>
        </p:nvSpPr>
        <p:spPr>
          <a:xfrm>
            <a:off x="311700" y="28650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 name="Google Shape;28;p6"/>
          <p:cNvSpPr txBox="1"/>
          <p:nvPr>
            <p:ph idx="1" type="body"/>
          </p:nvPr>
        </p:nvSpPr>
        <p:spPr>
          <a:xfrm>
            <a:off x="311700" y="1283150"/>
            <a:ext cx="8520600" cy="328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0" name="Google Shape;30;p6"/>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1" name="Google Shape;31;p6"/>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p:cSld name="TITLE_AND_BODY_1">
    <p:spTree>
      <p:nvGrpSpPr>
        <p:cNvPr id="32" name="Shape 32"/>
        <p:cNvGrpSpPr/>
        <p:nvPr/>
      </p:nvGrpSpPr>
      <p:grpSpPr>
        <a:xfrm>
          <a:off x="0" y="0"/>
          <a:ext cx="0" cy="0"/>
          <a:chOff x="0" y="0"/>
          <a:chExt cx="0" cy="0"/>
        </a:xfrm>
      </p:grpSpPr>
      <p:sp>
        <p:nvSpPr>
          <p:cNvPr id="33" name="Google Shape;33;p7"/>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 name="Google Shape;34;p7"/>
          <p:cNvSpPr txBox="1"/>
          <p:nvPr>
            <p:ph idx="1" type="body"/>
          </p:nvPr>
        </p:nvSpPr>
        <p:spPr>
          <a:xfrm>
            <a:off x="311700" y="1405125"/>
            <a:ext cx="8520600" cy="3163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7"/>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7" name="Google Shape;37;p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1">
  <p:cSld name="TITLE_AND_BODY_1_1">
    <p:spTree>
      <p:nvGrpSpPr>
        <p:cNvPr id="38" name="Shape 38"/>
        <p:cNvGrpSpPr/>
        <p:nvPr/>
      </p:nvGrpSpPr>
      <p:grpSpPr>
        <a:xfrm>
          <a:off x="0" y="0"/>
          <a:ext cx="0" cy="0"/>
          <a:chOff x="0" y="0"/>
          <a:chExt cx="0" cy="0"/>
        </a:xfrm>
      </p:grpSpPr>
      <p:sp>
        <p:nvSpPr>
          <p:cNvPr id="39" name="Google Shape;39;p8"/>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8"/>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42" name="Google Shape;42;p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corner">
  <p:cSld name="TITLE_AND_BODY_1_1_3">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5" name="Google Shape;45;p9"/>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ion Spot">
  <p:cSld name="TITLE_AND_BODY_1_1_2">
    <p:spTree>
      <p:nvGrpSpPr>
        <p:cNvPr id="46" name="Shape 46"/>
        <p:cNvGrpSpPr/>
        <p:nvPr/>
      </p:nvGrpSpPr>
      <p:grpSpPr>
        <a:xfrm>
          <a:off x="0" y="0"/>
          <a:ext cx="0" cy="0"/>
          <a:chOff x="0" y="0"/>
          <a:chExt cx="0" cy="0"/>
        </a:xfrm>
      </p:grpSpPr>
      <p:sp>
        <p:nvSpPr>
          <p:cNvPr id="47" name="Google Shape;47;p10"/>
          <p:cNvSpPr txBox="1"/>
          <p:nvPr>
            <p:ph type="title"/>
          </p:nvPr>
        </p:nvSpPr>
        <p:spPr>
          <a:xfrm>
            <a:off x="1456750" y="390550"/>
            <a:ext cx="73623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10"/>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0" name="Google Shape;50;p10"/>
          <p:cNvGrpSpPr/>
          <p:nvPr/>
        </p:nvGrpSpPr>
        <p:grpSpPr>
          <a:xfrm>
            <a:off x="275437" y="298844"/>
            <a:ext cx="934800" cy="934800"/>
            <a:chOff x="170337" y="194819"/>
            <a:chExt cx="934800" cy="934800"/>
          </a:xfrm>
        </p:grpSpPr>
        <p:sp>
          <p:nvSpPr>
            <p:cNvPr id="51" name="Google Shape;51;p10"/>
            <p:cNvSpPr/>
            <p:nvPr/>
          </p:nvSpPr>
          <p:spPr>
            <a:xfrm>
              <a:off x="170337" y="194819"/>
              <a:ext cx="934800" cy="934800"/>
            </a:xfrm>
            <a:prstGeom prst="ellipse">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a:off x="44732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3" name="Google Shape;53;p10"/>
            <p:cNvSpPr/>
            <p:nvPr/>
          </p:nvSpPr>
          <p:spPr>
            <a:xfrm>
              <a:off x="68937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grpSp>
      <p:sp>
        <p:nvSpPr>
          <p:cNvPr id="54" name="Google Shape;54;p10"/>
          <p:cNvSpPr txBox="1"/>
          <p:nvPr>
            <p:ph idx="1" type="body"/>
          </p:nvPr>
        </p:nvSpPr>
        <p:spPr>
          <a:xfrm>
            <a:off x="905400" y="1537450"/>
            <a:ext cx="7333200" cy="294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type="ctrTitle"/>
          </p:nvPr>
        </p:nvSpPr>
        <p:spPr>
          <a:xfrm>
            <a:off x="311708" y="1125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400"/>
              <a:buNone/>
            </a:pPr>
            <a:r>
              <a:rPr lang="en-GB"/>
              <a:t>Sequential Data Structures:</a:t>
            </a:r>
            <a:endParaRPr/>
          </a:p>
          <a:p>
            <a:pPr indent="0" lvl="0" marL="0" rtl="0" algn="ctr">
              <a:lnSpc>
                <a:spcPct val="100000"/>
              </a:lnSpc>
              <a:spcBef>
                <a:spcPts val="0"/>
              </a:spcBef>
              <a:spcAft>
                <a:spcPts val="0"/>
              </a:spcAft>
              <a:buSzPts val="3400"/>
              <a:buNone/>
            </a:pPr>
            <a:r>
              <a:rPr lang="en-GB"/>
              <a:t>List, Tuple, and Range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Some List methods</a:t>
            </a:r>
            <a:endParaRPr/>
          </a:p>
        </p:txBody>
      </p:sp>
      <p:sp>
        <p:nvSpPr>
          <p:cNvPr id="254" name="Google Shape;254;p33"/>
          <p:cNvSpPr txBox="1"/>
          <p:nvPr/>
        </p:nvSpPr>
        <p:spPr>
          <a:xfrm>
            <a:off x="685800" y="914400"/>
            <a:ext cx="7782000" cy="4848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rgbClr val="09885A"/>
                </a:solidFill>
                <a:highlight>
                  <a:srgbClr val="FFFFFE"/>
                </a:highlight>
                <a:latin typeface="Courier New"/>
                <a:ea typeface="Courier New"/>
                <a:cs typeface="Courier New"/>
                <a:sym typeface="Courier New"/>
              </a:rPr>
              <a:t>1</a:t>
            </a:r>
            <a:r>
              <a:rPr lang="en-GB" sz="1950">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2</a:t>
            </a:r>
            <a:r>
              <a:rPr lang="en-GB" sz="1950">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‘a’</a:t>
            </a:r>
            <a:r>
              <a:rPr lang="en-GB" sz="1950">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4</a:t>
            </a:r>
            <a:r>
              <a:rPr lang="en-GB" sz="1950">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5.5</a:t>
            </a:r>
            <a:r>
              <a:rPr lang="en-GB" sz="1950">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6</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sp>
        <p:nvSpPr>
          <p:cNvPr id="255" name="Google Shape;255;p33"/>
          <p:cNvSpPr txBox="1"/>
          <p:nvPr/>
        </p:nvSpPr>
        <p:spPr>
          <a:xfrm>
            <a:off x="1295400" y="1371600"/>
            <a:ext cx="23100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 </a:t>
            </a:r>
            <a:r>
              <a:rPr lang="en-GB" sz="1950">
                <a:solidFill>
                  <a:schemeClr val="dk1"/>
                </a:solidFill>
                <a:highlight>
                  <a:srgbClr val="FFFFFE"/>
                </a:highlight>
                <a:latin typeface="Courier New"/>
                <a:ea typeface="Courier New"/>
                <a:cs typeface="Courier New"/>
                <a:sym typeface="Courier New"/>
              </a:rPr>
              <a:t>Y</a:t>
            </a:r>
            <a:r>
              <a:rPr lang="en-GB" sz="1950">
                <a:solidFill>
                  <a:schemeClr val="dk1"/>
                </a:solidFill>
                <a:highlight>
                  <a:srgbClr val="FFFFFE"/>
                </a:highlight>
                <a:latin typeface="Courier New"/>
                <a:ea typeface="Courier New"/>
                <a:cs typeface="Courier New"/>
                <a:sym typeface="Courier New"/>
              </a:rPr>
              <a:t>.remove(</a:t>
            </a:r>
            <a:r>
              <a:rPr lang="en-GB" sz="1950">
                <a:solidFill>
                  <a:srgbClr val="A31515"/>
                </a:solidFill>
                <a:highlight>
                  <a:srgbClr val="FFFFFE"/>
                </a:highlight>
                <a:latin typeface="Courier New"/>
                <a:ea typeface="Courier New"/>
                <a:cs typeface="Courier New"/>
                <a:sym typeface="Courier New"/>
              </a:rPr>
              <a:t>‘a’</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grpSp>
        <p:nvGrpSpPr>
          <p:cNvPr id="256" name="Google Shape;256;p33"/>
          <p:cNvGrpSpPr/>
          <p:nvPr/>
        </p:nvGrpSpPr>
        <p:grpSpPr>
          <a:xfrm>
            <a:off x="3694550" y="1439425"/>
            <a:ext cx="4992250" cy="484800"/>
            <a:chOff x="3084950" y="1439425"/>
            <a:chExt cx="4992250" cy="484800"/>
          </a:xfrm>
        </p:grpSpPr>
        <p:sp>
          <p:nvSpPr>
            <p:cNvPr id="257" name="Google Shape;257;p33"/>
            <p:cNvSpPr txBox="1"/>
            <p:nvPr/>
          </p:nvSpPr>
          <p:spPr>
            <a:xfrm>
              <a:off x="3663300" y="1439425"/>
              <a:ext cx="44139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4</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5.5</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6</a:t>
              </a:r>
              <a:r>
                <a:rPr lang="en-GB" sz="1950">
                  <a:solidFill>
                    <a:schemeClr val="dk1"/>
                  </a:solidFill>
                  <a:highlight>
                    <a:srgbClr val="FFFFFE"/>
                  </a:highlight>
                  <a:latin typeface="Courier New"/>
                  <a:ea typeface="Courier New"/>
                  <a:cs typeface="Courier New"/>
                  <a:sym typeface="Courier New"/>
                </a:rPr>
                <a:t>]</a:t>
              </a:r>
              <a:endParaRPr i="1" sz="1950">
                <a:solidFill>
                  <a:srgbClr val="09885A"/>
                </a:solidFill>
                <a:highlight>
                  <a:srgbClr val="FFFFFE"/>
                </a:highlight>
                <a:latin typeface="Courier New"/>
                <a:ea typeface="Courier New"/>
                <a:cs typeface="Courier New"/>
                <a:sym typeface="Courier New"/>
              </a:endParaRPr>
            </a:p>
          </p:txBody>
        </p:sp>
        <p:sp>
          <p:nvSpPr>
            <p:cNvPr id="258" name="Google Shape;258;p33"/>
            <p:cNvSpPr/>
            <p:nvPr/>
          </p:nvSpPr>
          <p:spPr>
            <a:xfrm rot="-5400000">
              <a:off x="3168650" y="1431925"/>
              <a:ext cx="317400" cy="484800"/>
            </a:xfrm>
            <a:prstGeom prst="down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33"/>
          <p:cNvSpPr txBox="1"/>
          <p:nvPr/>
        </p:nvSpPr>
        <p:spPr>
          <a:xfrm>
            <a:off x="1905000" y="1905000"/>
            <a:ext cx="54765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Y.extend(                   )</a:t>
            </a:r>
            <a:endParaRPr sz="1950">
              <a:solidFill>
                <a:schemeClr val="dk1"/>
              </a:solidFill>
              <a:highlight>
                <a:srgbClr val="FFFFFE"/>
              </a:highlight>
              <a:latin typeface="Courier New"/>
              <a:ea typeface="Courier New"/>
              <a:cs typeface="Courier New"/>
              <a:sym typeface="Courier New"/>
            </a:endParaRPr>
          </a:p>
        </p:txBody>
      </p:sp>
      <p:grpSp>
        <p:nvGrpSpPr>
          <p:cNvPr id="260" name="Google Shape;260;p33"/>
          <p:cNvGrpSpPr/>
          <p:nvPr/>
        </p:nvGrpSpPr>
        <p:grpSpPr>
          <a:xfrm>
            <a:off x="1758300" y="2384650"/>
            <a:ext cx="6222000" cy="1063575"/>
            <a:chOff x="1758300" y="2384650"/>
            <a:chExt cx="6222000" cy="1063575"/>
          </a:xfrm>
        </p:grpSpPr>
        <p:sp>
          <p:nvSpPr>
            <p:cNvPr id="261" name="Google Shape;261;p33"/>
            <p:cNvSpPr/>
            <p:nvPr/>
          </p:nvSpPr>
          <p:spPr>
            <a:xfrm>
              <a:off x="3635575" y="2384650"/>
              <a:ext cx="370500" cy="484800"/>
            </a:xfrm>
            <a:prstGeom prst="down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txBox="1"/>
            <p:nvPr/>
          </p:nvSpPr>
          <p:spPr>
            <a:xfrm>
              <a:off x="1758300" y="2963425"/>
              <a:ext cx="62220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4</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5.5</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6</a:t>
              </a:r>
              <a:r>
                <a:rPr lang="en-GB" sz="1950">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 </a:t>
              </a:r>
              <a:r>
                <a:rPr lang="en-GB" sz="1950">
                  <a:solidFill>
                    <a:srgbClr val="990000"/>
                  </a:solidFill>
                  <a:highlight>
                    <a:srgbClr val="FFFFFE"/>
                  </a:highlight>
                  <a:latin typeface="Courier New"/>
                  <a:ea typeface="Courier New"/>
                  <a:cs typeface="Courier New"/>
                  <a:sym typeface="Courier New"/>
                </a:rPr>
                <a:t>"peanut"</a:t>
              </a:r>
              <a:r>
                <a:rPr lang="en-GB" sz="1950">
                  <a:solidFill>
                    <a:schemeClr val="dk1"/>
                  </a:solidFill>
                  <a:highlight>
                    <a:srgbClr val="FFFFFE"/>
                  </a:highlight>
                  <a:latin typeface="Courier New"/>
                  <a:ea typeface="Courier New"/>
                  <a:cs typeface="Courier New"/>
                  <a:sym typeface="Courier New"/>
                </a:rPr>
                <a:t>, </a:t>
              </a:r>
              <a:r>
                <a:rPr lang="en-GB" sz="1950">
                  <a:solidFill>
                    <a:srgbClr val="990000"/>
                  </a:solidFill>
                  <a:highlight>
                    <a:srgbClr val="FFFFFE"/>
                  </a:highlight>
                  <a:latin typeface="Courier New"/>
                  <a:ea typeface="Courier New"/>
                  <a:cs typeface="Courier New"/>
                  <a:sym typeface="Courier New"/>
                </a:rPr>
                <a:t>"bean"</a:t>
              </a:r>
              <a:r>
                <a:rPr lang="en-GB" sz="1950">
                  <a:solidFill>
                    <a:schemeClr val="dk1"/>
                  </a:solidFill>
                  <a:highlight>
                    <a:srgbClr val="FFFFFE"/>
                  </a:highlight>
                  <a:latin typeface="Courier New"/>
                  <a:ea typeface="Courier New"/>
                  <a:cs typeface="Courier New"/>
                  <a:sym typeface="Courier New"/>
                </a:rPr>
                <a:t>]</a:t>
              </a:r>
              <a:endParaRPr i="1" sz="1950">
                <a:solidFill>
                  <a:srgbClr val="09885A"/>
                </a:solidFill>
                <a:highlight>
                  <a:srgbClr val="FFFFFE"/>
                </a:highlight>
                <a:latin typeface="Courier New"/>
                <a:ea typeface="Courier New"/>
                <a:cs typeface="Courier New"/>
                <a:sym typeface="Courier New"/>
              </a:endParaRPr>
            </a:p>
          </p:txBody>
        </p:sp>
      </p:grpSp>
      <p:sp>
        <p:nvSpPr>
          <p:cNvPr id="263" name="Google Shape;263;p33"/>
          <p:cNvSpPr txBox="1"/>
          <p:nvPr/>
        </p:nvSpPr>
        <p:spPr>
          <a:xfrm>
            <a:off x="464100" y="4191000"/>
            <a:ext cx="18654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Y.pop(</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grpSp>
        <p:nvGrpSpPr>
          <p:cNvPr id="264" name="Google Shape;264;p33"/>
          <p:cNvGrpSpPr/>
          <p:nvPr/>
        </p:nvGrpSpPr>
        <p:grpSpPr>
          <a:xfrm>
            <a:off x="311700" y="3573025"/>
            <a:ext cx="7936800" cy="493175"/>
            <a:chOff x="914400" y="3573025"/>
            <a:chExt cx="7936800" cy="493175"/>
          </a:xfrm>
        </p:grpSpPr>
        <p:sp>
          <p:nvSpPr>
            <p:cNvPr id="265" name="Google Shape;265;p33"/>
            <p:cNvSpPr txBox="1"/>
            <p:nvPr/>
          </p:nvSpPr>
          <p:spPr>
            <a:xfrm>
              <a:off x="914400" y="3581400"/>
              <a:ext cx="18654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Y.reverse()</a:t>
              </a:r>
              <a:endParaRPr sz="1950">
                <a:solidFill>
                  <a:schemeClr val="dk1"/>
                </a:solidFill>
                <a:highlight>
                  <a:srgbClr val="FFFFFE"/>
                </a:highlight>
                <a:latin typeface="Courier New"/>
                <a:ea typeface="Courier New"/>
                <a:cs typeface="Courier New"/>
                <a:sym typeface="Courier New"/>
              </a:endParaRPr>
            </a:p>
          </p:txBody>
        </p:sp>
        <p:sp>
          <p:nvSpPr>
            <p:cNvPr id="266" name="Google Shape;266;p33"/>
            <p:cNvSpPr txBox="1"/>
            <p:nvPr/>
          </p:nvSpPr>
          <p:spPr>
            <a:xfrm>
              <a:off x="3282300" y="3573025"/>
              <a:ext cx="55689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a:t>
              </a:r>
              <a:r>
                <a:rPr lang="en-GB" sz="1950">
                  <a:solidFill>
                    <a:srgbClr val="990000"/>
                  </a:solidFill>
                  <a:highlight>
                    <a:srgbClr val="FFFFFE"/>
                  </a:highlight>
                  <a:latin typeface="Courier New"/>
                  <a:ea typeface="Courier New"/>
                  <a:cs typeface="Courier New"/>
                  <a:sym typeface="Courier New"/>
                </a:rPr>
                <a:t>"bean"</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 </a:t>
              </a:r>
              <a:r>
                <a:rPr lang="en-GB" sz="1950">
                  <a:solidFill>
                    <a:srgbClr val="990000"/>
                  </a:solidFill>
                  <a:highlight>
                    <a:srgbClr val="FFFFFE"/>
                  </a:highlight>
                  <a:latin typeface="Courier New"/>
                  <a:ea typeface="Courier New"/>
                  <a:cs typeface="Courier New"/>
                  <a:sym typeface="Courier New"/>
                </a:rPr>
                <a:t>"peanut"</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6</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5.5</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4</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 1</a:t>
              </a:r>
              <a:r>
                <a:rPr lang="en-GB" sz="1950">
                  <a:solidFill>
                    <a:schemeClr val="dk1"/>
                  </a:solidFill>
                  <a:highlight>
                    <a:srgbClr val="FFFFFE"/>
                  </a:highlight>
                  <a:latin typeface="Courier New"/>
                  <a:ea typeface="Courier New"/>
                  <a:cs typeface="Courier New"/>
                  <a:sym typeface="Courier New"/>
                </a:rPr>
                <a:t> </a:t>
              </a:r>
              <a:r>
                <a:rPr lang="en-GB" sz="1950">
                  <a:solidFill>
                    <a:schemeClr val="dk1"/>
                  </a:solidFill>
                  <a:highlight>
                    <a:srgbClr val="FFFFFE"/>
                  </a:highlight>
                  <a:latin typeface="Courier New"/>
                  <a:ea typeface="Courier New"/>
                  <a:cs typeface="Courier New"/>
                  <a:sym typeface="Courier New"/>
                </a:rPr>
                <a:t>]</a:t>
              </a:r>
              <a:endParaRPr i="1" sz="1950">
                <a:solidFill>
                  <a:srgbClr val="09885A"/>
                </a:solidFill>
                <a:highlight>
                  <a:srgbClr val="FFFFFE"/>
                </a:highlight>
                <a:latin typeface="Courier New"/>
                <a:ea typeface="Courier New"/>
                <a:cs typeface="Courier New"/>
                <a:sym typeface="Courier New"/>
              </a:endParaRPr>
            </a:p>
          </p:txBody>
        </p:sp>
        <p:sp>
          <p:nvSpPr>
            <p:cNvPr id="267" name="Google Shape;267;p33"/>
            <p:cNvSpPr/>
            <p:nvPr/>
          </p:nvSpPr>
          <p:spPr>
            <a:xfrm>
              <a:off x="2762025" y="3711625"/>
              <a:ext cx="520200" cy="270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3"/>
          <p:cNvGrpSpPr/>
          <p:nvPr/>
        </p:nvGrpSpPr>
        <p:grpSpPr>
          <a:xfrm>
            <a:off x="2159325" y="4182625"/>
            <a:ext cx="6799000" cy="484800"/>
            <a:chOff x="2159325" y="4182625"/>
            <a:chExt cx="6799000" cy="484800"/>
          </a:xfrm>
        </p:grpSpPr>
        <p:sp>
          <p:nvSpPr>
            <p:cNvPr id="269" name="Google Shape;269;p33"/>
            <p:cNvSpPr txBox="1"/>
            <p:nvPr/>
          </p:nvSpPr>
          <p:spPr>
            <a:xfrm>
              <a:off x="2736325" y="4182625"/>
              <a:ext cx="62220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a:t>
              </a:r>
              <a:r>
                <a:rPr lang="en-GB" sz="1950">
                  <a:solidFill>
                    <a:srgbClr val="990000"/>
                  </a:solidFill>
                  <a:highlight>
                    <a:srgbClr val="FFFFFE"/>
                  </a:highlight>
                  <a:latin typeface="Courier New"/>
                  <a:ea typeface="Courier New"/>
                  <a:cs typeface="Courier New"/>
                  <a:sym typeface="Courier New"/>
                </a:rPr>
                <a:t>"bean"</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6</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5.5</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4</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 1</a:t>
              </a:r>
              <a:r>
                <a:rPr lang="en-GB" sz="1950">
                  <a:solidFill>
                    <a:schemeClr val="dk1"/>
                  </a:solidFill>
                  <a:highlight>
                    <a:srgbClr val="FFFFFE"/>
                  </a:highlight>
                  <a:latin typeface="Courier New"/>
                  <a:ea typeface="Courier New"/>
                  <a:cs typeface="Courier New"/>
                  <a:sym typeface="Courier New"/>
                </a:rPr>
                <a:t> ]</a:t>
              </a:r>
              <a:endParaRPr i="1" sz="1950">
                <a:solidFill>
                  <a:srgbClr val="09885A"/>
                </a:solidFill>
                <a:highlight>
                  <a:srgbClr val="FFFFFE"/>
                </a:highlight>
                <a:latin typeface="Courier New"/>
                <a:ea typeface="Courier New"/>
                <a:cs typeface="Courier New"/>
                <a:sym typeface="Courier New"/>
              </a:endParaRPr>
            </a:p>
          </p:txBody>
        </p:sp>
        <p:sp>
          <p:nvSpPr>
            <p:cNvPr id="270" name="Google Shape;270;p33"/>
            <p:cNvSpPr/>
            <p:nvPr/>
          </p:nvSpPr>
          <p:spPr>
            <a:xfrm>
              <a:off x="2159325" y="4321225"/>
              <a:ext cx="520200" cy="270000"/>
            </a:xfrm>
            <a:prstGeom prst="rightArrow">
              <a:avLst>
                <a:gd fmla="val 50000" name="adj1"/>
                <a:gd fmla="val 50000" name="adj2"/>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33"/>
          <p:cNvSpPr txBox="1"/>
          <p:nvPr/>
        </p:nvSpPr>
        <p:spPr>
          <a:xfrm>
            <a:off x="3372350" y="1894600"/>
            <a:ext cx="2654700" cy="492600"/>
          </a:xfrm>
          <a:prstGeom prst="rect">
            <a:avLst/>
          </a:prstGeom>
          <a:solidFill>
            <a:srgbClr val="FFFFFF"/>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sz="2000">
                <a:latin typeface="Montserrat"/>
                <a:ea typeface="Montserrat"/>
                <a:cs typeface="Montserrat"/>
                <a:sym typeface="Montserrat"/>
              </a:rPr>
              <a:t>Iterable objects</a:t>
            </a:r>
            <a:endParaRPr i="1" sz="2000">
              <a:latin typeface="Montserrat"/>
              <a:ea typeface="Montserrat"/>
              <a:cs typeface="Montserrat"/>
              <a:sym typeface="Montserrat"/>
            </a:endParaRPr>
          </a:p>
        </p:txBody>
      </p:sp>
      <p:sp>
        <p:nvSpPr>
          <p:cNvPr id="272" name="Google Shape;272;p33"/>
          <p:cNvSpPr txBox="1"/>
          <p:nvPr/>
        </p:nvSpPr>
        <p:spPr>
          <a:xfrm>
            <a:off x="5003800" y="3050300"/>
            <a:ext cx="2530200" cy="3978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73" name="Google Shape;273;p33"/>
          <p:cNvSpPr txBox="1"/>
          <p:nvPr/>
        </p:nvSpPr>
        <p:spPr>
          <a:xfrm>
            <a:off x="3352100" y="1878125"/>
            <a:ext cx="30000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a:t>
            </a:r>
            <a:r>
              <a:rPr lang="en-GB" sz="1950">
                <a:solidFill>
                  <a:srgbClr val="990000"/>
                </a:solidFill>
                <a:highlight>
                  <a:srgbClr val="FFFFFE"/>
                </a:highlight>
                <a:latin typeface="Courier New"/>
                <a:ea typeface="Courier New"/>
                <a:cs typeface="Courier New"/>
                <a:sym typeface="Courier New"/>
              </a:rPr>
              <a:t>"peanut"</a:t>
            </a:r>
            <a:r>
              <a:rPr lang="en-GB" sz="1950">
                <a:solidFill>
                  <a:schemeClr val="dk1"/>
                </a:solidFill>
                <a:highlight>
                  <a:srgbClr val="FFFFFE"/>
                </a:highlight>
                <a:latin typeface="Courier New"/>
                <a:ea typeface="Courier New"/>
                <a:cs typeface="Courier New"/>
                <a:sym typeface="Courier New"/>
              </a:rPr>
              <a:t>, </a:t>
            </a:r>
            <a:r>
              <a:rPr lang="en-GB" sz="1950">
                <a:solidFill>
                  <a:srgbClr val="990000"/>
                </a:solidFill>
                <a:highlight>
                  <a:srgbClr val="FFFFFE"/>
                </a:highlight>
                <a:latin typeface="Courier New"/>
                <a:ea typeface="Courier New"/>
                <a:cs typeface="Courier New"/>
                <a:sym typeface="Courier New"/>
              </a:rPr>
              <a:t>"bean"</a:t>
            </a:r>
            <a:r>
              <a:rPr lang="en-GB" sz="1950">
                <a:solidFill>
                  <a:schemeClr val="dk1"/>
                </a:solidFill>
                <a:highlight>
                  <a:srgbClr val="FFFFFE"/>
                </a:highlight>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4"/>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 Code </a:t>
            </a:r>
            <a:r>
              <a:rPr lang="en-GB"/>
              <a: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Tuple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Tuple</a:t>
            </a:r>
            <a:endParaRPr/>
          </a:p>
        </p:txBody>
      </p:sp>
      <p:sp>
        <p:nvSpPr>
          <p:cNvPr id="289" name="Google Shape;289;p36"/>
          <p:cNvSpPr txBox="1"/>
          <p:nvPr/>
        </p:nvSpPr>
        <p:spPr>
          <a:xfrm>
            <a:off x="844550" y="871800"/>
            <a:ext cx="79878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950">
                <a:solidFill>
                  <a:schemeClr val="dk1"/>
                </a:solidFill>
                <a:highlight>
                  <a:srgbClr val="FFFFFE"/>
                </a:highlight>
                <a:latin typeface="Courier New"/>
                <a:ea typeface="Courier New"/>
                <a:cs typeface="Courier New"/>
                <a:sym typeface="Courier New"/>
              </a:rPr>
              <a:t>X = (</a:t>
            </a:r>
            <a:r>
              <a:rPr lang="en-GB" sz="1950">
                <a:solidFill>
                  <a:srgbClr val="A31515"/>
                </a:solidFill>
                <a:highlight>
                  <a:srgbClr val="FFFFFE"/>
                </a:highlight>
                <a:latin typeface="Courier New"/>
                <a:ea typeface="Courier New"/>
                <a:cs typeface="Courier New"/>
                <a:sym typeface="Courier New"/>
              </a:rPr>
              <a:t>'mango'</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1992</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3.14</a:t>
            </a:r>
            <a:r>
              <a:rPr lang="en-GB" sz="1950">
                <a:solidFill>
                  <a:schemeClr val="dk1"/>
                </a:solidFill>
                <a:highlight>
                  <a:srgbClr val="FFFFFE"/>
                </a:highlight>
                <a:latin typeface="Courier New"/>
                <a:ea typeface="Courier New"/>
                <a:cs typeface="Courier New"/>
                <a:sym typeface="Courier New"/>
              </a:rPr>
              <a:t>, </a:t>
            </a:r>
            <a:r>
              <a:rPr lang="en-GB" sz="1950">
                <a:solidFill>
                  <a:srgbClr val="0000FF"/>
                </a:solidFill>
                <a:highlight>
                  <a:srgbClr val="FFFFFE"/>
                </a:highlight>
                <a:latin typeface="Courier New"/>
                <a:ea typeface="Courier New"/>
                <a:cs typeface="Courier New"/>
                <a:sym typeface="Courier New"/>
              </a:rPr>
              <a:t>True</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 </a:t>
            </a:r>
            <a:r>
              <a:rPr lang="en-GB" sz="1950">
                <a:solidFill>
                  <a:srgbClr val="09885A"/>
                </a:solidFill>
                <a:highlight>
                  <a:srgbClr val="FFFFFE"/>
                </a:highlight>
                <a:latin typeface="Courier New"/>
                <a:ea typeface="Courier New"/>
                <a:cs typeface="Courier New"/>
                <a:sym typeface="Courier New"/>
              </a:rPr>
              <a:t>1</a:t>
            </a:r>
            <a:r>
              <a:rPr lang="en-GB" sz="1950">
                <a:solidFill>
                  <a:schemeClr val="dk1"/>
                </a:solidFill>
                <a:highlight>
                  <a:srgbClr val="FFFFFE"/>
                </a:highlight>
                <a:latin typeface="Courier New"/>
                <a:ea typeface="Courier New"/>
                <a:cs typeface="Courier New"/>
                <a:sym typeface="Courier New"/>
              </a:rPr>
              <a:t>,</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3</a:t>
            </a:r>
            <a:r>
              <a:rPr lang="en-GB" sz="1950">
                <a:solidFill>
                  <a:schemeClr val="dk1"/>
                </a:solidFill>
                <a:highlight>
                  <a:srgbClr val="FFFFFE"/>
                </a:highlight>
                <a:latin typeface="Courier New"/>
                <a:ea typeface="Courier New"/>
                <a:cs typeface="Courier New"/>
                <a:sym typeface="Courier New"/>
              </a:rPr>
              <a:t>,</a:t>
            </a:r>
            <a:r>
              <a:rPr lang="en-GB" sz="1950">
                <a:solidFill>
                  <a:srgbClr val="09885A"/>
                </a:solidFill>
                <a:highlight>
                  <a:srgbClr val="FFFFFE"/>
                </a:highlight>
                <a:latin typeface="Courier New"/>
                <a:ea typeface="Courier New"/>
                <a:cs typeface="Courier New"/>
                <a:sym typeface="Courier New"/>
              </a:rPr>
              <a:t>2</a:t>
            </a:r>
            <a:r>
              <a:rPr lang="en-GB" sz="1950">
                <a:solidFill>
                  <a:schemeClr val="dk1"/>
                </a:solidFill>
                <a:highlight>
                  <a:srgbClr val="FFFFFE"/>
                </a:highlight>
                <a:latin typeface="Courier New"/>
                <a:ea typeface="Courier New"/>
                <a:cs typeface="Courier New"/>
                <a:sym typeface="Courier New"/>
              </a:rPr>
              <a:t>)))</a:t>
            </a:r>
            <a:endParaRPr sz="3300">
              <a:latin typeface="Montserrat"/>
              <a:ea typeface="Montserrat"/>
              <a:cs typeface="Montserrat"/>
              <a:sym typeface="Montserrat"/>
            </a:endParaRPr>
          </a:p>
        </p:txBody>
      </p:sp>
      <p:graphicFrame>
        <p:nvGraphicFramePr>
          <p:cNvPr id="290" name="Google Shape;290;p36"/>
          <p:cNvGraphicFramePr/>
          <p:nvPr/>
        </p:nvGraphicFramePr>
        <p:xfrm>
          <a:off x="476238" y="1520700"/>
          <a:ext cx="3000000" cy="3000000"/>
        </p:xfrm>
        <a:graphic>
          <a:graphicData uri="http://schemas.openxmlformats.org/drawingml/2006/table">
            <a:tbl>
              <a:tblPr>
                <a:noFill/>
                <a:tableStyleId>{F901B07E-08B1-48B6-9872-C2ABDAD0B13F}</a:tableStyleId>
              </a:tblPr>
              <a:tblGrid>
                <a:gridCol w="1158125"/>
                <a:gridCol w="1157275"/>
                <a:gridCol w="987300"/>
                <a:gridCol w="914725"/>
                <a:gridCol w="903825"/>
                <a:gridCol w="1076275"/>
                <a:gridCol w="1890975"/>
              </a:tblGrid>
              <a:tr h="518125">
                <a:tc>
                  <a:txBody>
                    <a:bodyPr/>
                    <a:lstStyle/>
                    <a:p>
                      <a:pPr indent="0" lvl="0" marL="0" rtl="0" algn="ctr">
                        <a:spcBef>
                          <a:spcPts val="0"/>
                        </a:spcBef>
                        <a:spcAft>
                          <a:spcPts val="0"/>
                        </a:spcAft>
                        <a:buNone/>
                      </a:pPr>
                      <a:r>
                        <a:rPr lang="en-GB" sz="2200"/>
                        <a:t>Index</a:t>
                      </a:r>
                      <a:endParaRPr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t>0</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1</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2</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3</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4</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5</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91" name="Google Shape;291;p36"/>
          <p:cNvSpPr txBox="1"/>
          <p:nvPr/>
        </p:nvSpPr>
        <p:spPr>
          <a:xfrm>
            <a:off x="6673775" y="926250"/>
            <a:ext cx="1819500" cy="4002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aphicFrame>
        <p:nvGraphicFramePr>
          <p:cNvPr id="292" name="Google Shape;292;p36"/>
          <p:cNvGraphicFramePr/>
          <p:nvPr/>
        </p:nvGraphicFramePr>
        <p:xfrm>
          <a:off x="768863" y="2401750"/>
          <a:ext cx="3000000" cy="3000000"/>
        </p:xfrm>
        <a:graphic>
          <a:graphicData uri="http://schemas.openxmlformats.org/drawingml/2006/table">
            <a:tbl>
              <a:tblPr>
                <a:noFill/>
                <a:tableStyleId>{F901B07E-08B1-48B6-9872-C2ABDAD0B13F}</a:tableStyleId>
              </a:tblPr>
              <a:tblGrid>
                <a:gridCol w="1614925"/>
                <a:gridCol w="2138475"/>
                <a:gridCol w="740750"/>
                <a:gridCol w="779800"/>
                <a:gridCol w="926925"/>
                <a:gridCol w="1316750"/>
              </a:tblGrid>
              <a:tr h="493250">
                <a:tc>
                  <a:txBody>
                    <a:bodyPr/>
                    <a:lstStyle/>
                    <a:p>
                      <a:pPr indent="0" lvl="0" marL="0" rtl="0" algn="ctr">
                        <a:lnSpc>
                          <a:spcPct val="135714"/>
                        </a:lnSpc>
                        <a:spcBef>
                          <a:spcPts val="0"/>
                        </a:spcBef>
                        <a:spcAft>
                          <a:spcPts val="0"/>
                        </a:spcAft>
                        <a:buNone/>
                      </a:pPr>
                      <a:r>
                        <a:t/>
                      </a:r>
                      <a:endParaRPr b="1" sz="1550">
                        <a:solidFill>
                          <a:schemeClr val="dk1"/>
                        </a:solidFill>
                        <a:highlight>
                          <a:srgbClr val="FFFFFE"/>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b="1" lang="en-GB" sz="1550">
                          <a:solidFill>
                            <a:schemeClr val="dk1"/>
                          </a:solidFill>
                          <a:highlight>
                            <a:srgbClr val="FFFFFE"/>
                          </a:highlight>
                          <a:latin typeface="Courier New"/>
                          <a:ea typeface="Courier New"/>
                          <a:cs typeface="Courier New"/>
                          <a:sym typeface="Courier New"/>
                        </a:rPr>
                        <a:t>Negative index</a:t>
                      </a:r>
                      <a:endParaRPr b="1" sz="1550">
                        <a:solidFill>
                          <a:schemeClr val="dk1"/>
                        </a:solidFill>
                        <a:highlight>
                          <a:srgbClr val="FFFFFE"/>
                        </a:highlight>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latin typeface="Courier New"/>
                          <a:ea typeface="Courier New"/>
                          <a:cs typeface="Courier New"/>
                          <a:sym typeface="Courier New"/>
                        </a:rPr>
                        <a:t>-4</a:t>
                      </a:r>
                      <a:endParaRPr sz="2000">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28575">
                      <a:solidFill>
                        <a:srgbClr val="9E9E9E">
                          <a:alpha val="0"/>
                        </a:srgbClr>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highlight>
                            <a:srgbClr val="FFFFFE"/>
                          </a:highlight>
                          <a:latin typeface="Courier New"/>
                          <a:ea typeface="Courier New"/>
                          <a:cs typeface="Courier New"/>
                          <a:sym typeface="Courier New"/>
                        </a:rPr>
                        <a:t>-3</a:t>
                      </a:r>
                      <a:endParaRPr sz="2000">
                        <a:highlight>
                          <a:srgbClr val="FFFFFE"/>
                        </a:highlight>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highlight>
                            <a:srgbClr val="FFFFFE"/>
                          </a:highlight>
                          <a:latin typeface="Courier New"/>
                          <a:ea typeface="Courier New"/>
                          <a:cs typeface="Courier New"/>
                          <a:sym typeface="Courier New"/>
                        </a:rPr>
                        <a:t>-2</a:t>
                      </a:r>
                      <a:endParaRPr sz="2000">
                        <a:highlight>
                          <a:srgbClr val="FFFFFE"/>
                        </a:highlight>
                        <a:latin typeface="Courier New"/>
                        <a:ea typeface="Courier New"/>
                        <a:cs typeface="Courier New"/>
                        <a:sym typeface="Courier New"/>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t/>
                      </a:r>
                      <a:endParaRPr b="1" sz="1650">
                        <a:solidFill>
                          <a:schemeClr val="dk1"/>
                        </a:solidFill>
                        <a:highlight>
                          <a:srgbClr val="FFFFFE"/>
                        </a:highlight>
                        <a:latin typeface="Courier New"/>
                        <a:ea typeface="Courier New"/>
                        <a:cs typeface="Courier New"/>
                        <a:sym typeface="Courier New"/>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21375">
                <a:tc>
                  <a:txBody>
                    <a:bodyPr/>
                    <a:lstStyle/>
                    <a:p>
                      <a:pPr indent="0" lvl="0" marL="0" rtl="0" algn="ctr">
                        <a:lnSpc>
                          <a:spcPct val="135714"/>
                        </a:lnSpc>
                        <a:spcBef>
                          <a:spcPts val="0"/>
                        </a:spcBef>
                        <a:spcAft>
                          <a:spcPts val="0"/>
                        </a:spcAft>
                        <a:buNone/>
                      </a:pPr>
                      <a:r>
                        <a:rPr b="1" lang="en-GB" sz="1800">
                          <a:solidFill>
                            <a:schemeClr val="accent1"/>
                          </a:solidFill>
                          <a:highlight>
                            <a:srgbClr val="FFFFFE"/>
                          </a:highlight>
                          <a:latin typeface="Courier New"/>
                          <a:ea typeface="Courier New"/>
                          <a:cs typeface="Courier New"/>
                          <a:sym typeface="Courier New"/>
                        </a:rPr>
                        <a:t>Slicing</a:t>
                      </a:r>
                      <a:endParaRPr b="1" sz="1800">
                        <a:solidFill>
                          <a:schemeClr val="accent1"/>
                        </a:solidFill>
                        <a:highlight>
                          <a:srgbClr val="FFFFFE"/>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434343">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b="1" lang="en-GB" sz="1650">
                          <a:solidFill>
                            <a:schemeClr val="dk1"/>
                          </a:solidFill>
                          <a:highlight>
                            <a:srgbClr val="FFFFFE"/>
                          </a:highlight>
                          <a:latin typeface="Courier New"/>
                          <a:ea typeface="Courier New"/>
                          <a:cs typeface="Courier New"/>
                          <a:sym typeface="Courier New"/>
                        </a:rPr>
                        <a:t>X[</a:t>
                      </a:r>
                      <a:r>
                        <a:rPr b="1" lang="en-GB" sz="1650">
                          <a:solidFill>
                            <a:srgbClr val="09885A"/>
                          </a:solidFill>
                          <a:highlight>
                            <a:srgbClr val="FFFFFE"/>
                          </a:highlight>
                          <a:latin typeface="Courier New"/>
                          <a:ea typeface="Courier New"/>
                          <a:cs typeface="Courier New"/>
                          <a:sym typeface="Courier New"/>
                        </a:rPr>
                        <a:t>2</a:t>
                      </a:r>
                      <a:r>
                        <a:rPr b="1" lang="en-GB" sz="1650">
                          <a:solidFill>
                            <a:schemeClr val="dk1"/>
                          </a:solidFill>
                          <a:highlight>
                            <a:srgbClr val="FFFFFE"/>
                          </a:highlight>
                          <a:latin typeface="Courier New"/>
                          <a:ea typeface="Courier New"/>
                          <a:cs typeface="Courier New"/>
                          <a:sym typeface="Courier New"/>
                        </a:rPr>
                        <a:t>:</a:t>
                      </a:r>
                      <a:r>
                        <a:rPr b="1" lang="en-GB" sz="1650">
                          <a:solidFill>
                            <a:srgbClr val="09885A"/>
                          </a:solidFill>
                          <a:highlight>
                            <a:srgbClr val="FFFFFE"/>
                          </a:highlight>
                          <a:latin typeface="Courier New"/>
                          <a:ea typeface="Courier New"/>
                          <a:cs typeface="Courier New"/>
                          <a:sym typeface="Courier New"/>
                        </a:rPr>
                        <a:t>5</a:t>
                      </a:r>
                      <a:r>
                        <a:rPr b="1" lang="en-GB" sz="1650">
                          <a:solidFill>
                            <a:schemeClr val="dk1"/>
                          </a:solidFill>
                          <a:highlight>
                            <a:srgbClr val="FFFFFE"/>
                          </a:highlight>
                          <a:latin typeface="Courier New"/>
                          <a:ea typeface="Courier New"/>
                          <a:cs typeface="Courier New"/>
                          <a:sym typeface="Courier New"/>
                        </a:rPr>
                        <a:t>] → </a:t>
                      </a:r>
                      <a:endParaRPr b="1" sz="1100"/>
                    </a:p>
                  </a:txBody>
                  <a:tcPr marT="91425" marB="91425" marR="91425" marL="91425">
                    <a:lnL cap="flat" cmpd="sng" w="28575">
                      <a:solidFill>
                        <a:srgbClr val="434343">
                          <a:alpha val="0"/>
                        </a:srgbClr>
                      </a:solidFill>
                      <a:prstDash val="solid"/>
                      <a:round/>
                      <a:headEnd len="sm" w="sm" type="none"/>
                      <a:tailEnd len="sm" w="sm" type="none"/>
                    </a:lnL>
                    <a:lnR cap="flat" cmpd="sng" w="2857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Clr>
                          <a:schemeClr val="dk1"/>
                        </a:buClr>
                        <a:buSzPts val="1100"/>
                        <a:buFont typeface="Arial"/>
                        <a:buNone/>
                      </a:pPr>
                      <a:r>
                        <a:rPr b="1" lang="en-GB" sz="1600">
                          <a:solidFill>
                            <a:srgbClr val="09885A"/>
                          </a:solidFill>
                          <a:latin typeface="Courier New"/>
                          <a:ea typeface="Courier New"/>
                          <a:cs typeface="Courier New"/>
                          <a:sym typeface="Courier New"/>
                        </a:rPr>
                        <a:t>3.14</a:t>
                      </a:r>
                      <a:endParaRPr sz="1600"/>
                    </a:p>
                  </a:txBody>
                  <a:tcPr marT="91425" marB="91425" marR="91425" marL="91425">
                    <a:lnL cap="flat" cmpd="sng" w="28575">
                      <a:solidFill>
                        <a:srgbClr val="434343"/>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600">
                          <a:solidFill>
                            <a:srgbClr val="0000FF"/>
                          </a:solidFill>
                          <a:highlight>
                            <a:srgbClr val="FFFFFE"/>
                          </a:highlight>
                          <a:latin typeface="Courier New"/>
                          <a:ea typeface="Courier New"/>
                          <a:cs typeface="Courier New"/>
                          <a:sym typeface="Courier New"/>
                        </a:rPr>
                        <a:t>True</a:t>
                      </a:r>
                      <a:endParaRPr b="1" sz="1600">
                        <a:solidFill>
                          <a:srgbClr val="09885A"/>
                        </a:solidFill>
                        <a:latin typeface="Courier New"/>
                        <a:ea typeface="Courier New"/>
                        <a:cs typeface="Courier New"/>
                        <a:sym typeface="Courier New"/>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35714"/>
                        </a:lnSpc>
                        <a:spcBef>
                          <a:spcPts val="0"/>
                        </a:spcBef>
                        <a:spcAft>
                          <a:spcPts val="0"/>
                        </a:spcAft>
                        <a:buClr>
                          <a:schemeClr val="dk1"/>
                        </a:buClr>
                        <a:buSzPts val="1100"/>
                        <a:buFont typeface="Arial"/>
                        <a:buNone/>
                      </a:pPr>
                      <a:r>
                        <a:rPr lang="en-GB" sz="1600">
                          <a:solidFill>
                            <a:schemeClr val="dk1"/>
                          </a:solidFill>
                          <a:highlight>
                            <a:srgbClr val="FFFFFE"/>
                          </a:highlight>
                          <a:latin typeface="Courier New"/>
                          <a:ea typeface="Courier New"/>
                          <a:cs typeface="Courier New"/>
                          <a:sym typeface="Courier New"/>
                        </a:rPr>
                        <a:t>[</a:t>
                      </a:r>
                      <a:r>
                        <a:rPr lang="en-GB" sz="1600">
                          <a:solidFill>
                            <a:srgbClr val="09885A"/>
                          </a:solidFill>
                          <a:highlight>
                            <a:srgbClr val="FFFFFE"/>
                          </a:highlight>
                          <a:latin typeface="Courier New"/>
                          <a:ea typeface="Courier New"/>
                          <a:cs typeface="Courier New"/>
                          <a:sym typeface="Courier New"/>
                        </a:rPr>
                        <a:t>1</a:t>
                      </a:r>
                      <a:r>
                        <a:rPr lang="en-GB" sz="1600">
                          <a:solidFill>
                            <a:schemeClr val="dk1"/>
                          </a:solidFill>
                          <a:highlight>
                            <a:srgbClr val="FFFFFE"/>
                          </a:highlight>
                          <a:latin typeface="Courier New"/>
                          <a:ea typeface="Courier New"/>
                          <a:cs typeface="Courier New"/>
                          <a:sym typeface="Courier New"/>
                        </a:rPr>
                        <a:t>,</a:t>
                      </a:r>
                      <a:r>
                        <a:rPr lang="en-GB" sz="1600">
                          <a:solidFill>
                            <a:srgbClr val="09885A"/>
                          </a:solidFill>
                          <a:highlight>
                            <a:srgbClr val="FFFFFE"/>
                          </a:highlight>
                          <a:latin typeface="Courier New"/>
                          <a:ea typeface="Courier New"/>
                          <a:cs typeface="Courier New"/>
                          <a:sym typeface="Courier New"/>
                        </a:rPr>
                        <a:t>2</a:t>
                      </a:r>
                      <a:r>
                        <a:rPr lang="en-GB" sz="1600">
                          <a:solidFill>
                            <a:schemeClr val="dk1"/>
                          </a:solidFill>
                          <a:highlight>
                            <a:srgbClr val="FFFFFE"/>
                          </a:highlight>
                          <a:latin typeface="Courier New"/>
                          <a:ea typeface="Courier New"/>
                          <a:cs typeface="Courier New"/>
                          <a:sym typeface="Courier New"/>
                        </a:rPr>
                        <a:t>]</a:t>
                      </a:r>
                      <a:endParaRPr b="1" sz="1600">
                        <a:solidFill>
                          <a:srgbClr val="09885A"/>
                        </a:solidFill>
                        <a:latin typeface="Courier New"/>
                        <a:ea typeface="Courier New"/>
                        <a:cs typeface="Courier New"/>
                        <a:sym typeface="Courier New"/>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r">
                        <a:lnSpc>
                          <a:spcPct val="135714"/>
                        </a:lnSpc>
                        <a:spcBef>
                          <a:spcPts val="0"/>
                        </a:spcBef>
                        <a:spcAft>
                          <a:spcPts val="0"/>
                        </a:spcAft>
                        <a:buClr>
                          <a:schemeClr val="dk1"/>
                        </a:buClr>
                        <a:buSzPts val="1100"/>
                        <a:buFont typeface="Arial"/>
                        <a:buNone/>
                      </a:pPr>
                      <a:r>
                        <a:rPr b="1" lang="en-GB" sz="1650">
                          <a:solidFill>
                            <a:schemeClr val="dk1"/>
                          </a:solidFill>
                          <a:highlight>
                            <a:srgbClr val="FFFFFE"/>
                          </a:highlight>
                          <a:latin typeface="Courier New"/>
                          <a:ea typeface="Courier New"/>
                          <a:cs typeface="Courier New"/>
                          <a:sym typeface="Courier New"/>
                        </a:rPr>
                        <a:t>X[</a:t>
                      </a:r>
                      <a:r>
                        <a:rPr b="1" lang="en-GB" sz="1650">
                          <a:solidFill>
                            <a:srgbClr val="09885A"/>
                          </a:solidFill>
                          <a:highlight>
                            <a:srgbClr val="FFFFFE"/>
                          </a:highlight>
                          <a:latin typeface="Courier New"/>
                          <a:ea typeface="Courier New"/>
                          <a:cs typeface="Courier New"/>
                          <a:sym typeface="Courier New"/>
                        </a:rPr>
                        <a:t>-4</a:t>
                      </a:r>
                      <a:r>
                        <a:rPr b="1" lang="en-GB" sz="1650">
                          <a:solidFill>
                            <a:schemeClr val="dk1"/>
                          </a:solidFill>
                          <a:highlight>
                            <a:srgbClr val="FFFFFE"/>
                          </a:highlight>
                          <a:latin typeface="Courier New"/>
                          <a:ea typeface="Courier New"/>
                          <a:cs typeface="Courier New"/>
                          <a:sym typeface="Courier New"/>
                        </a:rPr>
                        <a:t>:</a:t>
                      </a:r>
                      <a:r>
                        <a:rPr b="1" lang="en-GB" sz="1650">
                          <a:solidFill>
                            <a:srgbClr val="09885A"/>
                          </a:solidFill>
                          <a:highlight>
                            <a:srgbClr val="FFFFFE"/>
                          </a:highlight>
                          <a:latin typeface="Courier New"/>
                          <a:ea typeface="Courier New"/>
                          <a:cs typeface="Courier New"/>
                          <a:sym typeface="Courier New"/>
                        </a:rPr>
                        <a:t>-1</a:t>
                      </a:r>
                      <a:r>
                        <a:rPr b="1" lang="en-GB" sz="1650">
                          <a:solidFill>
                            <a:schemeClr val="dk1"/>
                          </a:solidFill>
                          <a:highlight>
                            <a:srgbClr val="FFFFFE"/>
                          </a:highlight>
                          <a:latin typeface="Courier New"/>
                          <a:ea typeface="Courier New"/>
                          <a:cs typeface="Courier New"/>
                          <a:sym typeface="Courier New"/>
                        </a:rPr>
                        <a:t>]</a:t>
                      </a:r>
                      <a:endParaRPr b="1" sz="1100"/>
                    </a:p>
                  </a:txBody>
                  <a:tcPr marT="91425" marB="91425" marR="91425" marL="91425">
                    <a:lnL cap="flat" cmpd="sng" w="28575">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0650">
                <a:tc>
                  <a:txBody>
                    <a:bodyPr/>
                    <a:lstStyle/>
                    <a:p>
                      <a:pPr indent="0" lvl="0" marL="0" rtl="0" algn="ctr">
                        <a:lnSpc>
                          <a:spcPct val="135714"/>
                        </a:lnSpc>
                        <a:spcBef>
                          <a:spcPts val="0"/>
                        </a:spcBef>
                        <a:spcAft>
                          <a:spcPts val="0"/>
                        </a:spcAft>
                        <a:buNone/>
                      </a:pPr>
                      <a:r>
                        <a:t/>
                      </a:r>
                      <a:endParaRPr b="1" sz="1650">
                        <a:solidFill>
                          <a:schemeClr val="dk1"/>
                        </a:solidFill>
                        <a:highlight>
                          <a:srgbClr val="FFFFFE"/>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b="1" lang="en-GB" sz="1650">
                          <a:solidFill>
                            <a:schemeClr val="dk1"/>
                          </a:solidFill>
                          <a:highlight>
                            <a:srgbClr val="FFFFFE"/>
                          </a:highlight>
                          <a:latin typeface="Courier New"/>
                          <a:ea typeface="Courier New"/>
                          <a:cs typeface="Courier New"/>
                          <a:sym typeface="Courier New"/>
                        </a:rPr>
                        <a:t>Index </a:t>
                      </a:r>
                      <a:endParaRPr b="1" sz="1650">
                        <a:solidFill>
                          <a:schemeClr val="dk1"/>
                        </a:solidFill>
                        <a:highlight>
                          <a:srgbClr val="FFFFFE"/>
                        </a:highlight>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latin typeface="Courier New"/>
                          <a:ea typeface="Courier New"/>
                          <a:cs typeface="Courier New"/>
                          <a:sym typeface="Courier New"/>
                        </a:rPr>
                        <a:t>2</a:t>
                      </a:r>
                      <a:endParaRPr sz="2000">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28575">
                      <a:solidFill>
                        <a:srgbClr val="9E9E9E">
                          <a:alpha val="0"/>
                        </a:srgbClr>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9E9E9E">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highlight>
                            <a:srgbClr val="FFFFFE"/>
                          </a:highlight>
                          <a:latin typeface="Courier New"/>
                          <a:ea typeface="Courier New"/>
                          <a:cs typeface="Courier New"/>
                          <a:sym typeface="Courier New"/>
                        </a:rPr>
                        <a:t>3</a:t>
                      </a:r>
                      <a:endParaRPr sz="2000">
                        <a:highlight>
                          <a:srgbClr val="FFFFFE"/>
                        </a:highlight>
                        <a:latin typeface="Courier New"/>
                        <a:ea typeface="Courier New"/>
                        <a:cs typeface="Courier New"/>
                        <a:sym typeface="Courier New"/>
                      </a:endParaRPr>
                    </a:p>
                  </a:txBody>
                  <a:tcPr marT="91425" marB="91425" marR="91425" marL="91425">
                    <a:lnL cap="flat" cmpd="sng" w="28575">
                      <a:solidFill>
                        <a:srgbClr val="9E9E9E">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rPr lang="en-GB" sz="2000">
                          <a:highlight>
                            <a:srgbClr val="FFFFFE"/>
                          </a:highlight>
                          <a:latin typeface="Courier New"/>
                          <a:ea typeface="Courier New"/>
                          <a:cs typeface="Courier New"/>
                          <a:sym typeface="Courier New"/>
                        </a:rPr>
                        <a:t>4</a:t>
                      </a:r>
                      <a:endParaRPr sz="2000">
                        <a:highlight>
                          <a:srgbClr val="FFFFFE"/>
                        </a:highlight>
                        <a:latin typeface="Courier New"/>
                        <a:ea typeface="Courier New"/>
                        <a:cs typeface="Courier New"/>
                        <a:sym typeface="Courier New"/>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lnSpc>
                          <a:spcPct val="135714"/>
                        </a:lnSpc>
                        <a:spcBef>
                          <a:spcPts val="0"/>
                        </a:spcBef>
                        <a:spcAft>
                          <a:spcPts val="0"/>
                        </a:spcAft>
                        <a:buNone/>
                      </a:pPr>
                      <a:r>
                        <a:t/>
                      </a:r>
                      <a:endParaRPr b="1" sz="1650">
                        <a:highlight>
                          <a:srgbClr val="FFFFFE"/>
                        </a:highlight>
                        <a:latin typeface="Courier New"/>
                        <a:ea typeface="Courier New"/>
                        <a:cs typeface="Courier New"/>
                        <a:sym typeface="Courier New"/>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93" name="Google Shape;293;p36"/>
          <p:cNvSpPr txBox="1"/>
          <p:nvPr/>
        </p:nvSpPr>
        <p:spPr>
          <a:xfrm>
            <a:off x="1486900" y="926250"/>
            <a:ext cx="227700" cy="400200"/>
          </a:xfrm>
          <a:prstGeom prst="rect">
            <a:avLst/>
          </a:prstGeom>
          <a:noFill/>
          <a:ln cap="flat" cmpd="sng" w="28575">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94" name="Google Shape;294;p36"/>
          <p:cNvSpPr txBox="1"/>
          <p:nvPr/>
        </p:nvSpPr>
        <p:spPr>
          <a:xfrm>
            <a:off x="8497300" y="926250"/>
            <a:ext cx="227700" cy="400200"/>
          </a:xfrm>
          <a:prstGeom prst="rect">
            <a:avLst/>
          </a:prstGeom>
          <a:noFill/>
          <a:ln cap="flat" cmpd="sng" w="28575">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aphicFrame>
        <p:nvGraphicFramePr>
          <p:cNvPr id="295" name="Google Shape;295;p36"/>
          <p:cNvGraphicFramePr/>
          <p:nvPr/>
        </p:nvGraphicFramePr>
        <p:xfrm>
          <a:off x="3695400" y="3988945"/>
          <a:ext cx="3000000" cy="3000000"/>
        </p:xfrm>
        <a:graphic>
          <a:graphicData uri="http://schemas.openxmlformats.org/drawingml/2006/table">
            <a:tbl>
              <a:tblPr>
                <a:noFill/>
                <a:tableStyleId>{F901B07E-08B1-48B6-9872-C2ABDAD0B13F}</a:tableStyleId>
              </a:tblPr>
              <a:tblGrid>
                <a:gridCol w="2286075"/>
              </a:tblGrid>
              <a:tr h="397150">
                <a:tc>
                  <a:txBody>
                    <a:bodyPr/>
                    <a:lstStyle/>
                    <a:p>
                      <a:pPr indent="0" lvl="0" marL="0" rtl="0" algn="ctr">
                        <a:lnSpc>
                          <a:spcPct val="135714"/>
                        </a:lnSpc>
                        <a:spcBef>
                          <a:spcPts val="0"/>
                        </a:spcBef>
                        <a:spcAft>
                          <a:spcPts val="0"/>
                        </a:spcAft>
                        <a:buNone/>
                      </a:pPr>
                      <a:r>
                        <a:rPr b="1" lang="en-GB" sz="1650">
                          <a:solidFill>
                            <a:srgbClr val="FF0000"/>
                          </a:solidFill>
                          <a:highlight>
                            <a:srgbClr val="FFFFFE"/>
                          </a:highlight>
                          <a:latin typeface="Courier New"/>
                          <a:ea typeface="Courier New"/>
                          <a:cs typeface="Courier New"/>
                          <a:sym typeface="Courier New"/>
                        </a:rPr>
                        <a:t>NOT allowed</a:t>
                      </a:r>
                      <a:endParaRPr b="1" sz="1650">
                        <a:solidFill>
                          <a:srgbClr val="FF0000"/>
                        </a:solidFill>
                        <a:highlight>
                          <a:srgbClr val="FFFFFE"/>
                        </a:highlight>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7150">
                <a:tc>
                  <a:txBody>
                    <a:bodyPr/>
                    <a:lstStyle/>
                    <a:p>
                      <a:pPr indent="0" lvl="0" marL="0" rtl="0" algn="ctr">
                        <a:lnSpc>
                          <a:spcPct val="135714"/>
                        </a:lnSpc>
                        <a:spcBef>
                          <a:spcPts val="0"/>
                        </a:spcBef>
                        <a:spcAft>
                          <a:spcPts val="0"/>
                        </a:spcAft>
                        <a:buClr>
                          <a:schemeClr val="dk1"/>
                        </a:buClr>
                        <a:buSzPts val="1100"/>
                        <a:buFont typeface="Arial"/>
                        <a:buNone/>
                      </a:pPr>
                      <a:r>
                        <a:rPr b="1" lang="en-GB" sz="1650">
                          <a:solidFill>
                            <a:schemeClr val="dk1"/>
                          </a:solidFill>
                          <a:highlight>
                            <a:srgbClr val="FFFFFE"/>
                          </a:highlight>
                          <a:latin typeface="Courier New"/>
                          <a:ea typeface="Courier New"/>
                          <a:cs typeface="Courier New"/>
                          <a:sym typeface="Courier New"/>
                        </a:rPr>
                        <a:t>X[1] = </a:t>
                      </a:r>
                      <a:r>
                        <a:rPr b="1" lang="en-GB" sz="1650">
                          <a:solidFill>
                            <a:srgbClr val="990000"/>
                          </a:solidFill>
                          <a:highlight>
                            <a:srgbClr val="FFFFFE"/>
                          </a:highlight>
                          <a:latin typeface="Courier New"/>
                          <a:ea typeface="Courier New"/>
                          <a:cs typeface="Courier New"/>
                          <a:sym typeface="Courier New"/>
                        </a:rPr>
                        <a:t>“apple”</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2000"/>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2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94"/>
                                        </p:tgtEl>
                                      </p:cBhvr>
                                    </p:animEffect>
                                    <p:set>
                                      <p:cBhvr>
                                        <p:cTn dur="1" fill="hold">
                                          <p:stCondLst>
                                            <p:cond delay="1000"/>
                                          </p:stCondLst>
                                        </p:cTn>
                                        <p:tgtEl>
                                          <p:spTgt spid="2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3"/>
                                        </p:tgtEl>
                                      </p:cBhvr>
                                    </p:animEffect>
                                    <p:set>
                                      <p:cBhvr>
                                        <p:cTn dur="1" fill="hold">
                                          <p:stCondLst>
                                            <p:cond delay="1000"/>
                                          </p:stCondLst>
                                        </p:cTn>
                                        <p:tgtEl>
                                          <p:spTgt spid="2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Single element in Tuple </a:t>
            </a:r>
            <a:endParaRPr/>
          </a:p>
        </p:txBody>
      </p:sp>
      <p:graphicFrame>
        <p:nvGraphicFramePr>
          <p:cNvPr id="301" name="Google Shape;301;p37"/>
          <p:cNvGraphicFramePr/>
          <p:nvPr/>
        </p:nvGraphicFramePr>
        <p:xfrm>
          <a:off x="2597875" y="1243300"/>
          <a:ext cx="3000000" cy="3000000"/>
        </p:xfrm>
        <a:graphic>
          <a:graphicData uri="http://schemas.openxmlformats.org/drawingml/2006/table">
            <a:tbl>
              <a:tblPr>
                <a:noFill/>
                <a:tableStyleId>{F901B07E-08B1-48B6-9872-C2ABDAD0B13F}</a:tableStyleId>
              </a:tblPr>
              <a:tblGrid>
                <a:gridCol w="1974125"/>
              </a:tblGrid>
              <a:tr h="502900">
                <a:tc>
                  <a:txBody>
                    <a:bodyPr/>
                    <a:lstStyle/>
                    <a:p>
                      <a:pPr indent="0" lvl="0" marL="0" rtl="0" algn="ctr">
                        <a:spcBef>
                          <a:spcPts val="0"/>
                        </a:spcBef>
                        <a:spcAft>
                          <a:spcPts val="0"/>
                        </a:spcAft>
                        <a:buNone/>
                      </a:pPr>
                      <a:r>
                        <a:rPr lang="en-GB" sz="2100">
                          <a:latin typeface="Courier New"/>
                          <a:ea typeface="Courier New"/>
                          <a:cs typeface="Courier New"/>
                          <a:sym typeface="Courier New"/>
                        </a:rPr>
                        <a:t>X = (</a:t>
                      </a:r>
                      <a:r>
                        <a:rPr lang="en-GB" sz="2100">
                          <a:solidFill>
                            <a:srgbClr val="09885A"/>
                          </a:solidFill>
                          <a:latin typeface="Courier New"/>
                          <a:ea typeface="Courier New"/>
                          <a:cs typeface="Courier New"/>
                          <a:sym typeface="Courier New"/>
                        </a:rPr>
                        <a:t>4</a:t>
                      </a:r>
                      <a:r>
                        <a:rPr lang="en-GB" sz="2100">
                          <a:latin typeface="Courier New"/>
                          <a:ea typeface="Courier New"/>
                          <a:cs typeface="Courier New"/>
                          <a:sym typeface="Courier New"/>
                        </a:rPr>
                        <a:t>, )</a:t>
                      </a:r>
                      <a:endParaRPr sz="2100">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302" name="Google Shape;302;p37"/>
          <p:cNvGraphicFramePr/>
          <p:nvPr/>
        </p:nvGraphicFramePr>
        <p:xfrm>
          <a:off x="2696175" y="2608650"/>
          <a:ext cx="3000000" cy="3000000"/>
        </p:xfrm>
        <a:graphic>
          <a:graphicData uri="http://schemas.openxmlformats.org/drawingml/2006/table">
            <a:tbl>
              <a:tblPr>
                <a:noFill/>
                <a:tableStyleId>{F901B07E-08B1-48B6-9872-C2ABDAD0B13F}</a:tableStyleId>
              </a:tblPr>
              <a:tblGrid>
                <a:gridCol w="3984500"/>
              </a:tblGrid>
              <a:tr h="464900">
                <a:tc>
                  <a:txBody>
                    <a:bodyPr/>
                    <a:lstStyle/>
                    <a:p>
                      <a:pPr indent="0" lvl="0" marL="0" rtl="0" algn="l">
                        <a:spcBef>
                          <a:spcPts val="0"/>
                        </a:spcBef>
                        <a:spcAft>
                          <a:spcPts val="0"/>
                        </a:spcAft>
                        <a:buNone/>
                      </a:pPr>
                      <a:r>
                        <a:rPr lang="en-GB" sz="2100">
                          <a:latin typeface="Courier New"/>
                          <a:ea typeface="Courier New"/>
                          <a:cs typeface="Courier New"/>
                          <a:sym typeface="Courier New"/>
                        </a:rPr>
                        <a:t>X = (</a:t>
                      </a:r>
                      <a:r>
                        <a:rPr lang="en-GB" sz="2100">
                          <a:solidFill>
                            <a:srgbClr val="09885A"/>
                          </a:solidFill>
                          <a:latin typeface="Courier New"/>
                          <a:ea typeface="Courier New"/>
                          <a:cs typeface="Courier New"/>
                          <a:sym typeface="Courier New"/>
                        </a:rPr>
                        <a:t>4</a:t>
                      </a:r>
                      <a:r>
                        <a:rPr lang="en-GB" sz="2100">
                          <a:latin typeface="Courier New"/>
                          <a:ea typeface="Courier New"/>
                          <a:cs typeface="Courier New"/>
                          <a:sym typeface="Courier New"/>
                        </a:rPr>
                        <a:t>) </a:t>
                      </a:r>
                      <a:r>
                        <a:rPr i="1" lang="en-GB" sz="1900">
                          <a:solidFill>
                            <a:srgbClr val="38761D"/>
                          </a:solidFill>
                          <a:latin typeface="Courier New"/>
                          <a:ea typeface="Courier New"/>
                          <a:cs typeface="Courier New"/>
                          <a:sym typeface="Courier New"/>
                        </a:rPr>
                        <a:t>#int type object</a:t>
                      </a:r>
                      <a:endParaRPr i="1" sz="1900">
                        <a:solidFill>
                          <a:srgbClr val="38761D"/>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03" name="Google Shape;303;p37"/>
          <p:cNvSpPr txBox="1"/>
          <p:nvPr/>
        </p:nvSpPr>
        <p:spPr>
          <a:xfrm>
            <a:off x="3822850" y="1370850"/>
            <a:ext cx="198000" cy="400200"/>
          </a:xfrm>
          <a:prstGeom prst="rect">
            <a:avLst/>
          </a:prstGeom>
          <a:noFill/>
          <a:ln cap="flat" cmpd="sng" w="3810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aphicFrame>
        <p:nvGraphicFramePr>
          <p:cNvPr id="304" name="Google Shape;304;p37"/>
          <p:cNvGraphicFramePr/>
          <p:nvPr/>
        </p:nvGraphicFramePr>
        <p:xfrm>
          <a:off x="2696175" y="3446850"/>
          <a:ext cx="3000000" cy="3000000"/>
        </p:xfrm>
        <a:graphic>
          <a:graphicData uri="http://schemas.openxmlformats.org/drawingml/2006/table">
            <a:tbl>
              <a:tblPr>
                <a:noFill/>
                <a:tableStyleId>{F901B07E-08B1-48B6-9872-C2ABDAD0B13F}</a:tableStyleId>
              </a:tblPr>
              <a:tblGrid>
                <a:gridCol w="3984500"/>
              </a:tblGrid>
              <a:tr h="572700">
                <a:tc>
                  <a:txBody>
                    <a:bodyPr/>
                    <a:lstStyle/>
                    <a:p>
                      <a:pPr indent="0" lvl="0" marL="0" rtl="0" algn="l">
                        <a:spcBef>
                          <a:spcPts val="0"/>
                        </a:spcBef>
                        <a:spcAft>
                          <a:spcPts val="0"/>
                        </a:spcAft>
                        <a:buNone/>
                      </a:pPr>
                      <a:r>
                        <a:rPr lang="en-GB" sz="2100">
                          <a:latin typeface="Courier New"/>
                          <a:ea typeface="Courier New"/>
                          <a:cs typeface="Courier New"/>
                          <a:sym typeface="Courier New"/>
                        </a:rPr>
                        <a:t>Y = () </a:t>
                      </a:r>
                      <a:r>
                        <a:rPr i="1" lang="en-GB" sz="1900">
                          <a:solidFill>
                            <a:srgbClr val="38761D"/>
                          </a:solidFill>
                          <a:latin typeface="Courier New"/>
                          <a:ea typeface="Courier New"/>
                          <a:cs typeface="Courier New"/>
                          <a:sym typeface="Courier New"/>
                        </a:rPr>
                        <a:t>#empty tuple</a:t>
                      </a:r>
                      <a:endParaRPr i="1" sz="1900">
                        <a:solidFill>
                          <a:srgbClr val="38761D"/>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305" name="Google Shape;305;p37"/>
          <p:cNvGraphicFramePr/>
          <p:nvPr/>
        </p:nvGraphicFramePr>
        <p:xfrm>
          <a:off x="2523850" y="1861900"/>
          <a:ext cx="3000000" cy="3000000"/>
        </p:xfrm>
        <a:graphic>
          <a:graphicData uri="http://schemas.openxmlformats.org/drawingml/2006/table">
            <a:tbl>
              <a:tblPr>
                <a:noFill/>
                <a:tableStyleId>{F901B07E-08B1-48B6-9872-C2ABDAD0B13F}</a:tableStyleId>
              </a:tblPr>
              <a:tblGrid>
                <a:gridCol w="4885775"/>
              </a:tblGrid>
              <a:tr h="425900">
                <a:tc>
                  <a:txBody>
                    <a:bodyPr/>
                    <a:lstStyle/>
                    <a:p>
                      <a:pPr indent="0" lvl="0" marL="0" rtl="0" algn="ctr">
                        <a:spcBef>
                          <a:spcPts val="0"/>
                        </a:spcBef>
                        <a:spcAft>
                          <a:spcPts val="0"/>
                        </a:spcAft>
                        <a:buNone/>
                      </a:pPr>
                      <a:r>
                        <a:rPr lang="en-GB" sz="2100">
                          <a:latin typeface="Courier New"/>
                          <a:ea typeface="Courier New"/>
                          <a:cs typeface="Courier New"/>
                          <a:sym typeface="Courier New"/>
                        </a:rPr>
                        <a:t> X = </a:t>
                      </a:r>
                      <a:r>
                        <a:rPr lang="en-GB" sz="2100">
                          <a:solidFill>
                            <a:srgbClr val="09885A"/>
                          </a:solidFill>
                          <a:latin typeface="Courier New"/>
                          <a:ea typeface="Courier New"/>
                          <a:cs typeface="Courier New"/>
                          <a:sym typeface="Courier New"/>
                        </a:rPr>
                        <a:t>4</a:t>
                      </a:r>
                      <a:r>
                        <a:rPr lang="en-GB" sz="2100">
                          <a:latin typeface="Courier New"/>
                          <a:ea typeface="Courier New"/>
                          <a:cs typeface="Courier New"/>
                          <a:sym typeface="Courier New"/>
                        </a:rPr>
                        <a:t>, </a:t>
                      </a:r>
                      <a:r>
                        <a:rPr i="1" lang="en-GB" sz="1900">
                          <a:solidFill>
                            <a:srgbClr val="38761D"/>
                          </a:solidFill>
                          <a:latin typeface="Courier New"/>
                          <a:ea typeface="Courier New"/>
                          <a:cs typeface="Courier New"/>
                          <a:sym typeface="Courier New"/>
                        </a:rPr>
                        <a:t>#without round brackets</a:t>
                      </a:r>
                      <a:endParaRPr i="1" sz="1900">
                        <a:solidFill>
                          <a:srgbClr val="38761D"/>
                        </a:solidFill>
                        <a:latin typeface="Courier New"/>
                        <a:ea typeface="Courier New"/>
                        <a:cs typeface="Courier New"/>
                        <a:sym typeface="Courier New"/>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xit" presetID="10" presetSubtype="0">
                                  <p:stCondLst>
                                    <p:cond delay="0"/>
                                  </p:stCondLst>
                                  <p:childTnLst>
                                    <p:animEffect filter="fade" transition="out">
                                      <p:cBhvr>
                                        <p:cTn dur="1000"/>
                                        <p:tgtEl>
                                          <p:spTgt spid="303"/>
                                        </p:tgtEl>
                                      </p:cBhvr>
                                    </p:animEffect>
                                    <p:set>
                                      <p:cBhvr>
                                        <p:cTn dur="1" fill="hold">
                                          <p:stCondLst>
                                            <p:cond delay="1000"/>
                                          </p:stCondLst>
                                        </p:cTn>
                                        <p:tgtEl>
                                          <p:spTgt spid="3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Tuple Packing and Unpacking</a:t>
            </a:r>
            <a:endParaRPr/>
          </a:p>
        </p:txBody>
      </p:sp>
      <p:sp>
        <p:nvSpPr>
          <p:cNvPr id="311" name="Google Shape;311;p38"/>
          <p:cNvSpPr txBox="1"/>
          <p:nvPr/>
        </p:nvSpPr>
        <p:spPr>
          <a:xfrm>
            <a:off x="266725" y="2878425"/>
            <a:ext cx="4921200" cy="500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900">
                <a:solidFill>
                  <a:schemeClr val="dk1"/>
                </a:solidFill>
                <a:highlight>
                  <a:srgbClr val="FFFFFE"/>
                </a:highlight>
                <a:latin typeface="Courier New"/>
                <a:ea typeface="Courier New"/>
                <a:cs typeface="Courier New"/>
                <a:sym typeface="Courier New"/>
              </a:rPr>
              <a:t>t = (</a:t>
            </a:r>
            <a:r>
              <a:rPr lang="en-GB" sz="2050">
                <a:solidFill>
                  <a:srgbClr val="A31515"/>
                </a:solidFill>
                <a:highlight>
                  <a:srgbClr val="FFFFFE"/>
                </a:highlight>
                <a:latin typeface="Courier New"/>
                <a:ea typeface="Courier New"/>
                <a:cs typeface="Courier New"/>
                <a:sym typeface="Courier New"/>
              </a:rPr>
              <a:t>‘is’</a:t>
            </a:r>
            <a:r>
              <a:rPr lang="en-GB" sz="2050">
                <a:highlight>
                  <a:srgbClr val="FFFFFE"/>
                </a:highlight>
                <a:latin typeface="Courier New"/>
                <a:ea typeface="Courier New"/>
                <a:cs typeface="Courier New"/>
                <a:sym typeface="Courier New"/>
              </a:rPr>
              <a:t>,</a:t>
            </a:r>
            <a:r>
              <a:rPr lang="en-GB" sz="2050">
                <a:solidFill>
                  <a:srgbClr val="A31515"/>
                </a:solidFill>
                <a:highlight>
                  <a:srgbClr val="FFFFFE"/>
                </a:highlight>
                <a:latin typeface="Courier New"/>
                <a:ea typeface="Courier New"/>
                <a:cs typeface="Courier New"/>
                <a:sym typeface="Courier New"/>
              </a:rPr>
              <a:t> ‘am’</a:t>
            </a:r>
            <a:r>
              <a:rPr lang="en-GB" sz="2050">
                <a:highlight>
                  <a:srgbClr val="FFFFFE"/>
                </a:highlight>
                <a:latin typeface="Courier New"/>
                <a:ea typeface="Courier New"/>
                <a:cs typeface="Courier New"/>
                <a:sym typeface="Courier New"/>
              </a:rPr>
              <a:t>,</a:t>
            </a:r>
            <a:r>
              <a:rPr lang="en-GB" sz="2050">
                <a:solidFill>
                  <a:srgbClr val="A31515"/>
                </a:solidFill>
                <a:highlight>
                  <a:srgbClr val="FFFFFE"/>
                </a:highlight>
                <a:latin typeface="Courier New"/>
                <a:ea typeface="Courier New"/>
                <a:cs typeface="Courier New"/>
                <a:sym typeface="Courier New"/>
              </a:rPr>
              <a:t> ‘are’</a:t>
            </a:r>
            <a:r>
              <a:rPr lang="en-GB" sz="2050">
                <a:highlight>
                  <a:srgbClr val="FFFFFE"/>
                </a:highlight>
                <a:latin typeface="Courier New"/>
                <a:ea typeface="Courier New"/>
                <a:cs typeface="Courier New"/>
                <a:sym typeface="Courier New"/>
              </a:rPr>
              <a:t>,</a:t>
            </a:r>
            <a:r>
              <a:rPr lang="en-GB" sz="2050">
                <a:solidFill>
                  <a:srgbClr val="A31515"/>
                </a:solidFill>
                <a:highlight>
                  <a:srgbClr val="FFFFFE"/>
                </a:highlight>
                <a:latin typeface="Courier New"/>
                <a:ea typeface="Courier New"/>
                <a:cs typeface="Courier New"/>
                <a:sym typeface="Courier New"/>
              </a:rPr>
              <a:t> ‘was’</a:t>
            </a:r>
            <a:r>
              <a:rPr lang="en-GB" sz="1900">
                <a:solidFill>
                  <a:schemeClr val="dk1"/>
                </a:solidFill>
                <a:highlight>
                  <a:srgbClr val="FFFFFE"/>
                </a:highlight>
                <a:latin typeface="Courier New"/>
                <a:ea typeface="Courier New"/>
                <a:cs typeface="Courier New"/>
                <a:sym typeface="Courier New"/>
              </a:rPr>
              <a:t>)</a:t>
            </a:r>
            <a:endParaRPr sz="1900">
              <a:solidFill>
                <a:schemeClr val="dk1"/>
              </a:solidFill>
              <a:highlight>
                <a:srgbClr val="FFFFFE"/>
              </a:highlight>
              <a:latin typeface="Courier New"/>
              <a:ea typeface="Courier New"/>
              <a:cs typeface="Courier New"/>
              <a:sym typeface="Courier New"/>
            </a:endParaRPr>
          </a:p>
        </p:txBody>
      </p:sp>
      <p:graphicFrame>
        <p:nvGraphicFramePr>
          <p:cNvPr id="312" name="Google Shape;312;p38"/>
          <p:cNvGraphicFramePr/>
          <p:nvPr/>
        </p:nvGraphicFramePr>
        <p:xfrm>
          <a:off x="467150" y="1352610"/>
          <a:ext cx="3000000" cy="3000000"/>
        </p:xfrm>
        <a:graphic>
          <a:graphicData uri="http://schemas.openxmlformats.org/drawingml/2006/table">
            <a:tbl>
              <a:tblPr>
                <a:noFill/>
                <a:tableStyleId>{F901B07E-08B1-48B6-9872-C2ABDAD0B13F}</a:tableStyleId>
              </a:tblPr>
              <a:tblGrid>
                <a:gridCol w="997825"/>
                <a:gridCol w="997800"/>
                <a:gridCol w="955875"/>
                <a:gridCol w="1117600"/>
              </a:tblGrid>
              <a:tr h="2152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r>
            </a:tbl>
          </a:graphicData>
        </a:graphic>
      </p:graphicFrame>
      <p:cxnSp>
        <p:nvCxnSpPr>
          <p:cNvPr id="313" name="Google Shape;313;p38"/>
          <p:cNvCxnSpPr/>
          <p:nvPr/>
        </p:nvCxnSpPr>
        <p:spPr>
          <a:xfrm>
            <a:off x="454250" y="1577275"/>
            <a:ext cx="12900" cy="1478700"/>
          </a:xfrm>
          <a:prstGeom prst="straightConnector1">
            <a:avLst/>
          </a:prstGeom>
          <a:noFill/>
          <a:ln cap="flat" cmpd="sng" w="38100">
            <a:solidFill>
              <a:schemeClr val="accent1"/>
            </a:solidFill>
            <a:prstDash val="solid"/>
            <a:round/>
            <a:headEnd len="med" w="med" type="none"/>
            <a:tailEnd len="med" w="med" type="triangle"/>
          </a:ln>
        </p:spPr>
      </p:cxnSp>
      <p:sp>
        <p:nvSpPr>
          <p:cNvPr id="314" name="Google Shape;314;p38"/>
          <p:cNvSpPr txBox="1"/>
          <p:nvPr/>
        </p:nvSpPr>
        <p:spPr>
          <a:xfrm>
            <a:off x="5444400" y="2870025"/>
            <a:ext cx="3311700" cy="5001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lang="en-GB" sz="1900">
                <a:solidFill>
                  <a:schemeClr val="dk1"/>
                </a:solidFill>
                <a:highlight>
                  <a:srgbClr val="FFFFFE"/>
                </a:highlight>
                <a:latin typeface="Courier New"/>
                <a:ea typeface="Courier New"/>
                <a:cs typeface="Courier New"/>
                <a:sym typeface="Courier New"/>
              </a:rPr>
              <a:t>(</a:t>
            </a:r>
            <a:r>
              <a:rPr lang="en-GB" sz="2050">
                <a:highlight>
                  <a:srgbClr val="FFFFFE"/>
                </a:highlight>
                <a:latin typeface="Courier New"/>
                <a:ea typeface="Courier New"/>
                <a:cs typeface="Courier New"/>
                <a:sym typeface="Courier New"/>
              </a:rPr>
              <a:t>a1, a2, a3, a4</a:t>
            </a:r>
            <a:r>
              <a:rPr lang="en-GB" sz="1900">
                <a:solidFill>
                  <a:schemeClr val="dk1"/>
                </a:solidFill>
                <a:highlight>
                  <a:srgbClr val="FFFFFE"/>
                </a:highlight>
                <a:latin typeface="Courier New"/>
                <a:ea typeface="Courier New"/>
                <a:cs typeface="Courier New"/>
                <a:sym typeface="Courier New"/>
              </a:rPr>
              <a:t>) = t</a:t>
            </a:r>
            <a:endParaRPr sz="1900">
              <a:solidFill>
                <a:schemeClr val="dk1"/>
              </a:solidFill>
              <a:highlight>
                <a:srgbClr val="FFFFFE"/>
              </a:highlight>
              <a:latin typeface="Courier New"/>
              <a:ea typeface="Courier New"/>
              <a:cs typeface="Courier New"/>
              <a:sym typeface="Courier New"/>
            </a:endParaRPr>
          </a:p>
        </p:txBody>
      </p:sp>
      <p:graphicFrame>
        <p:nvGraphicFramePr>
          <p:cNvPr id="315" name="Google Shape;315;p38"/>
          <p:cNvGraphicFramePr/>
          <p:nvPr/>
        </p:nvGraphicFramePr>
        <p:xfrm>
          <a:off x="5605938" y="1348650"/>
          <a:ext cx="3000000" cy="3000000"/>
        </p:xfrm>
        <a:graphic>
          <a:graphicData uri="http://schemas.openxmlformats.org/drawingml/2006/table">
            <a:tbl>
              <a:tblPr>
                <a:noFill/>
                <a:tableStyleId>{F901B07E-08B1-48B6-9872-C2ABDAD0B13F}</a:tableStyleId>
              </a:tblPr>
              <a:tblGrid>
                <a:gridCol w="382850"/>
                <a:gridCol w="535800"/>
                <a:gridCol w="604225"/>
                <a:gridCol w="609125"/>
                <a:gridCol w="819575"/>
              </a:tblGrid>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alpha val="0"/>
                        </a:schemeClr>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alpha val="0"/>
                        </a:schemeClr>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alpha val="0"/>
                        </a:schemeClr>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76200">
                      <a:solidFill>
                        <a:schemeClr val="accent1"/>
                      </a:solidFill>
                      <a:prstDash val="solid"/>
                      <a:round/>
                      <a:headEnd len="sm" w="sm" type="none"/>
                      <a:tailEnd len="sm" w="sm" type="none"/>
                    </a:lnL>
                    <a:lnR cap="flat" cmpd="sng" w="76200">
                      <a:solidFill>
                        <a:schemeClr val="accent1"/>
                      </a:solidFill>
                      <a:prstDash val="solid"/>
                      <a:round/>
                      <a:headEnd len="sm" w="sm" type="none"/>
                      <a:tailEnd len="sm" w="sm" type="none"/>
                    </a:lnR>
                    <a:lnT cap="flat" cmpd="sng" w="76200">
                      <a:solidFill>
                        <a:schemeClr val="accent1"/>
                      </a:solidFill>
                      <a:prstDash val="solid"/>
                      <a:round/>
                      <a:headEnd len="sm" w="sm" type="none"/>
                      <a:tailEnd len="sm" w="sm" type="none"/>
                    </a:lnT>
                    <a:lnB cap="flat" cmpd="sng" w="76200">
                      <a:solidFill>
                        <a:schemeClr val="accent1">
                          <a:alpha val="0"/>
                        </a:schemeClr>
                      </a:solidFill>
                      <a:prstDash val="solid"/>
                      <a:round/>
                      <a:headEnd len="sm" w="sm" type="none"/>
                      <a:tailEnd len="sm" w="sm" type="none"/>
                    </a:lnB>
                  </a:tcPr>
                </a:tc>
              </a:tr>
            </a:tbl>
          </a:graphicData>
        </a:graphic>
      </p:graphicFrame>
      <p:cxnSp>
        <p:nvCxnSpPr>
          <p:cNvPr id="316" name="Google Shape;316;p38"/>
          <p:cNvCxnSpPr/>
          <p:nvPr/>
        </p:nvCxnSpPr>
        <p:spPr>
          <a:xfrm>
            <a:off x="5971875" y="1416525"/>
            <a:ext cx="16800" cy="1620000"/>
          </a:xfrm>
          <a:prstGeom prst="straightConnector1">
            <a:avLst/>
          </a:prstGeom>
          <a:noFill/>
          <a:ln cap="flat" cmpd="sng" w="38100">
            <a:solidFill>
              <a:schemeClr val="accent1"/>
            </a:solidFill>
            <a:prstDash val="solid"/>
            <a:round/>
            <a:headEnd len="med" w="med" type="none"/>
            <a:tailEnd len="med" w="med" type="triangle"/>
          </a:ln>
        </p:spPr>
      </p:cxnSp>
      <p:cxnSp>
        <p:nvCxnSpPr>
          <p:cNvPr id="317" name="Google Shape;317;p38"/>
          <p:cNvCxnSpPr/>
          <p:nvPr/>
        </p:nvCxnSpPr>
        <p:spPr>
          <a:xfrm>
            <a:off x="6514875" y="1823775"/>
            <a:ext cx="9600" cy="1212600"/>
          </a:xfrm>
          <a:prstGeom prst="straightConnector1">
            <a:avLst/>
          </a:prstGeom>
          <a:noFill/>
          <a:ln cap="flat" cmpd="sng" w="38100">
            <a:solidFill>
              <a:schemeClr val="accent1"/>
            </a:solidFill>
            <a:prstDash val="solid"/>
            <a:round/>
            <a:headEnd len="med" w="med" type="none"/>
            <a:tailEnd len="med" w="med" type="triangle"/>
          </a:ln>
        </p:spPr>
      </p:cxnSp>
      <p:cxnSp>
        <p:nvCxnSpPr>
          <p:cNvPr id="318" name="Google Shape;318;p38"/>
          <p:cNvCxnSpPr/>
          <p:nvPr/>
        </p:nvCxnSpPr>
        <p:spPr>
          <a:xfrm>
            <a:off x="7118225" y="2155600"/>
            <a:ext cx="8700" cy="897300"/>
          </a:xfrm>
          <a:prstGeom prst="straightConnector1">
            <a:avLst/>
          </a:prstGeom>
          <a:noFill/>
          <a:ln cap="flat" cmpd="sng" w="38100">
            <a:solidFill>
              <a:schemeClr val="accent1"/>
            </a:solidFill>
            <a:prstDash val="solid"/>
            <a:round/>
            <a:headEnd len="med" w="med" type="none"/>
            <a:tailEnd len="med" w="med" type="triangle"/>
          </a:ln>
        </p:spPr>
      </p:cxnSp>
      <p:cxnSp>
        <p:nvCxnSpPr>
          <p:cNvPr id="319" name="Google Shape;319;p38"/>
          <p:cNvCxnSpPr/>
          <p:nvPr/>
        </p:nvCxnSpPr>
        <p:spPr>
          <a:xfrm flipH="1">
            <a:off x="7737950" y="2613475"/>
            <a:ext cx="8100" cy="458400"/>
          </a:xfrm>
          <a:prstGeom prst="straightConnector1">
            <a:avLst/>
          </a:prstGeom>
          <a:noFill/>
          <a:ln cap="flat" cmpd="sng" w="38100">
            <a:solidFill>
              <a:schemeClr val="accent1"/>
            </a:solidFill>
            <a:prstDash val="solid"/>
            <a:round/>
            <a:headEnd len="med" w="med" type="none"/>
            <a:tailEnd len="med" w="med" type="triangle"/>
          </a:ln>
        </p:spPr>
      </p:cxnSp>
      <p:sp>
        <p:nvSpPr>
          <p:cNvPr id="320" name="Google Shape;320;p38"/>
          <p:cNvSpPr txBox="1"/>
          <p:nvPr/>
        </p:nvSpPr>
        <p:spPr>
          <a:xfrm>
            <a:off x="6394200" y="1107775"/>
            <a:ext cx="859800" cy="4695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Clr>
                <a:schemeClr val="dk1"/>
              </a:buClr>
              <a:buSzPts val="1100"/>
              <a:buFont typeface="Arial"/>
              <a:buNone/>
            </a:pPr>
            <a:r>
              <a:rPr lang="en-GB" sz="1850">
                <a:solidFill>
                  <a:srgbClr val="A31515"/>
                </a:solidFill>
                <a:highlight>
                  <a:srgbClr val="FFFFFE"/>
                </a:highlight>
                <a:latin typeface="Courier New"/>
                <a:ea typeface="Courier New"/>
                <a:cs typeface="Courier New"/>
                <a:sym typeface="Courier New"/>
              </a:rPr>
              <a:t>‘is’</a:t>
            </a:r>
            <a:endParaRPr sz="1200">
              <a:latin typeface="Montserrat"/>
              <a:ea typeface="Montserrat"/>
              <a:cs typeface="Montserrat"/>
              <a:sym typeface="Montserrat"/>
            </a:endParaRPr>
          </a:p>
        </p:txBody>
      </p:sp>
      <p:sp>
        <p:nvSpPr>
          <p:cNvPr id="321" name="Google Shape;321;p38"/>
          <p:cNvSpPr txBox="1"/>
          <p:nvPr/>
        </p:nvSpPr>
        <p:spPr>
          <a:xfrm>
            <a:off x="6851400" y="1488775"/>
            <a:ext cx="859800" cy="4695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850">
                <a:solidFill>
                  <a:srgbClr val="A31515"/>
                </a:solidFill>
                <a:highlight>
                  <a:srgbClr val="FFFFFE"/>
                </a:highlight>
                <a:latin typeface="Courier New"/>
                <a:ea typeface="Courier New"/>
                <a:cs typeface="Courier New"/>
                <a:sym typeface="Courier New"/>
              </a:rPr>
              <a:t>‘am’</a:t>
            </a:r>
            <a:endParaRPr sz="1200">
              <a:latin typeface="Montserrat"/>
              <a:ea typeface="Montserrat"/>
              <a:cs typeface="Montserrat"/>
              <a:sym typeface="Montserrat"/>
            </a:endParaRPr>
          </a:p>
        </p:txBody>
      </p:sp>
      <p:sp>
        <p:nvSpPr>
          <p:cNvPr id="322" name="Google Shape;322;p38"/>
          <p:cNvSpPr txBox="1"/>
          <p:nvPr/>
        </p:nvSpPr>
        <p:spPr>
          <a:xfrm>
            <a:off x="7251350" y="1906325"/>
            <a:ext cx="981300" cy="4695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850">
                <a:solidFill>
                  <a:srgbClr val="A31515"/>
                </a:solidFill>
                <a:highlight>
                  <a:srgbClr val="FFFFFE"/>
                </a:highlight>
                <a:latin typeface="Courier New"/>
                <a:ea typeface="Courier New"/>
                <a:cs typeface="Courier New"/>
                <a:sym typeface="Courier New"/>
              </a:rPr>
              <a:t>‘are’</a:t>
            </a:r>
            <a:endParaRPr sz="1200">
              <a:latin typeface="Montserrat"/>
              <a:ea typeface="Montserrat"/>
              <a:cs typeface="Montserrat"/>
              <a:sym typeface="Montserrat"/>
            </a:endParaRPr>
          </a:p>
        </p:txBody>
      </p:sp>
      <p:sp>
        <p:nvSpPr>
          <p:cNvPr id="323" name="Google Shape;323;p38"/>
          <p:cNvSpPr txBox="1"/>
          <p:nvPr/>
        </p:nvSpPr>
        <p:spPr>
          <a:xfrm>
            <a:off x="7632350" y="2287325"/>
            <a:ext cx="981300" cy="4695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850">
                <a:solidFill>
                  <a:srgbClr val="A31515"/>
                </a:solidFill>
                <a:highlight>
                  <a:srgbClr val="FFFFFE"/>
                </a:highlight>
                <a:latin typeface="Courier New"/>
                <a:ea typeface="Courier New"/>
                <a:cs typeface="Courier New"/>
                <a:sym typeface="Courier New"/>
              </a:rPr>
              <a:t>‘was’</a:t>
            </a:r>
            <a:endParaRPr sz="1200">
              <a:latin typeface="Montserrat"/>
              <a:ea typeface="Montserrat"/>
              <a:cs typeface="Montserrat"/>
              <a:sym typeface="Montserrat"/>
            </a:endParaRPr>
          </a:p>
        </p:txBody>
      </p:sp>
      <p:sp>
        <p:nvSpPr>
          <p:cNvPr id="324" name="Google Shape;324;p38"/>
          <p:cNvSpPr txBox="1"/>
          <p:nvPr/>
        </p:nvSpPr>
        <p:spPr>
          <a:xfrm>
            <a:off x="1126225" y="3631225"/>
            <a:ext cx="1734600" cy="585000"/>
          </a:xfrm>
          <a:prstGeom prst="rect">
            <a:avLst/>
          </a:prstGeom>
          <a:solidFill>
            <a:srgbClr val="F1C232"/>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2600">
                <a:solidFill>
                  <a:schemeClr val="dk1"/>
                </a:solidFill>
                <a:latin typeface="Montserrat"/>
                <a:ea typeface="Montserrat"/>
                <a:cs typeface="Montserrat"/>
                <a:sym typeface="Montserrat"/>
              </a:rPr>
              <a:t>P</a:t>
            </a:r>
            <a:r>
              <a:rPr lang="en-GB" sz="2600">
                <a:solidFill>
                  <a:schemeClr val="dk1"/>
                </a:solidFill>
                <a:latin typeface="Montserrat"/>
                <a:ea typeface="Montserrat"/>
                <a:cs typeface="Montserrat"/>
                <a:sym typeface="Montserrat"/>
              </a:rPr>
              <a:t>acking</a:t>
            </a:r>
            <a:endParaRPr>
              <a:latin typeface="Montserrat"/>
              <a:ea typeface="Montserrat"/>
              <a:cs typeface="Montserrat"/>
              <a:sym typeface="Montserrat"/>
            </a:endParaRPr>
          </a:p>
        </p:txBody>
      </p:sp>
      <p:sp>
        <p:nvSpPr>
          <p:cNvPr id="325" name="Google Shape;325;p38"/>
          <p:cNvSpPr txBox="1"/>
          <p:nvPr/>
        </p:nvSpPr>
        <p:spPr>
          <a:xfrm>
            <a:off x="6218550" y="3631225"/>
            <a:ext cx="2125500" cy="5850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600">
                <a:solidFill>
                  <a:schemeClr val="dk1"/>
                </a:solidFill>
                <a:latin typeface="Montserrat"/>
                <a:ea typeface="Montserrat"/>
                <a:cs typeface="Montserrat"/>
                <a:sym typeface="Montserrat"/>
              </a:rPr>
              <a:t>Unp</a:t>
            </a:r>
            <a:r>
              <a:rPr lang="en-GB" sz="2600">
                <a:solidFill>
                  <a:schemeClr val="dk1"/>
                </a:solidFill>
                <a:latin typeface="Montserrat"/>
                <a:ea typeface="Montserrat"/>
                <a:cs typeface="Montserrat"/>
                <a:sym typeface="Montserrat"/>
              </a:rPr>
              <a:t>acking</a:t>
            </a:r>
            <a:endParaRPr>
              <a:latin typeface="Montserrat"/>
              <a:ea typeface="Montserrat"/>
              <a:cs typeface="Montserrat"/>
              <a:sym typeface="Montserrat"/>
            </a:endParaRPr>
          </a:p>
        </p:txBody>
      </p:sp>
      <p:sp>
        <p:nvSpPr>
          <p:cNvPr id="326" name="Google Shape;326;p38"/>
          <p:cNvSpPr txBox="1"/>
          <p:nvPr/>
        </p:nvSpPr>
        <p:spPr>
          <a:xfrm>
            <a:off x="5505500" y="3001625"/>
            <a:ext cx="2564100" cy="343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27" name="Google Shape;327;p38"/>
          <p:cNvSpPr txBox="1"/>
          <p:nvPr/>
        </p:nvSpPr>
        <p:spPr>
          <a:xfrm>
            <a:off x="951725" y="2928375"/>
            <a:ext cx="4069200" cy="4002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26"/>
                                        </p:tgtEl>
                                      </p:cBhvr>
                                    </p:animEffect>
                                    <p:set>
                                      <p:cBhvr>
                                        <p:cTn dur="1" fill="hold">
                                          <p:stCondLst>
                                            <p:cond delay="1000"/>
                                          </p:stCondLst>
                                        </p:cTn>
                                        <p:tgtEl>
                                          <p:spTgt spid="3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Methods in Tuple</a:t>
            </a:r>
            <a:endParaRPr/>
          </a:p>
        </p:txBody>
      </p:sp>
      <p:sp>
        <p:nvSpPr>
          <p:cNvPr id="333" name="Google Shape;333;p39"/>
          <p:cNvSpPr txBox="1"/>
          <p:nvPr/>
        </p:nvSpPr>
        <p:spPr>
          <a:xfrm>
            <a:off x="914400" y="3200400"/>
            <a:ext cx="4103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solidFill>
                  <a:schemeClr val="dk1"/>
                </a:solidFill>
                <a:highlight>
                  <a:srgbClr val="FFFFFF"/>
                </a:highlight>
                <a:latin typeface="Courier New"/>
                <a:ea typeface="Courier New"/>
                <a:cs typeface="Courier New"/>
                <a:sym typeface="Courier New"/>
              </a:rPr>
              <a:t>T </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1</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7</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8</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7</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5</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8</a:t>
            </a:r>
            <a:r>
              <a:rPr lang="en-GB" sz="2000">
                <a:solidFill>
                  <a:schemeClr val="dk1"/>
                </a:solidFill>
                <a:highlight>
                  <a:srgbClr val="FFFFFF"/>
                </a:highlight>
                <a:latin typeface="Courier New"/>
                <a:ea typeface="Courier New"/>
                <a:cs typeface="Courier New"/>
                <a:sym typeface="Courier New"/>
              </a:rPr>
              <a:t>, </a:t>
            </a:r>
            <a:r>
              <a:rPr lang="en-GB" sz="2000">
                <a:solidFill>
                  <a:srgbClr val="FF0000"/>
                </a:solidFill>
                <a:highlight>
                  <a:srgbClr val="FFFFFF"/>
                </a:highlight>
                <a:latin typeface="Courier New"/>
                <a:ea typeface="Courier New"/>
                <a:cs typeface="Courier New"/>
                <a:sym typeface="Courier New"/>
              </a:rPr>
              <a:t>5</a:t>
            </a:r>
            <a:r>
              <a:rPr lang="en-GB"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p:txBody>
      </p:sp>
      <p:sp>
        <p:nvSpPr>
          <p:cNvPr id="334" name="Google Shape;334;p39"/>
          <p:cNvSpPr txBox="1"/>
          <p:nvPr/>
        </p:nvSpPr>
        <p:spPr>
          <a:xfrm>
            <a:off x="924325" y="2165400"/>
            <a:ext cx="3124800" cy="912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950">
                <a:solidFill>
                  <a:schemeClr val="dk1"/>
                </a:solidFill>
                <a:highlight>
                  <a:srgbClr val="FFFFFE"/>
                </a:highlight>
                <a:latin typeface="Montserrat"/>
                <a:ea typeface="Montserrat"/>
                <a:cs typeface="Montserrat"/>
                <a:sym typeface="Montserrat"/>
              </a:rPr>
              <a:t>Syntax</a:t>
            </a:r>
            <a:endParaRPr b="1" sz="1950">
              <a:solidFill>
                <a:schemeClr val="dk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Tuple.count(</a:t>
            </a:r>
            <a:r>
              <a:rPr i="1" lang="en-GB" sz="1950">
                <a:solidFill>
                  <a:schemeClr val="accent6"/>
                </a:solidFill>
                <a:highlight>
                  <a:srgbClr val="FFFFFE"/>
                </a:highlight>
                <a:latin typeface="Courier New"/>
                <a:ea typeface="Courier New"/>
                <a:cs typeface="Courier New"/>
                <a:sym typeface="Courier New"/>
              </a:rPr>
              <a:t>value</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950">
              <a:solidFill>
                <a:schemeClr val="dk1"/>
              </a:solidFill>
              <a:highlight>
                <a:srgbClr val="FFFFFE"/>
              </a:highlight>
              <a:latin typeface="Courier New"/>
              <a:ea typeface="Courier New"/>
              <a:cs typeface="Courier New"/>
              <a:sym typeface="Courier New"/>
            </a:endParaRPr>
          </a:p>
        </p:txBody>
      </p:sp>
      <p:sp>
        <p:nvSpPr>
          <p:cNvPr id="335" name="Google Shape;335;p39"/>
          <p:cNvSpPr txBox="1"/>
          <p:nvPr/>
        </p:nvSpPr>
        <p:spPr>
          <a:xfrm>
            <a:off x="5257800" y="2133600"/>
            <a:ext cx="3294300" cy="892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950">
                <a:solidFill>
                  <a:schemeClr val="dk1"/>
                </a:solidFill>
                <a:highlight>
                  <a:srgbClr val="FFFFFE"/>
                </a:highlight>
                <a:latin typeface="Montserrat"/>
                <a:ea typeface="Montserrat"/>
                <a:cs typeface="Montserrat"/>
                <a:sym typeface="Montserrat"/>
              </a:rPr>
              <a:t>Syntax</a:t>
            </a:r>
            <a:endParaRPr b="1" sz="1950">
              <a:solidFill>
                <a:schemeClr val="dk1"/>
              </a:solidFill>
              <a:highlight>
                <a:srgbClr val="FFFFFE"/>
              </a:highlight>
              <a:latin typeface="Montserrat"/>
              <a:ea typeface="Montserrat"/>
              <a:cs typeface="Montserrat"/>
              <a:sym typeface="Montserrat"/>
            </a:endParaRPr>
          </a:p>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Tuple.index(</a:t>
            </a:r>
            <a:r>
              <a:rPr i="1" lang="en-GB" sz="1950">
                <a:solidFill>
                  <a:schemeClr val="accent6"/>
                </a:solidFill>
                <a:highlight>
                  <a:srgbClr val="FFFFFE"/>
                </a:highlight>
                <a:latin typeface="Courier New"/>
                <a:ea typeface="Courier New"/>
                <a:cs typeface="Courier New"/>
                <a:sym typeface="Courier New"/>
              </a:rPr>
              <a:t>value</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grpSp>
        <p:nvGrpSpPr>
          <p:cNvPr id="336" name="Google Shape;336;p39"/>
          <p:cNvGrpSpPr/>
          <p:nvPr/>
        </p:nvGrpSpPr>
        <p:grpSpPr>
          <a:xfrm>
            <a:off x="993763" y="1371600"/>
            <a:ext cx="6430369" cy="492600"/>
            <a:chOff x="993763" y="1371600"/>
            <a:chExt cx="6430369" cy="492600"/>
          </a:xfrm>
        </p:grpSpPr>
        <p:sp>
          <p:nvSpPr>
            <p:cNvPr id="337" name="Google Shape;337;p39"/>
            <p:cNvSpPr txBox="1"/>
            <p:nvPr/>
          </p:nvSpPr>
          <p:spPr>
            <a:xfrm>
              <a:off x="993763" y="1371600"/>
              <a:ext cx="2207700" cy="492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2000">
                  <a:solidFill>
                    <a:schemeClr val="dk1"/>
                  </a:solidFill>
                  <a:latin typeface="Courier New"/>
                  <a:ea typeface="Courier New"/>
                  <a:cs typeface="Courier New"/>
                  <a:sym typeface="Courier New"/>
                </a:rPr>
                <a:t>count()</a:t>
              </a:r>
              <a:endParaRPr sz="2000">
                <a:solidFill>
                  <a:schemeClr val="dk1"/>
                </a:solidFill>
                <a:latin typeface="Courier New"/>
                <a:ea typeface="Courier New"/>
                <a:cs typeface="Courier New"/>
                <a:sym typeface="Courier New"/>
              </a:endParaRPr>
            </a:p>
          </p:txBody>
        </p:sp>
        <p:sp>
          <p:nvSpPr>
            <p:cNvPr id="338" name="Google Shape;338;p39"/>
            <p:cNvSpPr txBox="1"/>
            <p:nvPr/>
          </p:nvSpPr>
          <p:spPr>
            <a:xfrm>
              <a:off x="5216432" y="1371600"/>
              <a:ext cx="2207700" cy="492600"/>
            </a:xfrm>
            <a:prstGeom prst="rect">
              <a:avLst/>
            </a:prstGeom>
            <a:solidFill>
              <a:srgbClr val="FF9900"/>
            </a:solid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2000">
                  <a:solidFill>
                    <a:schemeClr val="dk1"/>
                  </a:solidFill>
                  <a:latin typeface="Courier New"/>
                  <a:ea typeface="Courier New"/>
                  <a:cs typeface="Courier New"/>
                  <a:sym typeface="Courier New"/>
                </a:rPr>
                <a:t>index</a:t>
              </a:r>
              <a:r>
                <a:rPr lang="en-GB"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grpSp>
      <p:sp>
        <p:nvSpPr>
          <p:cNvPr id="339" name="Google Shape;339;p39"/>
          <p:cNvSpPr txBox="1"/>
          <p:nvPr/>
        </p:nvSpPr>
        <p:spPr>
          <a:xfrm>
            <a:off x="5410200" y="3733800"/>
            <a:ext cx="16941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T.index(</a:t>
            </a:r>
            <a:r>
              <a:rPr i="1" lang="en-GB" sz="1950">
                <a:solidFill>
                  <a:schemeClr val="accent6"/>
                </a:solidFill>
                <a:highlight>
                  <a:srgbClr val="FFFFFE"/>
                </a:highlight>
                <a:latin typeface="Courier New"/>
                <a:ea typeface="Courier New"/>
                <a:cs typeface="Courier New"/>
                <a:sym typeface="Courier New"/>
              </a:rPr>
              <a:t>5</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sp>
        <p:nvSpPr>
          <p:cNvPr id="340" name="Google Shape;340;p39"/>
          <p:cNvSpPr txBox="1"/>
          <p:nvPr/>
        </p:nvSpPr>
        <p:spPr>
          <a:xfrm>
            <a:off x="914400" y="3733800"/>
            <a:ext cx="16968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T.count(</a:t>
            </a:r>
            <a:r>
              <a:rPr i="1" lang="en-GB" sz="1950">
                <a:solidFill>
                  <a:schemeClr val="accent6"/>
                </a:solidFill>
                <a:highlight>
                  <a:srgbClr val="FFFFFE"/>
                </a:highlight>
                <a:latin typeface="Courier New"/>
                <a:ea typeface="Courier New"/>
                <a:cs typeface="Courier New"/>
                <a:sym typeface="Courier New"/>
              </a:rPr>
              <a:t>7</a:t>
            </a:r>
            <a:r>
              <a:rPr lang="en-GB" sz="1950">
                <a:solidFill>
                  <a:schemeClr val="dk1"/>
                </a:solidFill>
                <a:highlight>
                  <a:srgbClr val="FFFFFE"/>
                </a:highlight>
                <a:latin typeface="Courier New"/>
                <a:ea typeface="Courier New"/>
                <a:cs typeface="Courier New"/>
                <a:sym typeface="Courier New"/>
              </a:rPr>
              <a:t>)     </a:t>
            </a:r>
            <a:endParaRPr sz="1950">
              <a:solidFill>
                <a:schemeClr val="dk1"/>
              </a:solidFill>
              <a:highlight>
                <a:srgbClr val="FFFFFE"/>
              </a:highlight>
              <a:latin typeface="Courier New"/>
              <a:ea typeface="Courier New"/>
              <a:cs typeface="Courier New"/>
              <a:sym typeface="Courier New"/>
            </a:endParaRPr>
          </a:p>
        </p:txBody>
      </p:sp>
      <p:grpSp>
        <p:nvGrpSpPr>
          <p:cNvPr id="341" name="Google Shape;341;p39"/>
          <p:cNvGrpSpPr/>
          <p:nvPr/>
        </p:nvGrpSpPr>
        <p:grpSpPr>
          <a:xfrm>
            <a:off x="2682450" y="3733775"/>
            <a:ext cx="1256000" cy="504775"/>
            <a:chOff x="2987250" y="3733775"/>
            <a:chExt cx="1256000" cy="504775"/>
          </a:xfrm>
        </p:grpSpPr>
        <p:sp>
          <p:nvSpPr>
            <p:cNvPr id="342" name="Google Shape;342;p39"/>
            <p:cNvSpPr/>
            <p:nvPr/>
          </p:nvSpPr>
          <p:spPr>
            <a:xfrm rot="-5400000">
              <a:off x="2987250" y="3809850"/>
              <a:ext cx="428700" cy="42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txBox="1"/>
            <p:nvPr/>
          </p:nvSpPr>
          <p:spPr>
            <a:xfrm>
              <a:off x="3579650" y="3733775"/>
              <a:ext cx="66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Montserrat"/>
                  <a:ea typeface="Montserrat"/>
                  <a:cs typeface="Montserrat"/>
                  <a:sym typeface="Montserrat"/>
                </a:rPr>
                <a:t>2</a:t>
              </a:r>
              <a:endParaRPr b="1" sz="2000">
                <a:latin typeface="Montserrat"/>
                <a:ea typeface="Montserrat"/>
                <a:cs typeface="Montserrat"/>
                <a:sym typeface="Montserrat"/>
              </a:endParaRPr>
            </a:p>
          </p:txBody>
        </p:sp>
      </p:grpSp>
      <p:grpSp>
        <p:nvGrpSpPr>
          <p:cNvPr id="344" name="Google Shape;344;p39"/>
          <p:cNvGrpSpPr/>
          <p:nvPr/>
        </p:nvGrpSpPr>
        <p:grpSpPr>
          <a:xfrm>
            <a:off x="7178250" y="3733775"/>
            <a:ext cx="1256000" cy="504775"/>
            <a:chOff x="2987250" y="3733775"/>
            <a:chExt cx="1256000" cy="504775"/>
          </a:xfrm>
        </p:grpSpPr>
        <p:sp>
          <p:nvSpPr>
            <p:cNvPr id="345" name="Google Shape;345;p39"/>
            <p:cNvSpPr/>
            <p:nvPr/>
          </p:nvSpPr>
          <p:spPr>
            <a:xfrm rot="-5400000">
              <a:off x="2987250" y="3809850"/>
              <a:ext cx="428700" cy="42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
            <p:cNvSpPr txBox="1"/>
            <p:nvPr/>
          </p:nvSpPr>
          <p:spPr>
            <a:xfrm>
              <a:off x="3579650" y="3733775"/>
              <a:ext cx="66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latin typeface="Montserrat"/>
                  <a:ea typeface="Montserrat"/>
                  <a:cs typeface="Montserrat"/>
                  <a:sym typeface="Montserrat"/>
                </a:rPr>
                <a:t>4</a:t>
              </a:r>
              <a:endParaRPr b="1" sz="2000">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0"/>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Tuple: Code Demo</a:t>
            </a:r>
            <a:endParaRPr/>
          </a:p>
        </p:txBody>
      </p:sp>
      <p:sp>
        <p:nvSpPr>
          <p:cNvPr id="352" name="Google Shape;35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Range</a:t>
            </a:r>
            <a:endParaRPr/>
          </a:p>
        </p:txBody>
      </p:sp>
      <p:sp>
        <p:nvSpPr>
          <p:cNvPr id="363" name="Google Shape;363;p42"/>
          <p:cNvSpPr txBox="1"/>
          <p:nvPr>
            <p:ph idx="1" type="body"/>
          </p:nvPr>
        </p:nvSpPr>
        <p:spPr>
          <a:xfrm>
            <a:off x="556525" y="1024900"/>
            <a:ext cx="3348600" cy="29301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accent1"/>
              </a:buClr>
              <a:buSzPts val="1800"/>
              <a:buAutoNum type="arabicPeriod"/>
            </a:pPr>
            <a:r>
              <a:rPr b="1" i="1" lang="en-GB">
                <a:solidFill>
                  <a:schemeClr val="accent1"/>
                </a:solidFill>
              </a:rPr>
              <a:t>range</a:t>
            </a:r>
            <a:r>
              <a:rPr i="1" lang="en-GB">
                <a:solidFill>
                  <a:schemeClr val="accent1"/>
                </a:solidFill>
              </a:rPr>
              <a:t>(stop) </a:t>
            </a:r>
            <a:endParaRPr i="1">
              <a:solidFill>
                <a:schemeClr val="accent1"/>
              </a:solidFill>
            </a:endParaRPr>
          </a:p>
          <a:p>
            <a:pPr indent="0" lvl="0" marL="457200" rtl="0" algn="l">
              <a:lnSpc>
                <a:spcPct val="150000"/>
              </a:lnSpc>
              <a:spcBef>
                <a:spcPts val="0"/>
              </a:spcBef>
              <a:spcAft>
                <a:spcPts val="0"/>
              </a:spcAft>
              <a:buNone/>
            </a:pPr>
            <a:r>
              <a:t/>
            </a:r>
            <a:endParaRPr i="1">
              <a:solidFill>
                <a:schemeClr val="accent1"/>
              </a:solidFill>
            </a:endParaRPr>
          </a:p>
          <a:p>
            <a:pPr indent="0" lvl="0" marL="457200" rtl="0" algn="l">
              <a:lnSpc>
                <a:spcPct val="150000"/>
              </a:lnSpc>
              <a:spcBef>
                <a:spcPts val="0"/>
              </a:spcBef>
              <a:spcAft>
                <a:spcPts val="0"/>
              </a:spcAft>
              <a:buNone/>
            </a:pPr>
            <a:r>
              <a:t/>
            </a:r>
            <a:endParaRPr i="1">
              <a:solidFill>
                <a:schemeClr val="accent1"/>
              </a:solidFill>
            </a:endParaRPr>
          </a:p>
          <a:p>
            <a:pPr indent="-342900" lvl="0" marL="457200" rtl="0" algn="l">
              <a:lnSpc>
                <a:spcPct val="150000"/>
              </a:lnSpc>
              <a:spcBef>
                <a:spcPts val="0"/>
              </a:spcBef>
              <a:spcAft>
                <a:spcPts val="0"/>
              </a:spcAft>
              <a:buClr>
                <a:schemeClr val="accent1"/>
              </a:buClr>
              <a:buSzPts val="1800"/>
              <a:buAutoNum type="arabicPeriod"/>
            </a:pPr>
            <a:r>
              <a:rPr b="1" i="1" lang="en-GB">
                <a:solidFill>
                  <a:schemeClr val="accent1"/>
                </a:solidFill>
              </a:rPr>
              <a:t>range</a:t>
            </a:r>
            <a:r>
              <a:rPr i="1" lang="en-GB">
                <a:solidFill>
                  <a:schemeClr val="accent1"/>
                </a:solidFill>
              </a:rPr>
              <a:t>(start, stop) </a:t>
            </a:r>
            <a:r>
              <a:rPr b="1" i="1" lang="en-GB">
                <a:solidFill>
                  <a:schemeClr val="lt1"/>
                </a:solidFill>
              </a:rPr>
              <a:t>n</a:t>
            </a:r>
            <a:endParaRPr b="1" i="1">
              <a:solidFill>
                <a:schemeClr val="lt1"/>
              </a:solidFill>
            </a:endParaRPr>
          </a:p>
          <a:p>
            <a:pPr indent="0" lvl="0" marL="457200" rtl="0" algn="l">
              <a:lnSpc>
                <a:spcPct val="150000"/>
              </a:lnSpc>
              <a:spcBef>
                <a:spcPts val="0"/>
              </a:spcBef>
              <a:spcAft>
                <a:spcPts val="0"/>
              </a:spcAft>
              <a:buNone/>
            </a:pPr>
            <a:r>
              <a:rPr b="1" i="1" lang="en-GB">
                <a:solidFill>
                  <a:schemeClr val="lt1"/>
                </a:solidFill>
              </a:rPr>
              <a:t>e</a:t>
            </a:r>
            <a:r>
              <a:rPr i="1" lang="en-GB">
                <a:solidFill>
                  <a:schemeClr val="lt1"/>
                </a:solidFill>
              </a:rPr>
              <a:t>(stop) </a:t>
            </a:r>
            <a:endParaRPr i="1">
              <a:solidFill>
                <a:schemeClr val="lt1"/>
              </a:solidFill>
            </a:endParaRPr>
          </a:p>
          <a:p>
            <a:pPr indent="0" lvl="0" marL="457200" rtl="0" algn="l">
              <a:lnSpc>
                <a:spcPct val="150000"/>
              </a:lnSpc>
              <a:spcBef>
                <a:spcPts val="0"/>
              </a:spcBef>
              <a:spcAft>
                <a:spcPts val="0"/>
              </a:spcAft>
              <a:buNone/>
            </a:pPr>
            <a:r>
              <a:t/>
            </a:r>
            <a:endParaRPr i="1">
              <a:solidFill>
                <a:schemeClr val="lt1"/>
              </a:solidFill>
            </a:endParaRPr>
          </a:p>
          <a:p>
            <a:pPr indent="-342900" lvl="0" marL="457200" rtl="0" algn="l">
              <a:lnSpc>
                <a:spcPct val="150000"/>
              </a:lnSpc>
              <a:spcBef>
                <a:spcPts val="0"/>
              </a:spcBef>
              <a:spcAft>
                <a:spcPts val="0"/>
              </a:spcAft>
              <a:buClr>
                <a:schemeClr val="accent1"/>
              </a:buClr>
              <a:buSzPts val="1800"/>
              <a:buAutoNum type="arabicPeriod"/>
            </a:pPr>
            <a:r>
              <a:rPr b="1" i="1" lang="en-GB">
                <a:solidFill>
                  <a:schemeClr val="accent1"/>
                </a:solidFill>
              </a:rPr>
              <a:t>range</a:t>
            </a:r>
            <a:r>
              <a:rPr i="1" lang="en-GB">
                <a:solidFill>
                  <a:schemeClr val="accent1"/>
                </a:solidFill>
              </a:rPr>
              <a:t>(start, stop, step) </a:t>
            </a:r>
            <a:endParaRPr i="1">
              <a:solidFill>
                <a:schemeClr val="accent1"/>
              </a:solidFill>
            </a:endParaRPr>
          </a:p>
          <a:p>
            <a:pPr indent="0" lvl="0" marL="0" rtl="0" algn="l">
              <a:spcBef>
                <a:spcPts val="0"/>
              </a:spcBef>
              <a:spcAft>
                <a:spcPts val="1600"/>
              </a:spcAft>
              <a:buNone/>
            </a:pPr>
            <a:r>
              <a:t/>
            </a:r>
            <a:endParaRPr>
              <a:solidFill>
                <a:schemeClr val="accent1"/>
              </a:solidFill>
            </a:endParaRPr>
          </a:p>
        </p:txBody>
      </p:sp>
      <p:sp>
        <p:nvSpPr>
          <p:cNvPr id="364" name="Google Shape;364;p42"/>
          <p:cNvSpPr txBox="1"/>
          <p:nvPr/>
        </p:nvSpPr>
        <p:spPr>
          <a:xfrm>
            <a:off x="3878825" y="3461525"/>
            <a:ext cx="4727700" cy="75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GB" sz="1600">
                <a:latin typeface="Courier New"/>
                <a:ea typeface="Courier New"/>
                <a:cs typeface="Courier New"/>
                <a:sym typeface="Courier New"/>
              </a:rPr>
              <a:t>&gt;&gt;&gt; list(</a:t>
            </a:r>
            <a:r>
              <a:rPr i="1" lang="en-GB" sz="1600">
                <a:solidFill>
                  <a:srgbClr val="B45F06"/>
                </a:solidFill>
                <a:latin typeface="Courier New"/>
                <a:ea typeface="Courier New"/>
                <a:cs typeface="Courier New"/>
                <a:sym typeface="Courier New"/>
              </a:rPr>
              <a:t>range</a:t>
            </a:r>
            <a:r>
              <a:rPr i="1" lang="en-GB" sz="1600">
                <a:latin typeface="Courier New"/>
                <a:ea typeface="Courier New"/>
                <a:cs typeface="Courier New"/>
                <a:sym typeface="Courier New"/>
              </a:rPr>
              <a:t>(</a:t>
            </a:r>
            <a:r>
              <a:rPr i="1" lang="en-GB" sz="1600">
                <a:solidFill>
                  <a:srgbClr val="09885A"/>
                </a:solidFill>
                <a:latin typeface="Courier New"/>
                <a:ea typeface="Courier New"/>
                <a:cs typeface="Courier New"/>
                <a:sym typeface="Courier New"/>
              </a:rPr>
              <a:t>1</a:t>
            </a:r>
            <a:r>
              <a:rPr i="1" lang="en-GB" sz="1600">
                <a:latin typeface="Courier New"/>
                <a:ea typeface="Courier New"/>
                <a:cs typeface="Courier New"/>
                <a:sym typeface="Courier New"/>
              </a:rPr>
              <a:t>, </a:t>
            </a:r>
            <a:r>
              <a:rPr i="1" lang="en-GB" sz="1600">
                <a:solidFill>
                  <a:srgbClr val="09885A"/>
                </a:solidFill>
                <a:latin typeface="Courier New"/>
                <a:ea typeface="Courier New"/>
                <a:cs typeface="Courier New"/>
                <a:sym typeface="Courier New"/>
              </a:rPr>
              <a:t>11</a:t>
            </a:r>
            <a:r>
              <a:rPr i="1" lang="en-GB" sz="1600">
                <a:latin typeface="Courier New"/>
                <a:ea typeface="Courier New"/>
                <a:cs typeface="Courier New"/>
                <a:sym typeface="Courier New"/>
              </a:rPr>
              <a:t>, </a:t>
            </a:r>
            <a:r>
              <a:rPr i="1" lang="en-GB" sz="1600">
                <a:solidFill>
                  <a:srgbClr val="09885A"/>
                </a:solidFill>
                <a:latin typeface="Courier New"/>
                <a:ea typeface="Courier New"/>
                <a:cs typeface="Courier New"/>
                <a:sym typeface="Courier New"/>
              </a:rPr>
              <a:t>2</a:t>
            </a:r>
            <a:r>
              <a:rPr i="1" lang="en-GB" sz="1600">
                <a:latin typeface="Courier New"/>
                <a:ea typeface="Courier New"/>
                <a:cs typeface="Courier New"/>
                <a:sym typeface="Courier New"/>
              </a:rPr>
              <a:t>)) </a:t>
            </a:r>
            <a:r>
              <a:rPr i="1" lang="en-GB" sz="1600">
                <a:solidFill>
                  <a:srgbClr val="6AA84F"/>
                </a:solidFill>
                <a:latin typeface="Courier New"/>
                <a:ea typeface="Courier New"/>
                <a:cs typeface="Courier New"/>
                <a:sym typeface="Courier New"/>
              </a:rPr>
              <a:t>#Increment</a:t>
            </a:r>
            <a:endParaRPr i="1" sz="1600">
              <a:solidFill>
                <a:srgbClr val="6AA84F"/>
              </a:solidFill>
              <a:latin typeface="Courier New"/>
              <a:ea typeface="Courier New"/>
              <a:cs typeface="Courier New"/>
              <a:sym typeface="Courier New"/>
            </a:endParaRPr>
          </a:p>
          <a:p>
            <a:pPr indent="0" lvl="0" marL="0" rtl="0" algn="l">
              <a:lnSpc>
                <a:spcPct val="150000"/>
              </a:lnSpc>
              <a:spcBef>
                <a:spcPts val="0"/>
              </a:spcBef>
              <a:spcAft>
                <a:spcPts val="0"/>
              </a:spcAft>
              <a:buNone/>
            </a:pPr>
            <a:r>
              <a:rPr i="1" lang="en-GB" sz="1600">
                <a:latin typeface="Courier New"/>
                <a:ea typeface="Courier New"/>
                <a:cs typeface="Courier New"/>
                <a:sym typeface="Courier New"/>
              </a:rPr>
              <a:t>[ 1, 3, 5, 7, 9]</a:t>
            </a:r>
            <a:endParaRPr i="1" sz="1600">
              <a:latin typeface="Courier New"/>
              <a:ea typeface="Courier New"/>
              <a:cs typeface="Courier New"/>
              <a:sym typeface="Courier New"/>
            </a:endParaRPr>
          </a:p>
          <a:p>
            <a:pPr indent="0" lvl="0" marL="0" rtl="0" algn="l">
              <a:spcBef>
                <a:spcPts val="0"/>
              </a:spcBef>
              <a:spcAft>
                <a:spcPts val="0"/>
              </a:spcAft>
              <a:buNone/>
            </a:pPr>
            <a:r>
              <a:t/>
            </a:r>
            <a:endParaRPr sz="1500">
              <a:latin typeface="Montserrat"/>
              <a:ea typeface="Montserrat"/>
              <a:cs typeface="Montserrat"/>
              <a:sym typeface="Montserrat"/>
            </a:endParaRPr>
          </a:p>
        </p:txBody>
      </p:sp>
      <p:sp>
        <p:nvSpPr>
          <p:cNvPr id="365" name="Google Shape;365;p42"/>
          <p:cNvSpPr txBox="1"/>
          <p:nvPr/>
        </p:nvSpPr>
        <p:spPr>
          <a:xfrm>
            <a:off x="3878825" y="4218125"/>
            <a:ext cx="4863300" cy="75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GB" sz="1600">
                <a:latin typeface="Courier New"/>
                <a:ea typeface="Courier New"/>
                <a:cs typeface="Courier New"/>
                <a:sym typeface="Courier New"/>
              </a:rPr>
              <a:t>&gt;&gt;&gt; list(</a:t>
            </a:r>
            <a:r>
              <a:rPr i="1" lang="en-GB" sz="1600">
                <a:solidFill>
                  <a:srgbClr val="B45F06"/>
                </a:solidFill>
                <a:latin typeface="Courier New"/>
                <a:ea typeface="Courier New"/>
                <a:cs typeface="Courier New"/>
                <a:sym typeface="Courier New"/>
              </a:rPr>
              <a:t>range</a:t>
            </a:r>
            <a:r>
              <a:rPr i="1" lang="en-GB" sz="1600">
                <a:latin typeface="Courier New"/>
                <a:ea typeface="Courier New"/>
                <a:cs typeface="Courier New"/>
                <a:sym typeface="Courier New"/>
              </a:rPr>
              <a:t>(</a:t>
            </a:r>
            <a:r>
              <a:rPr i="1" lang="en-GB" sz="1600">
                <a:solidFill>
                  <a:srgbClr val="09885A"/>
                </a:solidFill>
                <a:latin typeface="Courier New"/>
                <a:ea typeface="Courier New"/>
                <a:cs typeface="Courier New"/>
                <a:sym typeface="Courier New"/>
              </a:rPr>
              <a:t>1</a:t>
            </a:r>
            <a:r>
              <a:rPr i="1" lang="en-GB" sz="1600">
                <a:latin typeface="Courier New"/>
                <a:ea typeface="Courier New"/>
                <a:cs typeface="Courier New"/>
                <a:sym typeface="Courier New"/>
              </a:rPr>
              <a:t>, </a:t>
            </a:r>
            <a:r>
              <a:rPr i="1" lang="en-GB" sz="1600">
                <a:solidFill>
                  <a:srgbClr val="09885A"/>
                </a:solidFill>
                <a:latin typeface="Courier New"/>
                <a:ea typeface="Courier New"/>
                <a:cs typeface="Courier New"/>
                <a:sym typeface="Courier New"/>
              </a:rPr>
              <a:t>-11</a:t>
            </a:r>
            <a:r>
              <a:rPr i="1" lang="en-GB" sz="1600">
                <a:latin typeface="Courier New"/>
                <a:ea typeface="Courier New"/>
                <a:cs typeface="Courier New"/>
                <a:sym typeface="Courier New"/>
              </a:rPr>
              <a:t>, </a:t>
            </a:r>
            <a:r>
              <a:rPr i="1" lang="en-GB" sz="1600">
                <a:solidFill>
                  <a:srgbClr val="09885A"/>
                </a:solidFill>
                <a:latin typeface="Courier New"/>
                <a:ea typeface="Courier New"/>
                <a:cs typeface="Courier New"/>
                <a:sym typeface="Courier New"/>
              </a:rPr>
              <a:t>-2</a:t>
            </a:r>
            <a:r>
              <a:rPr i="1" lang="en-GB" sz="1600">
                <a:latin typeface="Courier New"/>
                <a:ea typeface="Courier New"/>
                <a:cs typeface="Courier New"/>
                <a:sym typeface="Courier New"/>
              </a:rPr>
              <a:t>)) </a:t>
            </a:r>
            <a:r>
              <a:rPr i="1" lang="en-GB" sz="1600">
                <a:solidFill>
                  <a:schemeClr val="accent5"/>
                </a:solidFill>
                <a:latin typeface="Courier New"/>
                <a:ea typeface="Courier New"/>
                <a:cs typeface="Courier New"/>
                <a:sym typeface="Courier New"/>
              </a:rPr>
              <a:t>#Decrement</a:t>
            </a:r>
            <a:endParaRPr i="1" sz="1600">
              <a:solidFill>
                <a:schemeClr val="accent5"/>
              </a:solidFill>
              <a:latin typeface="Courier New"/>
              <a:ea typeface="Courier New"/>
              <a:cs typeface="Courier New"/>
              <a:sym typeface="Courier New"/>
            </a:endParaRPr>
          </a:p>
          <a:p>
            <a:pPr indent="0" lvl="0" marL="0" rtl="0" algn="l">
              <a:lnSpc>
                <a:spcPct val="150000"/>
              </a:lnSpc>
              <a:spcBef>
                <a:spcPts val="0"/>
              </a:spcBef>
              <a:spcAft>
                <a:spcPts val="0"/>
              </a:spcAft>
              <a:buNone/>
            </a:pPr>
            <a:r>
              <a:rPr i="1" lang="en-GB" sz="1600">
                <a:latin typeface="Courier New"/>
                <a:ea typeface="Courier New"/>
                <a:cs typeface="Courier New"/>
                <a:sym typeface="Courier New"/>
              </a:rPr>
              <a:t>[ 1,-1, -3, -5, -7, -9]</a:t>
            </a:r>
            <a:endParaRPr i="1" sz="1600">
              <a:latin typeface="Courier New"/>
              <a:ea typeface="Courier New"/>
              <a:cs typeface="Courier New"/>
              <a:sym typeface="Courier New"/>
            </a:endParaRPr>
          </a:p>
          <a:p>
            <a:pPr indent="0" lvl="0" marL="0" rtl="0" algn="l">
              <a:spcBef>
                <a:spcPts val="0"/>
              </a:spcBef>
              <a:spcAft>
                <a:spcPts val="0"/>
              </a:spcAft>
              <a:buNone/>
            </a:pPr>
            <a:r>
              <a:t/>
            </a:r>
            <a:endParaRPr sz="1500">
              <a:latin typeface="Montserrat"/>
              <a:ea typeface="Montserrat"/>
              <a:cs typeface="Montserrat"/>
              <a:sym typeface="Montserrat"/>
            </a:endParaRPr>
          </a:p>
        </p:txBody>
      </p:sp>
      <p:sp>
        <p:nvSpPr>
          <p:cNvPr id="366" name="Google Shape;366;p42"/>
          <p:cNvSpPr txBox="1"/>
          <p:nvPr/>
        </p:nvSpPr>
        <p:spPr>
          <a:xfrm>
            <a:off x="3878825" y="1021775"/>
            <a:ext cx="3013500" cy="75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GB" sz="1600">
                <a:latin typeface="Courier New"/>
                <a:ea typeface="Courier New"/>
                <a:cs typeface="Courier New"/>
                <a:sym typeface="Courier New"/>
              </a:rPr>
              <a:t>&gt;&gt;&gt; list(</a:t>
            </a:r>
            <a:r>
              <a:rPr i="1" lang="en-GB" sz="1600">
                <a:solidFill>
                  <a:srgbClr val="B45F06"/>
                </a:solidFill>
                <a:latin typeface="Courier New"/>
                <a:ea typeface="Courier New"/>
                <a:cs typeface="Courier New"/>
                <a:sym typeface="Courier New"/>
              </a:rPr>
              <a:t>range</a:t>
            </a:r>
            <a:r>
              <a:rPr i="1" lang="en-GB" sz="1600">
                <a:latin typeface="Courier New"/>
                <a:ea typeface="Courier New"/>
                <a:cs typeface="Courier New"/>
                <a:sym typeface="Courier New"/>
              </a:rPr>
              <a:t>(</a:t>
            </a:r>
            <a:r>
              <a:rPr i="1" lang="en-GB" sz="1600">
                <a:solidFill>
                  <a:srgbClr val="09885A"/>
                </a:solidFill>
                <a:latin typeface="Courier New"/>
                <a:ea typeface="Courier New"/>
                <a:cs typeface="Courier New"/>
                <a:sym typeface="Courier New"/>
              </a:rPr>
              <a:t>5</a:t>
            </a:r>
            <a:r>
              <a:rPr i="1" lang="en-GB" sz="1600">
                <a:latin typeface="Courier New"/>
                <a:ea typeface="Courier New"/>
                <a:cs typeface="Courier New"/>
                <a:sym typeface="Courier New"/>
              </a:rPr>
              <a:t>))</a:t>
            </a:r>
            <a:endParaRPr i="1" sz="16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500"/>
              <a:buFont typeface="Arial"/>
              <a:buNone/>
            </a:pPr>
            <a:r>
              <a:rPr i="1" lang="en-GB" sz="1600">
                <a:latin typeface="Courier New"/>
                <a:ea typeface="Courier New"/>
                <a:cs typeface="Courier New"/>
                <a:sym typeface="Courier New"/>
              </a:rPr>
              <a:t>[0, 1, 2, 3, 4]</a:t>
            </a:r>
            <a:endParaRPr i="1" sz="1600">
              <a:latin typeface="Courier New"/>
              <a:ea typeface="Courier New"/>
              <a:cs typeface="Courier New"/>
              <a:sym typeface="Courier New"/>
            </a:endParaRPr>
          </a:p>
          <a:p>
            <a:pPr indent="0" lvl="0" marL="0" rtl="0" algn="l">
              <a:spcBef>
                <a:spcPts val="0"/>
              </a:spcBef>
              <a:spcAft>
                <a:spcPts val="0"/>
              </a:spcAft>
              <a:buNone/>
            </a:pPr>
            <a:r>
              <a:t/>
            </a:r>
            <a:endParaRPr sz="1500">
              <a:latin typeface="Montserrat"/>
              <a:ea typeface="Montserrat"/>
              <a:cs typeface="Montserrat"/>
              <a:sym typeface="Montserrat"/>
            </a:endParaRPr>
          </a:p>
        </p:txBody>
      </p:sp>
      <p:sp>
        <p:nvSpPr>
          <p:cNvPr id="367" name="Google Shape;367;p42"/>
          <p:cNvSpPr txBox="1"/>
          <p:nvPr/>
        </p:nvSpPr>
        <p:spPr>
          <a:xfrm>
            <a:off x="1019425" y="1135275"/>
            <a:ext cx="1621800" cy="312900"/>
          </a:xfrm>
          <a:prstGeom prst="rect">
            <a:avLst/>
          </a:prstGeom>
          <a:noFill/>
          <a:ln cap="flat" cmpd="sng" w="38100">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68" name="Google Shape;368;p42"/>
          <p:cNvSpPr txBox="1"/>
          <p:nvPr/>
        </p:nvSpPr>
        <p:spPr>
          <a:xfrm>
            <a:off x="3878825" y="2275336"/>
            <a:ext cx="3013500" cy="75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GB" sz="1600">
                <a:latin typeface="Courier New"/>
                <a:ea typeface="Courier New"/>
                <a:cs typeface="Courier New"/>
                <a:sym typeface="Courier New"/>
              </a:rPr>
              <a:t>&gt;&gt;&gt; list(</a:t>
            </a:r>
            <a:r>
              <a:rPr i="1" lang="en-GB" sz="1600">
                <a:solidFill>
                  <a:srgbClr val="B45F06"/>
                </a:solidFill>
                <a:latin typeface="Courier New"/>
                <a:ea typeface="Courier New"/>
                <a:cs typeface="Courier New"/>
                <a:sym typeface="Courier New"/>
              </a:rPr>
              <a:t>range</a:t>
            </a:r>
            <a:r>
              <a:rPr i="1" lang="en-GB" sz="1600">
                <a:latin typeface="Courier New"/>
                <a:ea typeface="Courier New"/>
                <a:cs typeface="Courier New"/>
                <a:sym typeface="Courier New"/>
              </a:rPr>
              <a:t>(</a:t>
            </a:r>
            <a:r>
              <a:rPr i="1" lang="en-GB" sz="1600">
                <a:solidFill>
                  <a:srgbClr val="09885A"/>
                </a:solidFill>
                <a:latin typeface="Courier New"/>
                <a:ea typeface="Courier New"/>
                <a:cs typeface="Courier New"/>
                <a:sym typeface="Courier New"/>
              </a:rPr>
              <a:t>2</a:t>
            </a:r>
            <a:r>
              <a:rPr i="1" lang="en-GB" sz="1600">
                <a:latin typeface="Courier New"/>
                <a:ea typeface="Courier New"/>
                <a:cs typeface="Courier New"/>
                <a:sym typeface="Courier New"/>
              </a:rPr>
              <a:t>, </a:t>
            </a:r>
            <a:r>
              <a:rPr i="1" lang="en-GB" sz="1600">
                <a:solidFill>
                  <a:srgbClr val="09885A"/>
                </a:solidFill>
                <a:latin typeface="Courier New"/>
                <a:ea typeface="Courier New"/>
                <a:cs typeface="Courier New"/>
                <a:sym typeface="Courier New"/>
              </a:rPr>
              <a:t>8</a:t>
            </a:r>
            <a:r>
              <a:rPr i="1" lang="en-GB" sz="1600">
                <a:latin typeface="Courier New"/>
                <a:ea typeface="Courier New"/>
                <a:cs typeface="Courier New"/>
                <a:sym typeface="Courier New"/>
              </a:rPr>
              <a:t>))</a:t>
            </a:r>
            <a:endParaRPr i="1" sz="1600">
              <a:latin typeface="Courier New"/>
              <a:ea typeface="Courier New"/>
              <a:cs typeface="Courier New"/>
              <a:sym typeface="Courier New"/>
            </a:endParaRPr>
          </a:p>
          <a:p>
            <a:pPr indent="0" lvl="0" marL="0" rtl="0" algn="l">
              <a:lnSpc>
                <a:spcPct val="150000"/>
              </a:lnSpc>
              <a:spcBef>
                <a:spcPts val="0"/>
              </a:spcBef>
              <a:spcAft>
                <a:spcPts val="0"/>
              </a:spcAft>
              <a:buNone/>
            </a:pPr>
            <a:r>
              <a:rPr i="1" lang="en-GB" sz="1600">
                <a:latin typeface="Courier New"/>
                <a:ea typeface="Courier New"/>
                <a:cs typeface="Courier New"/>
                <a:sym typeface="Courier New"/>
              </a:rPr>
              <a:t>[ 2, 3, 4, 5, 6, 7]</a:t>
            </a:r>
            <a:endParaRPr i="1" sz="1600">
              <a:latin typeface="Courier New"/>
              <a:ea typeface="Courier New"/>
              <a:cs typeface="Courier New"/>
              <a:sym typeface="Courier New"/>
            </a:endParaRPr>
          </a:p>
          <a:p>
            <a:pPr indent="0" lvl="0" marL="0" rtl="0" algn="l">
              <a:spcBef>
                <a:spcPts val="0"/>
              </a:spcBef>
              <a:spcAft>
                <a:spcPts val="0"/>
              </a:spcAft>
              <a:buNone/>
            </a:pPr>
            <a:r>
              <a:t/>
            </a:r>
            <a:endParaRPr sz="1500">
              <a:latin typeface="Montserrat"/>
              <a:ea typeface="Montserrat"/>
              <a:cs typeface="Montserrat"/>
              <a:sym typeface="Montserrat"/>
            </a:endParaRPr>
          </a:p>
        </p:txBody>
      </p:sp>
      <p:sp>
        <p:nvSpPr>
          <p:cNvPr id="369" name="Google Shape;369;p42"/>
          <p:cNvSpPr txBox="1"/>
          <p:nvPr/>
        </p:nvSpPr>
        <p:spPr>
          <a:xfrm>
            <a:off x="1067575" y="2289850"/>
            <a:ext cx="2129700" cy="400200"/>
          </a:xfrm>
          <a:prstGeom prst="rect">
            <a:avLst/>
          </a:prstGeom>
          <a:noFill/>
          <a:ln cap="flat" cmpd="sng" w="38100">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70" name="Google Shape;370;p42"/>
          <p:cNvSpPr txBox="1"/>
          <p:nvPr/>
        </p:nvSpPr>
        <p:spPr>
          <a:xfrm>
            <a:off x="1067575" y="3537725"/>
            <a:ext cx="2697300" cy="400200"/>
          </a:xfrm>
          <a:prstGeom prst="rect">
            <a:avLst/>
          </a:prstGeom>
          <a:noFill/>
          <a:ln cap="flat" cmpd="sng" w="38100">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66"/>
                                        </p:tgtEl>
                                      </p:cBhvr>
                                    </p:animEffect>
                                    <p:set>
                                      <p:cBhvr>
                                        <p:cTn dur="1" fill="hold">
                                          <p:stCondLst>
                                            <p:cond delay="1000"/>
                                          </p:stCondLst>
                                        </p:cTn>
                                        <p:tgtEl>
                                          <p:spTgt spid="3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67"/>
                                        </p:tgtEl>
                                      </p:cBhvr>
                                    </p:animEffect>
                                    <p:set>
                                      <p:cBhvr>
                                        <p:cTn dur="1" fill="hold">
                                          <p:stCondLst>
                                            <p:cond delay="1000"/>
                                          </p:stCondLst>
                                        </p:cTn>
                                        <p:tgtEl>
                                          <p:spTgt spid="3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68"/>
                                        </p:tgtEl>
                                      </p:cBhvr>
                                    </p:animEffect>
                                    <p:set>
                                      <p:cBhvr>
                                        <p:cTn dur="1" fill="hold">
                                          <p:stCondLst>
                                            <p:cond delay="1000"/>
                                          </p:stCondLst>
                                        </p:cTn>
                                        <p:tgtEl>
                                          <p:spTgt spid="3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xit" presetID="10" presetSubtype="0">
                                  <p:stCondLst>
                                    <p:cond delay="0"/>
                                  </p:stCondLst>
                                  <p:childTnLst>
                                    <p:animEffect filter="fade" transition="out">
                                      <p:cBhvr>
                                        <p:cTn dur="1000"/>
                                        <p:tgtEl>
                                          <p:spTgt spid="369"/>
                                        </p:tgtEl>
                                      </p:cBhvr>
                                    </p:animEffect>
                                    <p:set>
                                      <p:cBhvr>
                                        <p:cTn dur="1" fill="hold">
                                          <p:stCondLst>
                                            <p:cond delay="1000"/>
                                          </p:stCondLst>
                                        </p:cTn>
                                        <p:tgtEl>
                                          <p:spTgt spid="3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Range: Code Demo</a:t>
            </a:r>
            <a:endParaRPr/>
          </a:p>
        </p:txBody>
      </p:sp>
      <p:sp>
        <p:nvSpPr>
          <p:cNvPr id="376" name="Google Shape;37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286500"/>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t>A list contains a sequence of items</a:t>
            </a:r>
            <a:r>
              <a:rPr lang="en-GB"/>
              <a:t>.</a:t>
            </a:r>
            <a:endParaRPr/>
          </a:p>
        </p:txBody>
      </p:sp>
      <p:sp>
        <p:nvSpPr>
          <p:cNvPr id="124" name="Google Shape;124;p26"/>
          <p:cNvSpPr txBox="1"/>
          <p:nvPr/>
        </p:nvSpPr>
        <p:spPr>
          <a:xfrm>
            <a:off x="1419900" y="1489875"/>
            <a:ext cx="5924100" cy="118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i="0" sz="1900" u="none" cap="none" strike="noStrike">
              <a:solidFill>
                <a:srgbClr val="000000"/>
              </a:solidFill>
              <a:latin typeface="Montserrat"/>
              <a:ea typeface="Montserrat"/>
              <a:cs typeface="Montserrat"/>
              <a:sym typeface="Montserrat"/>
            </a:endParaRPr>
          </a:p>
          <a:p>
            <a:pPr indent="457200" lvl="0" marL="457200" marR="0" rtl="0" algn="l">
              <a:lnSpc>
                <a:spcPct val="100000"/>
              </a:lnSpc>
              <a:spcBef>
                <a:spcPts val="0"/>
              </a:spcBef>
              <a:spcAft>
                <a:spcPts val="0"/>
              </a:spcAft>
              <a:buClr>
                <a:srgbClr val="000000"/>
              </a:buClr>
              <a:buSzPts val="1400"/>
              <a:buFont typeface="Arial"/>
              <a:buNone/>
            </a:pPr>
            <a:r>
              <a:rPr lang="en-GB" sz="1800">
                <a:latin typeface="Courier New"/>
                <a:ea typeface="Courier New"/>
                <a:cs typeface="Courier New"/>
                <a:sym typeface="Courier New"/>
              </a:rPr>
              <a:t>N</a:t>
            </a:r>
            <a:r>
              <a:rPr i="0" lang="en-GB" sz="1800" u="none" cap="none" strike="noStrike">
                <a:solidFill>
                  <a:srgbClr val="000000"/>
                </a:solidFill>
                <a:latin typeface="Courier New"/>
                <a:ea typeface="Courier New"/>
                <a:cs typeface="Courier New"/>
                <a:sym typeface="Courier New"/>
              </a:rPr>
              <a:t>um = [</a:t>
            </a:r>
            <a:r>
              <a:rPr i="0" lang="en-GB" sz="1800" u="none" cap="none" strike="noStrike">
                <a:solidFill>
                  <a:srgbClr val="09885A"/>
                </a:solidFill>
                <a:latin typeface="Courier New"/>
                <a:ea typeface="Courier New"/>
                <a:cs typeface="Courier New"/>
                <a:sym typeface="Courier New"/>
              </a:rPr>
              <a:t>1</a:t>
            </a:r>
            <a:r>
              <a:rPr i="0" lang="en-GB" sz="1800" u="none" cap="none" strike="noStrike">
                <a:solidFill>
                  <a:srgbClr val="000000"/>
                </a:solidFill>
                <a:latin typeface="Courier New"/>
                <a:ea typeface="Courier New"/>
                <a:cs typeface="Courier New"/>
                <a:sym typeface="Courier New"/>
              </a:rPr>
              <a:t>, </a:t>
            </a:r>
            <a:r>
              <a:rPr i="0" lang="en-GB" sz="1800" u="none" cap="none" strike="noStrike">
                <a:solidFill>
                  <a:srgbClr val="09885A"/>
                </a:solidFill>
                <a:latin typeface="Courier New"/>
                <a:ea typeface="Courier New"/>
                <a:cs typeface="Courier New"/>
                <a:sym typeface="Courier New"/>
              </a:rPr>
              <a:t>2</a:t>
            </a:r>
            <a:r>
              <a:rPr i="0" lang="en-GB" sz="1800" u="none" cap="none" strike="noStrike">
                <a:solidFill>
                  <a:srgbClr val="000000"/>
                </a:solidFill>
                <a:latin typeface="Courier New"/>
                <a:ea typeface="Courier New"/>
                <a:cs typeface="Courier New"/>
                <a:sym typeface="Courier New"/>
              </a:rPr>
              <a:t>, </a:t>
            </a:r>
            <a:r>
              <a:rPr i="0" lang="en-GB" sz="1800" u="none" cap="none" strike="noStrike">
                <a:solidFill>
                  <a:srgbClr val="09885A"/>
                </a:solidFill>
                <a:latin typeface="Courier New"/>
                <a:ea typeface="Courier New"/>
                <a:cs typeface="Courier New"/>
                <a:sym typeface="Courier New"/>
              </a:rPr>
              <a:t>3</a:t>
            </a:r>
            <a:r>
              <a:rPr i="0" lang="en-GB" sz="1800" u="none" cap="none" strike="noStrike">
                <a:solidFill>
                  <a:srgbClr val="000000"/>
                </a:solidFill>
                <a:latin typeface="Courier New"/>
                <a:ea typeface="Courier New"/>
                <a:cs typeface="Courier New"/>
                <a:sym typeface="Courier New"/>
              </a:rPr>
              <a:t>, </a:t>
            </a:r>
            <a:r>
              <a:rPr i="0" lang="en-GB" sz="1800" u="none" cap="none" strike="noStrike">
                <a:solidFill>
                  <a:srgbClr val="09885A"/>
                </a:solidFill>
                <a:latin typeface="Courier New"/>
                <a:ea typeface="Courier New"/>
                <a:cs typeface="Courier New"/>
                <a:sym typeface="Courier New"/>
              </a:rPr>
              <a:t>4</a:t>
            </a:r>
            <a:r>
              <a:rPr i="0" lang="en-GB" sz="1800" u="none" cap="none" strike="noStrike">
                <a:solidFill>
                  <a:srgbClr val="000000"/>
                </a:solidFill>
                <a:latin typeface="Courier New"/>
                <a:ea typeface="Courier New"/>
                <a:cs typeface="Courier New"/>
                <a:sym typeface="Courier New"/>
              </a:rPr>
              <a:t>, </a:t>
            </a:r>
            <a:r>
              <a:rPr i="0" lang="en-GB" sz="1800" u="none" cap="none" strike="noStrike">
                <a:solidFill>
                  <a:srgbClr val="09885A"/>
                </a:solidFill>
                <a:latin typeface="Courier New"/>
                <a:ea typeface="Courier New"/>
                <a:cs typeface="Courier New"/>
                <a:sym typeface="Courier New"/>
              </a:rPr>
              <a:t>5</a:t>
            </a:r>
            <a:r>
              <a:rPr i="0" lang="en-GB" sz="1800" u="none" cap="none" strike="noStrike">
                <a:solidFill>
                  <a:srgbClr val="000000"/>
                </a:solidFill>
                <a:latin typeface="Courier New"/>
                <a:ea typeface="Courier New"/>
                <a:cs typeface="Courier New"/>
                <a:sym typeface="Courier New"/>
              </a:rPr>
              <a:t>, </a:t>
            </a:r>
            <a:r>
              <a:rPr i="0" lang="en-GB" sz="1800" u="none" cap="none" strike="noStrike">
                <a:solidFill>
                  <a:srgbClr val="09885A"/>
                </a:solidFill>
                <a:latin typeface="Courier New"/>
                <a:ea typeface="Courier New"/>
                <a:cs typeface="Courier New"/>
                <a:sym typeface="Courier New"/>
              </a:rPr>
              <a:t>6</a:t>
            </a:r>
            <a:r>
              <a:rPr i="0" lang="en-GB" sz="1800" u="none" cap="none" strike="noStrike">
                <a:solidFill>
                  <a:srgbClr val="000000"/>
                </a:solidFill>
                <a:latin typeface="Courier New"/>
                <a:ea typeface="Courier New"/>
                <a:cs typeface="Courier New"/>
                <a:sym typeface="Courier New"/>
              </a:rPr>
              <a:t>]</a:t>
            </a:r>
            <a:endParaRPr i="0" sz="18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t/>
            </a:r>
            <a:endParaRPr i="0" sz="17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t/>
            </a:r>
            <a:endParaRPr i="0" sz="1700" u="none" cap="none" strike="noStrike">
              <a:solidFill>
                <a:srgbClr val="000000"/>
              </a:solidFill>
              <a:latin typeface="Courier New"/>
              <a:ea typeface="Courier New"/>
              <a:cs typeface="Courier New"/>
              <a:sym typeface="Courier New"/>
            </a:endParaRPr>
          </a:p>
          <a:p>
            <a:pPr indent="457200" lvl="0" marL="457200" marR="0" rtl="0" algn="l">
              <a:lnSpc>
                <a:spcPct val="100000"/>
              </a:lnSpc>
              <a:spcBef>
                <a:spcPts val="0"/>
              </a:spcBef>
              <a:spcAft>
                <a:spcPts val="0"/>
              </a:spcAft>
              <a:buClr>
                <a:srgbClr val="000000"/>
              </a:buClr>
              <a:buSzPts val="1400"/>
              <a:buFont typeface="Arial"/>
              <a:buNone/>
            </a:pPr>
            <a:r>
              <a:t/>
            </a:r>
            <a:endParaRPr i="0" sz="1700" u="none" cap="none" strike="noStrike">
              <a:solidFill>
                <a:srgbClr val="000000"/>
              </a:solidFill>
              <a:latin typeface="Montserrat"/>
              <a:ea typeface="Montserrat"/>
              <a:cs typeface="Montserrat"/>
              <a:sym typeface="Montserrat"/>
            </a:endParaRPr>
          </a:p>
        </p:txBody>
      </p:sp>
      <p:grpSp>
        <p:nvGrpSpPr>
          <p:cNvPr id="125" name="Google Shape;125;p26"/>
          <p:cNvGrpSpPr/>
          <p:nvPr/>
        </p:nvGrpSpPr>
        <p:grpSpPr>
          <a:xfrm>
            <a:off x="3205400" y="1812438"/>
            <a:ext cx="2559050" cy="400200"/>
            <a:chOff x="3205400" y="1812438"/>
            <a:chExt cx="2559050" cy="400200"/>
          </a:xfrm>
        </p:grpSpPr>
        <p:sp>
          <p:nvSpPr>
            <p:cNvPr id="126" name="Google Shape;126;p26"/>
            <p:cNvSpPr txBox="1"/>
            <p:nvPr/>
          </p:nvSpPr>
          <p:spPr>
            <a:xfrm>
              <a:off x="3205400" y="1812438"/>
              <a:ext cx="1623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27" name="Google Shape;127;p26"/>
            <p:cNvSpPr txBox="1"/>
            <p:nvPr/>
          </p:nvSpPr>
          <p:spPr>
            <a:xfrm>
              <a:off x="5602150" y="1812438"/>
              <a:ext cx="1623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sp>
        <p:nvSpPr>
          <p:cNvPr id="128" name="Google Shape;128;p26"/>
          <p:cNvSpPr txBox="1"/>
          <p:nvPr/>
        </p:nvSpPr>
        <p:spPr>
          <a:xfrm>
            <a:off x="1953900" y="3484975"/>
            <a:ext cx="85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string</a:t>
            </a:r>
            <a:endParaRPr b="1" sz="1600">
              <a:latin typeface="Montserrat"/>
              <a:ea typeface="Montserrat"/>
              <a:cs typeface="Montserrat"/>
              <a:sym typeface="Montserrat"/>
            </a:endParaRPr>
          </a:p>
        </p:txBody>
      </p:sp>
      <p:sp>
        <p:nvSpPr>
          <p:cNvPr id="129" name="Google Shape;129;p26"/>
          <p:cNvSpPr txBox="1"/>
          <p:nvPr/>
        </p:nvSpPr>
        <p:spPr>
          <a:xfrm>
            <a:off x="3090454" y="3484975"/>
            <a:ext cx="95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integer</a:t>
            </a:r>
            <a:endParaRPr b="1" sz="1600">
              <a:latin typeface="Montserrat"/>
              <a:ea typeface="Montserrat"/>
              <a:cs typeface="Montserrat"/>
              <a:sym typeface="Montserrat"/>
            </a:endParaRPr>
          </a:p>
        </p:txBody>
      </p:sp>
      <p:sp>
        <p:nvSpPr>
          <p:cNvPr id="130" name="Google Shape;130;p26"/>
          <p:cNvSpPr txBox="1"/>
          <p:nvPr/>
        </p:nvSpPr>
        <p:spPr>
          <a:xfrm>
            <a:off x="4277520" y="3486975"/>
            <a:ext cx="85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float</a:t>
            </a:r>
            <a:endParaRPr b="1" sz="1600">
              <a:latin typeface="Montserrat"/>
              <a:ea typeface="Montserrat"/>
              <a:cs typeface="Montserrat"/>
              <a:sym typeface="Montserrat"/>
            </a:endParaRPr>
          </a:p>
        </p:txBody>
      </p:sp>
      <p:sp>
        <p:nvSpPr>
          <p:cNvPr id="131" name="Google Shape;131;p26"/>
          <p:cNvSpPr txBox="1"/>
          <p:nvPr/>
        </p:nvSpPr>
        <p:spPr>
          <a:xfrm>
            <a:off x="5356600" y="3486975"/>
            <a:ext cx="95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bool</a:t>
            </a:r>
            <a:endParaRPr b="1" sz="1600">
              <a:latin typeface="Montserrat"/>
              <a:ea typeface="Montserrat"/>
              <a:cs typeface="Montserrat"/>
              <a:sym typeface="Montserrat"/>
            </a:endParaRPr>
          </a:p>
        </p:txBody>
      </p:sp>
      <p:sp>
        <p:nvSpPr>
          <p:cNvPr id="132" name="Google Shape;132;p26"/>
          <p:cNvSpPr txBox="1"/>
          <p:nvPr/>
        </p:nvSpPr>
        <p:spPr>
          <a:xfrm>
            <a:off x="6543666" y="3486975"/>
            <a:ext cx="958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Montserrat"/>
                <a:ea typeface="Montserrat"/>
                <a:cs typeface="Montserrat"/>
                <a:sym typeface="Montserrat"/>
              </a:rPr>
              <a:t>list</a:t>
            </a:r>
            <a:endParaRPr b="1" sz="1600">
              <a:latin typeface="Montserrat"/>
              <a:ea typeface="Montserrat"/>
              <a:cs typeface="Montserrat"/>
              <a:sym typeface="Montserrat"/>
            </a:endParaRPr>
          </a:p>
        </p:txBody>
      </p:sp>
      <p:sp>
        <p:nvSpPr>
          <p:cNvPr id="133" name="Google Shape;133;p26"/>
          <p:cNvSpPr txBox="1"/>
          <p:nvPr/>
        </p:nvSpPr>
        <p:spPr>
          <a:xfrm>
            <a:off x="889250" y="2861075"/>
            <a:ext cx="6844500" cy="5157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2150">
                <a:solidFill>
                  <a:schemeClr val="dk1"/>
                </a:solidFill>
                <a:highlight>
                  <a:srgbClr val="FFFFFE"/>
                </a:highlight>
                <a:latin typeface="Courier New"/>
                <a:ea typeface="Courier New"/>
                <a:cs typeface="Courier New"/>
                <a:sym typeface="Courier New"/>
              </a:rPr>
              <a:t>X = [</a:t>
            </a:r>
            <a:r>
              <a:rPr lang="en-GB" sz="2150">
                <a:solidFill>
                  <a:srgbClr val="A31515"/>
                </a:solidFill>
                <a:highlight>
                  <a:srgbClr val="FFFFFE"/>
                </a:highlight>
                <a:latin typeface="Courier New"/>
                <a:ea typeface="Courier New"/>
                <a:cs typeface="Courier New"/>
                <a:sym typeface="Courier New"/>
              </a:rPr>
              <a:t>"John"</a:t>
            </a:r>
            <a:r>
              <a:rPr lang="en-GB" sz="2150">
                <a:solidFill>
                  <a:schemeClr val="dk1"/>
                </a:solidFill>
                <a:highlight>
                  <a:srgbClr val="FFFFFE"/>
                </a:highlight>
                <a:latin typeface="Courier New"/>
                <a:ea typeface="Courier New"/>
                <a:cs typeface="Courier New"/>
                <a:sym typeface="Courier New"/>
              </a:rPr>
              <a:t>, </a:t>
            </a:r>
            <a:r>
              <a:rPr lang="en-GB" sz="2150">
                <a:solidFill>
                  <a:srgbClr val="09885A"/>
                </a:solidFill>
                <a:highlight>
                  <a:srgbClr val="FFFFFE"/>
                </a:highlight>
                <a:latin typeface="Courier New"/>
                <a:ea typeface="Courier New"/>
                <a:cs typeface="Courier New"/>
                <a:sym typeface="Courier New"/>
              </a:rPr>
              <a:t>1992</a:t>
            </a:r>
            <a:r>
              <a:rPr lang="en-GB" sz="2150">
                <a:solidFill>
                  <a:schemeClr val="dk1"/>
                </a:solidFill>
                <a:highlight>
                  <a:srgbClr val="FFFFFE"/>
                </a:highlight>
                <a:latin typeface="Courier New"/>
                <a:ea typeface="Courier New"/>
                <a:cs typeface="Courier New"/>
                <a:sym typeface="Courier New"/>
              </a:rPr>
              <a:t>, </a:t>
            </a:r>
            <a:r>
              <a:rPr lang="en-GB" sz="2150">
                <a:solidFill>
                  <a:srgbClr val="09885A"/>
                </a:solidFill>
                <a:highlight>
                  <a:srgbClr val="FFFFFE"/>
                </a:highlight>
                <a:latin typeface="Courier New"/>
                <a:ea typeface="Courier New"/>
                <a:cs typeface="Courier New"/>
                <a:sym typeface="Courier New"/>
              </a:rPr>
              <a:t>3.14</a:t>
            </a:r>
            <a:r>
              <a:rPr lang="en-GB" sz="2150">
                <a:solidFill>
                  <a:schemeClr val="dk1"/>
                </a:solidFill>
                <a:highlight>
                  <a:srgbClr val="FFFFFE"/>
                </a:highlight>
                <a:latin typeface="Courier New"/>
                <a:ea typeface="Courier New"/>
                <a:cs typeface="Courier New"/>
                <a:sym typeface="Courier New"/>
              </a:rPr>
              <a:t>, </a:t>
            </a:r>
            <a:r>
              <a:rPr lang="en-GB" sz="2150">
                <a:solidFill>
                  <a:srgbClr val="0000FF"/>
                </a:solidFill>
                <a:highlight>
                  <a:srgbClr val="FFFFFE"/>
                </a:highlight>
                <a:latin typeface="Courier New"/>
                <a:ea typeface="Courier New"/>
                <a:cs typeface="Courier New"/>
                <a:sym typeface="Courier New"/>
              </a:rPr>
              <a:t>False, </a:t>
            </a:r>
            <a:r>
              <a:rPr lang="en-GB" sz="2150">
                <a:solidFill>
                  <a:schemeClr val="dk1"/>
                </a:solidFill>
                <a:highlight>
                  <a:srgbClr val="FFFFFE"/>
                </a:highlight>
                <a:latin typeface="Courier New"/>
                <a:ea typeface="Courier New"/>
                <a:cs typeface="Courier New"/>
                <a:sym typeface="Courier New"/>
              </a:rPr>
              <a:t>[</a:t>
            </a:r>
            <a:r>
              <a:rPr lang="en-GB" sz="2150">
                <a:solidFill>
                  <a:srgbClr val="09885A"/>
                </a:solidFill>
                <a:highlight>
                  <a:srgbClr val="FFFFFE"/>
                </a:highlight>
                <a:latin typeface="Courier New"/>
                <a:ea typeface="Courier New"/>
                <a:cs typeface="Courier New"/>
                <a:sym typeface="Courier New"/>
              </a:rPr>
              <a:t>3</a:t>
            </a:r>
            <a:r>
              <a:rPr lang="en-GB" sz="2150">
                <a:solidFill>
                  <a:schemeClr val="dk1"/>
                </a:solidFill>
                <a:highlight>
                  <a:srgbClr val="FFFFFE"/>
                </a:highlight>
                <a:latin typeface="Courier New"/>
                <a:ea typeface="Courier New"/>
                <a:cs typeface="Courier New"/>
                <a:sym typeface="Courier New"/>
              </a:rPr>
              <a:t>, </a:t>
            </a:r>
            <a:r>
              <a:rPr lang="en-GB" sz="2150">
                <a:solidFill>
                  <a:srgbClr val="09885A"/>
                </a:solidFill>
                <a:highlight>
                  <a:srgbClr val="FFFFFE"/>
                </a:highlight>
                <a:latin typeface="Courier New"/>
                <a:ea typeface="Courier New"/>
                <a:cs typeface="Courier New"/>
                <a:sym typeface="Courier New"/>
              </a:rPr>
              <a:t>4</a:t>
            </a:r>
            <a:r>
              <a:rPr lang="en-GB" sz="2150">
                <a:solidFill>
                  <a:schemeClr val="dk1"/>
                </a:solidFill>
                <a:highlight>
                  <a:srgbClr val="FFFFFE"/>
                </a:highlight>
                <a:latin typeface="Courier New"/>
                <a:ea typeface="Courier New"/>
                <a:cs typeface="Courier New"/>
                <a:sym typeface="Courier New"/>
              </a:rPr>
              <a:t>]]</a:t>
            </a:r>
            <a:endParaRPr b="1" sz="2800">
              <a:solidFill>
                <a:schemeClr val="dk1"/>
              </a:solidFill>
              <a:latin typeface="Courier New"/>
              <a:ea typeface="Courier New"/>
              <a:cs typeface="Courier New"/>
              <a:sym typeface="Courier New"/>
            </a:endParaRPr>
          </a:p>
        </p:txBody>
      </p:sp>
      <p:sp>
        <p:nvSpPr>
          <p:cNvPr id="134" name="Google Shape;134;p26"/>
          <p:cNvSpPr txBox="1"/>
          <p:nvPr/>
        </p:nvSpPr>
        <p:spPr>
          <a:xfrm>
            <a:off x="3366150" y="1896475"/>
            <a:ext cx="22734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5" name="Google Shape;135;p26"/>
          <p:cNvSpPr txBox="1"/>
          <p:nvPr/>
        </p:nvSpPr>
        <p:spPr>
          <a:xfrm>
            <a:off x="2103150" y="1761750"/>
            <a:ext cx="1102200" cy="515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4"/>
                                        </p:tgtEl>
                                      </p:cBhvr>
                                    </p:animEffect>
                                    <p:set>
                                      <p:cBhvr>
                                        <p:cTn dur="1" fill="hold">
                                          <p:stCondLst>
                                            <p:cond delay="1000"/>
                                          </p:stCondLst>
                                        </p:cTn>
                                        <p:tgtEl>
                                          <p:spTgt spid="1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5"/>
                                        </p:tgtEl>
                                      </p:cBhvr>
                                    </p:animEffect>
                                    <p:set>
                                      <p:cBhvr>
                                        <p:cTn dur="1" fill="hold">
                                          <p:stCondLst>
                                            <p:cond delay="1000"/>
                                          </p:stCondLst>
                                        </p:cTn>
                                        <p:tgtEl>
                                          <p:spTgt spid="1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286500"/>
            <a:ext cx="85206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rgbClr val="000000"/>
                </a:solidFill>
              </a:rPr>
              <a:t>List elements can be accessed by index.</a:t>
            </a:r>
            <a:endParaRPr>
              <a:solidFill>
                <a:srgbClr val="000000"/>
              </a:solidFill>
            </a:endParaRPr>
          </a:p>
        </p:txBody>
      </p:sp>
      <p:sp>
        <p:nvSpPr>
          <p:cNvPr id="141" name="Google Shape;141;p27"/>
          <p:cNvSpPr txBox="1"/>
          <p:nvPr/>
        </p:nvSpPr>
        <p:spPr>
          <a:xfrm>
            <a:off x="2107900" y="1331775"/>
            <a:ext cx="6158400" cy="72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i="0" lang="en-GB" sz="1500" u="none" cap="none" strike="noStrike">
                <a:latin typeface="Courier New"/>
                <a:ea typeface="Courier New"/>
                <a:cs typeface="Courier New"/>
                <a:sym typeface="Courier New"/>
              </a:rPr>
              <a:t>Y = [</a:t>
            </a:r>
            <a:r>
              <a:rPr lang="en-GB" sz="1500">
                <a:solidFill>
                  <a:srgbClr val="990000"/>
                </a:solidFill>
                <a:latin typeface="Courier New"/>
                <a:ea typeface="Courier New"/>
                <a:cs typeface="Courier New"/>
                <a:sym typeface="Courier New"/>
              </a:rPr>
              <a:t>“</a:t>
            </a:r>
            <a:r>
              <a:rPr i="0" lang="en-GB" sz="1500" u="none" cap="none" strike="noStrike">
                <a:solidFill>
                  <a:srgbClr val="990000"/>
                </a:solidFill>
                <a:latin typeface="Courier New"/>
                <a:ea typeface="Courier New"/>
                <a:cs typeface="Courier New"/>
                <a:sym typeface="Courier New"/>
              </a:rPr>
              <a:t>apple</a:t>
            </a:r>
            <a:r>
              <a:rPr lang="en-GB" sz="1500">
                <a:solidFill>
                  <a:srgbClr val="990000"/>
                </a:solidFill>
                <a:latin typeface="Courier New"/>
                <a:ea typeface="Courier New"/>
                <a:cs typeface="Courier New"/>
                <a:sym typeface="Courier New"/>
              </a:rPr>
              <a:t>”</a:t>
            </a:r>
            <a:r>
              <a:rPr lang="en-GB" sz="1500">
                <a:latin typeface="Courier New"/>
                <a:ea typeface="Courier New"/>
                <a:cs typeface="Courier New"/>
                <a:sym typeface="Courier New"/>
              </a:rPr>
              <a:t>,</a:t>
            </a:r>
            <a:r>
              <a:rPr lang="en-GB" sz="1500">
                <a:solidFill>
                  <a:srgbClr val="CC0000"/>
                </a:solidFill>
                <a:latin typeface="Courier New"/>
                <a:ea typeface="Courier New"/>
                <a:cs typeface="Courier New"/>
                <a:sym typeface="Courier New"/>
              </a:rPr>
              <a:t> </a:t>
            </a:r>
            <a:r>
              <a:rPr i="0" lang="en-GB" sz="1500" u="none" cap="none" strike="noStrike">
                <a:solidFill>
                  <a:srgbClr val="990000"/>
                </a:solidFill>
                <a:latin typeface="Courier New"/>
                <a:ea typeface="Courier New"/>
                <a:cs typeface="Courier New"/>
                <a:sym typeface="Courier New"/>
              </a:rPr>
              <a:t>“banana”</a:t>
            </a:r>
            <a:r>
              <a:rPr i="0" lang="en-GB" sz="1500" u="none" cap="none" strike="noStrike">
                <a:latin typeface="Courier New"/>
                <a:ea typeface="Courier New"/>
                <a:cs typeface="Courier New"/>
                <a:sym typeface="Courier New"/>
              </a:rPr>
              <a:t>,</a:t>
            </a:r>
            <a:r>
              <a:rPr i="0" lang="en-GB" sz="1500" u="none" cap="none" strike="noStrike">
                <a:solidFill>
                  <a:srgbClr val="CC0000"/>
                </a:solidFill>
                <a:latin typeface="Courier New"/>
                <a:ea typeface="Courier New"/>
                <a:cs typeface="Courier New"/>
                <a:sym typeface="Courier New"/>
              </a:rPr>
              <a:t> </a:t>
            </a:r>
            <a:r>
              <a:rPr i="0" lang="en-GB" sz="1500" u="none" cap="none" strike="noStrike">
                <a:solidFill>
                  <a:srgbClr val="990000"/>
                </a:solidFill>
                <a:latin typeface="Courier New"/>
                <a:ea typeface="Courier New"/>
                <a:cs typeface="Courier New"/>
                <a:sym typeface="Courier New"/>
              </a:rPr>
              <a:t>“cherry”</a:t>
            </a:r>
            <a:r>
              <a:rPr i="0" lang="en-GB" sz="1500" u="none" cap="none" strike="noStrike">
                <a:latin typeface="Courier New"/>
                <a:ea typeface="Courier New"/>
                <a:cs typeface="Courier New"/>
                <a:sym typeface="Courier New"/>
              </a:rPr>
              <a:t>,</a:t>
            </a:r>
            <a:r>
              <a:rPr lang="en-GB" sz="1500">
                <a:solidFill>
                  <a:srgbClr val="CC0000"/>
                </a:solidFill>
                <a:latin typeface="Courier New"/>
                <a:ea typeface="Courier New"/>
                <a:cs typeface="Courier New"/>
                <a:sym typeface="Courier New"/>
              </a:rPr>
              <a:t> </a:t>
            </a:r>
            <a:r>
              <a:rPr i="0" lang="en-GB" sz="1500" u="none" cap="none" strike="noStrike">
                <a:solidFill>
                  <a:srgbClr val="990000"/>
                </a:solidFill>
                <a:latin typeface="Courier New"/>
                <a:ea typeface="Courier New"/>
                <a:cs typeface="Courier New"/>
                <a:sym typeface="Courier New"/>
              </a:rPr>
              <a:t>“mango”</a:t>
            </a:r>
            <a:r>
              <a:rPr i="0" lang="en-GB" sz="1500" u="none" cap="none" strike="noStrike">
                <a:latin typeface="Courier New"/>
                <a:ea typeface="Courier New"/>
                <a:cs typeface="Courier New"/>
                <a:sym typeface="Courier New"/>
              </a:rPr>
              <a:t>]</a:t>
            </a:r>
            <a:endParaRPr i="0" sz="1500" u="none" cap="none" strike="noStrike">
              <a:latin typeface="Courier New"/>
              <a:ea typeface="Courier New"/>
              <a:cs typeface="Courier New"/>
              <a:sym typeface="Courier New"/>
            </a:endParaRPr>
          </a:p>
        </p:txBody>
      </p:sp>
      <p:graphicFrame>
        <p:nvGraphicFramePr>
          <p:cNvPr id="142" name="Google Shape;142;p27"/>
          <p:cNvGraphicFramePr/>
          <p:nvPr/>
        </p:nvGraphicFramePr>
        <p:xfrm>
          <a:off x="592975" y="1892650"/>
          <a:ext cx="3000000" cy="3000000"/>
        </p:xfrm>
        <a:graphic>
          <a:graphicData uri="http://schemas.openxmlformats.org/drawingml/2006/table">
            <a:tbl>
              <a:tblPr>
                <a:noFill/>
                <a:tableStyleId>{F901B07E-08B1-48B6-9872-C2ABDAD0B13F}</a:tableStyleId>
              </a:tblPr>
              <a:tblGrid>
                <a:gridCol w="1514925"/>
                <a:gridCol w="1391200"/>
                <a:gridCol w="1233475"/>
                <a:gridCol w="1090600"/>
                <a:gridCol w="1058850"/>
              </a:tblGrid>
              <a:tr h="396200">
                <a:tc>
                  <a:txBody>
                    <a:bodyPr/>
                    <a:lstStyle/>
                    <a:p>
                      <a:pPr indent="0" lvl="0" marL="0" rtl="0" algn="r">
                        <a:spcBef>
                          <a:spcPts val="0"/>
                        </a:spcBef>
                        <a:spcAft>
                          <a:spcPts val="0"/>
                        </a:spcAft>
                        <a:buNone/>
                      </a:pPr>
                      <a:r>
                        <a:rPr b="1" lang="en-GB"/>
                        <a:t>Index</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a:t>0</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t>1</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t>2</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t>3</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solidFill>
                      <a:prstDash val="solid"/>
                      <a:round/>
                      <a:headEnd len="sm" w="sm" type="none"/>
                      <a:tailEnd len="sm" w="sm" type="none"/>
                    </a:lnB>
                  </a:tcPr>
                </a:tc>
              </a:tr>
              <a:tr h="411050">
                <a:tc>
                  <a:txBody>
                    <a:bodyPr/>
                    <a:lstStyle/>
                    <a:p>
                      <a:pPr indent="0" lvl="0" marL="0" rtl="0" algn="r">
                        <a:spcBef>
                          <a:spcPts val="0"/>
                        </a:spcBef>
                        <a:spcAft>
                          <a:spcPts val="0"/>
                        </a:spcAft>
                        <a:buNone/>
                      </a:pPr>
                      <a:r>
                        <a:rPr b="1" lang="en-GB">
                          <a:latin typeface="Courier New"/>
                          <a:ea typeface="Courier New"/>
                          <a:cs typeface="Courier New"/>
                          <a:sym typeface="Courier New"/>
                        </a:rPr>
                        <a:t>Y = </a:t>
                      </a:r>
                      <a:endParaRPr b="1">
                        <a:latin typeface="Courier New"/>
                        <a:ea typeface="Courier New"/>
                        <a:cs typeface="Courier New"/>
                        <a:sym typeface="Courier New"/>
                      </a:endParaRPr>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990000"/>
                          </a:solidFill>
                          <a:latin typeface="Courier New"/>
                          <a:ea typeface="Courier New"/>
                          <a:cs typeface="Courier New"/>
                          <a:sym typeface="Courier New"/>
                        </a:rPr>
                        <a:t>“apple”</a:t>
                      </a:r>
                      <a:endParaRPr>
                        <a:solidFill>
                          <a:srgbClr val="990000"/>
                        </a:solidFill>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990000"/>
                          </a:solidFill>
                          <a:latin typeface="Courier New"/>
                          <a:ea typeface="Courier New"/>
                          <a:cs typeface="Courier New"/>
                          <a:sym typeface="Courier New"/>
                        </a:rPr>
                        <a:t>“banana”</a:t>
                      </a:r>
                      <a:endParaRPr>
                        <a:solidFill>
                          <a:srgbClr val="990000"/>
                        </a:solidFill>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990000"/>
                          </a:solidFill>
                          <a:latin typeface="Courier New"/>
                          <a:ea typeface="Courier New"/>
                          <a:cs typeface="Courier New"/>
                          <a:sym typeface="Courier New"/>
                        </a:rPr>
                        <a:t>“cherry”</a:t>
                      </a:r>
                      <a:endParaRPr>
                        <a:solidFill>
                          <a:srgbClr val="990000"/>
                        </a:solidFill>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990000"/>
                          </a:solidFill>
                          <a:latin typeface="Courier New"/>
                          <a:ea typeface="Courier New"/>
                          <a:cs typeface="Courier New"/>
                          <a:sym typeface="Courier New"/>
                        </a:rPr>
                        <a:t>“mango”</a:t>
                      </a:r>
                      <a:endParaRPr>
                        <a:solidFill>
                          <a:srgbClr val="990000"/>
                        </a:solidFill>
                        <a:latin typeface="Courier New"/>
                        <a:ea typeface="Courier New"/>
                        <a:cs typeface="Courier New"/>
                        <a:sym typeface="Courier New"/>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925">
                <a:tc>
                  <a:txBody>
                    <a:bodyPr/>
                    <a:lstStyle/>
                    <a:p>
                      <a:pPr indent="0" lvl="0" marL="0" rtl="0" algn="r">
                        <a:spcBef>
                          <a:spcPts val="0"/>
                        </a:spcBef>
                        <a:spcAft>
                          <a:spcPts val="0"/>
                        </a:spcAft>
                        <a:buNone/>
                      </a:pPr>
                      <a:r>
                        <a:rPr b="1" lang="en-GB"/>
                        <a:t>Negative Index</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a:t>-4</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a:t>-3</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a:t>-2</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a:t>-1</a:t>
                      </a:r>
                      <a:endParaRPr b="1"/>
                    </a:p>
                  </a:txBody>
                  <a:tcPr marT="91425" marB="91425"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43" name="Google Shape;143;p27"/>
          <p:cNvSpPr txBox="1"/>
          <p:nvPr/>
        </p:nvSpPr>
        <p:spPr>
          <a:xfrm>
            <a:off x="3276600" y="3886200"/>
            <a:ext cx="3313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2400">
                <a:solidFill>
                  <a:schemeClr val="dk1"/>
                </a:solidFill>
                <a:latin typeface="Courier New"/>
                <a:ea typeface="Courier New"/>
                <a:cs typeface="Courier New"/>
                <a:sym typeface="Courier New"/>
              </a:rPr>
              <a:t>Y[</a:t>
            </a:r>
            <a:r>
              <a:rPr lang="en-GB" sz="2400">
                <a:solidFill>
                  <a:srgbClr val="09885A"/>
                </a:solidFill>
                <a:latin typeface="Courier New"/>
                <a:ea typeface="Courier New"/>
                <a:cs typeface="Courier New"/>
                <a:sym typeface="Courier New"/>
              </a:rPr>
              <a:t>-4</a:t>
            </a:r>
            <a:r>
              <a:rPr lang="en-GB" sz="2400">
                <a:solidFill>
                  <a:schemeClr val="dk1"/>
                </a:solidFill>
                <a:latin typeface="Courier New"/>
                <a:ea typeface="Courier New"/>
                <a:cs typeface="Courier New"/>
                <a:sym typeface="Courier New"/>
              </a:rPr>
              <a:t>] </a:t>
            </a:r>
            <a:r>
              <a:rPr lang="en-GB" sz="2700">
                <a:solidFill>
                  <a:schemeClr val="dk1"/>
                </a:solidFill>
                <a:latin typeface="Courier New"/>
                <a:ea typeface="Courier New"/>
                <a:cs typeface="Courier New"/>
                <a:sym typeface="Courier New"/>
              </a:rPr>
              <a:t>→</a:t>
            </a:r>
            <a:r>
              <a:rPr lang="en-GB" sz="2400">
                <a:solidFill>
                  <a:schemeClr val="dk1"/>
                </a:solidFill>
                <a:latin typeface="Courier New"/>
                <a:ea typeface="Courier New"/>
                <a:cs typeface="Courier New"/>
                <a:sym typeface="Courier New"/>
              </a:rPr>
              <a:t> “apple”</a:t>
            </a:r>
            <a:endParaRPr/>
          </a:p>
        </p:txBody>
      </p:sp>
      <p:sp>
        <p:nvSpPr>
          <p:cNvPr id="144" name="Google Shape;144;p27"/>
          <p:cNvSpPr txBox="1"/>
          <p:nvPr/>
        </p:nvSpPr>
        <p:spPr>
          <a:xfrm>
            <a:off x="3499100" y="3326000"/>
            <a:ext cx="9861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2500">
                <a:latin typeface="Courier New"/>
                <a:ea typeface="Courier New"/>
                <a:cs typeface="Courier New"/>
                <a:sym typeface="Courier New"/>
              </a:rPr>
              <a:t>Y[</a:t>
            </a:r>
            <a:r>
              <a:rPr lang="en-GB" sz="2500">
                <a:solidFill>
                  <a:srgbClr val="09885A"/>
                </a:solidFill>
                <a:latin typeface="Courier New"/>
                <a:ea typeface="Courier New"/>
                <a:cs typeface="Courier New"/>
                <a:sym typeface="Courier New"/>
              </a:rPr>
              <a:t> </a:t>
            </a:r>
            <a:r>
              <a:rPr lang="en-GB" sz="2500">
                <a:latin typeface="Courier New"/>
                <a:ea typeface="Courier New"/>
                <a:cs typeface="Courier New"/>
                <a:sym typeface="Courier New"/>
              </a:rPr>
              <a:t>]</a:t>
            </a:r>
            <a:endParaRPr sz="2200">
              <a:latin typeface="Courier New"/>
              <a:ea typeface="Courier New"/>
              <a:cs typeface="Courier New"/>
              <a:sym typeface="Courier New"/>
            </a:endParaRPr>
          </a:p>
        </p:txBody>
      </p:sp>
      <p:sp>
        <p:nvSpPr>
          <p:cNvPr id="145" name="Google Shape;145;p27"/>
          <p:cNvSpPr txBox="1"/>
          <p:nvPr/>
        </p:nvSpPr>
        <p:spPr>
          <a:xfrm>
            <a:off x="3513175" y="3279800"/>
            <a:ext cx="33138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2500">
                <a:solidFill>
                  <a:srgbClr val="09885A"/>
                </a:solidFill>
                <a:latin typeface="Courier New"/>
                <a:ea typeface="Courier New"/>
                <a:cs typeface="Courier New"/>
                <a:sym typeface="Courier New"/>
              </a:rPr>
              <a:t>0  </a:t>
            </a:r>
            <a:r>
              <a:rPr lang="en-GB" sz="2700">
                <a:solidFill>
                  <a:schemeClr val="dk1"/>
                </a:solidFill>
                <a:latin typeface="Courier New"/>
                <a:ea typeface="Courier New"/>
                <a:cs typeface="Courier New"/>
                <a:sym typeface="Courier New"/>
              </a:rPr>
              <a:t>→</a:t>
            </a:r>
            <a:r>
              <a:rPr lang="en-GB" sz="3100">
                <a:latin typeface="Courier New"/>
                <a:ea typeface="Courier New"/>
                <a:cs typeface="Courier New"/>
                <a:sym typeface="Courier New"/>
              </a:rPr>
              <a:t> </a:t>
            </a:r>
            <a:r>
              <a:rPr lang="en-GB" sz="2500">
                <a:latin typeface="Courier New"/>
                <a:ea typeface="Courier New"/>
                <a:cs typeface="Courier New"/>
                <a:sym typeface="Courier New"/>
              </a:rPr>
              <a:t>“apple”</a:t>
            </a:r>
            <a:endParaRPr sz="2200">
              <a:latin typeface="Courier New"/>
              <a:ea typeface="Courier New"/>
              <a:cs typeface="Courier New"/>
              <a:sym typeface="Courier New"/>
            </a:endParaRPr>
          </a:p>
        </p:txBody>
      </p:sp>
      <p:sp>
        <p:nvSpPr>
          <p:cNvPr id="146" name="Google Shape;146;p27"/>
          <p:cNvSpPr txBox="1"/>
          <p:nvPr/>
        </p:nvSpPr>
        <p:spPr>
          <a:xfrm>
            <a:off x="573500" y="2821159"/>
            <a:ext cx="65568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6"/>
                                        </p:tgtEl>
                                      </p:cBhvr>
                                    </p:animEffect>
                                    <p:set>
                                      <p:cBhvr>
                                        <p:cTn dur="1" fill="hold">
                                          <p:stCondLst>
                                            <p:cond delay="1000"/>
                                          </p:stCondLst>
                                        </p:cTn>
                                        <p:tgtEl>
                                          <p:spTgt spid="1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 Slicing</a:t>
            </a:r>
            <a:endParaRPr/>
          </a:p>
        </p:txBody>
      </p:sp>
      <p:sp>
        <p:nvSpPr>
          <p:cNvPr id="152" name="Google Shape;152;p28"/>
          <p:cNvSpPr txBox="1"/>
          <p:nvPr/>
        </p:nvSpPr>
        <p:spPr>
          <a:xfrm>
            <a:off x="2139375" y="835325"/>
            <a:ext cx="386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latin typeface="Montserrat"/>
                <a:ea typeface="Montserrat"/>
                <a:cs typeface="Montserrat"/>
                <a:sym typeface="Montserrat"/>
              </a:rPr>
              <a:t>Syntax</a:t>
            </a:r>
            <a:endParaRPr b="1" sz="2400">
              <a:latin typeface="Montserrat"/>
              <a:ea typeface="Montserrat"/>
              <a:cs typeface="Montserrat"/>
              <a:sym typeface="Montserrat"/>
            </a:endParaRPr>
          </a:p>
          <a:p>
            <a:pPr indent="0" lvl="0" marL="0" rtl="0" algn="l">
              <a:spcBef>
                <a:spcPts val="0"/>
              </a:spcBef>
              <a:spcAft>
                <a:spcPts val="0"/>
              </a:spcAft>
              <a:buNone/>
            </a:pPr>
            <a:r>
              <a:t/>
            </a:r>
            <a:endParaRPr sz="2400">
              <a:latin typeface="Montserrat"/>
              <a:ea typeface="Montserrat"/>
              <a:cs typeface="Montserrat"/>
              <a:sym typeface="Montserrat"/>
            </a:endParaRPr>
          </a:p>
          <a:p>
            <a:pPr indent="0" lvl="0" marL="0" rtl="0" algn="l">
              <a:spcBef>
                <a:spcPts val="0"/>
              </a:spcBef>
              <a:spcAft>
                <a:spcPts val="0"/>
              </a:spcAft>
              <a:buNone/>
            </a:pPr>
            <a:r>
              <a:rPr lang="en-GB" sz="2400">
                <a:latin typeface="Courier New"/>
                <a:ea typeface="Courier New"/>
                <a:cs typeface="Courier New"/>
                <a:sym typeface="Courier New"/>
              </a:rPr>
              <a:t>L[</a:t>
            </a:r>
            <a:r>
              <a:rPr lang="en-GB" sz="2400">
                <a:solidFill>
                  <a:schemeClr val="accent2"/>
                </a:solidFill>
                <a:latin typeface="Courier New"/>
                <a:ea typeface="Courier New"/>
                <a:cs typeface="Courier New"/>
                <a:sym typeface="Courier New"/>
              </a:rPr>
              <a:t>start</a:t>
            </a:r>
            <a:r>
              <a:rPr lang="en-GB" sz="2400">
                <a:latin typeface="Courier New"/>
                <a:ea typeface="Courier New"/>
                <a:cs typeface="Courier New"/>
                <a:sym typeface="Courier New"/>
              </a:rPr>
              <a:t>: </a:t>
            </a:r>
            <a:r>
              <a:rPr lang="en-GB" sz="2400">
                <a:solidFill>
                  <a:schemeClr val="accent2"/>
                </a:solidFill>
                <a:latin typeface="Courier New"/>
                <a:ea typeface="Courier New"/>
                <a:cs typeface="Courier New"/>
                <a:sym typeface="Courier New"/>
              </a:rPr>
              <a:t>stop</a:t>
            </a:r>
            <a:r>
              <a:rPr lang="en-GB" sz="2400">
                <a:latin typeface="Courier New"/>
                <a:ea typeface="Courier New"/>
                <a:cs typeface="Courier New"/>
                <a:sym typeface="Courier New"/>
              </a:rPr>
              <a:t>: </a:t>
            </a:r>
            <a:r>
              <a:rPr lang="en-GB" sz="2400">
                <a:solidFill>
                  <a:schemeClr val="accent2"/>
                </a:solidFill>
                <a:latin typeface="Courier New"/>
                <a:ea typeface="Courier New"/>
                <a:cs typeface="Courier New"/>
                <a:sym typeface="Courier New"/>
              </a:rPr>
              <a:t>step</a:t>
            </a:r>
            <a:r>
              <a:rPr lang="en-GB" sz="2400">
                <a:latin typeface="Courier New"/>
                <a:ea typeface="Courier New"/>
                <a:cs typeface="Courier New"/>
                <a:sym typeface="Courier New"/>
              </a:rPr>
              <a:t>]</a:t>
            </a:r>
            <a:endParaRPr sz="2400">
              <a:latin typeface="Montserrat"/>
              <a:ea typeface="Montserrat"/>
              <a:cs typeface="Montserrat"/>
              <a:sym typeface="Montserrat"/>
            </a:endParaRPr>
          </a:p>
        </p:txBody>
      </p:sp>
      <p:sp>
        <p:nvSpPr>
          <p:cNvPr id="153" name="Google Shape;153;p28"/>
          <p:cNvSpPr txBox="1"/>
          <p:nvPr/>
        </p:nvSpPr>
        <p:spPr>
          <a:xfrm>
            <a:off x="1526600" y="2643800"/>
            <a:ext cx="59673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 = [0, </a:t>
            </a:r>
            <a:r>
              <a:rPr i="1" lang="en-GB" sz="2400">
                <a:solidFill>
                  <a:schemeClr val="dk1"/>
                </a:solidFill>
                <a:latin typeface="Courier New"/>
                <a:ea typeface="Courier New"/>
                <a:cs typeface="Courier New"/>
                <a:sym typeface="Courier New"/>
              </a:rPr>
              <a:t>1, 2, 3, 4, 5, 6</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54" name="Google Shape;154;p28"/>
          <p:cNvSpPr txBox="1"/>
          <p:nvPr/>
        </p:nvSpPr>
        <p:spPr>
          <a:xfrm>
            <a:off x="2210500" y="3329600"/>
            <a:ext cx="15468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a:t>
            </a:r>
            <a:r>
              <a:rPr lang="en-GB" sz="2400">
                <a:latin typeface="Courier New"/>
                <a:ea typeface="Courier New"/>
                <a:cs typeface="Courier New"/>
                <a:sym typeface="Courier New"/>
              </a:rPr>
              <a:t>:3</a:t>
            </a:r>
            <a:r>
              <a:rPr lang="en-GB" sz="2400">
                <a:solidFill>
                  <a:schemeClr val="dk1"/>
                </a:solidFill>
                <a:latin typeface="Courier New"/>
                <a:ea typeface="Courier New"/>
                <a:cs typeface="Courier New"/>
                <a:sym typeface="Courier New"/>
              </a:rPr>
              <a:t>]</a:t>
            </a:r>
            <a:endParaRPr sz="2400">
              <a:solidFill>
                <a:schemeClr val="dk1"/>
              </a:solidFill>
              <a:latin typeface="Montserrat"/>
              <a:ea typeface="Montserrat"/>
              <a:cs typeface="Montserrat"/>
              <a:sym typeface="Montserrat"/>
            </a:endParaRPr>
          </a:p>
        </p:txBody>
      </p:sp>
      <p:grpSp>
        <p:nvGrpSpPr>
          <p:cNvPr id="155" name="Google Shape;155;p28"/>
          <p:cNvGrpSpPr/>
          <p:nvPr/>
        </p:nvGrpSpPr>
        <p:grpSpPr>
          <a:xfrm>
            <a:off x="2337827" y="1143913"/>
            <a:ext cx="5923198" cy="1427837"/>
            <a:chOff x="2337827" y="1143913"/>
            <a:chExt cx="5923198" cy="1427837"/>
          </a:xfrm>
        </p:grpSpPr>
        <p:sp>
          <p:nvSpPr>
            <p:cNvPr id="156" name="Google Shape;156;p28"/>
            <p:cNvSpPr/>
            <p:nvPr/>
          </p:nvSpPr>
          <p:spPr>
            <a:xfrm>
              <a:off x="2337827" y="2244973"/>
              <a:ext cx="1529332" cy="326700"/>
            </a:xfrm>
            <a:prstGeom prst="rect">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900">
                  <a:latin typeface="Montserrat"/>
                  <a:ea typeface="Montserrat"/>
                  <a:cs typeface="Montserrat"/>
                  <a:sym typeface="Montserrat"/>
                </a:rPr>
                <a:t>Inclusive</a:t>
              </a:r>
              <a:endParaRPr sz="1900">
                <a:latin typeface="Montserrat"/>
                <a:ea typeface="Montserrat"/>
                <a:cs typeface="Montserrat"/>
                <a:sym typeface="Montserrat"/>
              </a:endParaRPr>
            </a:p>
          </p:txBody>
        </p:sp>
        <p:sp>
          <p:nvSpPr>
            <p:cNvPr id="157" name="Google Shape;157;p28"/>
            <p:cNvSpPr/>
            <p:nvPr/>
          </p:nvSpPr>
          <p:spPr>
            <a:xfrm>
              <a:off x="3612747" y="1143913"/>
              <a:ext cx="1529332" cy="326700"/>
            </a:xfrm>
            <a:prstGeom prst="rect">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900">
                  <a:latin typeface="Montserrat"/>
                  <a:ea typeface="Montserrat"/>
                  <a:cs typeface="Montserrat"/>
                  <a:sym typeface="Montserrat"/>
                </a:rPr>
                <a:t>Exclusive</a:t>
              </a:r>
              <a:endParaRPr sz="1900">
                <a:latin typeface="Montserrat"/>
                <a:ea typeface="Montserrat"/>
                <a:cs typeface="Montserrat"/>
                <a:sym typeface="Montserrat"/>
              </a:endParaRPr>
            </a:p>
          </p:txBody>
        </p:sp>
        <p:sp>
          <p:nvSpPr>
            <p:cNvPr id="158" name="Google Shape;158;p28"/>
            <p:cNvSpPr/>
            <p:nvPr/>
          </p:nvSpPr>
          <p:spPr>
            <a:xfrm>
              <a:off x="2931303" y="1987938"/>
              <a:ext cx="252180" cy="246600"/>
            </a:xfrm>
            <a:prstGeom prst="upArrow">
              <a:avLst>
                <a:gd fmla="val 50000" name="adj1"/>
                <a:gd fmla="val 50000" name="adj2"/>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8"/>
            <p:cNvSpPr/>
            <p:nvPr/>
          </p:nvSpPr>
          <p:spPr>
            <a:xfrm>
              <a:off x="4073787" y="1472563"/>
              <a:ext cx="252180" cy="246600"/>
            </a:xfrm>
            <a:prstGeom prst="downArrow">
              <a:avLst>
                <a:gd fmla="val 50000" name="adj1"/>
                <a:gd fmla="val 50000" name="adj2"/>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6254025" y="2245050"/>
              <a:ext cx="2007000" cy="32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latin typeface="Montserrat"/>
                  <a:ea typeface="Montserrat"/>
                  <a:cs typeface="Montserrat"/>
                  <a:sym typeface="Montserrat"/>
                </a:rPr>
                <a:t>Default value: </a:t>
              </a:r>
              <a:r>
                <a:rPr b="1" lang="en-GB" sz="1600">
                  <a:latin typeface="Montserrat"/>
                  <a:ea typeface="Montserrat"/>
                  <a:cs typeface="Montserrat"/>
                  <a:sym typeface="Montserrat"/>
                </a:rPr>
                <a:t>1</a:t>
              </a:r>
              <a:endParaRPr b="1" sz="1600">
                <a:latin typeface="Montserrat"/>
                <a:ea typeface="Montserrat"/>
                <a:cs typeface="Montserrat"/>
                <a:sym typeface="Montserrat"/>
              </a:endParaRPr>
            </a:p>
          </p:txBody>
        </p:sp>
        <p:cxnSp>
          <p:nvCxnSpPr>
            <p:cNvPr id="161" name="Google Shape;161;p28"/>
            <p:cNvCxnSpPr>
              <a:endCxn id="160" idx="1"/>
            </p:cNvCxnSpPr>
            <p:nvPr/>
          </p:nvCxnSpPr>
          <p:spPr>
            <a:xfrm>
              <a:off x="5280525" y="2007300"/>
              <a:ext cx="973500" cy="401100"/>
            </a:xfrm>
            <a:prstGeom prst="bentConnector3">
              <a:avLst>
                <a:gd fmla="val 1297" name="adj1"/>
              </a:avLst>
            </a:prstGeom>
            <a:noFill/>
            <a:ln cap="flat" cmpd="sng" w="28575">
              <a:solidFill>
                <a:schemeClr val="dk2"/>
              </a:solidFill>
              <a:prstDash val="solid"/>
              <a:round/>
              <a:headEnd len="med" w="med" type="none"/>
              <a:tailEnd len="med" w="med" type="stealth"/>
            </a:ln>
          </p:spPr>
        </p:cxnSp>
      </p:grpSp>
      <p:grpSp>
        <p:nvGrpSpPr>
          <p:cNvPr id="162" name="Google Shape;162;p28"/>
          <p:cNvGrpSpPr/>
          <p:nvPr/>
        </p:nvGrpSpPr>
        <p:grpSpPr>
          <a:xfrm>
            <a:off x="3845175" y="3253400"/>
            <a:ext cx="3702650" cy="572700"/>
            <a:chOff x="3845175" y="3253400"/>
            <a:chExt cx="3702650" cy="572700"/>
          </a:xfrm>
        </p:grpSpPr>
        <p:sp>
          <p:nvSpPr>
            <p:cNvPr id="163" name="Google Shape;163;p28"/>
            <p:cNvSpPr/>
            <p:nvPr/>
          </p:nvSpPr>
          <p:spPr>
            <a:xfrm>
              <a:off x="3845175" y="3453775"/>
              <a:ext cx="1064100" cy="188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8"/>
            <p:cNvSpPr txBox="1"/>
            <p:nvPr/>
          </p:nvSpPr>
          <p:spPr>
            <a:xfrm>
              <a:off x="4921925" y="3253400"/>
              <a:ext cx="2625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[0, 1, </a:t>
              </a:r>
              <a:r>
                <a:rPr i="1" lang="en-GB" sz="2400">
                  <a:solidFill>
                    <a:schemeClr val="dk1"/>
                  </a:solidFill>
                  <a:latin typeface="Courier New"/>
                  <a:ea typeface="Courier New"/>
                  <a:cs typeface="Courier New"/>
                  <a:sym typeface="Courier New"/>
                </a:rPr>
                <a:t>2</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grpSp>
      <p:sp>
        <p:nvSpPr>
          <p:cNvPr id="165" name="Google Shape;165;p28"/>
          <p:cNvSpPr txBox="1"/>
          <p:nvPr/>
        </p:nvSpPr>
        <p:spPr>
          <a:xfrm>
            <a:off x="2210500" y="3939200"/>
            <a:ext cx="15468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L[4</a:t>
            </a:r>
            <a:r>
              <a:rPr lang="en-GB" sz="2400">
                <a:latin typeface="Courier New"/>
                <a:ea typeface="Courier New"/>
                <a:cs typeface="Courier New"/>
                <a:sym typeface="Courier New"/>
              </a:rPr>
              <a:t>:</a:t>
            </a:r>
            <a:r>
              <a:rPr lang="en-GB" sz="2400">
                <a:solidFill>
                  <a:schemeClr val="dk1"/>
                </a:solidFill>
                <a:latin typeface="Courier New"/>
                <a:ea typeface="Courier New"/>
                <a:cs typeface="Courier New"/>
                <a:sym typeface="Courier New"/>
              </a:rPr>
              <a:t>]</a:t>
            </a:r>
            <a:endParaRPr sz="2400">
              <a:solidFill>
                <a:schemeClr val="dk1"/>
              </a:solidFill>
              <a:latin typeface="Montserrat"/>
              <a:ea typeface="Montserrat"/>
              <a:cs typeface="Montserrat"/>
              <a:sym typeface="Montserrat"/>
            </a:endParaRPr>
          </a:p>
        </p:txBody>
      </p:sp>
      <p:grpSp>
        <p:nvGrpSpPr>
          <p:cNvPr id="166" name="Google Shape;166;p28"/>
          <p:cNvGrpSpPr/>
          <p:nvPr/>
        </p:nvGrpSpPr>
        <p:grpSpPr>
          <a:xfrm>
            <a:off x="3845175" y="3863000"/>
            <a:ext cx="3702650" cy="572700"/>
            <a:chOff x="3845175" y="3863000"/>
            <a:chExt cx="3702650" cy="572700"/>
          </a:xfrm>
        </p:grpSpPr>
        <p:sp>
          <p:nvSpPr>
            <p:cNvPr id="167" name="Google Shape;167;p28"/>
            <p:cNvSpPr/>
            <p:nvPr/>
          </p:nvSpPr>
          <p:spPr>
            <a:xfrm>
              <a:off x="3845175" y="4063375"/>
              <a:ext cx="1064100" cy="188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8"/>
            <p:cNvSpPr txBox="1"/>
            <p:nvPr/>
          </p:nvSpPr>
          <p:spPr>
            <a:xfrm>
              <a:off x="4921925" y="3863000"/>
              <a:ext cx="2625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a:t>
              </a:r>
              <a:r>
                <a:rPr i="1" lang="en-GB" sz="2400">
                  <a:solidFill>
                    <a:schemeClr val="dk1"/>
                  </a:solidFill>
                  <a:latin typeface="Courier New"/>
                  <a:ea typeface="Courier New"/>
                  <a:cs typeface="Courier New"/>
                  <a:sym typeface="Courier New"/>
                </a:rPr>
                <a:t>4, 5, 6</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 Slicing</a:t>
            </a:r>
            <a:endParaRPr/>
          </a:p>
        </p:txBody>
      </p:sp>
      <p:sp>
        <p:nvSpPr>
          <p:cNvPr id="174" name="Google Shape;174;p29"/>
          <p:cNvSpPr txBox="1"/>
          <p:nvPr/>
        </p:nvSpPr>
        <p:spPr>
          <a:xfrm>
            <a:off x="1405753" y="1980214"/>
            <a:ext cx="1695900" cy="540900"/>
          </a:xfrm>
          <a:prstGeom prst="rect">
            <a:avLst/>
          </a:prstGeom>
          <a:noFill/>
          <a:ln>
            <a:noFill/>
          </a:ln>
        </p:spPr>
        <p:txBody>
          <a:bodyPr anchorCtr="0" anchor="t" bIns="0" lIns="91425" spcFirstLastPara="1" rIns="91425" wrap="square" tIns="72000">
            <a:noAutofit/>
          </a:bodyPr>
          <a:lstStyle/>
          <a:p>
            <a:pPr indent="0" lvl="0" marL="0" rtl="0" algn="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a:t>
            </a:r>
            <a:r>
              <a:rPr lang="en-GB" sz="2400">
                <a:latin typeface="Courier New"/>
                <a:ea typeface="Courier New"/>
                <a:cs typeface="Courier New"/>
                <a:sym typeface="Courier New"/>
              </a:rPr>
              <a:t>:</a:t>
            </a:r>
            <a:r>
              <a:rPr lang="en-GB" sz="2400">
                <a:solidFill>
                  <a:schemeClr val="dk1"/>
                </a:solidFill>
                <a:latin typeface="Courier New"/>
                <a:ea typeface="Courier New"/>
                <a:cs typeface="Courier New"/>
                <a:sym typeface="Courier New"/>
              </a:rPr>
              <a:t>]</a:t>
            </a:r>
            <a:endParaRPr sz="2400">
              <a:solidFill>
                <a:schemeClr val="dk1"/>
              </a:solidFill>
              <a:latin typeface="Montserrat"/>
              <a:ea typeface="Montserrat"/>
              <a:cs typeface="Montserrat"/>
              <a:sym typeface="Montserrat"/>
            </a:endParaRPr>
          </a:p>
        </p:txBody>
      </p:sp>
      <p:grpSp>
        <p:nvGrpSpPr>
          <p:cNvPr id="175" name="Google Shape;175;p29"/>
          <p:cNvGrpSpPr/>
          <p:nvPr/>
        </p:nvGrpSpPr>
        <p:grpSpPr>
          <a:xfrm>
            <a:off x="3068353" y="1881814"/>
            <a:ext cx="5300328" cy="735003"/>
            <a:chOff x="3068353" y="1881814"/>
            <a:chExt cx="5300328" cy="735003"/>
          </a:xfrm>
        </p:grpSpPr>
        <p:sp>
          <p:nvSpPr>
            <p:cNvPr id="176" name="Google Shape;176;p29"/>
            <p:cNvSpPr/>
            <p:nvPr/>
          </p:nvSpPr>
          <p:spPr>
            <a:xfrm>
              <a:off x="3068353" y="2138975"/>
              <a:ext cx="1104004" cy="241793"/>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9"/>
            <p:cNvSpPr txBox="1"/>
            <p:nvPr/>
          </p:nvSpPr>
          <p:spPr>
            <a:xfrm>
              <a:off x="4185481" y="1881814"/>
              <a:ext cx="4183200" cy="735003"/>
            </a:xfrm>
            <a:prstGeom prst="rect">
              <a:avLst/>
            </a:prstGeom>
            <a:noFill/>
            <a:ln>
              <a:noFill/>
            </a:ln>
          </p:spPr>
          <p:txBody>
            <a:bodyPr anchorCtr="0" anchor="t" bIns="91425" lIns="91425" spcFirstLastPara="1" rIns="91425" wrap="square" tIns="162000">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a:t>
              </a:r>
              <a:r>
                <a:rPr lang="en-GB" sz="2400">
                  <a:solidFill>
                    <a:schemeClr val="dk1"/>
                  </a:solidFill>
                  <a:latin typeface="Courier New"/>
                  <a:ea typeface="Courier New"/>
                  <a:cs typeface="Courier New"/>
                  <a:sym typeface="Courier New"/>
                </a:rPr>
                <a:t>0, </a:t>
              </a:r>
              <a:r>
                <a:rPr i="1" lang="en-GB" sz="2400">
                  <a:solidFill>
                    <a:schemeClr val="dk1"/>
                  </a:solidFill>
                  <a:latin typeface="Courier New"/>
                  <a:ea typeface="Courier New"/>
                  <a:cs typeface="Courier New"/>
                  <a:sym typeface="Courier New"/>
                </a:rPr>
                <a:t>1, 2, 3, 4, 5, 6</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grpSp>
      <p:sp>
        <p:nvSpPr>
          <p:cNvPr id="178" name="Google Shape;178;p29"/>
          <p:cNvSpPr txBox="1"/>
          <p:nvPr/>
        </p:nvSpPr>
        <p:spPr>
          <a:xfrm>
            <a:off x="1907600" y="1043600"/>
            <a:ext cx="5967300" cy="50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 = [0, </a:t>
            </a:r>
            <a:r>
              <a:rPr i="1" lang="en-GB" sz="2400">
                <a:solidFill>
                  <a:schemeClr val="dk1"/>
                </a:solidFill>
                <a:latin typeface="Courier New"/>
                <a:ea typeface="Courier New"/>
                <a:cs typeface="Courier New"/>
                <a:sym typeface="Courier New"/>
              </a:rPr>
              <a:t>1, 2, 3, 4, 5, 6</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79" name="Google Shape;179;p29"/>
          <p:cNvSpPr txBox="1"/>
          <p:nvPr/>
        </p:nvSpPr>
        <p:spPr>
          <a:xfrm>
            <a:off x="1451354" y="2858975"/>
            <a:ext cx="1604700" cy="540900"/>
          </a:xfrm>
          <a:prstGeom prst="rect">
            <a:avLst/>
          </a:prstGeom>
          <a:noFill/>
          <a:ln>
            <a:noFill/>
          </a:ln>
        </p:spPr>
        <p:txBody>
          <a:bodyPr anchorCtr="0" anchor="t" bIns="91425" lIns="91425" spcFirstLastPara="1" rIns="91425" wrap="square" tIns="72000">
            <a:noAutofit/>
          </a:bodyPr>
          <a:lstStyle/>
          <a:p>
            <a:pPr indent="0" lvl="0" marL="0" rtl="0" algn="r">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L[</a:t>
            </a:r>
            <a:r>
              <a:rPr lang="en-GB" sz="2400">
                <a:latin typeface="Courier New"/>
                <a:ea typeface="Courier New"/>
                <a:cs typeface="Courier New"/>
                <a:sym typeface="Courier New"/>
              </a:rPr>
              <a:t>::2</a:t>
            </a:r>
            <a:r>
              <a:rPr lang="en-GB" sz="2400">
                <a:solidFill>
                  <a:schemeClr val="dk1"/>
                </a:solidFill>
                <a:latin typeface="Courier New"/>
                <a:ea typeface="Courier New"/>
                <a:cs typeface="Courier New"/>
                <a:sym typeface="Courier New"/>
              </a:rPr>
              <a:t>]</a:t>
            </a:r>
            <a:endParaRPr sz="2400">
              <a:solidFill>
                <a:schemeClr val="dk1"/>
              </a:solidFill>
              <a:latin typeface="Montserrat"/>
              <a:ea typeface="Montserrat"/>
              <a:cs typeface="Montserrat"/>
              <a:sym typeface="Montserrat"/>
            </a:endParaRPr>
          </a:p>
        </p:txBody>
      </p:sp>
      <p:grpSp>
        <p:nvGrpSpPr>
          <p:cNvPr id="180" name="Google Shape;180;p29"/>
          <p:cNvGrpSpPr/>
          <p:nvPr/>
        </p:nvGrpSpPr>
        <p:grpSpPr>
          <a:xfrm>
            <a:off x="3068364" y="2761969"/>
            <a:ext cx="3841499" cy="735003"/>
            <a:chOff x="3464175" y="2415200"/>
            <a:chExt cx="3702650" cy="572700"/>
          </a:xfrm>
        </p:grpSpPr>
        <p:sp>
          <p:nvSpPr>
            <p:cNvPr id="181" name="Google Shape;181;p29"/>
            <p:cNvSpPr/>
            <p:nvPr/>
          </p:nvSpPr>
          <p:spPr>
            <a:xfrm>
              <a:off x="3464175" y="2615575"/>
              <a:ext cx="1064100" cy="188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nvSpPr>
          <p:spPr>
            <a:xfrm>
              <a:off x="4540925" y="2415200"/>
              <a:ext cx="2625900" cy="572700"/>
            </a:xfrm>
            <a:prstGeom prst="rect">
              <a:avLst/>
            </a:prstGeom>
            <a:noFill/>
            <a:ln>
              <a:noFill/>
            </a:ln>
          </p:spPr>
          <p:txBody>
            <a:bodyPr anchorCtr="0" anchor="t" bIns="91425" lIns="91425" spcFirstLastPara="1" rIns="91425" wrap="square" tIns="162000">
              <a:noAutofit/>
            </a:bodyPr>
            <a:lstStyle/>
            <a:p>
              <a:pPr indent="0" lvl="0" marL="0" rtl="0" algn="l">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[0, </a:t>
              </a:r>
              <a:r>
                <a:rPr i="1" lang="en-GB" sz="2400">
                  <a:solidFill>
                    <a:schemeClr val="dk1"/>
                  </a:solidFill>
                  <a:latin typeface="Courier New"/>
                  <a:ea typeface="Courier New"/>
                  <a:cs typeface="Courier New"/>
                  <a:sym typeface="Courier New"/>
                </a:rPr>
                <a:t>2, 4, 6</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grpSp>
      <p:grpSp>
        <p:nvGrpSpPr>
          <p:cNvPr id="183" name="Google Shape;183;p29"/>
          <p:cNvGrpSpPr/>
          <p:nvPr/>
        </p:nvGrpSpPr>
        <p:grpSpPr>
          <a:xfrm>
            <a:off x="1561633" y="3642124"/>
            <a:ext cx="6939319" cy="735003"/>
            <a:chOff x="1561633" y="3642124"/>
            <a:chExt cx="6939319" cy="735003"/>
          </a:xfrm>
        </p:grpSpPr>
        <p:sp>
          <p:nvSpPr>
            <p:cNvPr id="184" name="Google Shape;184;p29"/>
            <p:cNvSpPr txBox="1"/>
            <p:nvPr/>
          </p:nvSpPr>
          <p:spPr>
            <a:xfrm>
              <a:off x="1561633" y="3706771"/>
              <a:ext cx="16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ourier New"/>
                  <a:ea typeface="Courier New"/>
                  <a:cs typeface="Courier New"/>
                  <a:sym typeface="Courier New"/>
                </a:rPr>
                <a:t>L[::-1]</a:t>
              </a:r>
              <a:endParaRPr sz="2400">
                <a:latin typeface="Courier New"/>
                <a:ea typeface="Courier New"/>
                <a:cs typeface="Courier New"/>
                <a:sym typeface="Courier New"/>
              </a:endParaRPr>
            </a:p>
          </p:txBody>
        </p:sp>
        <p:grpSp>
          <p:nvGrpSpPr>
            <p:cNvPr id="185" name="Google Shape;185;p29"/>
            <p:cNvGrpSpPr/>
            <p:nvPr/>
          </p:nvGrpSpPr>
          <p:grpSpPr>
            <a:xfrm>
              <a:off x="3068342" y="3642124"/>
              <a:ext cx="5432609" cy="735003"/>
              <a:chOff x="3464175" y="2415200"/>
              <a:chExt cx="5236250" cy="572700"/>
            </a:xfrm>
          </p:grpSpPr>
          <p:sp>
            <p:nvSpPr>
              <p:cNvPr id="186" name="Google Shape;186;p29"/>
              <p:cNvSpPr/>
              <p:nvPr/>
            </p:nvSpPr>
            <p:spPr>
              <a:xfrm>
                <a:off x="3464175" y="2615575"/>
                <a:ext cx="1064100" cy="188400"/>
              </a:xfrm>
              <a:prstGeom prst="rightArrow">
                <a:avLst>
                  <a:gd fmla="val 50000" name="adj1"/>
                  <a:gd fmla="val 500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txBox="1"/>
              <p:nvPr/>
            </p:nvSpPr>
            <p:spPr>
              <a:xfrm>
                <a:off x="4540925" y="2415200"/>
                <a:ext cx="4159500" cy="572700"/>
              </a:xfrm>
              <a:prstGeom prst="rect">
                <a:avLst/>
              </a:prstGeom>
              <a:noFill/>
              <a:ln>
                <a:noFill/>
              </a:ln>
            </p:spPr>
            <p:txBody>
              <a:bodyPr anchorCtr="0" anchor="t" bIns="91425" lIns="91425" spcFirstLastPara="1" rIns="91425" wrap="square" tIns="162000">
                <a:noAutofit/>
              </a:bodyPr>
              <a:lstStyle/>
              <a:p>
                <a:pPr indent="0" lvl="0" marL="0" rtl="0" algn="l">
                  <a:spcBef>
                    <a:spcPts val="0"/>
                  </a:spcBef>
                  <a:spcAft>
                    <a:spcPts val="0"/>
                  </a:spcAft>
                  <a:buClr>
                    <a:schemeClr val="dk1"/>
                  </a:buClr>
                  <a:buSzPts val="1100"/>
                  <a:buFont typeface="Arial"/>
                  <a:buNone/>
                </a:pPr>
                <a:r>
                  <a:rPr lang="en-GB" sz="2400">
                    <a:solidFill>
                      <a:schemeClr val="dk1"/>
                    </a:solidFill>
                    <a:latin typeface="Courier New"/>
                    <a:ea typeface="Courier New"/>
                    <a:cs typeface="Courier New"/>
                    <a:sym typeface="Courier New"/>
                  </a:rPr>
                  <a:t>[</a:t>
                </a:r>
                <a:r>
                  <a:rPr lang="en-GB" sz="2400">
                    <a:solidFill>
                      <a:schemeClr val="dk1"/>
                    </a:solidFill>
                    <a:latin typeface="Courier New"/>
                    <a:ea typeface="Courier New"/>
                    <a:cs typeface="Courier New"/>
                    <a:sym typeface="Courier New"/>
                  </a:rPr>
                  <a:t>6, 5, 4, 3, 2, 1, 0</a:t>
                </a:r>
                <a:r>
                  <a:rPr lang="en-GB"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Nested List</a:t>
            </a:r>
            <a:r>
              <a:rPr lang="en-GB"/>
              <a:t>: </a:t>
            </a:r>
            <a:r>
              <a:rPr lang="en-GB"/>
              <a:t>Lists can be nested to arbitrary depth.</a:t>
            </a:r>
            <a:endParaRPr/>
          </a:p>
        </p:txBody>
      </p:sp>
      <p:sp>
        <p:nvSpPr>
          <p:cNvPr id="193" name="Google Shape;193;p30"/>
          <p:cNvSpPr txBox="1"/>
          <p:nvPr/>
        </p:nvSpPr>
        <p:spPr>
          <a:xfrm>
            <a:off x="2964875" y="2150175"/>
            <a:ext cx="4631100" cy="488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222222"/>
              </a:solidFill>
              <a:highlight>
                <a:srgbClr val="000000"/>
              </a:highlight>
              <a:latin typeface="Montserrat"/>
              <a:ea typeface="Montserrat"/>
              <a:cs typeface="Montserrat"/>
              <a:sym typeface="Montserrat"/>
            </a:endParaRPr>
          </a:p>
        </p:txBody>
      </p:sp>
      <p:sp>
        <p:nvSpPr>
          <p:cNvPr id="194" name="Google Shape;194;p30"/>
          <p:cNvSpPr txBox="1"/>
          <p:nvPr/>
        </p:nvSpPr>
        <p:spPr>
          <a:xfrm>
            <a:off x="3039868" y="2228613"/>
            <a:ext cx="7260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‘a’</a:t>
            </a:r>
            <a:endParaRPr b="1" i="0" sz="900" u="none" cap="none" strike="noStrike">
              <a:solidFill>
                <a:srgbClr val="222222"/>
              </a:solidFill>
              <a:latin typeface="Montserrat"/>
              <a:ea typeface="Montserrat"/>
              <a:cs typeface="Montserrat"/>
              <a:sym typeface="Montserrat"/>
            </a:endParaRPr>
          </a:p>
        </p:txBody>
      </p:sp>
      <p:sp>
        <p:nvSpPr>
          <p:cNvPr id="195" name="Google Shape;195;p30"/>
          <p:cNvSpPr txBox="1"/>
          <p:nvPr/>
        </p:nvSpPr>
        <p:spPr>
          <a:xfrm>
            <a:off x="3895324" y="2228625"/>
            <a:ext cx="10125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0" spcFirstLastPara="1" rIns="54000" wrap="square" tIns="72000">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222222"/>
                </a:solidFill>
                <a:latin typeface="Montserrat"/>
                <a:ea typeface="Montserrat"/>
                <a:cs typeface="Montserrat"/>
                <a:sym typeface="Montserrat"/>
              </a:rPr>
              <a:t>[‘b’, [‘bb’,  </a:t>
            </a:r>
            <a:r>
              <a:rPr b="1" lang="en-GB" sz="900">
                <a:solidFill>
                  <a:srgbClr val="222222"/>
                </a:solidFill>
                <a:latin typeface="Montserrat"/>
                <a:ea typeface="Montserrat"/>
                <a:cs typeface="Montserrat"/>
                <a:sym typeface="Montserrat"/>
              </a:rPr>
              <a:t>‘cc’</a:t>
            </a:r>
            <a:r>
              <a:rPr b="1" lang="en-GB" sz="900">
                <a:solidFill>
                  <a:srgbClr val="222222"/>
                </a:solidFill>
                <a:latin typeface="Montserrat"/>
                <a:ea typeface="Montserrat"/>
                <a:cs typeface="Montserrat"/>
                <a:sym typeface="Montserrat"/>
              </a:rPr>
              <a:t>]]</a:t>
            </a:r>
            <a:endParaRPr b="1" i="0" sz="900" u="none" cap="none" strike="noStrike">
              <a:solidFill>
                <a:srgbClr val="222222"/>
              </a:solidFill>
              <a:latin typeface="Montserrat"/>
              <a:ea typeface="Montserrat"/>
              <a:cs typeface="Montserrat"/>
              <a:sym typeface="Montserrat"/>
            </a:endParaRPr>
          </a:p>
        </p:txBody>
      </p:sp>
      <p:sp>
        <p:nvSpPr>
          <p:cNvPr id="196" name="Google Shape;196;p30"/>
          <p:cNvSpPr txBox="1"/>
          <p:nvPr/>
        </p:nvSpPr>
        <p:spPr>
          <a:xfrm>
            <a:off x="2950225" y="2594050"/>
            <a:ext cx="4566900" cy="3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Montserrat"/>
                <a:ea typeface="Montserrat"/>
                <a:cs typeface="Montserrat"/>
                <a:sym typeface="Montserrat"/>
              </a:rPr>
              <a:t>     0		      1	      		2	         3              4</a:t>
            </a:r>
            <a:endParaRPr b="1" i="0" sz="14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0000"/>
                </a:solidFill>
                <a:latin typeface="Montserrat"/>
                <a:ea typeface="Montserrat"/>
                <a:cs typeface="Montserrat"/>
                <a:sym typeface="Montserrat"/>
              </a:rPr>
              <a:t>			</a:t>
            </a:r>
            <a:endParaRPr b="1" i="0" sz="1400" u="none" cap="none" strike="noStrike">
              <a:solidFill>
                <a:srgbClr val="FFFFFF"/>
              </a:solidFill>
              <a:latin typeface="Montserrat"/>
              <a:ea typeface="Montserrat"/>
              <a:cs typeface="Montserrat"/>
              <a:sym typeface="Montserrat"/>
            </a:endParaRPr>
          </a:p>
        </p:txBody>
      </p:sp>
      <p:sp>
        <p:nvSpPr>
          <p:cNvPr id="197" name="Google Shape;197;p30"/>
          <p:cNvSpPr txBox="1"/>
          <p:nvPr/>
        </p:nvSpPr>
        <p:spPr>
          <a:xfrm>
            <a:off x="4997529" y="2228613"/>
            <a:ext cx="7635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‘d’</a:t>
            </a:r>
            <a:endParaRPr b="1" i="0" sz="900" u="none" cap="none" strike="noStrike">
              <a:solidFill>
                <a:srgbClr val="222222"/>
              </a:solidFill>
              <a:latin typeface="Montserrat"/>
              <a:ea typeface="Montserrat"/>
              <a:cs typeface="Montserrat"/>
              <a:sym typeface="Montserrat"/>
            </a:endParaRPr>
          </a:p>
        </p:txBody>
      </p:sp>
      <p:sp>
        <p:nvSpPr>
          <p:cNvPr id="198" name="Google Shape;198;p30"/>
          <p:cNvSpPr txBox="1"/>
          <p:nvPr/>
        </p:nvSpPr>
        <p:spPr>
          <a:xfrm>
            <a:off x="5845428" y="2228613"/>
            <a:ext cx="7635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‘e’</a:t>
            </a:r>
            <a:endParaRPr b="1" i="0" sz="900" u="none" cap="none" strike="noStrike">
              <a:solidFill>
                <a:srgbClr val="222222"/>
              </a:solidFill>
              <a:latin typeface="Montserrat"/>
              <a:ea typeface="Montserrat"/>
              <a:cs typeface="Montserrat"/>
              <a:sym typeface="Montserrat"/>
            </a:endParaRPr>
          </a:p>
        </p:txBody>
      </p:sp>
      <p:sp>
        <p:nvSpPr>
          <p:cNvPr id="199" name="Google Shape;199;p30"/>
          <p:cNvSpPr txBox="1"/>
          <p:nvPr/>
        </p:nvSpPr>
        <p:spPr>
          <a:xfrm>
            <a:off x="6737653" y="2228613"/>
            <a:ext cx="7635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‘f’</a:t>
            </a:r>
            <a:endParaRPr b="1" i="0" sz="900" u="none" cap="none" strike="noStrike">
              <a:solidFill>
                <a:srgbClr val="222222"/>
              </a:solidFill>
              <a:latin typeface="Montserrat"/>
              <a:ea typeface="Montserrat"/>
              <a:cs typeface="Montserrat"/>
              <a:sym typeface="Montserrat"/>
            </a:endParaRPr>
          </a:p>
        </p:txBody>
      </p:sp>
      <p:cxnSp>
        <p:nvCxnSpPr>
          <p:cNvPr id="200" name="Google Shape;200;p30"/>
          <p:cNvCxnSpPr/>
          <p:nvPr/>
        </p:nvCxnSpPr>
        <p:spPr>
          <a:xfrm>
            <a:off x="2381943" y="2420313"/>
            <a:ext cx="617700" cy="7800"/>
          </a:xfrm>
          <a:prstGeom prst="straightConnector1">
            <a:avLst/>
          </a:prstGeom>
          <a:noFill/>
          <a:ln cap="flat" cmpd="sng" w="38100">
            <a:solidFill>
              <a:srgbClr val="3A3A3A"/>
            </a:solidFill>
            <a:prstDash val="dash"/>
            <a:round/>
            <a:headEnd len="sm" w="sm" type="none"/>
            <a:tailEnd len="med" w="med" type="stealth"/>
          </a:ln>
        </p:spPr>
      </p:cxnSp>
      <p:sp>
        <p:nvSpPr>
          <p:cNvPr id="201" name="Google Shape;201;p30"/>
          <p:cNvSpPr txBox="1"/>
          <p:nvPr/>
        </p:nvSpPr>
        <p:spPr>
          <a:xfrm>
            <a:off x="3675496" y="3140775"/>
            <a:ext cx="1785900" cy="488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222222"/>
              </a:solidFill>
              <a:highlight>
                <a:srgbClr val="000000"/>
              </a:highlight>
              <a:latin typeface="Montserrat"/>
              <a:ea typeface="Montserrat"/>
              <a:cs typeface="Montserrat"/>
              <a:sym typeface="Montserrat"/>
            </a:endParaRPr>
          </a:p>
        </p:txBody>
      </p:sp>
      <p:sp>
        <p:nvSpPr>
          <p:cNvPr id="202" name="Google Shape;202;p30"/>
          <p:cNvSpPr txBox="1"/>
          <p:nvPr/>
        </p:nvSpPr>
        <p:spPr>
          <a:xfrm>
            <a:off x="3831487" y="3219213"/>
            <a:ext cx="6678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‘b’</a:t>
            </a:r>
            <a:endParaRPr b="1" i="0" sz="900" u="none" cap="none" strike="noStrike">
              <a:solidFill>
                <a:srgbClr val="222222"/>
              </a:solidFill>
              <a:latin typeface="Montserrat"/>
              <a:ea typeface="Montserrat"/>
              <a:cs typeface="Montserrat"/>
              <a:sym typeface="Montserrat"/>
            </a:endParaRPr>
          </a:p>
        </p:txBody>
      </p:sp>
      <p:sp>
        <p:nvSpPr>
          <p:cNvPr id="203" name="Google Shape;203;p30"/>
          <p:cNvSpPr txBox="1"/>
          <p:nvPr/>
        </p:nvSpPr>
        <p:spPr>
          <a:xfrm>
            <a:off x="4643324" y="3219225"/>
            <a:ext cx="7326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0" spcFirstLastPara="1" rIns="0"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GB" sz="900">
                <a:solidFill>
                  <a:srgbClr val="222222"/>
                </a:solidFill>
                <a:latin typeface="Montserrat"/>
                <a:ea typeface="Montserrat"/>
                <a:cs typeface="Montserrat"/>
                <a:sym typeface="Montserrat"/>
              </a:rPr>
              <a:t>[‘bb’,  ‘cc’]</a:t>
            </a:r>
            <a:endParaRPr b="1" i="0" sz="900" u="none" cap="none" strike="noStrike">
              <a:solidFill>
                <a:srgbClr val="222222"/>
              </a:solidFill>
              <a:latin typeface="Montserrat"/>
              <a:ea typeface="Montserrat"/>
              <a:cs typeface="Montserrat"/>
              <a:sym typeface="Montserrat"/>
            </a:endParaRPr>
          </a:p>
        </p:txBody>
      </p:sp>
      <p:cxnSp>
        <p:nvCxnSpPr>
          <p:cNvPr id="204" name="Google Shape;204;p30"/>
          <p:cNvCxnSpPr>
            <a:endCxn id="201" idx="1"/>
          </p:cNvCxnSpPr>
          <p:nvPr/>
        </p:nvCxnSpPr>
        <p:spPr>
          <a:xfrm flipH="1" rot="10800000">
            <a:off x="2839096" y="3384975"/>
            <a:ext cx="836400" cy="25800"/>
          </a:xfrm>
          <a:prstGeom prst="straightConnector1">
            <a:avLst/>
          </a:prstGeom>
          <a:noFill/>
          <a:ln cap="flat" cmpd="sng" w="38100">
            <a:solidFill>
              <a:srgbClr val="3A3A3A"/>
            </a:solidFill>
            <a:prstDash val="dash"/>
            <a:round/>
            <a:headEnd len="sm" w="sm" type="none"/>
            <a:tailEnd len="med" w="med" type="stealth"/>
          </a:ln>
        </p:spPr>
      </p:cxnSp>
      <p:cxnSp>
        <p:nvCxnSpPr>
          <p:cNvPr id="205" name="Google Shape;205;p30"/>
          <p:cNvCxnSpPr/>
          <p:nvPr/>
        </p:nvCxnSpPr>
        <p:spPr>
          <a:xfrm flipH="1" rot="-5400000">
            <a:off x="4315289" y="2763675"/>
            <a:ext cx="569100" cy="185100"/>
          </a:xfrm>
          <a:prstGeom prst="bentConnector3">
            <a:avLst>
              <a:gd fmla="val 50000" name="adj1"/>
            </a:avLst>
          </a:prstGeom>
          <a:noFill/>
          <a:ln cap="flat" cmpd="sng" w="28575">
            <a:solidFill>
              <a:srgbClr val="3A3A3A"/>
            </a:solidFill>
            <a:prstDash val="solid"/>
            <a:round/>
            <a:headEnd len="sm" w="sm" type="none"/>
            <a:tailEnd len="med" w="med" type="triangle"/>
          </a:ln>
        </p:spPr>
      </p:cxnSp>
      <p:sp>
        <p:nvSpPr>
          <p:cNvPr id="206" name="Google Shape;206;p30"/>
          <p:cNvSpPr txBox="1"/>
          <p:nvPr/>
        </p:nvSpPr>
        <p:spPr>
          <a:xfrm>
            <a:off x="4028823" y="4131375"/>
            <a:ext cx="1564200" cy="4884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222222"/>
              </a:solidFill>
              <a:highlight>
                <a:srgbClr val="000000"/>
              </a:highlight>
              <a:latin typeface="Montserrat"/>
              <a:ea typeface="Montserrat"/>
              <a:cs typeface="Montserrat"/>
              <a:sym typeface="Montserrat"/>
            </a:endParaRPr>
          </a:p>
        </p:txBody>
      </p:sp>
      <p:sp>
        <p:nvSpPr>
          <p:cNvPr id="207" name="Google Shape;207;p30"/>
          <p:cNvSpPr txBox="1"/>
          <p:nvPr/>
        </p:nvSpPr>
        <p:spPr>
          <a:xfrm>
            <a:off x="4165443" y="4209813"/>
            <a:ext cx="5850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‘bb’</a:t>
            </a:r>
            <a:endParaRPr b="1" i="0" sz="900" u="none" cap="none" strike="noStrike">
              <a:solidFill>
                <a:srgbClr val="222222"/>
              </a:solidFill>
              <a:latin typeface="Montserrat"/>
              <a:ea typeface="Montserrat"/>
              <a:cs typeface="Montserrat"/>
              <a:sym typeface="Montserrat"/>
            </a:endParaRPr>
          </a:p>
        </p:txBody>
      </p:sp>
      <p:sp>
        <p:nvSpPr>
          <p:cNvPr id="208" name="Google Shape;208;p30"/>
          <p:cNvSpPr txBox="1"/>
          <p:nvPr/>
        </p:nvSpPr>
        <p:spPr>
          <a:xfrm>
            <a:off x="4876479" y="4209813"/>
            <a:ext cx="585000" cy="331800"/>
          </a:xfrm>
          <a:prstGeom prst="rect">
            <a:avLst/>
          </a:prstGeom>
          <a:solidFill>
            <a:srgbClr val="F4CCCC"/>
          </a:solidFill>
          <a:ln cap="flat" cmpd="sng" w="2857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222222"/>
                </a:solidFill>
                <a:latin typeface="Montserrat"/>
                <a:ea typeface="Montserrat"/>
                <a:cs typeface="Montserrat"/>
                <a:sym typeface="Montserrat"/>
              </a:rPr>
              <a:t>‘cc’</a:t>
            </a:r>
            <a:endParaRPr b="1" i="0" sz="1100" u="none" cap="none" strike="noStrike">
              <a:solidFill>
                <a:srgbClr val="222222"/>
              </a:solidFill>
              <a:latin typeface="Montserrat"/>
              <a:ea typeface="Montserrat"/>
              <a:cs typeface="Montserrat"/>
              <a:sym typeface="Montserrat"/>
            </a:endParaRPr>
          </a:p>
        </p:txBody>
      </p:sp>
      <p:cxnSp>
        <p:nvCxnSpPr>
          <p:cNvPr id="209" name="Google Shape;209;p30"/>
          <p:cNvCxnSpPr>
            <a:endCxn id="206" idx="1"/>
          </p:cNvCxnSpPr>
          <p:nvPr/>
        </p:nvCxnSpPr>
        <p:spPr>
          <a:xfrm flipH="1" rot="10800000">
            <a:off x="3296223" y="4375575"/>
            <a:ext cx="732600" cy="25800"/>
          </a:xfrm>
          <a:prstGeom prst="straightConnector1">
            <a:avLst/>
          </a:prstGeom>
          <a:noFill/>
          <a:ln cap="flat" cmpd="sng" w="38100">
            <a:solidFill>
              <a:srgbClr val="3A3A3A"/>
            </a:solidFill>
            <a:prstDash val="dash"/>
            <a:round/>
            <a:headEnd len="sm" w="sm" type="none"/>
            <a:tailEnd len="med" w="med" type="stealth"/>
          </a:ln>
        </p:spPr>
      </p:cxnSp>
      <p:cxnSp>
        <p:nvCxnSpPr>
          <p:cNvPr id="210" name="Google Shape;210;p30"/>
          <p:cNvCxnSpPr/>
          <p:nvPr/>
        </p:nvCxnSpPr>
        <p:spPr>
          <a:xfrm flipH="1" rot="-5400000">
            <a:off x="4796970" y="3761775"/>
            <a:ext cx="569100" cy="170100"/>
          </a:xfrm>
          <a:prstGeom prst="bentConnector3">
            <a:avLst>
              <a:gd fmla="val 50000" name="adj1"/>
            </a:avLst>
          </a:prstGeom>
          <a:noFill/>
          <a:ln cap="flat" cmpd="sng" w="28575">
            <a:solidFill>
              <a:srgbClr val="3A3A3A"/>
            </a:solidFill>
            <a:prstDash val="solid"/>
            <a:round/>
            <a:headEnd len="sm" w="sm" type="none"/>
            <a:tailEnd len="med" w="med" type="triangle"/>
          </a:ln>
        </p:spPr>
      </p:cxnSp>
      <p:sp>
        <p:nvSpPr>
          <p:cNvPr id="211" name="Google Shape;211;p30"/>
          <p:cNvSpPr txBox="1"/>
          <p:nvPr/>
        </p:nvSpPr>
        <p:spPr>
          <a:xfrm>
            <a:off x="3765243" y="3516075"/>
            <a:ext cx="1606500" cy="3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0000"/>
                </a:solidFill>
                <a:latin typeface="Montserrat"/>
                <a:ea typeface="Montserrat"/>
                <a:cs typeface="Montserrat"/>
                <a:sym typeface="Montserrat"/>
              </a:rPr>
              <a:t>     </a:t>
            </a:r>
            <a:r>
              <a:rPr b="1" i="0" lang="en-GB" sz="1400" u="none" cap="none" strike="noStrike">
                <a:solidFill>
                  <a:srgbClr val="000000"/>
                </a:solidFill>
                <a:latin typeface="Montserrat"/>
                <a:ea typeface="Montserrat"/>
                <a:cs typeface="Montserrat"/>
                <a:sym typeface="Montserrat"/>
              </a:rPr>
              <a:t>0</a:t>
            </a:r>
            <a:r>
              <a:rPr b="1" i="0" lang="en-GB" sz="1400" u="none" cap="none" strike="noStrike">
                <a:solidFill>
                  <a:srgbClr val="FF0000"/>
                </a:solidFill>
                <a:latin typeface="Montserrat"/>
                <a:ea typeface="Montserrat"/>
                <a:cs typeface="Montserrat"/>
                <a:sym typeface="Montserrat"/>
              </a:rPr>
              <a:t>		  </a:t>
            </a:r>
            <a:r>
              <a:rPr b="1" i="0" lang="en-GB" sz="1400" u="none" cap="none" strike="noStrike">
                <a:solidFill>
                  <a:srgbClr val="000000"/>
                </a:solidFill>
                <a:latin typeface="Montserrat"/>
                <a:ea typeface="Montserrat"/>
                <a:cs typeface="Montserrat"/>
                <a:sym typeface="Montserrat"/>
              </a:rPr>
              <a:t>1</a:t>
            </a:r>
            <a:r>
              <a:rPr b="1" i="0" lang="en-GB" sz="1400" u="none" cap="none" strike="noStrike">
                <a:solidFill>
                  <a:srgbClr val="FF0000"/>
                </a:solidFill>
                <a:latin typeface="Montserrat"/>
                <a:ea typeface="Montserrat"/>
                <a:cs typeface="Montserrat"/>
                <a:sym typeface="Montserrat"/>
              </a:rPr>
              <a:t>	     			</a:t>
            </a:r>
            <a:endParaRPr b="1" i="0" sz="1400" u="none" cap="none" strike="noStrike">
              <a:solidFill>
                <a:srgbClr val="FFFFFF"/>
              </a:solidFill>
              <a:latin typeface="Montserrat"/>
              <a:ea typeface="Montserrat"/>
              <a:cs typeface="Montserrat"/>
              <a:sym typeface="Montserrat"/>
            </a:endParaRPr>
          </a:p>
        </p:txBody>
      </p:sp>
      <p:sp>
        <p:nvSpPr>
          <p:cNvPr id="212" name="Google Shape;212;p30"/>
          <p:cNvSpPr txBox="1"/>
          <p:nvPr/>
        </p:nvSpPr>
        <p:spPr>
          <a:xfrm>
            <a:off x="4093225" y="4575250"/>
            <a:ext cx="1407000" cy="3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FF0000"/>
                </a:solidFill>
                <a:latin typeface="Montserrat"/>
                <a:ea typeface="Montserrat"/>
                <a:cs typeface="Montserrat"/>
                <a:sym typeface="Montserrat"/>
              </a:rPr>
              <a:t>     </a:t>
            </a:r>
            <a:r>
              <a:rPr b="1" i="0" lang="en-GB" sz="1400" u="none" cap="none" strike="noStrike">
                <a:solidFill>
                  <a:srgbClr val="000000"/>
                </a:solidFill>
                <a:latin typeface="Montserrat"/>
                <a:ea typeface="Montserrat"/>
                <a:cs typeface="Montserrat"/>
                <a:sym typeface="Montserrat"/>
              </a:rPr>
              <a:t>0</a:t>
            </a:r>
            <a:r>
              <a:rPr b="1" i="0" lang="en-GB" sz="1400" u="none" cap="none" strike="noStrike">
                <a:solidFill>
                  <a:srgbClr val="FF0000"/>
                </a:solidFill>
                <a:latin typeface="Montserrat"/>
                <a:ea typeface="Montserrat"/>
                <a:cs typeface="Montserrat"/>
                <a:sym typeface="Montserrat"/>
              </a:rPr>
              <a:t>		  </a:t>
            </a:r>
            <a:r>
              <a:rPr b="1" i="0" lang="en-GB" sz="1400" u="none" cap="none" strike="noStrike">
                <a:solidFill>
                  <a:srgbClr val="000000"/>
                </a:solidFill>
                <a:latin typeface="Montserrat"/>
                <a:ea typeface="Montserrat"/>
                <a:cs typeface="Montserrat"/>
                <a:sym typeface="Montserrat"/>
              </a:rPr>
              <a:t>1</a:t>
            </a:r>
            <a:r>
              <a:rPr b="1" i="0" lang="en-GB" sz="1400" u="none" cap="none" strike="noStrike">
                <a:solidFill>
                  <a:srgbClr val="FF0000"/>
                </a:solidFill>
                <a:latin typeface="Montserrat"/>
                <a:ea typeface="Montserrat"/>
                <a:cs typeface="Montserrat"/>
                <a:sym typeface="Montserrat"/>
              </a:rPr>
              <a:t>	     			</a:t>
            </a:r>
            <a:endParaRPr b="1" i="0" sz="1400" u="none" cap="none" strike="noStrike">
              <a:solidFill>
                <a:srgbClr val="FFFFFF"/>
              </a:solidFill>
              <a:latin typeface="Montserrat"/>
              <a:ea typeface="Montserrat"/>
              <a:cs typeface="Montserrat"/>
              <a:sym typeface="Montserrat"/>
            </a:endParaRPr>
          </a:p>
        </p:txBody>
      </p:sp>
      <p:sp>
        <p:nvSpPr>
          <p:cNvPr id="213" name="Google Shape;213;p30"/>
          <p:cNvSpPr txBox="1"/>
          <p:nvPr/>
        </p:nvSpPr>
        <p:spPr>
          <a:xfrm>
            <a:off x="1436475" y="1077350"/>
            <a:ext cx="6910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rgbClr val="980000"/>
                </a:solidFill>
                <a:latin typeface="Courier New"/>
                <a:ea typeface="Courier New"/>
                <a:cs typeface="Courier New"/>
                <a:sym typeface="Courier New"/>
              </a:rPr>
              <a:t>X = </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‘a’</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‘b’</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‘bb’</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‘cc’</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‘d’</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‘e’</a:t>
            </a:r>
            <a:r>
              <a:rPr lang="en-GB" sz="1800">
                <a:latin typeface="Courier New"/>
                <a:ea typeface="Courier New"/>
                <a:cs typeface="Courier New"/>
                <a:sym typeface="Courier New"/>
              </a:rPr>
              <a:t>,</a:t>
            </a:r>
            <a:r>
              <a:rPr lang="en-GB" sz="1800">
                <a:solidFill>
                  <a:srgbClr val="980000"/>
                </a:solidFill>
                <a:latin typeface="Courier New"/>
                <a:ea typeface="Courier New"/>
                <a:cs typeface="Courier New"/>
                <a:sym typeface="Courier New"/>
              </a:rPr>
              <a:t> ‘f’</a:t>
            </a:r>
            <a:r>
              <a:rPr lang="en-GB"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14" name="Google Shape;214;p30"/>
          <p:cNvSpPr txBox="1"/>
          <p:nvPr/>
        </p:nvSpPr>
        <p:spPr>
          <a:xfrm>
            <a:off x="2015700" y="2248500"/>
            <a:ext cx="3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ontserrat"/>
                <a:ea typeface="Montserrat"/>
                <a:cs typeface="Montserrat"/>
                <a:sym typeface="Montserrat"/>
              </a:rPr>
              <a:t>X</a:t>
            </a:r>
            <a:endParaRPr b="1">
              <a:latin typeface="Montserrat"/>
              <a:ea typeface="Montserrat"/>
              <a:cs typeface="Montserrat"/>
              <a:sym typeface="Montserrat"/>
            </a:endParaRPr>
          </a:p>
        </p:txBody>
      </p:sp>
      <p:sp>
        <p:nvSpPr>
          <p:cNvPr id="215" name="Google Shape;215;p30"/>
          <p:cNvSpPr txBox="1"/>
          <p:nvPr/>
        </p:nvSpPr>
        <p:spPr>
          <a:xfrm>
            <a:off x="2307600" y="3239100"/>
            <a:ext cx="58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ontserrat"/>
                <a:ea typeface="Montserrat"/>
                <a:cs typeface="Montserrat"/>
                <a:sym typeface="Montserrat"/>
              </a:rPr>
              <a:t>X[1]</a:t>
            </a:r>
            <a:endParaRPr b="1">
              <a:latin typeface="Montserrat"/>
              <a:ea typeface="Montserrat"/>
              <a:cs typeface="Montserrat"/>
              <a:sym typeface="Montserrat"/>
            </a:endParaRPr>
          </a:p>
        </p:txBody>
      </p:sp>
      <p:sp>
        <p:nvSpPr>
          <p:cNvPr id="216" name="Google Shape;216;p30"/>
          <p:cNvSpPr txBox="1"/>
          <p:nvPr/>
        </p:nvSpPr>
        <p:spPr>
          <a:xfrm>
            <a:off x="2543700" y="4229700"/>
            <a:ext cx="7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Montserrat"/>
                <a:ea typeface="Montserrat"/>
                <a:cs typeface="Montserrat"/>
                <a:sym typeface="Montserrat"/>
              </a:rPr>
              <a:t>X[1][1]</a:t>
            </a:r>
            <a:endParaRPr b="1">
              <a:latin typeface="Montserrat"/>
              <a:ea typeface="Montserrat"/>
              <a:cs typeface="Montserrat"/>
              <a:sym typeface="Montserrat"/>
            </a:endParaRPr>
          </a:p>
        </p:txBody>
      </p:sp>
      <p:sp>
        <p:nvSpPr>
          <p:cNvPr id="217" name="Google Shape;217;p30"/>
          <p:cNvSpPr txBox="1"/>
          <p:nvPr/>
        </p:nvSpPr>
        <p:spPr>
          <a:xfrm>
            <a:off x="3094750" y="1078875"/>
            <a:ext cx="2757900" cy="5691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ontserrat"/>
              <a:ea typeface="Montserrat"/>
              <a:cs typeface="Montserrat"/>
              <a:sym typeface="Montserrat"/>
            </a:endParaRPr>
          </a:p>
        </p:txBody>
      </p:sp>
      <p:sp>
        <p:nvSpPr>
          <p:cNvPr id="218" name="Google Shape;218;p30"/>
          <p:cNvSpPr txBox="1"/>
          <p:nvPr/>
        </p:nvSpPr>
        <p:spPr>
          <a:xfrm>
            <a:off x="3874950" y="1164500"/>
            <a:ext cx="1879200" cy="3318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xit" presetID="10" presetSubtype="0">
                                  <p:stCondLst>
                                    <p:cond delay="0"/>
                                  </p:stCondLst>
                                  <p:childTnLst>
                                    <p:animEffect filter="fade" transition="out">
                                      <p:cBhvr>
                                        <p:cTn dur="1000"/>
                                        <p:tgtEl>
                                          <p:spTgt spid="217"/>
                                        </p:tgtEl>
                                      </p:cBhvr>
                                    </p:animEffect>
                                    <p:set>
                                      <p:cBhvr>
                                        <p:cTn dur="1" fill="hold">
                                          <p:stCondLst>
                                            <p:cond delay="1000"/>
                                          </p:stCondLst>
                                        </p:cTn>
                                        <p:tgtEl>
                                          <p:spTgt spid="2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Lists are mutable </a:t>
            </a:r>
            <a:endParaRPr/>
          </a:p>
        </p:txBody>
      </p:sp>
      <p:sp>
        <p:nvSpPr>
          <p:cNvPr id="224" name="Google Shape;224;p31"/>
          <p:cNvSpPr txBox="1"/>
          <p:nvPr/>
        </p:nvSpPr>
        <p:spPr>
          <a:xfrm>
            <a:off x="838200" y="914400"/>
            <a:ext cx="6981900" cy="4848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rgbClr val="A31515"/>
                </a:solidFill>
                <a:highlight>
                  <a:srgbClr val="FFFFFE"/>
                </a:highlight>
                <a:latin typeface="Courier New"/>
                <a:ea typeface="Courier New"/>
                <a:cs typeface="Courier New"/>
                <a:sym typeface="Courier New"/>
              </a:rPr>
              <a:t>"apple"</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"banana"</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"cherry"</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"mango"</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graphicFrame>
        <p:nvGraphicFramePr>
          <p:cNvPr id="225" name="Google Shape;225;p31"/>
          <p:cNvGraphicFramePr/>
          <p:nvPr/>
        </p:nvGraphicFramePr>
        <p:xfrm>
          <a:off x="838163" y="1454400"/>
          <a:ext cx="3000000" cy="3000000"/>
        </p:xfrm>
        <a:graphic>
          <a:graphicData uri="http://schemas.openxmlformats.org/drawingml/2006/table">
            <a:tbl>
              <a:tblPr>
                <a:noFill/>
                <a:tableStyleId>{F901B07E-08B1-48B6-9872-C2ABDAD0B13F}</a:tableStyleId>
              </a:tblPr>
              <a:tblGrid>
                <a:gridCol w="1052225"/>
                <a:gridCol w="1209125"/>
                <a:gridCol w="1459575"/>
                <a:gridCol w="1493050"/>
                <a:gridCol w="1369625"/>
              </a:tblGrid>
              <a:tr h="518125">
                <a:tc>
                  <a:txBody>
                    <a:bodyPr/>
                    <a:lstStyle/>
                    <a:p>
                      <a:pPr indent="0" lvl="0" marL="0" rtl="0" algn="ctr">
                        <a:spcBef>
                          <a:spcPts val="0"/>
                        </a:spcBef>
                        <a:spcAft>
                          <a:spcPts val="0"/>
                        </a:spcAft>
                        <a:buNone/>
                      </a:pPr>
                      <a:r>
                        <a:rPr b="1" lang="en-GB" sz="2200"/>
                        <a:t>Index</a:t>
                      </a:r>
                      <a:endParaRPr b="1"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sz="1800"/>
                        <a:t>0</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sz="1800"/>
                        <a:t>1</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sz="1800"/>
                        <a:t>2</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sz="1800"/>
                        <a:t>3</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26" name="Google Shape;226;p31"/>
          <p:cNvSpPr txBox="1"/>
          <p:nvPr/>
        </p:nvSpPr>
        <p:spPr>
          <a:xfrm>
            <a:off x="2460625" y="2209800"/>
            <a:ext cx="3591300" cy="484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a:t>
            </a:r>
            <a:r>
              <a:rPr lang="en-GB" sz="1950">
                <a:solidFill>
                  <a:srgbClr val="09885A"/>
                </a:solidFill>
                <a:highlight>
                  <a:srgbClr val="FFFFFE"/>
                </a:highlight>
                <a:latin typeface="Courier New"/>
                <a:ea typeface="Courier New"/>
                <a:cs typeface="Courier New"/>
                <a:sym typeface="Courier New"/>
              </a:rPr>
              <a:t>0</a:t>
            </a:r>
            <a:r>
              <a:rPr lang="en-GB" sz="1950">
                <a:solidFill>
                  <a:schemeClr val="dk1"/>
                </a:solidFill>
                <a:highlight>
                  <a:srgbClr val="FFFFFE"/>
                </a:highlight>
                <a:latin typeface="Courier New"/>
                <a:ea typeface="Courier New"/>
                <a:cs typeface="Courier New"/>
                <a:sym typeface="Courier New"/>
              </a:rPr>
              <a:t>] = </a:t>
            </a:r>
            <a:r>
              <a:rPr lang="en-GB" sz="1950">
                <a:solidFill>
                  <a:srgbClr val="09885A"/>
                </a:solidFill>
                <a:highlight>
                  <a:srgbClr val="FFFFFE"/>
                </a:highlight>
                <a:latin typeface="Courier New"/>
                <a:ea typeface="Courier New"/>
                <a:cs typeface="Courier New"/>
                <a:sym typeface="Courier New"/>
              </a:rPr>
              <a:t>10</a:t>
            </a:r>
            <a:endParaRPr sz="1950">
              <a:solidFill>
                <a:srgbClr val="990000"/>
              </a:solidFill>
              <a:highlight>
                <a:srgbClr val="FFFFFE"/>
              </a:highlight>
              <a:latin typeface="Courier New"/>
              <a:ea typeface="Courier New"/>
              <a:cs typeface="Courier New"/>
              <a:sym typeface="Courier New"/>
            </a:endParaRPr>
          </a:p>
        </p:txBody>
      </p:sp>
      <p:sp>
        <p:nvSpPr>
          <p:cNvPr id="227" name="Google Shape;227;p31"/>
          <p:cNvSpPr txBox="1"/>
          <p:nvPr/>
        </p:nvSpPr>
        <p:spPr>
          <a:xfrm>
            <a:off x="990600" y="2971800"/>
            <a:ext cx="6981900" cy="484800"/>
          </a:xfrm>
          <a:prstGeom prst="rect">
            <a:avLst/>
          </a:prstGeom>
          <a:noFill/>
          <a:ln>
            <a:noFill/>
          </a:ln>
        </p:spPr>
        <p:txBody>
          <a:bodyPr anchorCtr="0" anchor="t" bIns="91425" lIns="91425" spcFirstLastPara="1" rIns="91425" wrap="square" tIns="91425">
            <a:spAutoFit/>
          </a:bodyPr>
          <a:lstStyle/>
          <a:p>
            <a:pPr indent="457200" lvl="0" marL="0" rtl="0" algn="l">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chemeClr val="dk1"/>
                </a:solidFill>
                <a:highlight>
                  <a:srgbClr val="FFFFFE"/>
                </a:highlight>
                <a:latin typeface="Courier New"/>
                <a:ea typeface="Courier New"/>
                <a:cs typeface="Courier New"/>
                <a:sym typeface="Courier New"/>
              </a:rPr>
              <a:t>[10, </a:t>
            </a:r>
            <a:r>
              <a:rPr lang="en-GB" sz="1950">
                <a:highlight>
                  <a:srgbClr val="FFFFFE"/>
                </a:highlight>
                <a:latin typeface="Courier New"/>
                <a:ea typeface="Courier New"/>
                <a:cs typeface="Courier New"/>
                <a:sym typeface="Courier New"/>
              </a:rPr>
              <a:t>"banana", "cherry", "mango"]</a:t>
            </a:r>
            <a:endParaRPr sz="1950">
              <a:highlight>
                <a:srgbClr val="FFFFFE"/>
              </a:highlight>
              <a:latin typeface="Courier New"/>
              <a:ea typeface="Courier New"/>
              <a:cs typeface="Courier New"/>
              <a:sym typeface="Courier New"/>
            </a:endParaRPr>
          </a:p>
        </p:txBody>
      </p:sp>
      <p:sp>
        <p:nvSpPr>
          <p:cNvPr id="228" name="Google Shape;228;p31"/>
          <p:cNvSpPr txBox="1"/>
          <p:nvPr/>
        </p:nvSpPr>
        <p:spPr>
          <a:xfrm>
            <a:off x="2397125" y="2222500"/>
            <a:ext cx="8415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9" name="Google Shape;229;p31"/>
          <p:cNvSpPr txBox="1"/>
          <p:nvPr/>
        </p:nvSpPr>
        <p:spPr>
          <a:xfrm>
            <a:off x="3294625" y="2250728"/>
            <a:ext cx="1515600" cy="649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aphicFrame>
        <p:nvGraphicFramePr>
          <p:cNvPr id="230" name="Google Shape;230;p31"/>
          <p:cNvGraphicFramePr/>
          <p:nvPr/>
        </p:nvGraphicFramePr>
        <p:xfrm>
          <a:off x="1142963" y="3511800"/>
          <a:ext cx="3000000" cy="3000000"/>
        </p:xfrm>
        <a:graphic>
          <a:graphicData uri="http://schemas.openxmlformats.org/drawingml/2006/table">
            <a:tbl>
              <a:tblPr>
                <a:noFill/>
                <a:tableStyleId>{F901B07E-08B1-48B6-9872-C2ABDAD0B13F}</a:tableStyleId>
              </a:tblPr>
              <a:tblGrid>
                <a:gridCol w="979175"/>
                <a:gridCol w="799850"/>
                <a:gridCol w="1373750"/>
                <a:gridCol w="1404900"/>
                <a:gridCol w="1383000"/>
              </a:tblGrid>
              <a:tr h="518125">
                <a:tc>
                  <a:txBody>
                    <a:bodyPr/>
                    <a:lstStyle/>
                    <a:p>
                      <a:pPr indent="0" lvl="0" marL="0" rtl="0" algn="ctr">
                        <a:spcBef>
                          <a:spcPts val="0"/>
                        </a:spcBef>
                        <a:spcAft>
                          <a:spcPts val="0"/>
                        </a:spcAft>
                        <a:buNone/>
                      </a:pPr>
                      <a:r>
                        <a:rPr b="1" lang="en-GB" sz="2200"/>
                        <a:t>Index</a:t>
                      </a:r>
                      <a:endParaRPr b="1"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GB" sz="1800"/>
                        <a:t>0</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9FC5E8"/>
                    </a:solidFill>
                  </a:tcPr>
                </a:tc>
                <a:tc>
                  <a:txBody>
                    <a:bodyPr/>
                    <a:lstStyle/>
                    <a:p>
                      <a:pPr indent="0" lvl="0" marL="0" rtl="0" algn="ctr">
                        <a:spcBef>
                          <a:spcPts val="0"/>
                        </a:spcBef>
                        <a:spcAft>
                          <a:spcPts val="0"/>
                        </a:spcAft>
                        <a:buNone/>
                      </a:pPr>
                      <a:r>
                        <a:rPr b="1" lang="en-GB" sz="1800"/>
                        <a:t>1</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sz="1800"/>
                        <a:t>2</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b="1" lang="en-GB" sz="1800"/>
                        <a:t>3</a:t>
                      </a:r>
                      <a:endParaRPr b="1"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31" name="Google Shape;231;p31"/>
          <p:cNvSpPr txBox="1"/>
          <p:nvPr/>
        </p:nvSpPr>
        <p:spPr>
          <a:xfrm>
            <a:off x="1971300" y="1006375"/>
            <a:ext cx="1036200" cy="312600"/>
          </a:xfrm>
          <a:prstGeom prst="rect">
            <a:avLst/>
          </a:prstGeom>
          <a:noFill/>
          <a:ln cap="flat" cmpd="sng" w="28575">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9"/>
                                        </p:tgtEl>
                                      </p:cBhvr>
                                    </p:animEffect>
                                    <p:set>
                                      <p:cBhvr>
                                        <p:cTn dur="1" fill="hold">
                                          <p:stCondLst>
                                            <p:cond delay="1000"/>
                                          </p:stCondLst>
                                        </p:cTn>
                                        <p:tgtEl>
                                          <p:spTgt spid="2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32"/>
          <p:cNvGrpSpPr/>
          <p:nvPr/>
        </p:nvGrpSpPr>
        <p:grpSpPr>
          <a:xfrm>
            <a:off x="173575" y="3061450"/>
            <a:ext cx="8818200" cy="951625"/>
            <a:chOff x="173575" y="3061450"/>
            <a:chExt cx="8818200" cy="951625"/>
          </a:xfrm>
        </p:grpSpPr>
        <p:sp>
          <p:nvSpPr>
            <p:cNvPr id="237" name="Google Shape;237;p32"/>
            <p:cNvSpPr txBox="1"/>
            <p:nvPr/>
          </p:nvSpPr>
          <p:spPr>
            <a:xfrm>
              <a:off x="173575" y="3559175"/>
              <a:ext cx="8818200" cy="453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750">
                  <a:solidFill>
                    <a:schemeClr val="dk1"/>
                  </a:solidFill>
                  <a:highlight>
                    <a:srgbClr val="FFFFFE"/>
                  </a:highlight>
                  <a:latin typeface="Courier New"/>
                  <a:ea typeface="Courier New"/>
                  <a:cs typeface="Courier New"/>
                  <a:sym typeface="Courier New"/>
                </a:rPr>
                <a:t>   Y → </a:t>
              </a:r>
              <a:r>
                <a:rPr lang="en-GB" sz="1750">
                  <a:solidFill>
                    <a:schemeClr val="dk1"/>
                  </a:solidFill>
                  <a:highlight>
                    <a:srgbClr val="FFFFFE"/>
                  </a:highlight>
                  <a:latin typeface="Courier New"/>
                  <a:ea typeface="Courier New"/>
                  <a:cs typeface="Courier New"/>
                  <a:sym typeface="Courier New"/>
                </a:rPr>
                <a:t> [</a:t>
              </a:r>
              <a:r>
                <a:rPr lang="en-GB" sz="1750">
                  <a:solidFill>
                    <a:srgbClr val="A31515"/>
                  </a:solidFill>
                  <a:highlight>
                    <a:srgbClr val="FFFFFE"/>
                  </a:highlight>
                  <a:latin typeface="Courier New"/>
                  <a:ea typeface="Courier New"/>
                  <a:cs typeface="Courier New"/>
                  <a:sym typeface="Courier New"/>
                </a:rPr>
                <a:t>"apple"</a:t>
              </a:r>
              <a:r>
                <a:rPr lang="en-GB" sz="1750">
                  <a:solidFill>
                    <a:schemeClr val="dk1"/>
                  </a:solidFill>
                  <a:highlight>
                    <a:srgbClr val="FFFFFE"/>
                  </a:highlight>
                  <a:latin typeface="Courier New"/>
                  <a:ea typeface="Courier New"/>
                  <a:cs typeface="Courier New"/>
                  <a:sym typeface="Courier New"/>
                </a:rPr>
                <a:t>, </a:t>
              </a:r>
              <a:r>
                <a:rPr lang="en-GB" sz="1750">
                  <a:solidFill>
                    <a:srgbClr val="A31515"/>
                  </a:solidFill>
                  <a:highlight>
                    <a:srgbClr val="FFFFFE"/>
                  </a:highlight>
                  <a:latin typeface="Courier New"/>
                  <a:ea typeface="Courier New"/>
                  <a:cs typeface="Courier New"/>
                  <a:sym typeface="Courier New"/>
                </a:rPr>
                <a:t>"banana"</a:t>
              </a:r>
              <a:r>
                <a:rPr lang="en-GB" sz="1750">
                  <a:solidFill>
                    <a:schemeClr val="dk1"/>
                  </a:solidFill>
                  <a:highlight>
                    <a:srgbClr val="FFFFFE"/>
                  </a:highlight>
                  <a:latin typeface="Courier New"/>
                  <a:ea typeface="Courier New"/>
                  <a:cs typeface="Courier New"/>
                  <a:sym typeface="Courier New"/>
                </a:rPr>
                <a:t>, </a:t>
              </a:r>
              <a:r>
                <a:rPr lang="en-GB" sz="1750">
                  <a:solidFill>
                    <a:srgbClr val="A31515"/>
                  </a:solidFill>
                  <a:highlight>
                    <a:srgbClr val="FFFFFE"/>
                  </a:highlight>
                  <a:latin typeface="Courier New"/>
                  <a:ea typeface="Courier New"/>
                  <a:cs typeface="Courier New"/>
                  <a:sym typeface="Courier New"/>
                </a:rPr>
                <a:t>"cherry"</a:t>
              </a:r>
              <a:r>
                <a:rPr lang="en-GB" sz="1750">
                  <a:solidFill>
                    <a:schemeClr val="dk1"/>
                  </a:solidFill>
                  <a:highlight>
                    <a:srgbClr val="FFFFFE"/>
                  </a:highlight>
                  <a:latin typeface="Courier New"/>
                  <a:ea typeface="Courier New"/>
                  <a:cs typeface="Courier New"/>
                  <a:sym typeface="Courier New"/>
                </a:rPr>
                <a:t>, </a:t>
              </a:r>
              <a:r>
                <a:rPr lang="en-GB" sz="1750">
                  <a:solidFill>
                    <a:srgbClr val="A31515"/>
                  </a:solidFill>
                  <a:highlight>
                    <a:srgbClr val="FFFFFE"/>
                  </a:highlight>
                  <a:latin typeface="Courier New"/>
                  <a:ea typeface="Courier New"/>
                  <a:cs typeface="Courier New"/>
                  <a:sym typeface="Courier New"/>
                </a:rPr>
                <a:t>"mango"</a:t>
              </a:r>
              <a:r>
                <a:rPr lang="en-GB" sz="1750">
                  <a:highlight>
                    <a:srgbClr val="FFFFFE"/>
                  </a:highlight>
                  <a:latin typeface="Courier New"/>
                  <a:ea typeface="Courier New"/>
                  <a:cs typeface="Courier New"/>
                  <a:sym typeface="Courier New"/>
                </a:rPr>
                <a:t>, </a:t>
              </a:r>
              <a:r>
                <a:rPr lang="en-GB" sz="1750">
                  <a:solidFill>
                    <a:srgbClr val="990000"/>
                  </a:solidFill>
                  <a:highlight>
                    <a:srgbClr val="FFFFFE"/>
                  </a:highlight>
                  <a:latin typeface="Courier New"/>
                  <a:ea typeface="Courier New"/>
                  <a:cs typeface="Courier New"/>
                  <a:sym typeface="Courier New"/>
                </a:rPr>
                <a:t>"peanut"</a:t>
              </a:r>
              <a:r>
                <a:rPr lang="en-GB" sz="1750">
                  <a:solidFill>
                    <a:schemeClr val="dk1"/>
                  </a:solidFill>
                  <a:highlight>
                    <a:srgbClr val="FFFFFE"/>
                  </a:highlight>
                  <a:latin typeface="Courier New"/>
                  <a:ea typeface="Courier New"/>
                  <a:cs typeface="Courier New"/>
                  <a:sym typeface="Courier New"/>
                </a:rPr>
                <a:t>, </a:t>
              </a:r>
              <a:r>
                <a:rPr lang="en-GB" sz="1750">
                  <a:solidFill>
                    <a:srgbClr val="990000"/>
                  </a:solidFill>
                  <a:highlight>
                    <a:srgbClr val="FFFFFE"/>
                  </a:highlight>
                  <a:latin typeface="Courier New"/>
                  <a:ea typeface="Courier New"/>
                  <a:cs typeface="Courier New"/>
                  <a:sym typeface="Courier New"/>
                </a:rPr>
                <a:t>"bean"</a:t>
              </a:r>
              <a:r>
                <a:rPr lang="en-GB" sz="1750">
                  <a:solidFill>
                    <a:schemeClr val="dk1"/>
                  </a:solidFill>
                  <a:highlight>
                    <a:srgbClr val="FFFFFE"/>
                  </a:highlight>
                  <a:latin typeface="Courier New"/>
                  <a:ea typeface="Courier New"/>
                  <a:cs typeface="Courier New"/>
                  <a:sym typeface="Courier New"/>
                </a:rPr>
                <a:t>]</a:t>
              </a:r>
              <a:endParaRPr sz="1750">
                <a:solidFill>
                  <a:schemeClr val="dk1"/>
                </a:solidFill>
                <a:highlight>
                  <a:srgbClr val="FFFFFE"/>
                </a:highlight>
                <a:latin typeface="Courier New"/>
                <a:ea typeface="Courier New"/>
                <a:cs typeface="Courier New"/>
                <a:sym typeface="Courier New"/>
              </a:endParaRPr>
            </a:p>
          </p:txBody>
        </p:sp>
        <p:sp>
          <p:nvSpPr>
            <p:cNvPr id="238" name="Google Shape;238;p32"/>
            <p:cNvSpPr/>
            <p:nvPr/>
          </p:nvSpPr>
          <p:spPr>
            <a:xfrm>
              <a:off x="2957550" y="3061450"/>
              <a:ext cx="599400" cy="518100"/>
            </a:xfrm>
            <a:prstGeom prst="downArrow">
              <a:avLst>
                <a:gd fmla="val 50000" name="adj1"/>
                <a:gd fmla="val 50000" name="adj2"/>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32"/>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Lists are dynamic</a:t>
            </a:r>
            <a:endParaRPr/>
          </a:p>
        </p:txBody>
      </p:sp>
      <p:sp>
        <p:nvSpPr>
          <p:cNvPr id="240" name="Google Shape;240;p32"/>
          <p:cNvSpPr txBox="1"/>
          <p:nvPr/>
        </p:nvSpPr>
        <p:spPr>
          <a:xfrm>
            <a:off x="838200" y="1066800"/>
            <a:ext cx="6981900" cy="4848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rgbClr val="A31515"/>
                </a:solidFill>
                <a:highlight>
                  <a:srgbClr val="FFFFFE"/>
                </a:highlight>
                <a:latin typeface="Courier New"/>
                <a:ea typeface="Courier New"/>
                <a:cs typeface="Courier New"/>
                <a:sym typeface="Courier New"/>
              </a:rPr>
              <a:t>"apple"</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"banana"</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"cherry"</a:t>
            </a:r>
            <a:r>
              <a:rPr lang="en-GB" sz="1950">
                <a:solidFill>
                  <a:schemeClr val="dk1"/>
                </a:solidFill>
                <a:highlight>
                  <a:srgbClr val="FFFFFE"/>
                </a:highlight>
                <a:latin typeface="Courier New"/>
                <a:ea typeface="Courier New"/>
                <a:cs typeface="Courier New"/>
                <a:sym typeface="Courier New"/>
              </a:rPr>
              <a:t>, </a:t>
            </a:r>
            <a:r>
              <a:rPr lang="en-GB" sz="1950">
                <a:solidFill>
                  <a:srgbClr val="A31515"/>
                </a:solidFill>
                <a:highlight>
                  <a:srgbClr val="FFFFFE"/>
                </a:highlight>
                <a:latin typeface="Courier New"/>
                <a:ea typeface="Courier New"/>
                <a:cs typeface="Courier New"/>
                <a:sym typeface="Courier New"/>
              </a:rPr>
              <a:t>"mango"</a:t>
            </a:r>
            <a:r>
              <a:rPr lang="en-GB" sz="1950">
                <a:solidFill>
                  <a:schemeClr val="dk1"/>
                </a:solidFill>
                <a:highlight>
                  <a:srgbClr val="FFFFFE"/>
                </a:highlight>
                <a:latin typeface="Courier New"/>
                <a:ea typeface="Courier New"/>
                <a:cs typeface="Courier New"/>
                <a:sym typeface="Courier New"/>
              </a:rPr>
              <a:t>]</a:t>
            </a:r>
            <a:endParaRPr sz="1950">
              <a:solidFill>
                <a:schemeClr val="dk1"/>
              </a:solidFill>
              <a:highlight>
                <a:srgbClr val="FFFFFE"/>
              </a:highlight>
              <a:latin typeface="Courier New"/>
              <a:ea typeface="Courier New"/>
              <a:cs typeface="Courier New"/>
              <a:sym typeface="Courier New"/>
            </a:endParaRPr>
          </a:p>
        </p:txBody>
      </p:sp>
      <p:graphicFrame>
        <p:nvGraphicFramePr>
          <p:cNvPr id="241" name="Google Shape;241;p32"/>
          <p:cNvGraphicFramePr/>
          <p:nvPr/>
        </p:nvGraphicFramePr>
        <p:xfrm>
          <a:off x="464113" y="4035300"/>
          <a:ext cx="3000000" cy="3000000"/>
        </p:xfrm>
        <a:graphic>
          <a:graphicData uri="http://schemas.openxmlformats.org/drawingml/2006/table">
            <a:tbl>
              <a:tblPr>
                <a:noFill/>
                <a:tableStyleId>{F901B07E-08B1-48B6-9872-C2ABDAD0B13F}</a:tableStyleId>
              </a:tblPr>
              <a:tblGrid>
                <a:gridCol w="922375"/>
                <a:gridCol w="1082950"/>
                <a:gridCol w="1344725"/>
                <a:gridCol w="1344225"/>
                <a:gridCol w="1233100"/>
                <a:gridCol w="1301075"/>
                <a:gridCol w="1117500"/>
              </a:tblGrid>
              <a:tr h="381000">
                <a:tc>
                  <a:txBody>
                    <a:bodyPr/>
                    <a:lstStyle/>
                    <a:p>
                      <a:pPr indent="0" lvl="0" marL="0" rtl="0" algn="ctr">
                        <a:spcBef>
                          <a:spcPts val="0"/>
                        </a:spcBef>
                        <a:spcAft>
                          <a:spcPts val="0"/>
                        </a:spcAft>
                        <a:buNone/>
                      </a:pPr>
                      <a:r>
                        <a:rPr lang="en-GB" sz="2200"/>
                        <a:t>Index</a:t>
                      </a:r>
                      <a:endParaRPr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t>0</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1</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2</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3</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4</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4C2F4"/>
                    </a:solidFill>
                  </a:tcPr>
                </a:tc>
                <a:tc>
                  <a:txBody>
                    <a:bodyPr/>
                    <a:lstStyle/>
                    <a:p>
                      <a:pPr indent="0" lvl="0" marL="0" rtl="0" algn="ctr">
                        <a:spcBef>
                          <a:spcPts val="0"/>
                        </a:spcBef>
                        <a:spcAft>
                          <a:spcPts val="0"/>
                        </a:spcAft>
                        <a:buNone/>
                      </a:pPr>
                      <a:r>
                        <a:rPr lang="en-GB" sz="1800"/>
                        <a:t>5</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A4C2F4"/>
                    </a:solidFill>
                  </a:tcPr>
                </a:tc>
              </a:tr>
            </a:tbl>
          </a:graphicData>
        </a:graphic>
      </p:graphicFrame>
      <p:sp>
        <p:nvSpPr>
          <p:cNvPr id="242" name="Google Shape;242;p32"/>
          <p:cNvSpPr txBox="1"/>
          <p:nvPr/>
        </p:nvSpPr>
        <p:spPr>
          <a:xfrm>
            <a:off x="6493650" y="3579525"/>
            <a:ext cx="2190900" cy="4002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3" name="Google Shape;243;p32"/>
          <p:cNvSpPr txBox="1"/>
          <p:nvPr/>
        </p:nvSpPr>
        <p:spPr>
          <a:xfrm>
            <a:off x="2317050" y="2331225"/>
            <a:ext cx="4024200" cy="484800"/>
          </a:xfrm>
          <a:prstGeom prst="rect">
            <a:avLst/>
          </a:prstGeom>
          <a:noFill/>
          <a:ln>
            <a:noFill/>
          </a:ln>
        </p:spPr>
        <p:txBody>
          <a:bodyPr anchorCtr="0" anchor="t" bIns="91425" lIns="91425" spcFirstLastPara="1" rIns="91425" wrap="square" tIns="91425">
            <a:spAutoFit/>
          </a:bodyPr>
          <a:lstStyle/>
          <a:p>
            <a:pPr indent="0" lvl="0" marL="0" rtl="0" algn="ctr">
              <a:lnSpc>
                <a:spcPct val="135714"/>
              </a:lnSpc>
              <a:spcBef>
                <a:spcPts val="0"/>
              </a:spcBef>
              <a:spcAft>
                <a:spcPts val="0"/>
              </a:spcAft>
              <a:buNone/>
            </a:pPr>
            <a:r>
              <a:rPr lang="en-GB" sz="1950">
                <a:solidFill>
                  <a:schemeClr val="dk1"/>
                </a:solidFill>
                <a:highlight>
                  <a:srgbClr val="FFFFFE"/>
                </a:highlight>
                <a:latin typeface="Courier New"/>
                <a:ea typeface="Courier New"/>
                <a:cs typeface="Courier New"/>
                <a:sym typeface="Courier New"/>
              </a:rPr>
              <a:t>Y += [</a:t>
            </a:r>
            <a:r>
              <a:rPr lang="en-GB" sz="1950">
                <a:solidFill>
                  <a:srgbClr val="990000"/>
                </a:solidFill>
                <a:highlight>
                  <a:srgbClr val="FFFFFE"/>
                </a:highlight>
                <a:latin typeface="Courier New"/>
                <a:ea typeface="Courier New"/>
                <a:cs typeface="Courier New"/>
                <a:sym typeface="Courier New"/>
              </a:rPr>
              <a:t>"peanut"</a:t>
            </a:r>
            <a:r>
              <a:rPr lang="en-GB" sz="1950">
                <a:solidFill>
                  <a:schemeClr val="dk1"/>
                </a:solidFill>
                <a:highlight>
                  <a:srgbClr val="FFFFFE"/>
                </a:highlight>
                <a:latin typeface="Courier New"/>
                <a:ea typeface="Courier New"/>
                <a:cs typeface="Courier New"/>
                <a:sym typeface="Courier New"/>
              </a:rPr>
              <a:t>, </a:t>
            </a:r>
            <a:r>
              <a:rPr lang="en-GB" sz="1950">
                <a:solidFill>
                  <a:srgbClr val="990000"/>
                </a:solidFill>
                <a:highlight>
                  <a:srgbClr val="FFFFFE"/>
                </a:highlight>
                <a:latin typeface="Courier New"/>
                <a:ea typeface="Courier New"/>
                <a:cs typeface="Courier New"/>
                <a:sym typeface="Courier New"/>
              </a:rPr>
              <a:t>"bean"</a:t>
            </a:r>
            <a:r>
              <a:rPr lang="en-GB" sz="1950">
                <a:solidFill>
                  <a:schemeClr val="dk1"/>
                </a:solidFill>
                <a:highlight>
                  <a:srgbClr val="FFFFFE"/>
                </a:highlight>
                <a:latin typeface="Courier New"/>
                <a:ea typeface="Courier New"/>
                <a:cs typeface="Courier New"/>
                <a:sym typeface="Courier New"/>
              </a:rPr>
              <a:t>]</a:t>
            </a:r>
            <a:endParaRPr/>
          </a:p>
        </p:txBody>
      </p:sp>
      <p:graphicFrame>
        <p:nvGraphicFramePr>
          <p:cNvPr id="244" name="Google Shape;244;p32"/>
          <p:cNvGraphicFramePr/>
          <p:nvPr/>
        </p:nvGraphicFramePr>
        <p:xfrm>
          <a:off x="720713" y="1527150"/>
          <a:ext cx="3000000" cy="3000000"/>
        </p:xfrm>
        <a:graphic>
          <a:graphicData uri="http://schemas.openxmlformats.org/drawingml/2006/table">
            <a:tbl>
              <a:tblPr>
                <a:noFill/>
                <a:tableStyleId>{F901B07E-08B1-48B6-9872-C2ABDAD0B13F}</a:tableStyleId>
              </a:tblPr>
              <a:tblGrid>
                <a:gridCol w="1067525"/>
                <a:gridCol w="1190450"/>
                <a:gridCol w="1434475"/>
                <a:gridCol w="1490100"/>
                <a:gridCol w="1496675"/>
              </a:tblGrid>
              <a:tr h="518125">
                <a:tc>
                  <a:txBody>
                    <a:bodyPr/>
                    <a:lstStyle/>
                    <a:p>
                      <a:pPr indent="0" lvl="0" marL="0" rtl="0" algn="ctr">
                        <a:spcBef>
                          <a:spcPts val="0"/>
                        </a:spcBef>
                        <a:spcAft>
                          <a:spcPts val="0"/>
                        </a:spcAft>
                        <a:buNone/>
                      </a:pPr>
                      <a:r>
                        <a:rPr lang="en-GB" sz="2200"/>
                        <a:t>Index</a:t>
                      </a:r>
                      <a:endParaRPr sz="2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1800"/>
                        <a:t>0</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1</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2</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GB" sz="1800"/>
                        <a:t>3</a:t>
                      </a:r>
                      <a:endParaRPr sz="1800"/>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grpSp>
        <p:nvGrpSpPr>
          <p:cNvPr id="245" name="Google Shape;245;p32"/>
          <p:cNvGrpSpPr/>
          <p:nvPr/>
        </p:nvGrpSpPr>
        <p:grpSpPr>
          <a:xfrm>
            <a:off x="3096175" y="2714125"/>
            <a:ext cx="4168550" cy="523375"/>
            <a:chOff x="3096175" y="2866525"/>
            <a:chExt cx="4168550" cy="523375"/>
          </a:xfrm>
        </p:grpSpPr>
        <p:cxnSp>
          <p:nvCxnSpPr>
            <p:cNvPr id="246" name="Google Shape;246;p32"/>
            <p:cNvCxnSpPr/>
            <p:nvPr/>
          </p:nvCxnSpPr>
          <p:spPr>
            <a:xfrm>
              <a:off x="3096175" y="2866525"/>
              <a:ext cx="1061100" cy="287100"/>
            </a:xfrm>
            <a:prstGeom prst="bentConnector3">
              <a:avLst>
                <a:gd fmla="val -1178" name="adj1"/>
              </a:avLst>
            </a:prstGeom>
            <a:noFill/>
            <a:ln cap="flat" cmpd="sng" w="28575">
              <a:solidFill>
                <a:schemeClr val="dk2"/>
              </a:solidFill>
              <a:prstDash val="solid"/>
              <a:round/>
              <a:headEnd len="med" w="med" type="none"/>
              <a:tailEnd len="med" w="med" type="stealth"/>
            </a:ln>
          </p:spPr>
        </p:cxnSp>
        <p:sp>
          <p:nvSpPr>
            <p:cNvPr id="247" name="Google Shape;247;p32"/>
            <p:cNvSpPr txBox="1"/>
            <p:nvPr/>
          </p:nvSpPr>
          <p:spPr>
            <a:xfrm>
              <a:off x="4081125" y="2928200"/>
              <a:ext cx="3183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rPr>
                <a:t>addition assignment operator</a:t>
              </a:r>
              <a:endParaRPr sz="1800">
                <a:latin typeface="Montserrat"/>
                <a:ea typeface="Montserrat"/>
                <a:cs typeface="Montserrat"/>
                <a:sym typeface="Montserrat"/>
              </a:endParaRPr>
            </a:p>
          </p:txBody>
        </p:sp>
      </p:grpSp>
      <p:sp>
        <p:nvSpPr>
          <p:cNvPr id="248" name="Google Shape;248;p32"/>
          <p:cNvSpPr txBox="1"/>
          <p:nvPr/>
        </p:nvSpPr>
        <p:spPr>
          <a:xfrm>
            <a:off x="2882650" y="2442050"/>
            <a:ext cx="462000" cy="211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xit" presetID="10" presetSubtype="0">
                                  <p:stCondLst>
                                    <p:cond delay="0"/>
                                  </p:stCondLst>
                                  <p:childTnLst>
                                    <p:animEffect filter="fade" transition="out">
                                      <p:cBhvr>
                                        <p:cTn dur="1000"/>
                                        <p:tgtEl>
                                          <p:spTgt spid="248"/>
                                        </p:tgtEl>
                                      </p:cBhvr>
                                    </p:animEffect>
                                    <p:set>
                                      <p:cBhvr>
                                        <p:cTn dur="1" fill="hold">
                                          <p:stCondLst>
                                            <p:cond delay="1000"/>
                                          </p:stCondLst>
                                        </p:cTn>
                                        <p:tgtEl>
                                          <p:spTgt spid="2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5"/>
                                        </p:tgtEl>
                                      </p:cBhvr>
                                    </p:animEffect>
                                    <p:set>
                                      <p:cBhvr>
                                        <p:cTn dur="1" fill="hold">
                                          <p:stCondLst>
                                            <p:cond delay="1000"/>
                                          </p:stCondLst>
                                        </p:cTn>
                                        <p:tgtEl>
                                          <p:spTgt spid="2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3A3A3A"/>
      </a:dk2>
      <a:lt2>
        <a:srgbClr val="4E4F50"/>
      </a:lt2>
      <a:accent1>
        <a:srgbClr val="2074B9"/>
      </a:accent1>
      <a:accent2>
        <a:srgbClr val="58A4E2"/>
      </a:accent2>
      <a:accent3>
        <a:srgbClr val="2EBFCA"/>
      </a:accent3>
      <a:accent4>
        <a:srgbClr val="FDBA4D"/>
      </a:accent4>
      <a:accent5>
        <a:srgbClr val="8BB762"/>
      </a:accent5>
      <a:accent6>
        <a:srgbClr val="E85B5B"/>
      </a:accent6>
      <a:hlink>
        <a:srgbClr val="207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