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Lst>
  <p:sldSz cy="5143500" cx="9144000"/>
  <p:notesSz cx="6858000" cy="9144000"/>
  <p:embeddedFontLst>
    <p:embeddedFont>
      <p:font typeface="Montserrat"/>
      <p:regular r:id="rId29"/>
      <p:bold r:id="rId30"/>
      <p:italic r:id="rId31"/>
      <p:boldItalic r:id="rId3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Deleted user"/>
  <p:cmAuthor clrIdx="1" id="1" initials="" lastIdx="1" name="Anil Kumar Sah"/>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FE96E884-006C-4208-846F-0F8B88768D01}">
  <a:tblStyle styleId="{FE96E884-006C-4208-846F-0F8B88768D0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commentAuthors" Target="commentAuthors.xml"/><Relationship Id="rId6" Type="http://schemas.openxmlformats.org/officeDocument/2006/relationships/slideMaster" Target="slideMasters/slideMaster1.xml"/><Relationship Id="rId29" Type="http://schemas.openxmlformats.org/officeDocument/2006/relationships/font" Target="fonts/Montserrat-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Montserrat-italic.fntdata"/><Relationship Id="rId30" Type="http://schemas.openxmlformats.org/officeDocument/2006/relationships/font" Target="fonts/Montserrat-bold.fntdata"/><Relationship Id="rId11" Type="http://schemas.openxmlformats.org/officeDocument/2006/relationships/slide" Target="slides/slide4.xml"/><Relationship Id="rId10" Type="http://schemas.openxmlformats.org/officeDocument/2006/relationships/slide" Target="slides/slide3.xml"/><Relationship Id="rId32" Type="http://schemas.openxmlformats.org/officeDocument/2006/relationships/font" Target="fonts/Montserrat-boldItalic.fntdata"/><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1-03-31T09:03:06.061">
    <p:pos x="6000" y="0"/>
    <p:text>@anil.sah@fusemachines.com , is the script for frozen set correct?</p:text>
  </p:cm>
  <p:cm authorId="1" idx="1" dt="2021-03-31T09:03:06.061">
    <p:pos x="6000" y="0"/>
    <p:text>word dictionary need to be changed to set only in the first line of script. corrected</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Hello and welcome back! In this video, we will talk about an ideal data structure in python, which is dictionaries and sets. Dictionaries and sets are used when the data doesn't have specific order but does contain unique objects. We will go through each in detail. So, let's get started.</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ba19b31a10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ba19b31a10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Now, let's talk about sets that are similar to dictionaries in the sense that objects are unordered and immutable.</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bc0fcec38f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bc0fcec38f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python, a set is collections of well-defined, distinct items, which means duplicate items are not allowed. So, there is only one of a particular element in a set.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Unlike list and Tuple, the items of the python set don't have a defined order. So this means we cannot access set items by referring to an index.</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Python sets only allow immutable objects.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Mutable objects like lists and dictionaries are not allowed in a python set.</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ba19b31a10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ba19b31a10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define sets in two ways.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One way to define a set, you use curly brackets.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You place the elements of a set within those curly brackets.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You notice there are duplicate items in a set 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When the actual set is created, duplicate items will not be present.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And another way to define a set is to use a built-in function set() where an argument is iterable. For now, just think iterable as a list or Tuple—that generates the list of objects to be included in the set.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You simply use the list or Tuple as the input to the function set.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result will be a list or a tuple converted to a set, which is also called type casting in python.</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a19b31a1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 name="Google Shape;271;gba19b31a1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There are lots of methods to modify sets.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Let's assume we have the following set A.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represent this set in a Venn diagram in the following way.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To add a new item to this set A. We simply put the set name followed by a dot, and then the add() method.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Here, the argument is the element of the set we would like to add. In this case, 'Carrot.'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Set A  now has a carrot as an item.</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we add the same item twice, nothing will happen as duplicate items are not allowed in a set.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Let's say we would like to remove 'apple' from the given set 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We can do this with the remove() method. We simply put the set name followed by a dot, and then the remove() method.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the argument is the element of the set we would like to remove, in this case, 'apple.'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After the remove() method is applied to the set, set A does not contain the item 'apple.'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f138b02e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bf138b02e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There are lots of mathematical operations that can be performed between two sets.  Let’s talk about some of the set operations.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bc0fcec38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bc0fcec38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Suppose we have two sets; Set A and Set B.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Then, the union between two sets can be obtained using the union() method or by using the 'OR' operator as shown here.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This will result in a set that includes elements from both sets; set A and Set B.</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c0fcec38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bc0fcec38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Similarly, for given two sets, Set A and Set B.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intersection between two sets can be obtained using the intersection() method or using the 'AND' operator as shown here.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This will result in a set that includes common elements from both sets; set A and Set B.</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bc0fcec38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bc0fcec38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the difference of the set B from set A,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can be obtained using the difference() method or by using the subtraction operator, as shown here.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will result in a set that includes elements that are only in A but not in B. Similarly, we can find the difference of set A from set B.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bc0fcec38f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bc0fcec38f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the symmetric difference of the Set A and  Set B,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can be obtained using the symmetric_difference() method or by using the XOR operator as shown here.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will result in a set that includes elements from both set A  and set B but not including their intersection or common elements. </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bf138b02e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bf138b02e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dk1"/>
                </a:solidFill>
              </a:rPr>
              <a:t>Let’s talk about another built-in function provided by the python called a Frozenset that has similar characteristics to a set, but its elements cannot be changed once assigned.</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ba19b31a10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ba19b31a10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Now let’s talk about dictionaries. Python dictionaries are the unordered collection of items where each item of a dictionary has a key-value pair.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0" name="Shape 340"/>
        <p:cNvGrpSpPr/>
        <p:nvPr/>
      </p:nvGrpSpPr>
      <p:grpSpPr>
        <a:xfrm>
          <a:off x="0" y="0"/>
          <a:ext cx="0" cy="0"/>
          <a:chOff x="0" y="0"/>
          <a:chExt cx="0" cy="0"/>
        </a:xfrm>
      </p:grpSpPr>
      <p:sp>
        <p:nvSpPr>
          <p:cNvPr id="341" name="Google Shape;341;gbb91414a79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2" name="Google Shape;342;gbb91414a7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define forzenset just by calling the frozenset function with an iterable object as input.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resulting output is an immutable object. So, frozenset simply freezes the iterable objects and makes them unchangeable.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the given set A is a frozen set.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Then, you are not allowed to perform any modifying operations like add, remove, update, etc., in forzenset.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You can only perform non-modifying operations on a frozenset, like a copy, union, difference, symmetric difference, intersection, etc., as these methods don't add or remove elements.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bb91414a79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bb91414a79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define a set using curly brackets, and inside curly brackets, we place comma-separated elements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Running this line of code creates a set 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Let's assume we have the following list 'l' and a tuple 't.'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convert the list or Tuple into a set by using a built-in function set. We simply put a list or Tuple as an input in the argument field of the function set.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Running this block of code prints out that the list and Tuple have been converted to set, respectively.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add or remove an element from the set. Let's assume we have the following set 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add new items by using the add method of the set where we simply put elements we want to add.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After running this code block, you can see that an item carrot has been added to set 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remove an item using the remove method of a set where we simply put elements we want to remove.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After running this code block, you can see that an item 'apple' has been removed from set 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Now, let's perform some of the set operations; for that, let's assume we have the following sets. Set A and Set B.</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perform the union of two sets by using the union method as shown here. This line of code simply results in a set containing items from both sets, Set A and Set B.</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perform union operations by using an OR operator. This also results in the same output as above.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find the common element from both sets by using the intersection method of the sets. We can do that by using the following line of code.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line of code simply results in a set having common elements from both Set A and Set B.</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perform intersection operation by using the AND operator, as shown here. This also results in the same output as above.</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the difference of set B from set A, We can use the difference() method or subtraction operator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line of code simply results in a set that includes elements that are only in A but not in B.</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line of code also does the same as above done with the intersection method.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the difference of set A from set B. This line of code simply results in a set that includes elements that are only in B but not in A.</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symmetric difference can be performed using the symmetric_difference() method,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line of code simply results in a set that includes elements from both set A  and set B but not including their intersection or common elements.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line of code also performs symmetric differences like the above symmetric_difference method.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define forzenset just by calling the frozenset function with an iterable object as input. As shown here, an iterable object list is given as input.</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Once the forzenset is defined, we cannot modify it. So, here the Frozen set simply freezes the iterable objects and makes them unchangeable. Running this line of code throws an attribute error.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perform non-modifying operations like union, isdisjoint method between the two frozensets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first line of code prints out a union set, and the second line checks if set A and Set B are disjoint.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b5e2bd0da1_0_1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b5e2bd0da1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python, there are many ways to define a dictionary.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 simple way to define a dictionary is by using curly brackets.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And inside those curly braces, a comma-separated key-value pair is placed.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key-value pair itself is separated using the colon symbol.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Another way to construct a dictionary is with a built-in dict function. The argument to dict() should be a sequence of key-value pairs, where key-value pairs can be in the form of Tuple.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Or just like values assigned to the variables as shown here.</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b5e2bd0da1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b5e2bd0da1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Unlike sequences like lists or tuples, which are indexed by a range of numbers,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Dictionaries are indexed by keys that are unique and can be of any hashable type like numbers or strings. For now, keep in mind that the hashable objects are those objects that </a:t>
            </a:r>
            <a:r>
              <a:rPr lang="en-GB">
                <a:solidFill>
                  <a:schemeClr val="dk1"/>
                </a:solidFill>
              </a:rPr>
              <a:t>ha</a:t>
            </a:r>
            <a:r>
              <a:rPr lang="en-GB">
                <a:solidFill>
                  <a:schemeClr val="dk1"/>
                </a:solidFill>
              </a:rPr>
              <a:t>ve</a:t>
            </a:r>
            <a:r>
              <a:rPr lang="en-GB">
                <a:solidFill>
                  <a:schemeClr val="dk1"/>
                </a:solidFill>
              </a:rPr>
              <a:t> a hash value that doesn't change during its lifetime and are used for table lookup and comparison.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a dictionary, each key-value pair maps the key to its associated value,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which means you need to pass a key to get its associate value.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b5e2bd0da1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b5e2bd0da1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we mentioned earlier, a python dictionary uses keys to access its associated values. For this,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use the name of the dictionary followed by square brackets, and inside the square </a:t>
            </a:r>
            <a:r>
              <a:rPr lang="en-GB">
                <a:solidFill>
                  <a:schemeClr val="dk1"/>
                </a:solidFill>
              </a:rPr>
              <a:t>brackets</a:t>
            </a:r>
            <a:r>
              <a:rPr lang="en-GB">
                <a:solidFill>
                  <a:schemeClr val="dk1"/>
                </a:solidFill>
              </a:rPr>
              <a:t>, we use a key, or we can do the same using the get method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get all the keys of the dictionary by using built-in dictionary method keys(), and similarly, using method values(), we can get all the values of the dictionary.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b5e2bd0da1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b5e2bd0da1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we mentioned earlier that dictionaries are indexed by keys,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where the keys should be of any immutable type like strings and numbers.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use boolean value as a key.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Tuples can also be used as keys if they contain only strings, numbers, boolean, or tuples.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You can't use lists or dictionaries as keys since both can be modified. If a tuple contains any mutable object either directly or indirectly, it cannot be used as a key.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b91414a79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b91414a79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python dictionaries, we can add new items or update the value of existing items just by using an assignment operator.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Let’s assume we have a dictionary ‘info’.</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And we want to update the value of the field age.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this, we use the name of the dictionary followed by square brackets.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Inside that square brackets, we put the key of the dictionary, in this case, 'age.'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and assigned with the value we want, in this case, 26.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the key is not present, a new key-value pair will be added to the dictionary.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remove an item from the dictionary just by using the pop() method. The argument we need to pass is the name of the key. In this case, we removed an item 'age' along with its associated value.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also remove any arbitrary item from the dictionary by using the popitem() method.</a:t>
            </a:r>
            <a:endParaRPr>
              <a:solidFill>
                <a:schemeClr val="dk1"/>
              </a:solidFill>
            </a:endParaRPr>
          </a:p>
          <a:p>
            <a:pPr indent="0" lvl="0" marL="0" rtl="0" algn="l">
              <a:lnSpc>
                <a:spcPct val="115000"/>
              </a:lnSpc>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b5e2bd0da1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b5e2bd0da1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python, we can also nest dictionaries inside other dictionaries.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the nested dictionaries should be used as values rather than keys, i.e., dictionaries can't be used as keys.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[click]</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access individual items in a nested dictionary by specifying keys in multiple square brackets. Or by using the multiple get method()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b91414a79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bb91414a79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GB">
                <a:solidFill>
                  <a:schemeClr val="dk1"/>
                </a:solidFill>
              </a:rPr>
              <a:t>Let's define a dictionary. We can do this by using curly brackets.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Inside those curly braces, a comma-separated key-value pair is placed, and each key and value is separated by a colon symbol.</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shown here, we defined a dictionary 'info' and placed key-value items, each separated by a comma. Here, assigned values of the dictionary have different data types.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None/>
            </a:pPr>
            <a:r>
              <a:rPr lang="en-GB">
                <a:solidFill>
                  <a:schemeClr val="dk1"/>
                </a:solidFill>
              </a:rPr>
              <a:t>The last command will print out the content of the actual dictionary.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Similarly, we can define a dictionary using the built-in dict() function.</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argument to dict() should be a sequence of key-value pairs, where key-value pairs can be in the form of Tuple.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Running this block of code results in the same output as above. That is, it prints out the actual content of the dictionary.</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the same way, we can also place sequences of key-value pairs, just like values assigned to the variables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block of code also results in the same output as above.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keys should be immutable types.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As shown here, keys with different data types, like string, integer, boolean, and tuples have been defined.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we try to define a key having immutable data type like list, then it will raise type error as shown here.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Let's assume we have a dictionary having keys with different data types.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order to access elements of a dictionary, we use the name of the dictionary followed by square brackets, and inside the square, we use a key.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do the same by using the get method as shown here.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Running this block of code prints out the value associated with the key 'a'.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Here, if the key is not present in the dictionary, the get method simply prints None rather than a key error.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The first line prints out the None value, and the second line throws a key error message.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find the keys of the dictionary by using the keys() method, and similarly, values of the dictionary can be found by using the values() method.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Running this block of code prints out all the keys and values of the dictionary, respectively.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In order to modify the values of the dictionary, Let's assume we have the following dictionary info. And we want to modify the value associate with the key ‘age’.</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For this, we simply use the name of the dictionary followed by square brackets, and inside that square brackets, we put the key of the dictionary, in this case, 'age' and assigned it with the value we want, in this case, 26.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This line of code prints the value of key 'age'; as we can see, the value has been changed from 24 to 26.</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add a new key-value pair to the dictionary by using the following line of code; as you can see, a new key 'score' is not present in the dictionary. So, this value assignment simply adds a new key-value pair to the dictionary.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If you want to remove the key value pair you can simply use the pop method of the dictionary where we place the key in the argument field.</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Running this line of code shows that key 'age' and its associate value has been removed from the dictionary.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remove any arbitrary key-value pairs by using the popitem method.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By running this line of code shows that an item has been removed from the dictionary.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define nested dictionaries in the following ways. Note here that the nested dictionaries should be used as values rather than keys; that is, dictionaries can't be used as keys.</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Running this line of code results in a nested dictionary.</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en-GB">
                <a:solidFill>
                  <a:schemeClr val="dk1"/>
                </a:solidFill>
              </a:rPr>
              <a:t>We can access individual items in a nested dictionary by specifying keys in multiple square brackets. Or by using the multiple get method() as shown here.</a:t>
            </a:r>
            <a:endParaRPr>
              <a:solidFill>
                <a:schemeClr val="dk1"/>
              </a:solidFill>
            </a:endParaRPr>
          </a:p>
          <a:p>
            <a:pPr indent="0" lvl="0" marL="0" rtl="0" algn="l">
              <a:lnSpc>
                <a:spcPct val="115000"/>
              </a:lnSpc>
              <a:spcBef>
                <a:spcPts val="0"/>
              </a:spcBef>
              <a:spcAft>
                <a:spcPts val="0"/>
              </a:spcAft>
              <a:buNone/>
            </a:pPr>
            <a:r>
              <a:rPr lang="en-GB">
                <a:solidFill>
                  <a:schemeClr val="dk1"/>
                </a:solidFill>
              </a:rPr>
              <a:t>Running this block of code prints out another dictionary, as shown here. As you can see, both lines of code produced the same result.</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Clr>
                <a:srgbClr val="FFFFFF"/>
              </a:buClr>
              <a:buSzPts val="3400"/>
              <a:buNone/>
              <a:defRPr b="1" sz="3400">
                <a:solidFill>
                  <a:srgbClr val="FFFFFF"/>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rgbClr val="FFFFFF"/>
              </a:buClr>
              <a:buSzPts val="2600"/>
              <a:buNone/>
              <a:defRPr sz="2600">
                <a:solidFill>
                  <a:srgbClr val="FFFFFF"/>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lipped Assertion-Evidence">
  <p:cSld name="TITLE_AND_BODY_1_1_1">
    <p:spTree>
      <p:nvGrpSpPr>
        <p:cNvPr id="55" name="Shape 55"/>
        <p:cNvGrpSpPr/>
        <p:nvPr/>
      </p:nvGrpSpPr>
      <p:grpSpPr>
        <a:xfrm>
          <a:off x="0" y="0"/>
          <a:ext cx="0" cy="0"/>
          <a:chOff x="0" y="0"/>
          <a:chExt cx="0" cy="0"/>
        </a:xfrm>
      </p:grpSpPr>
      <p:sp>
        <p:nvSpPr>
          <p:cNvPr id="56" name="Google Shape;56;p11"/>
          <p:cNvSpPr txBox="1"/>
          <p:nvPr>
            <p:ph type="title"/>
          </p:nvPr>
        </p:nvSpPr>
        <p:spPr>
          <a:xfrm>
            <a:off x="311700" y="402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58" name="Google Shape;58;p11"/>
          <p:cNvSpPr/>
          <p:nvPr/>
        </p:nvSpPr>
        <p:spPr>
          <a:xfrm>
            <a:off x="0" y="402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9" name="Google Shape;59;p11"/>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12"/>
          <p:cNvSpPr txBox="1"/>
          <p:nvPr>
            <p:ph idx="1" type="body"/>
          </p:nvPr>
        </p:nvSpPr>
        <p:spPr>
          <a:xfrm>
            <a:off x="311700" y="1275238"/>
            <a:ext cx="3999900" cy="3293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2" name="Google Shape;62;p12"/>
          <p:cNvSpPr txBox="1"/>
          <p:nvPr>
            <p:ph idx="2" type="body"/>
          </p:nvPr>
        </p:nvSpPr>
        <p:spPr>
          <a:xfrm>
            <a:off x="4832400" y="1275238"/>
            <a:ext cx="3999900" cy="32937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63" name="Google Shape;63;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64" name="Google Shape;64;p12"/>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65" name="Google Shape;65;p12"/>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66" name="Google Shape;66;p12"/>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7" name="Shape 67"/>
        <p:cNvGrpSpPr/>
        <p:nvPr/>
      </p:nvGrpSpPr>
      <p:grpSpPr>
        <a:xfrm>
          <a:off x="0" y="0"/>
          <a:ext cx="0" cy="0"/>
          <a:chOff x="0" y="0"/>
          <a:chExt cx="0" cy="0"/>
        </a:xfrm>
      </p:grpSpPr>
      <p:sp>
        <p:nvSpPr>
          <p:cNvPr id="68" name="Google Shape;68;p13"/>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69" name="Google Shape;69;p1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0" name="Google Shape;70;p13"/>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71" name="Google Shape;71;p13"/>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2" name="Shape 72"/>
        <p:cNvGrpSpPr/>
        <p:nvPr/>
      </p:nvGrpSpPr>
      <p:grpSpPr>
        <a:xfrm>
          <a:off x="0" y="0"/>
          <a:ext cx="0" cy="0"/>
          <a:chOff x="0" y="0"/>
          <a:chExt cx="0" cy="0"/>
        </a:xfrm>
      </p:grpSpPr>
      <p:sp>
        <p:nvSpPr>
          <p:cNvPr id="73" name="Google Shape;73;p14"/>
          <p:cNvSpPr txBox="1"/>
          <p:nvPr>
            <p:ph idx="1" type="body"/>
          </p:nvPr>
        </p:nvSpPr>
        <p:spPr>
          <a:xfrm>
            <a:off x="311700" y="1228775"/>
            <a:ext cx="2808000" cy="3340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74" name="Google Shape;74;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75" name="Google Shape;75;p14"/>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
        <p:nvSpPr>
          <p:cNvPr id="76" name="Google Shape;76;p14"/>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77" name="Google Shape;77;p14"/>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 name="Shape 78"/>
        <p:cNvGrpSpPr/>
        <p:nvPr/>
      </p:nvGrpSpPr>
      <p:grpSpPr>
        <a:xfrm>
          <a:off x="0" y="0"/>
          <a:ext cx="0" cy="0"/>
          <a:chOff x="0" y="0"/>
          <a:chExt cx="0" cy="0"/>
        </a:xfrm>
      </p:grpSpPr>
      <p:sp>
        <p:nvSpPr>
          <p:cNvPr id="79" name="Google Shape;79;p15"/>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80" name="Google Shape;80;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16"/>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4" name="Google Shape;84;p1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5" name="Google Shape;85;p1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86" name="Google Shape;86;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7" name="Shape 87"/>
        <p:cNvGrpSpPr/>
        <p:nvPr/>
      </p:nvGrpSpPr>
      <p:grpSpPr>
        <a:xfrm>
          <a:off x="0" y="0"/>
          <a:ext cx="0" cy="0"/>
          <a:chOff x="0" y="0"/>
          <a:chExt cx="0" cy="0"/>
        </a:xfrm>
      </p:grpSpPr>
      <p:sp>
        <p:nvSpPr>
          <p:cNvPr id="88" name="Google Shape;88;p17"/>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89" name="Google Shape;89;p17"/>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91" name="Google Shape;91;p17"/>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Frame">
  <p:cSld name="BIG_NUMBER_1">
    <p:spTree>
      <p:nvGrpSpPr>
        <p:cNvPr id="92" name="Shape 92"/>
        <p:cNvGrpSpPr/>
        <p:nvPr/>
      </p:nvGrpSpPr>
      <p:grpSpPr>
        <a:xfrm>
          <a:off x="0" y="0"/>
          <a:ext cx="0" cy="0"/>
          <a:chOff x="0" y="0"/>
          <a:chExt cx="0" cy="0"/>
        </a:xfrm>
      </p:grpSpPr>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94" name="Google Shape;94;p18"/>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3">
  <p:cSld name="BLANK_3">
    <p:spTree>
      <p:nvGrpSpPr>
        <p:cNvPr id="97" name="Shape 97"/>
        <p:cNvGrpSpPr/>
        <p:nvPr/>
      </p:nvGrpSpPr>
      <p:grpSpPr>
        <a:xfrm>
          <a:off x="0" y="0"/>
          <a:ext cx="0" cy="0"/>
          <a:chOff x="0" y="0"/>
          <a:chExt cx="0" cy="0"/>
        </a:xfrm>
      </p:grpSpPr>
      <p:sp>
        <p:nvSpPr>
          <p:cNvPr id="98" name="Google Shape;98;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99" name="Google Shape;99;p20"/>
          <p:cNvSpPr/>
          <p:nvPr/>
        </p:nvSpPr>
        <p:spPr>
          <a:xfrm>
            <a:off x="3408394"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100" name="Google Shape;100;p20"/>
          <p:cNvSpPr txBox="1"/>
          <p:nvPr>
            <p:ph type="title"/>
          </p:nvPr>
        </p:nvSpPr>
        <p:spPr>
          <a:xfrm>
            <a:off x="3764000" y="328450"/>
            <a:ext cx="3439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redits">
  <p:cSld name="TITLE_1">
    <p:bg>
      <p:bgPr>
        <a:blipFill>
          <a:blip r:embed="rId2">
            <a:alphaModFix/>
          </a:blip>
          <a:stretch>
            <a:fillRect/>
          </a:stretch>
        </a:blipFill>
      </p:bgPr>
    </p:bg>
    <p:spTree>
      <p:nvGrpSpPr>
        <p:cNvPr id="13" name="Shape 13"/>
        <p:cNvGrpSpPr/>
        <p:nvPr/>
      </p:nvGrpSpPr>
      <p:grpSpPr>
        <a:xfrm>
          <a:off x="0" y="0"/>
          <a:ext cx="0" cy="0"/>
          <a:chOff x="0" y="0"/>
          <a:chExt cx="0" cy="0"/>
        </a:xfrm>
      </p:grpSpPr>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15" name="Google Shape;15;p3"/>
          <p:cNvSpPr txBox="1"/>
          <p:nvPr/>
        </p:nvSpPr>
        <p:spPr>
          <a:xfrm>
            <a:off x="661475" y="322225"/>
            <a:ext cx="2751300" cy="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400">
                <a:solidFill>
                  <a:schemeClr val="lt1"/>
                </a:solidFill>
                <a:latin typeface="Montserrat"/>
                <a:ea typeface="Montserrat"/>
                <a:cs typeface="Montserrat"/>
                <a:sym typeface="Montserrat"/>
              </a:rPr>
              <a:t>Credits: </a:t>
            </a:r>
            <a:endParaRPr b="1" sz="2400">
              <a:solidFill>
                <a:schemeClr val="lt1"/>
              </a:solidFill>
              <a:latin typeface="Montserrat"/>
              <a:ea typeface="Montserrat"/>
              <a:cs typeface="Montserrat"/>
              <a:sym typeface="Montserrat"/>
            </a:endParaRPr>
          </a:p>
        </p:txBody>
      </p:sp>
      <p:sp>
        <p:nvSpPr>
          <p:cNvPr id="16" name="Google Shape;16;p3"/>
          <p:cNvSpPr txBox="1"/>
          <p:nvPr>
            <p:ph idx="1" type="body"/>
          </p:nvPr>
        </p:nvSpPr>
        <p:spPr>
          <a:xfrm>
            <a:off x="661475" y="1152475"/>
            <a:ext cx="8170800" cy="3416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rgbClr val="FFFFFF"/>
              </a:buClr>
              <a:buSzPts val="1800"/>
              <a:buChar char="●"/>
              <a:defRPr>
                <a:solidFill>
                  <a:srgbClr val="FFFFFF"/>
                </a:solidFill>
              </a:defRPr>
            </a:lvl1pPr>
            <a:lvl2pPr indent="-317500" lvl="1" marL="914400" rtl="0">
              <a:spcBef>
                <a:spcPts val="1600"/>
              </a:spcBef>
              <a:spcAft>
                <a:spcPts val="0"/>
              </a:spcAft>
              <a:buClr>
                <a:srgbClr val="FFFFFF"/>
              </a:buClr>
              <a:buSzPts val="1400"/>
              <a:buChar char="○"/>
              <a:defRPr>
                <a:solidFill>
                  <a:srgbClr val="FFFFFF"/>
                </a:solidFill>
              </a:defRPr>
            </a:lvl2pPr>
            <a:lvl3pPr indent="-317500" lvl="2" marL="1371600" rtl="0">
              <a:spcBef>
                <a:spcPts val="1600"/>
              </a:spcBef>
              <a:spcAft>
                <a:spcPts val="0"/>
              </a:spcAft>
              <a:buClr>
                <a:srgbClr val="FFFFFF"/>
              </a:buClr>
              <a:buSzPts val="1400"/>
              <a:buChar char="■"/>
              <a:defRPr>
                <a:solidFill>
                  <a:srgbClr val="FFFFFF"/>
                </a:solidFill>
              </a:defRPr>
            </a:lvl3pPr>
            <a:lvl4pPr indent="-317500" lvl="3" marL="1828800" rtl="0">
              <a:spcBef>
                <a:spcPts val="1600"/>
              </a:spcBef>
              <a:spcAft>
                <a:spcPts val="0"/>
              </a:spcAft>
              <a:buClr>
                <a:srgbClr val="FFFFFF"/>
              </a:buClr>
              <a:buSzPts val="1400"/>
              <a:buChar char="●"/>
              <a:defRPr>
                <a:solidFill>
                  <a:srgbClr val="FFFFFF"/>
                </a:solidFill>
              </a:defRPr>
            </a:lvl4pPr>
            <a:lvl5pPr indent="-317500" lvl="4" marL="2286000" rtl="0">
              <a:spcBef>
                <a:spcPts val="1600"/>
              </a:spcBef>
              <a:spcAft>
                <a:spcPts val="0"/>
              </a:spcAft>
              <a:buClr>
                <a:srgbClr val="FFFFFF"/>
              </a:buClr>
              <a:buSzPts val="1400"/>
              <a:buChar char="○"/>
              <a:defRPr>
                <a:solidFill>
                  <a:srgbClr val="FFFFFF"/>
                </a:solidFill>
              </a:defRPr>
            </a:lvl5pPr>
            <a:lvl6pPr indent="-317500" lvl="5" marL="2743200" rtl="0">
              <a:spcBef>
                <a:spcPts val="1600"/>
              </a:spcBef>
              <a:spcAft>
                <a:spcPts val="0"/>
              </a:spcAft>
              <a:buClr>
                <a:srgbClr val="FFFFFF"/>
              </a:buClr>
              <a:buSzPts val="1400"/>
              <a:buChar char="■"/>
              <a:defRPr>
                <a:solidFill>
                  <a:srgbClr val="FFFFFF"/>
                </a:solidFill>
              </a:defRPr>
            </a:lvl6pPr>
            <a:lvl7pPr indent="-317500" lvl="6" marL="3200400" rtl="0">
              <a:spcBef>
                <a:spcPts val="1600"/>
              </a:spcBef>
              <a:spcAft>
                <a:spcPts val="0"/>
              </a:spcAft>
              <a:buClr>
                <a:srgbClr val="FFFFFF"/>
              </a:buClr>
              <a:buSzPts val="1400"/>
              <a:buChar char="●"/>
              <a:defRPr>
                <a:solidFill>
                  <a:srgbClr val="FFFFFF"/>
                </a:solidFill>
              </a:defRPr>
            </a:lvl7pPr>
            <a:lvl8pPr indent="-317500" lvl="7" marL="3657600" rtl="0">
              <a:spcBef>
                <a:spcPts val="1600"/>
              </a:spcBef>
              <a:spcAft>
                <a:spcPts val="0"/>
              </a:spcAft>
              <a:buClr>
                <a:srgbClr val="FFFFFF"/>
              </a:buClr>
              <a:buSzPts val="1400"/>
              <a:buChar char="○"/>
              <a:defRPr>
                <a:solidFill>
                  <a:srgbClr val="FFFFFF"/>
                </a:solidFill>
              </a:defRPr>
            </a:lvl8pPr>
            <a:lvl9pPr indent="-317500" lvl="8" marL="4114800" rtl="0">
              <a:spcBef>
                <a:spcPts val="1600"/>
              </a:spcBef>
              <a:spcAft>
                <a:spcPts val="1600"/>
              </a:spcAft>
              <a:buClr>
                <a:srgbClr val="FFFFFF"/>
              </a:buClr>
              <a:buSzPts val="1400"/>
              <a:buChar char="■"/>
              <a:defRPr>
                <a:solidFill>
                  <a:srgbClr val="FFFFFF"/>
                </a:solidFill>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2">
  <p:cSld name="BLANK_2">
    <p:spTree>
      <p:nvGrpSpPr>
        <p:cNvPr id="101" name="Shape 101"/>
        <p:cNvGrpSpPr/>
        <p:nvPr/>
      </p:nvGrpSpPr>
      <p:grpSpPr>
        <a:xfrm>
          <a:off x="0" y="0"/>
          <a:ext cx="0" cy="0"/>
          <a:chOff x="0" y="0"/>
          <a:chExt cx="0" cy="0"/>
        </a:xfrm>
      </p:grpSpPr>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_1">
    <p:bg>
      <p:bgPr>
        <a:solidFill>
          <a:srgbClr val="2074B9"/>
        </a:solidFill>
      </p:bgPr>
    </p:bg>
    <p:spTree>
      <p:nvGrpSpPr>
        <p:cNvPr id="103" name="Shape 103"/>
        <p:cNvGrpSpPr/>
        <p:nvPr/>
      </p:nvGrpSpPr>
      <p:grpSpPr>
        <a:xfrm>
          <a:off x="0" y="0"/>
          <a:ext cx="0" cy="0"/>
          <a:chOff x="0" y="0"/>
          <a:chExt cx="0" cy="0"/>
        </a:xfrm>
      </p:grpSpPr>
      <p:sp>
        <p:nvSpPr>
          <p:cNvPr id="104" name="Google Shape;104;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1">
  <p:cSld name="BLANK_1_1">
    <p:bg>
      <p:bgPr>
        <a:solidFill>
          <a:srgbClr val="2074B9"/>
        </a:solidFill>
      </p:bgPr>
    </p:bg>
    <p:spTree>
      <p:nvGrpSpPr>
        <p:cNvPr id="105" name="Shape 105"/>
        <p:cNvGrpSpPr/>
        <p:nvPr/>
      </p:nvGrpSpPr>
      <p:grpSpPr>
        <a:xfrm>
          <a:off x="0" y="0"/>
          <a:ext cx="0" cy="0"/>
          <a:chOff x="0" y="0"/>
          <a:chExt cx="0" cy="0"/>
        </a:xfrm>
      </p:grpSpPr>
      <p:sp>
        <p:nvSpPr>
          <p:cNvPr id="106" name="Google Shape;106;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rgbClr val="58A4E2"/>
        </a:solidFill>
      </p:bgPr>
    </p:bg>
    <p:spTree>
      <p:nvGrpSpPr>
        <p:cNvPr id="17" name="Shape 17"/>
        <p:cNvGrpSpPr/>
        <p:nvPr/>
      </p:nvGrpSpPr>
      <p:grpSpPr>
        <a:xfrm>
          <a:off x="0" y="0"/>
          <a:ext cx="0" cy="0"/>
          <a:chOff x="0" y="0"/>
          <a:chExt cx="0" cy="0"/>
        </a:xfrm>
      </p:grpSpPr>
      <p:sp>
        <p:nvSpPr>
          <p:cNvPr id="18" name="Google Shape;18;p4"/>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lvl1pPr lvl="0">
              <a:spcBef>
                <a:spcPts val="0"/>
              </a:spcBef>
              <a:spcAft>
                <a:spcPts val="0"/>
              </a:spcAft>
              <a:buClr>
                <a:srgbClr val="FFFFFF"/>
              </a:buClr>
              <a:buSzPts val="2800"/>
              <a:buNone/>
              <a:defRPr b="1" sz="2800">
                <a:solidFill>
                  <a:srgbClr val="FFFFFF"/>
                </a:solidFill>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5"/>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p:txBody>
      </p:sp>
      <p:sp>
        <p:nvSpPr>
          <p:cNvPr id="22" name="Google Shape;22;p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
        <p:nvSpPr>
          <p:cNvPr id="24" name="Google Shape;24;p5"/>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25" name="Google Shape;25;p5"/>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opic Heading-Body">
  <p:cSld name="TITLE_AND_BODY_2">
    <p:spTree>
      <p:nvGrpSpPr>
        <p:cNvPr id="26" name="Shape 26"/>
        <p:cNvGrpSpPr/>
        <p:nvPr/>
      </p:nvGrpSpPr>
      <p:grpSpPr>
        <a:xfrm>
          <a:off x="0" y="0"/>
          <a:ext cx="0" cy="0"/>
          <a:chOff x="0" y="0"/>
          <a:chExt cx="0" cy="0"/>
        </a:xfrm>
      </p:grpSpPr>
      <p:sp>
        <p:nvSpPr>
          <p:cNvPr id="27" name="Google Shape;27;p6"/>
          <p:cNvSpPr txBox="1"/>
          <p:nvPr>
            <p:ph type="title"/>
          </p:nvPr>
        </p:nvSpPr>
        <p:spPr>
          <a:xfrm>
            <a:off x="311700" y="286500"/>
            <a:ext cx="3439800" cy="572700"/>
          </a:xfrm>
          <a:prstGeom prst="rect">
            <a:avLst/>
          </a:prstGeom>
        </p:spPr>
        <p:txBody>
          <a:bodyPr anchorCtr="0" anchor="ctr" bIns="91425" lIns="91425" spcFirstLastPara="1" rIns="91425" wrap="square" tIns="91425">
            <a:noAutofit/>
          </a:bodyPr>
          <a:lstStyle>
            <a:lvl1pPr lvl="0" rtl="0">
              <a:spcBef>
                <a:spcPts val="0"/>
              </a:spcBef>
              <a:spcAft>
                <a:spcPts val="0"/>
              </a:spcAft>
              <a:buSzPts val="2600"/>
              <a:buNone/>
              <a:defRPr b="1"/>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28" name="Google Shape;28;p6"/>
          <p:cNvSpPr txBox="1"/>
          <p:nvPr>
            <p:ph idx="1" type="body"/>
          </p:nvPr>
        </p:nvSpPr>
        <p:spPr>
          <a:xfrm>
            <a:off x="311700" y="1283150"/>
            <a:ext cx="8520600" cy="32856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0" name="Google Shape;30;p6"/>
          <p:cNvSpPr/>
          <p:nvPr/>
        </p:nvSpPr>
        <p:spPr>
          <a:xfrm>
            <a:off x="0" y="326707"/>
            <a:ext cx="152400" cy="4923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1" name="Google Shape;31;p6"/>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ertion-Evidence">
  <p:cSld name="TITLE_AND_BODY_1">
    <p:spTree>
      <p:nvGrpSpPr>
        <p:cNvPr id="32" name="Shape 32"/>
        <p:cNvGrpSpPr/>
        <p:nvPr/>
      </p:nvGrpSpPr>
      <p:grpSpPr>
        <a:xfrm>
          <a:off x="0" y="0"/>
          <a:ext cx="0" cy="0"/>
          <a:chOff x="0" y="0"/>
          <a:chExt cx="0" cy="0"/>
        </a:xfrm>
      </p:grpSpPr>
      <p:sp>
        <p:nvSpPr>
          <p:cNvPr id="33" name="Google Shape;33;p7"/>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34" name="Google Shape;34;p7"/>
          <p:cNvSpPr txBox="1"/>
          <p:nvPr>
            <p:ph idx="1" type="body"/>
          </p:nvPr>
        </p:nvSpPr>
        <p:spPr>
          <a:xfrm>
            <a:off x="311700" y="1405125"/>
            <a:ext cx="8520600" cy="31638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36" name="Google Shape;36;p7"/>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37" name="Google Shape;37;p7"/>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ssertion-Evidence 1">
  <p:cSld name="TITLE_AND_BODY_1_1">
    <p:spTree>
      <p:nvGrpSpPr>
        <p:cNvPr id="38" name="Shape 38"/>
        <p:cNvGrpSpPr/>
        <p:nvPr/>
      </p:nvGrpSpPr>
      <p:grpSpPr>
        <a:xfrm>
          <a:off x="0" y="0"/>
          <a:ext cx="0" cy="0"/>
          <a:chOff x="0" y="0"/>
          <a:chExt cx="0" cy="0"/>
        </a:xfrm>
      </p:grpSpPr>
      <p:sp>
        <p:nvSpPr>
          <p:cNvPr id="39" name="Google Shape;39;p8"/>
          <p:cNvSpPr txBox="1"/>
          <p:nvPr>
            <p:ph type="title"/>
          </p:nvPr>
        </p:nvSpPr>
        <p:spPr>
          <a:xfrm>
            <a:off x="311700" y="216425"/>
            <a:ext cx="85206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1" name="Google Shape;41;p8"/>
          <p:cNvSpPr/>
          <p:nvPr/>
        </p:nvSpPr>
        <p:spPr>
          <a:xfrm>
            <a:off x="0" y="216419"/>
            <a:ext cx="152400" cy="934800"/>
          </a:xfrm>
          <a:prstGeom prst="rect">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42" name="Google Shape;42;p8"/>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corner">
  <p:cSld name="TITLE_AND_BODY_1_1_3">
    <p:spTree>
      <p:nvGrpSpPr>
        <p:cNvPr id="43" name="Shape 43"/>
        <p:cNvGrpSpPr/>
        <p:nvPr/>
      </p:nvGrpSpPr>
      <p:grpSpPr>
        <a:xfrm>
          <a:off x="0" y="0"/>
          <a:ext cx="0" cy="0"/>
          <a:chOff x="0" y="0"/>
          <a:chExt cx="0" cy="0"/>
        </a:xfrm>
      </p:grpSpPr>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5" name="Google Shape;45;p9"/>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flection Spot">
  <p:cSld name="TITLE_AND_BODY_1_1_2">
    <p:spTree>
      <p:nvGrpSpPr>
        <p:cNvPr id="46" name="Shape 46"/>
        <p:cNvGrpSpPr/>
        <p:nvPr/>
      </p:nvGrpSpPr>
      <p:grpSpPr>
        <a:xfrm>
          <a:off x="0" y="0"/>
          <a:ext cx="0" cy="0"/>
          <a:chOff x="0" y="0"/>
          <a:chExt cx="0" cy="0"/>
        </a:xfrm>
      </p:grpSpPr>
      <p:sp>
        <p:nvSpPr>
          <p:cNvPr id="47" name="Google Shape;47;p10"/>
          <p:cNvSpPr txBox="1"/>
          <p:nvPr>
            <p:ph type="title"/>
          </p:nvPr>
        </p:nvSpPr>
        <p:spPr>
          <a:xfrm>
            <a:off x="1456750" y="390550"/>
            <a:ext cx="7362300" cy="934800"/>
          </a:xfrm>
          <a:prstGeom prst="rect">
            <a:avLst/>
          </a:prstGeom>
        </p:spPr>
        <p:txBody>
          <a:bodyPr anchorCtr="0" anchor="ctr"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GB"/>
              <a:t>‹#›</a:t>
            </a:fld>
            <a:endParaRPr/>
          </a:p>
        </p:txBody>
      </p:sp>
      <p:sp>
        <p:nvSpPr>
          <p:cNvPr id="49" name="Google Shape;49;p10"/>
          <p:cNvSpPr/>
          <p:nvPr/>
        </p:nvSpPr>
        <p:spPr>
          <a:xfrm rot="10800000">
            <a:off x="8564662" y="827"/>
            <a:ext cx="585000" cy="572100"/>
          </a:xfrm>
          <a:prstGeom prst="rtTriangle">
            <a:avLst/>
          </a:prstGeom>
          <a:solidFill>
            <a:srgbClr val="2074B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rgbClr val="FFFFFF"/>
              </a:solidFill>
              <a:latin typeface="Calibri"/>
              <a:ea typeface="Calibri"/>
              <a:cs typeface="Calibri"/>
              <a:sym typeface="Calibri"/>
            </a:endParaRPr>
          </a:p>
        </p:txBody>
      </p:sp>
      <p:grpSp>
        <p:nvGrpSpPr>
          <p:cNvPr id="50" name="Google Shape;50;p10"/>
          <p:cNvGrpSpPr/>
          <p:nvPr/>
        </p:nvGrpSpPr>
        <p:grpSpPr>
          <a:xfrm>
            <a:off x="275437" y="298844"/>
            <a:ext cx="934800" cy="934800"/>
            <a:chOff x="170337" y="194819"/>
            <a:chExt cx="934800" cy="934800"/>
          </a:xfrm>
        </p:grpSpPr>
        <p:sp>
          <p:nvSpPr>
            <p:cNvPr id="51" name="Google Shape;51;p10"/>
            <p:cNvSpPr/>
            <p:nvPr/>
          </p:nvSpPr>
          <p:spPr>
            <a:xfrm>
              <a:off x="170337" y="194819"/>
              <a:ext cx="934800" cy="934800"/>
            </a:xfrm>
            <a:prstGeom prst="ellipse">
              <a:avLst/>
            </a:prstGeom>
            <a:solidFill>
              <a:srgbClr val="2074B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p:nvPr/>
          </p:nvSpPr>
          <p:spPr>
            <a:xfrm>
              <a:off x="447325" y="409432"/>
              <a:ext cx="152400" cy="492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sp>
          <p:nvSpPr>
            <p:cNvPr id="53" name="Google Shape;53;p10"/>
            <p:cNvSpPr/>
            <p:nvPr/>
          </p:nvSpPr>
          <p:spPr>
            <a:xfrm>
              <a:off x="689375" y="409432"/>
              <a:ext cx="152400" cy="4923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lang="en-GB" sz="1800">
                  <a:solidFill>
                    <a:srgbClr val="FFFFFF"/>
                  </a:solidFill>
                  <a:latin typeface="Calibri"/>
                  <a:ea typeface="Calibri"/>
                  <a:cs typeface="Calibri"/>
                  <a:sym typeface="Calibri"/>
                </a:rPr>
                <a:t> </a:t>
              </a:r>
              <a:endParaRPr sz="1800">
                <a:solidFill>
                  <a:srgbClr val="FFFFFF"/>
                </a:solidFill>
                <a:latin typeface="Calibri"/>
                <a:ea typeface="Calibri"/>
                <a:cs typeface="Calibri"/>
                <a:sym typeface="Calibri"/>
              </a:endParaRPr>
            </a:p>
          </p:txBody>
        </p:sp>
      </p:grpSp>
      <p:sp>
        <p:nvSpPr>
          <p:cNvPr id="54" name="Google Shape;54;p10"/>
          <p:cNvSpPr txBox="1"/>
          <p:nvPr>
            <p:ph idx="1" type="body"/>
          </p:nvPr>
        </p:nvSpPr>
        <p:spPr>
          <a:xfrm>
            <a:off x="905400" y="1537450"/>
            <a:ext cx="7333200" cy="29403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16425"/>
            <a:ext cx="8520600" cy="572700"/>
          </a:xfrm>
          <a:prstGeom prst="rect">
            <a:avLst/>
          </a:prstGeom>
          <a:noFill/>
          <a:ln>
            <a:noFill/>
          </a:ln>
        </p:spPr>
        <p:txBody>
          <a:bodyPr anchorCtr="0" anchor="ctr" bIns="91425" lIns="91425" spcFirstLastPara="1" rIns="91425" wrap="square" tIns="91425">
            <a:noAutofit/>
          </a:bodyPr>
          <a:lstStyle>
            <a:lvl1pPr lvl="0">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1pPr>
            <a:lvl2pPr lvl="1">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2pPr>
            <a:lvl3pPr lvl="2">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3pPr>
            <a:lvl4pPr lvl="3">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4pPr>
            <a:lvl5pPr lvl="4">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5pPr>
            <a:lvl6pPr lvl="5">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6pPr>
            <a:lvl7pPr lvl="6">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7pPr>
            <a:lvl8pPr lvl="7">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8pPr>
            <a:lvl9pPr lvl="8">
              <a:spcBef>
                <a:spcPts val="0"/>
              </a:spcBef>
              <a:spcAft>
                <a:spcPts val="0"/>
              </a:spcAft>
              <a:buClr>
                <a:schemeClr val="dk1"/>
              </a:buClr>
              <a:buSzPts val="2600"/>
              <a:buFont typeface="Montserrat"/>
              <a:buNone/>
              <a:defRPr sz="2600">
                <a:solidFill>
                  <a:schemeClr val="dk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Montserrat"/>
              <a:buChar char="●"/>
              <a:defRPr sz="1800">
                <a:solidFill>
                  <a:schemeClr val="dk2"/>
                </a:solidFill>
                <a:latin typeface="Montserrat"/>
                <a:ea typeface="Montserrat"/>
                <a:cs typeface="Montserrat"/>
                <a:sym typeface="Montserrat"/>
              </a:defRPr>
            </a:lvl1pPr>
            <a:lvl2pPr indent="-317500" lvl="1" marL="914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2pPr>
            <a:lvl3pPr indent="-317500" lvl="2" marL="1371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3pPr>
            <a:lvl4pPr indent="-317500" lvl="3" marL="18288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4pPr>
            <a:lvl5pPr indent="-317500" lvl="4" marL="22860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5pPr>
            <a:lvl6pPr indent="-317500" lvl="5" marL="27432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6pPr>
            <a:lvl7pPr indent="-317500" lvl="6" marL="32004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7pPr>
            <a:lvl8pPr indent="-317500" lvl="7" marL="3657600">
              <a:lnSpc>
                <a:spcPct val="115000"/>
              </a:lnSpc>
              <a:spcBef>
                <a:spcPts val="1600"/>
              </a:spcBef>
              <a:spcAft>
                <a:spcPts val="0"/>
              </a:spcAft>
              <a:buClr>
                <a:schemeClr val="dk2"/>
              </a:buClr>
              <a:buSzPts val="1400"/>
              <a:buFont typeface="Montserrat"/>
              <a:buChar char="○"/>
              <a:defRPr>
                <a:solidFill>
                  <a:schemeClr val="dk2"/>
                </a:solidFill>
                <a:latin typeface="Montserrat"/>
                <a:ea typeface="Montserrat"/>
                <a:cs typeface="Montserrat"/>
                <a:sym typeface="Montserrat"/>
              </a:defRPr>
            </a:lvl8pPr>
            <a:lvl9pPr indent="-317500" lvl="8" marL="4114800">
              <a:lnSpc>
                <a:spcPct val="115000"/>
              </a:lnSpc>
              <a:spcBef>
                <a:spcPts val="1600"/>
              </a:spcBef>
              <a:spcAft>
                <a:spcPts val="1600"/>
              </a:spcAft>
              <a:buClr>
                <a:schemeClr val="dk2"/>
              </a:buClr>
              <a:buSzPts val="1400"/>
              <a:buFont typeface="Montserrat"/>
              <a:buChar char="■"/>
              <a:defRPr>
                <a:solidFill>
                  <a:schemeClr val="dk2"/>
                </a:solidFill>
                <a:latin typeface="Montserrat"/>
                <a:ea typeface="Montserrat"/>
                <a:cs typeface="Montserrat"/>
                <a:sym typeface="Montserra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comments" Target="../comments/commen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Dictionaries &amp; Sets</a:t>
            </a:r>
            <a:endParaRPr/>
          </a:p>
        </p:txBody>
      </p:sp>
      <p:sp>
        <p:nvSpPr>
          <p:cNvPr id="112" name="Google Shape;112;p2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Sets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4"/>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Python Sets</a:t>
            </a:r>
            <a:endParaRPr/>
          </a:p>
        </p:txBody>
      </p:sp>
      <p:sp>
        <p:nvSpPr>
          <p:cNvPr id="245" name="Google Shape;245;p34"/>
          <p:cNvSpPr txBox="1"/>
          <p:nvPr/>
        </p:nvSpPr>
        <p:spPr>
          <a:xfrm>
            <a:off x="561350" y="1253250"/>
            <a:ext cx="5430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latin typeface="Montserrat"/>
                <a:ea typeface="Montserrat"/>
                <a:cs typeface="Montserrat"/>
                <a:sym typeface="Montserrat"/>
              </a:rPr>
              <a:t>Collections of well-defined distinct items</a:t>
            </a:r>
            <a:endParaRPr>
              <a:latin typeface="Montserrat"/>
              <a:ea typeface="Montserrat"/>
              <a:cs typeface="Montserrat"/>
              <a:sym typeface="Montserrat"/>
            </a:endParaRPr>
          </a:p>
        </p:txBody>
      </p:sp>
      <p:sp>
        <p:nvSpPr>
          <p:cNvPr id="246" name="Google Shape;246;p34"/>
          <p:cNvSpPr txBox="1"/>
          <p:nvPr/>
        </p:nvSpPr>
        <p:spPr>
          <a:xfrm>
            <a:off x="561350" y="2015250"/>
            <a:ext cx="54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a:solidFill>
                  <a:schemeClr val="dk1"/>
                </a:solidFill>
                <a:latin typeface="Montserrat"/>
                <a:ea typeface="Montserrat"/>
                <a:cs typeface="Montserrat"/>
                <a:sym typeface="Montserrat"/>
              </a:rPr>
              <a:t>Items are unordered.</a:t>
            </a:r>
            <a:endParaRPr>
              <a:latin typeface="Montserrat"/>
              <a:ea typeface="Montserrat"/>
              <a:cs typeface="Montserrat"/>
              <a:sym typeface="Montserrat"/>
            </a:endParaRPr>
          </a:p>
        </p:txBody>
      </p:sp>
      <p:sp>
        <p:nvSpPr>
          <p:cNvPr id="247" name="Google Shape;247;p34"/>
          <p:cNvSpPr txBox="1"/>
          <p:nvPr/>
        </p:nvSpPr>
        <p:spPr>
          <a:xfrm>
            <a:off x="561350" y="2853450"/>
            <a:ext cx="5496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a:solidFill>
                  <a:schemeClr val="dk1"/>
                </a:solidFill>
                <a:latin typeface="Montserrat"/>
                <a:ea typeface="Montserrat"/>
                <a:cs typeface="Montserrat"/>
                <a:sym typeface="Montserrat"/>
              </a:rPr>
              <a:t>Items are immutable.</a:t>
            </a:r>
            <a:endParaRPr>
              <a:latin typeface="Montserrat"/>
              <a:ea typeface="Montserrat"/>
              <a:cs typeface="Montserrat"/>
              <a:sym typeface="Montserrat"/>
            </a:endParaRPr>
          </a:p>
        </p:txBody>
      </p:sp>
      <p:sp>
        <p:nvSpPr>
          <p:cNvPr id="248" name="Google Shape;248;p34"/>
          <p:cNvSpPr/>
          <p:nvPr/>
        </p:nvSpPr>
        <p:spPr>
          <a:xfrm>
            <a:off x="3779275" y="2860525"/>
            <a:ext cx="1046400" cy="717900"/>
          </a:xfrm>
          <a:prstGeom prst="flowChartSummingJunction">
            <a:avLst/>
          </a:prstGeom>
          <a:solidFill>
            <a:srgbClr val="FDBA4D"/>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List</a:t>
            </a:r>
            <a:endParaRPr b="1"/>
          </a:p>
        </p:txBody>
      </p:sp>
      <p:sp>
        <p:nvSpPr>
          <p:cNvPr id="249" name="Google Shape;249;p34"/>
          <p:cNvSpPr/>
          <p:nvPr/>
        </p:nvSpPr>
        <p:spPr>
          <a:xfrm>
            <a:off x="5073120" y="2860525"/>
            <a:ext cx="1046400" cy="717900"/>
          </a:xfrm>
          <a:prstGeom prst="flowChartSummingJunction">
            <a:avLst/>
          </a:prstGeom>
          <a:solidFill>
            <a:srgbClr val="FDBA4D"/>
          </a:solidFill>
          <a:ln cap="flat" cmpd="sng" w="952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a:t>Dict</a:t>
            </a:r>
            <a:endParaRPr b="1"/>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6"/>
                                        </p:tgtEl>
                                        <p:attrNameLst>
                                          <p:attrName>style.visibility</p:attrName>
                                        </p:attrNameLst>
                                      </p:cBhvr>
                                      <p:to>
                                        <p:strVal val="visible"/>
                                      </p:to>
                                    </p:set>
                                    <p:animEffect filter="fade" transition="in">
                                      <p:cBhvr>
                                        <p:cTn dur="1000"/>
                                        <p:tgtEl>
                                          <p:spTgt spid="2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10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35"/>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Defining Sets</a:t>
            </a:r>
            <a:endParaRPr/>
          </a:p>
        </p:txBody>
      </p:sp>
      <p:sp>
        <p:nvSpPr>
          <p:cNvPr id="255" name="Google Shape;255;p35"/>
          <p:cNvSpPr txBox="1"/>
          <p:nvPr/>
        </p:nvSpPr>
        <p:spPr>
          <a:xfrm>
            <a:off x="2133600" y="1011600"/>
            <a:ext cx="48684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800">
                <a:solidFill>
                  <a:schemeClr val="dk1"/>
                </a:solidFill>
                <a:highlight>
                  <a:srgbClr val="FFFFFE"/>
                </a:highlight>
                <a:latin typeface="Courier New"/>
                <a:ea typeface="Courier New"/>
                <a:cs typeface="Courier New"/>
                <a:sym typeface="Courier New"/>
              </a:rPr>
              <a:t>s</a:t>
            </a:r>
            <a:r>
              <a:rPr lang="en-GB" sz="1800">
                <a:solidFill>
                  <a:schemeClr val="dk1"/>
                </a:solidFill>
                <a:highlight>
                  <a:srgbClr val="FFFFFE"/>
                </a:highlight>
                <a:latin typeface="Courier New"/>
                <a:ea typeface="Courier New"/>
                <a:cs typeface="Courier New"/>
                <a:sym typeface="Courier New"/>
              </a:rPr>
              <a:t> = {</a:t>
            </a:r>
            <a:r>
              <a:rPr lang="en-GB" sz="1800">
                <a:solidFill>
                  <a:srgbClr val="A31515"/>
                </a:solidFill>
                <a:highlight>
                  <a:srgbClr val="FFFFFE"/>
                </a:highlight>
                <a:latin typeface="Courier New"/>
                <a:ea typeface="Courier New"/>
                <a:cs typeface="Courier New"/>
                <a:sym typeface="Courier New"/>
              </a:rPr>
              <a:t>'a'</a:t>
            </a:r>
            <a:r>
              <a:rPr lang="en-GB" sz="1800">
                <a:solidFill>
                  <a:schemeClr val="dk1"/>
                </a:solidFill>
                <a:highlight>
                  <a:srgbClr val="FFFFFE"/>
                </a:highlight>
                <a:latin typeface="Courier New"/>
                <a:ea typeface="Courier New"/>
                <a:cs typeface="Courier New"/>
                <a:sym typeface="Courier New"/>
              </a:rPr>
              <a:t>, </a:t>
            </a:r>
            <a:r>
              <a:rPr lang="en-GB" sz="1800">
                <a:solidFill>
                  <a:srgbClr val="990000"/>
                </a:solidFill>
                <a:highlight>
                  <a:srgbClr val="FFFFFE"/>
                </a:highlight>
                <a:latin typeface="Courier New"/>
                <a:ea typeface="Courier New"/>
                <a:cs typeface="Courier New"/>
                <a:sym typeface="Courier New"/>
              </a:rPr>
              <a:t>‘b’</a:t>
            </a:r>
            <a:r>
              <a:rPr lang="en-GB" sz="1800">
                <a:solidFill>
                  <a:schemeClr val="dk1"/>
                </a:solidFill>
                <a:highlight>
                  <a:srgbClr val="FFFFFE"/>
                </a:highlight>
                <a:latin typeface="Courier New"/>
                <a:ea typeface="Courier New"/>
                <a:cs typeface="Courier New"/>
                <a:sym typeface="Courier New"/>
              </a:rPr>
              <a:t>, </a:t>
            </a:r>
            <a:r>
              <a:rPr lang="en-GB" sz="1800">
                <a:solidFill>
                  <a:srgbClr val="990000"/>
                </a:solidFill>
                <a:highlight>
                  <a:srgbClr val="FFFFFE"/>
                </a:highlight>
                <a:latin typeface="Courier New"/>
                <a:ea typeface="Courier New"/>
                <a:cs typeface="Courier New"/>
                <a:sym typeface="Courier New"/>
              </a:rPr>
              <a:t>‘c’</a:t>
            </a:r>
            <a:r>
              <a:rPr lang="en-GB" sz="1800">
                <a:solidFill>
                  <a:schemeClr val="dk1"/>
                </a:solidFill>
                <a:highlight>
                  <a:srgbClr val="FFFFFE"/>
                </a:highlight>
                <a:latin typeface="Courier New"/>
                <a:ea typeface="Courier New"/>
                <a:cs typeface="Courier New"/>
                <a:sym typeface="Courier New"/>
              </a:rPr>
              <a:t>, </a:t>
            </a:r>
            <a:r>
              <a:rPr lang="en-GB" sz="1800">
                <a:solidFill>
                  <a:srgbClr val="990000"/>
                </a:solidFill>
                <a:highlight>
                  <a:srgbClr val="FFFFFE"/>
                </a:highlight>
                <a:latin typeface="Courier New"/>
                <a:ea typeface="Courier New"/>
                <a:cs typeface="Courier New"/>
                <a:sym typeface="Courier New"/>
              </a:rPr>
              <a:t>‘x’</a:t>
            </a:r>
            <a:r>
              <a:rPr lang="en-GB" sz="1800">
                <a:highlight>
                  <a:srgbClr val="FFFFFE"/>
                </a:highlight>
                <a:latin typeface="Courier New"/>
                <a:ea typeface="Courier New"/>
                <a:cs typeface="Courier New"/>
                <a:sym typeface="Courier New"/>
              </a:rPr>
              <a:t>,</a:t>
            </a:r>
            <a:r>
              <a:rPr lang="en-GB" sz="1800">
                <a:solidFill>
                  <a:srgbClr val="990000"/>
                </a:solidFill>
                <a:highlight>
                  <a:srgbClr val="FFFFFE"/>
                </a:highlight>
                <a:latin typeface="Courier New"/>
                <a:ea typeface="Courier New"/>
                <a:cs typeface="Courier New"/>
                <a:sym typeface="Courier New"/>
              </a:rPr>
              <a:t> </a:t>
            </a:r>
            <a:r>
              <a:rPr lang="en-GB" sz="1800">
                <a:solidFill>
                  <a:srgbClr val="990000"/>
                </a:solidFill>
                <a:highlight>
                  <a:srgbClr val="FFFFFE"/>
                </a:highlight>
                <a:latin typeface="Courier New"/>
                <a:ea typeface="Courier New"/>
                <a:cs typeface="Courier New"/>
                <a:sym typeface="Courier New"/>
              </a:rPr>
              <a:t>‘a’</a:t>
            </a:r>
            <a:r>
              <a:rPr lang="en-GB" sz="1800">
                <a:solidFill>
                  <a:schemeClr val="dk1"/>
                </a:solidFill>
                <a:highlight>
                  <a:srgbClr val="FFFFFE"/>
                </a:highlight>
                <a:latin typeface="Courier New"/>
                <a:ea typeface="Courier New"/>
                <a:cs typeface="Courier New"/>
                <a:sym typeface="Courier New"/>
              </a:rPr>
              <a:t>}</a:t>
            </a:r>
            <a:endParaRPr sz="1800">
              <a:solidFill>
                <a:schemeClr val="dk1"/>
              </a:solidFill>
              <a:highlight>
                <a:srgbClr val="FFFFFE"/>
              </a:highlight>
              <a:latin typeface="Courier New"/>
              <a:ea typeface="Courier New"/>
              <a:cs typeface="Courier New"/>
              <a:sym typeface="Courier New"/>
            </a:endParaRPr>
          </a:p>
          <a:p>
            <a:pPr indent="0" lvl="0" marL="1828800" rtl="0" algn="l">
              <a:lnSpc>
                <a:spcPct val="135714"/>
              </a:lnSpc>
              <a:spcBef>
                <a:spcPts val="0"/>
              </a:spcBef>
              <a:spcAft>
                <a:spcPts val="0"/>
              </a:spcAft>
              <a:buNone/>
            </a:pPr>
            <a:r>
              <a:t/>
            </a:r>
            <a:endParaRPr sz="1800">
              <a:solidFill>
                <a:srgbClr val="2074B9"/>
              </a:solidFill>
              <a:highlight>
                <a:srgbClr val="FFFFFE"/>
              </a:highlight>
              <a:latin typeface="Courier New"/>
              <a:ea typeface="Courier New"/>
              <a:cs typeface="Courier New"/>
              <a:sym typeface="Courier New"/>
            </a:endParaRPr>
          </a:p>
        </p:txBody>
      </p:sp>
      <p:sp>
        <p:nvSpPr>
          <p:cNvPr id="256" name="Google Shape;256;p35"/>
          <p:cNvSpPr txBox="1"/>
          <p:nvPr/>
        </p:nvSpPr>
        <p:spPr>
          <a:xfrm>
            <a:off x="1531050" y="2990675"/>
            <a:ext cx="3746100" cy="1250100"/>
          </a:xfrm>
          <a:prstGeom prst="rect">
            <a:avLst/>
          </a:prstGeom>
          <a:noFill/>
          <a:ln>
            <a:noFill/>
          </a:ln>
        </p:spPr>
        <p:txBody>
          <a:bodyPr anchorCtr="0" anchor="t" bIns="91425" lIns="91425" spcFirstLastPara="1" rIns="91425" wrap="square" tIns="91425">
            <a:noAutofit/>
          </a:bodyPr>
          <a:lstStyle/>
          <a:p>
            <a:pPr indent="0" lvl="0" marL="0" rtl="0" algn="ctr">
              <a:lnSpc>
                <a:spcPct val="135714"/>
              </a:lnSpc>
              <a:spcBef>
                <a:spcPts val="0"/>
              </a:spcBef>
              <a:spcAft>
                <a:spcPts val="0"/>
              </a:spcAft>
              <a:buNone/>
            </a:pPr>
            <a:r>
              <a:rPr lang="en-GB" sz="2000">
                <a:solidFill>
                  <a:schemeClr val="dk1"/>
                </a:solidFill>
                <a:highlight>
                  <a:srgbClr val="FFFFFE"/>
                </a:highlight>
                <a:latin typeface="Courier New"/>
                <a:ea typeface="Courier New"/>
                <a:cs typeface="Courier New"/>
                <a:sym typeface="Courier New"/>
              </a:rPr>
              <a:t>set(     </a:t>
            </a:r>
            <a:r>
              <a:rPr lang="en-GB" sz="2000">
                <a:solidFill>
                  <a:schemeClr val="dk1"/>
                </a:solidFill>
                <a:highlight>
                  <a:srgbClr val="FFFFFE"/>
                </a:highlight>
                <a:latin typeface="Courier New"/>
                <a:ea typeface="Courier New"/>
                <a:cs typeface="Courier New"/>
                <a:sym typeface="Courier New"/>
              </a:rPr>
              <a:t>)</a:t>
            </a:r>
            <a:endParaRPr sz="2000">
              <a:solidFill>
                <a:schemeClr val="dk1"/>
              </a:solidFill>
              <a:highlight>
                <a:srgbClr val="FFFFFE"/>
              </a:highlight>
              <a:latin typeface="Courier New"/>
              <a:ea typeface="Courier New"/>
              <a:cs typeface="Courier New"/>
              <a:sym typeface="Courier New"/>
            </a:endParaRPr>
          </a:p>
          <a:p>
            <a:pPr indent="0" lvl="0" marL="0" rtl="0" algn="ctr">
              <a:lnSpc>
                <a:spcPct val="135714"/>
              </a:lnSpc>
              <a:spcBef>
                <a:spcPts val="0"/>
              </a:spcBef>
              <a:spcAft>
                <a:spcPts val="0"/>
              </a:spcAft>
              <a:buNone/>
            </a:pPr>
            <a:r>
              <a:rPr lang="en-GB" sz="2000">
                <a:solidFill>
                  <a:schemeClr val="dk1"/>
                </a:solidFill>
                <a:highlight>
                  <a:srgbClr val="FFFFFE"/>
                </a:highlight>
                <a:latin typeface="Courier New"/>
                <a:ea typeface="Courier New"/>
                <a:cs typeface="Courier New"/>
                <a:sym typeface="Courier New"/>
              </a:rPr>
              <a:t>set(     )</a:t>
            </a:r>
            <a:endParaRPr sz="2000">
              <a:solidFill>
                <a:schemeClr val="dk1"/>
              </a:solidFill>
              <a:highlight>
                <a:srgbClr val="FFFFFE"/>
              </a:highlight>
              <a:latin typeface="Courier New"/>
              <a:ea typeface="Courier New"/>
              <a:cs typeface="Courier New"/>
              <a:sym typeface="Courier New"/>
            </a:endParaRPr>
          </a:p>
        </p:txBody>
      </p:sp>
      <p:sp>
        <p:nvSpPr>
          <p:cNvPr id="257" name="Google Shape;257;p35"/>
          <p:cNvSpPr txBox="1"/>
          <p:nvPr/>
        </p:nvSpPr>
        <p:spPr>
          <a:xfrm>
            <a:off x="2704825" y="2061913"/>
            <a:ext cx="3347700" cy="4617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800">
                <a:solidFill>
                  <a:schemeClr val="dk1"/>
                </a:solidFill>
                <a:highlight>
                  <a:srgbClr val="FFFFFE"/>
                </a:highlight>
                <a:latin typeface="Courier New"/>
                <a:ea typeface="Courier New"/>
                <a:cs typeface="Courier New"/>
                <a:sym typeface="Courier New"/>
              </a:rPr>
              <a:t>s: {'b', 'a', 'c', 'x'}</a:t>
            </a:r>
            <a:endParaRPr>
              <a:latin typeface="Montserrat"/>
              <a:ea typeface="Montserrat"/>
              <a:cs typeface="Montserrat"/>
              <a:sym typeface="Montserrat"/>
            </a:endParaRPr>
          </a:p>
        </p:txBody>
      </p:sp>
      <p:sp>
        <p:nvSpPr>
          <p:cNvPr id="258" name="Google Shape;258;p35"/>
          <p:cNvSpPr txBox="1"/>
          <p:nvPr/>
        </p:nvSpPr>
        <p:spPr>
          <a:xfrm>
            <a:off x="2934925" y="1020375"/>
            <a:ext cx="31176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cxnSp>
        <p:nvCxnSpPr>
          <p:cNvPr id="259" name="Google Shape;259;p35"/>
          <p:cNvCxnSpPr/>
          <p:nvPr/>
        </p:nvCxnSpPr>
        <p:spPr>
          <a:xfrm>
            <a:off x="3149450" y="1442400"/>
            <a:ext cx="979200" cy="807300"/>
          </a:xfrm>
          <a:prstGeom prst="straightConnector1">
            <a:avLst/>
          </a:prstGeom>
          <a:noFill/>
          <a:ln cap="flat" cmpd="sng" w="38100">
            <a:solidFill>
              <a:schemeClr val="dk2"/>
            </a:solidFill>
            <a:prstDash val="solid"/>
            <a:round/>
            <a:headEnd len="med" w="med" type="none"/>
            <a:tailEnd len="med" w="med" type="triangle"/>
          </a:ln>
        </p:spPr>
      </p:cxnSp>
      <p:cxnSp>
        <p:nvCxnSpPr>
          <p:cNvPr id="260" name="Google Shape;260;p35"/>
          <p:cNvCxnSpPr/>
          <p:nvPr/>
        </p:nvCxnSpPr>
        <p:spPr>
          <a:xfrm flipH="1">
            <a:off x="4286050" y="1402700"/>
            <a:ext cx="1589400" cy="831300"/>
          </a:xfrm>
          <a:prstGeom prst="straightConnector1">
            <a:avLst/>
          </a:prstGeom>
          <a:noFill/>
          <a:ln cap="flat" cmpd="sng" w="38100">
            <a:solidFill>
              <a:schemeClr val="dk2"/>
            </a:solidFill>
            <a:prstDash val="solid"/>
            <a:round/>
            <a:headEnd len="med" w="med" type="none"/>
            <a:tailEnd len="med" w="med" type="triangle"/>
          </a:ln>
        </p:spPr>
      </p:cxnSp>
      <p:sp>
        <p:nvSpPr>
          <p:cNvPr id="261" name="Google Shape;261;p35"/>
          <p:cNvSpPr txBox="1"/>
          <p:nvPr/>
        </p:nvSpPr>
        <p:spPr>
          <a:xfrm>
            <a:off x="2924500" y="1111575"/>
            <a:ext cx="370500" cy="3309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62" name="Google Shape;262;p35"/>
          <p:cNvSpPr txBox="1"/>
          <p:nvPr/>
        </p:nvSpPr>
        <p:spPr>
          <a:xfrm>
            <a:off x="5667700" y="1111575"/>
            <a:ext cx="370500" cy="2910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63" name="Google Shape;263;p35"/>
          <p:cNvSpPr txBox="1"/>
          <p:nvPr/>
        </p:nvSpPr>
        <p:spPr>
          <a:xfrm>
            <a:off x="3219250" y="2965000"/>
            <a:ext cx="818400" cy="446400"/>
          </a:xfrm>
          <a:prstGeom prst="rect">
            <a:avLst/>
          </a:prstGeom>
          <a:solidFill>
            <a:srgbClr val="FFFF00"/>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latin typeface="Montserrat"/>
                <a:ea typeface="Montserrat"/>
                <a:cs typeface="Montserrat"/>
                <a:sym typeface="Montserrat"/>
              </a:rPr>
              <a:t>List</a:t>
            </a:r>
            <a:endParaRPr b="1" sz="1800">
              <a:latin typeface="Montserrat"/>
              <a:ea typeface="Montserrat"/>
              <a:cs typeface="Montserrat"/>
              <a:sym typeface="Montserrat"/>
            </a:endParaRPr>
          </a:p>
        </p:txBody>
      </p:sp>
      <p:sp>
        <p:nvSpPr>
          <p:cNvPr id="264" name="Google Shape;264;p35"/>
          <p:cNvSpPr txBox="1"/>
          <p:nvPr/>
        </p:nvSpPr>
        <p:spPr>
          <a:xfrm>
            <a:off x="3219250" y="3451600"/>
            <a:ext cx="818400" cy="461700"/>
          </a:xfrm>
          <a:prstGeom prst="rect">
            <a:avLst/>
          </a:prstGeom>
          <a:solidFill>
            <a:schemeClr val="accent5"/>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700">
                <a:latin typeface="Montserrat"/>
                <a:ea typeface="Montserrat"/>
                <a:cs typeface="Montserrat"/>
                <a:sym typeface="Montserrat"/>
              </a:rPr>
              <a:t>Tuple</a:t>
            </a:r>
            <a:endParaRPr b="1" sz="1700">
              <a:latin typeface="Montserrat"/>
              <a:ea typeface="Montserrat"/>
              <a:cs typeface="Montserrat"/>
              <a:sym typeface="Montserrat"/>
            </a:endParaRPr>
          </a:p>
        </p:txBody>
      </p:sp>
      <p:sp>
        <p:nvSpPr>
          <p:cNvPr id="265" name="Google Shape;265;p35"/>
          <p:cNvSpPr/>
          <p:nvPr/>
        </p:nvSpPr>
        <p:spPr>
          <a:xfrm>
            <a:off x="4311675" y="3074200"/>
            <a:ext cx="818400" cy="29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35"/>
          <p:cNvSpPr/>
          <p:nvPr/>
        </p:nvSpPr>
        <p:spPr>
          <a:xfrm>
            <a:off x="4311675" y="3531400"/>
            <a:ext cx="818400" cy="2910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35"/>
          <p:cNvSpPr txBox="1"/>
          <p:nvPr/>
        </p:nvSpPr>
        <p:spPr>
          <a:xfrm>
            <a:off x="5316875" y="3010450"/>
            <a:ext cx="1083600" cy="400200"/>
          </a:xfrm>
          <a:prstGeom prst="rect">
            <a:avLst/>
          </a:prstGeom>
          <a:solidFill>
            <a:srgbClr val="58A4E2"/>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700">
                <a:latin typeface="Montserrat"/>
                <a:ea typeface="Montserrat"/>
                <a:cs typeface="Montserrat"/>
                <a:sym typeface="Montserrat"/>
              </a:rPr>
              <a:t>Set</a:t>
            </a:r>
            <a:endParaRPr b="1" sz="1700">
              <a:latin typeface="Montserrat"/>
              <a:ea typeface="Montserrat"/>
              <a:cs typeface="Montserrat"/>
              <a:sym typeface="Montserrat"/>
            </a:endParaRPr>
          </a:p>
        </p:txBody>
      </p:sp>
      <p:sp>
        <p:nvSpPr>
          <p:cNvPr id="268" name="Google Shape;268;p35"/>
          <p:cNvSpPr txBox="1"/>
          <p:nvPr/>
        </p:nvSpPr>
        <p:spPr>
          <a:xfrm>
            <a:off x="5316875" y="3459707"/>
            <a:ext cx="1083600" cy="446400"/>
          </a:xfrm>
          <a:prstGeom prst="rect">
            <a:avLst/>
          </a:prstGeom>
          <a:solidFill>
            <a:srgbClr val="58A4E2"/>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700">
                <a:latin typeface="Montserrat"/>
                <a:ea typeface="Montserrat"/>
                <a:cs typeface="Montserrat"/>
                <a:sym typeface="Montserrat"/>
              </a:rPr>
              <a:t>Set</a:t>
            </a:r>
            <a:endParaRPr b="1" sz="17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5"/>
                                        </p:tgtEl>
                                        <p:attrNameLst>
                                          <p:attrName>style.visibility</p:attrName>
                                        </p:attrNameLst>
                                      </p:cBhvr>
                                      <p:to>
                                        <p:strVal val="visible"/>
                                      </p:to>
                                    </p:set>
                                    <p:animEffect filter="fade" transition="in">
                                      <p:cBhvr>
                                        <p:cTn dur="1000"/>
                                        <p:tgtEl>
                                          <p:spTgt spid="2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58"/>
                                        </p:tgtEl>
                                      </p:cBhvr>
                                    </p:animEffect>
                                    <p:set>
                                      <p:cBhvr>
                                        <p:cTn dur="1" fill="hold">
                                          <p:stCondLst>
                                            <p:cond delay="1000"/>
                                          </p:stCondLst>
                                        </p:cTn>
                                        <p:tgtEl>
                                          <p:spTgt spid="25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1"/>
                                        </p:tgtEl>
                                        <p:attrNameLst>
                                          <p:attrName>style.visibility</p:attrName>
                                        </p:attrNameLst>
                                      </p:cBhvr>
                                      <p:to>
                                        <p:strVal val="visible"/>
                                      </p:to>
                                    </p:set>
                                    <p:animEffect filter="fade" transition="in">
                                      <p:cBhvr>
                                        <p:cTn dur="1000"/>
                                        <p:tgtEl>
                                          <p:spTgt spid="261"/>
                                        </p:tgtEl>
                                      </p:cBhvr>
                                    </p:animEffect>
                                  </p:childTnLst>
                                </p:cTn>
                              </p:par>
                              <p:par>
                                <p:cTn fill="hold" nodeType="withEffect" presetClass="entr" presetID="10" presetSubtype="0">
                                  <p:stCondLst>
                                    <p:cond delay="0"/>
                                  </p:stCondLst>
                                  <p:childTnLst>
                                    <p:set>
                                      <p:cBhvr>
                                        <p:cTn dur="1" fill="hold">
                                          <p:stCondLst>
                                            <p:cond delay="0"/>
                                          </p:stCondLst>
                                        </p:cTn>
                                        <p:tgtEl>
                                          <p:spTgt spid="262"/>
                                        </p:tgtEl>
                                        <p:attrNameLst>
                                          <p:attrName>style.visibility</p:attrName>
                                        </p:attrNameLst>
                                      </p:cBhvr>
                                      <p:to>
                                        <p:strVal val="visible"/>
                                      </p:to>
                                    </p:set>
                                    <p:animEffect filter="fade" transition="in">
                                      <p:cBhvr>
                                        <p:cTn dur="1000"/>
                                        <p:tgtEl>
                                          <p:spTgt spid="2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1000"/>
                                        <p:tgtEl>
                                          <p:spTgt spid="259"/>
                                        </p:tgtEl>
                                      </p:cBhvr>
                                    </p:animEffect>
                                  </p:childTnLst>
                                </p:cTn>
                              </p:par>
                              <p:par>
                                <p:cTn fill="hold" nodeType="withEffect" presetClass="entr" presetID="10" presetSubtype="0">
                                  <p:stCondLst>
                                    <p:cond delay="0"/>
                                  </p:stCondLst>
                                  <p:childTnLst>
                                    <p:set>
                                      <p:cBhvr>
                                        <p:cTn dur="1" fill="hold">
                                          <p:stCondLst>
                                            <p:cond delay="0"/>
                                          </p:stCondLst>
                                        </p:cTn>
                                        <p:tgtEl>
                                          <p:spTgt spid="260"/>
                                        </p:tgtEl>
                                        <p:attrNameLst>
                                          <p:attrName>style.visibility</p:attrName>
                                        </p:attrNameLst>
                                      </p:cBhvr>
                                      <p:to>
                                        <p:strVal val="visible"/>
                                      </p:to>
                                    </p:set>
                                    <p:animEffect filter="fade" transition="in">
                                      <p:cBhvr>
                                        <p:cTn dur="1000"/>
                                        <p:tgtEl>
                                          <p:spTgt spid="260"/>
                                        </p:tgtEl>
                                      </p:cBhvr>
                                    </p:animEffect>
                                  </p:childTnLst>
                                </p:cTn>
                              </p:par>
                              <p:par>
                                <p:cTn fill="hold" nodeType="with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6"/>
                                        </p:tgtEl>
                                        <p:attrNameLst>
                                          <p:attrName>style.visibility</p:attrName>
                                        </p:attrNameLst>
                                      </p:cBhvr>
                                      <p:to>
                                        <p:strVal val="visible"/>
                                      </p:to>
                                    </p:set>
                                    <p:animEffect filter="fade" transition="in">
                                      <p:cBhvr>
                                        <p:cTn dur="1000"/>
                                        <p:tgtEl>
                                          <p:spTgt spid="2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par>
                                <p:cTn fill="hold" nodeType="withEffect" presetClass="entr" presetID="10" presetSubtype="0">
                                  <p:stCondLst>
                                    <p:cond delay="0"/>
                                  </p:stCondLst>
                                  <p:childTnLst>
                                    <p:set>
                                      <p:cBhvr>
                                        <p:cTn dur="1" fill="hold">
                                          <p:stCondLst>
                                            <p:cond delay="0"/>
                                          </p:stCondLst>
                                        </p:cTn>
                                        <p:tgtEl>
                                          <p:spTgt spid="263"/>
                                        </p:tgtEl>
                                        <p:attrNameLst>
                                          <p:attrName>style.visibility</p:attrName>
                                        </p:attrNameLst>
                                      </p:cBhvr>
                                      <p:to>
                                        <p:strVal val="visible"/>
                                      </p:to>
                                    </p:set>
                                    <p:animEffect filter="fade" transition="in">
                                      <p:cBhvr>
                                        <p:cTn dur="1000"/>
                                        <p:tgtEl>
                                          <p:spTgt spid="26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5"/>
                                        </p:tgtEl>
                                        <p:attrNameLst>
                                          <p:attrName>style.visibility</p:attrName>
                                        </p:attrNameLst>
                                      </p:cBhvr>
                                      <p:to>
                                        <p:strVal val="visible"/>
                                      </p:to>
                                    </p:set>
                                    <p:animEffect filter="fade" transition="in">
                                      <p:cBhvr>
                                        <p:cTn dur="1000"/>
                                        <p:tgtEl>
                                          <p:spTgt spid="265"/>
                                        </p:tgtEl>
                                      </p:cBhvr>
                                    </p:animEffect>
                                  </p:childTnLst>
                                </p:cTn>
                              </p:par>
                              <p:par>
                                <p:cTn fill="hold" nodeType="withEffect" presetClass="entr" presetID="10" presetSubtype="0">
                                  <p:stCondLst>
                                    <p:cond delay="0"/>
                                  </p:stCondLst>
                                  <p:childTnLst>
                                    <p:set>
                                      <p:cBhvr>
                                        <p:cTn dur="1" fill="hold">
                                          <p:stCondLst>
                                            <p:cond delay="0"/>
                                          </p:stCondLst>
                                        </p:cTn>
                                        <p:tgtEl>
                                          <p:spTgt spid="266"/>
                                        </p:tgtEl>
                                        <p:attrNameLst>
                                          <p:attrName>style.visibility</p:attrName>
                                        </p:attrNameLst>
                                      </p:cBhvr>
                                      <p:to>
                                        <p:strVal val="visible"/>
                                      </p:to>
                                    </p:set>
                                    <p:animEffect filter="fade" transition="in">
                                      <p:cBhvr>
                                        <p:cTn dur="1000"/>
                                        <p:tgtEl>
                                          <p:spTgt spid="266"/>
                                        </p:tgtEl>
                                      </p:cBhvr>
                                    </p:animEffect>
                                  </p:childTnLst>
                                </p:cTn>
                              </p:par>
                              <p:par>
                                <p:cTn fill="hold" nodeType="with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par>
                                <p:cTn fill="hold" nodeType="withEffect" presetClass="entr" presetID="10" presetSubtype="0">
                                  <p:stCondLst>
                                    <p:cond delay="0"/>
                                  </p:stCondLst>
                                  <p:childTnLst>
                                    <p:set>
                                      <p:cBhvr>
                                        <p:cTn dur="1" fill="hold">
                                          <p:stCondLst>
                                            <p:cond delay="0"/>
                                          </p:stCondLst>
                                        </p:cTn>
                                        <p:tgtEl>
                                          <p:spTgt spid="268"/>
                                        </p:tgtEl>
                                        <p:attrNameLst>
                                          <p:attrName>style.visibility</p:attrName>
                                        </p:attrNameLst>
                                      </p:cBhvr>
                                      <p:to>
                                        <p:strVal val="visible"/>
                                      </p:to>
                                    </p:set>
                                    <p:animEffect filter="fade" transition="in">
                                      <p:cBhvr>
                                        <p:cTn dur="1000"/>
                                        <p:tgtEl>
                                          <p:spTgt spid="2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6"/>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Modifying a set</a:t>
            </a:r>
            <a:endParaRPr/>
          </a:p>
        </p:txBody>
      </p:sp>
      <p:sp>
        <p:nvSpPr>
          <p:cNvPr id="274" name="Google Shape;274;p36"/>
          <p:cNvSpPr txBox="1"/>
          <p:nvPr/>
        </p:nvSpPr>
        <p:spPr>
          <a:xfrm>
            <a:off x="704950" y="926300"/>
            <a:ext cx="8041800" cy="5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Courier New"/>
                <a:ea typeface="Courier New"/>
                <a:cs typeface="Courier New"/>
                <a:sym typeface="Courier New"/>
              </a:rPr>
              <a:t>A </a:t>
            </a:r>
            <a:r>
              <a:rPr lang="en-GB" sz="1900">
                <a:latin typeface="Courier New"/>
                <a:ea typeface="Courier New"/>
                <a:cs typeface="Courier New"/>
                <a:sym typeface="Courier New"/>
              </a:rPr>
              <a:t>= { </a:t>
            </a:r>
            <a:r>
              <a:rPr lang="en-GB" sz="1900">
                <a:solidFill>
                  <a:srgbClr val="990000"/>
                </a:solidFill>
                <a:latin typeface="Courier New"/>
                <a:ea typeface="Courier New"/>
                <a:cs typeface="Courier New"/>
                <a:sym typeface="Courier New"/>
              </a:rPr>
              <a:t>“apple”</a:t>
            </a:r>
            <a:r>
              <a:rPr lang="en-GB" sz="1900">
                <a:latin typeface="Courier New"/>
                <a:ea typeface="Courier New"/>
                <a:cs typeface="Courier New"/>
                <a:sym typeface="Courier New"/>
              </a:rPr>
              <a:t>, </a:t>
            </a:r>
            <a:r>
              <a:rPr lang="en-GB" sz="1900">
                <a:solidFill>
                  <a:srgbClr val="990000"/>
                </a:solidFill>
                <a:latin typeface="Courier New"/>
                <a:ea typeface="Courier New"/>
                <a:cs typeface="Courier New"/>
                <a:sym typeface="Courier New"/>
              </a:rPr>
              <a:t>“banana”</a:t>
            </a:r>
            <a:r>
              <a:rPr lang="en-GB" sz="1900">
                <a:latin typeface="Courier New"/>
                <a:ea typeface="Courier New"/>
                <a:cs typeface="Courier New"/>
                <a:sym typeface="Courier New"/>
              </a:rPr>
              <a:t>, </a:t>
            </a:r>
            <a:r>
              <a:rPr lang="en-GB" sz="1900">
                <a:solidFill>
                  <a:srgbClr val="990000"/>
                </a:solidFill>
                <a:latin typeface="Courier New"/>
                <a:ea typeface="Courier New"/>
                <a:cs typeface="Courier New"/>
                <a:sym typeface="Courier New"/>
              </a:rPr>
              <a:t>“mango”</a:t>
            </a:r>
            <a:r>
              <a:rPr lang="en-GB" sz="1900">
                <a:latin typeface="Courier New"/>
                <a:ea typeface="Courier New"/>
                <a:cs typeface="Courier New"/>
                <a:sym typeface="Courier New"/>
              </a:rPr>
              <a:t>, </a:t>
            </a:r>
            <a:r>
              <a:rPr lang="en-GB" sz="1900">
                <a:solidFill>
                  <a:srgbClr val="990000"/>
                </a:solidFill>
                <a:latin typeface="Courier New"/>
                <a:ea typeface="Courier New"/>
                <a:cs typeface="Courier New"/>
                <a:sym typeface="Courier New"/>
              </a:rPr>
              <a:t>“orange”</a:t>
            </a:r>
            <a:r>
              <a:rPr lang="en-GB" sz="1900">
                <a:latin typeface="Courier New"/>
                <a:ea typeface="Courier New"/>
                <a:cs typeface="Courier New"/>
                <a:sym typeface="Courier New"/>
              </a:rPr>
              <a:t>, </a:t>
            </a:r>
            <a:r>
              <a:rPr lang="en-GB" sz="1900">
                <a:solidFill>
                  <a:srgbClr val="990000"/>
                </a:solidFill>
                <a:latin typeface="Courier New"/>
                <a:ea typeface="Courier New"/>
                <a:cs typeface="Courier New"/>
                <a:sym typeface="Courier New"/>
              </a:rPr>
              <a:t>“lemon”</a:t>
            </a:r>
            <a:r>
              <a:rPr lang="en-GB" sz="1900">
                <a:latin typeface="Courier New"/>
                <a:ea typeface="Courier New"/>
                <a:cs typeface="Courier New"/>
                <a:sym typeface="Courier New"/>
              </a:rPr>
              <a:t> }</a:t>
            </a:r>
            <a:endParaRPr sz="1900">
              <a:latin typeface="Courier New"/>
              <a:ea typeface="Courier New"/>
              <a:cs typeface="Courier New"/>
              <a:sym typeface="Courier New"/>
            </a:endParaRPr>
          </a:p>
        </p:txBody>
      </p:sp>
      <p:sp>
        <p:nvSpPr>
          <p:cNvPr id="275" name="Google Shape;275;p36"/>
          <p:cNvSpPr/>
          <p:nvPr/>
        </p:nvSpPr>
        <p:spPr>
          <a:xfrm>
            <a:off x="5585700" y="1666725"/>
            <a:ext cx="3253500" cy="2362800"/>
          </a:xfrm>
          <a:prstGeom prst="ellipse">
            <a:avLst/>
          </a:prstGeom>
          <a:noFill/>
          <a:ln cap="flat" cmpd="sng" w="3810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ctr">
              <a:spcBef>
                <a:spcPts val="0"/>
              </a:spcBef>
              <a:spcAft>
                <a:spcPts val="0"/>
              </a:spcAft>
              <a:buNone/>
            </a:pPr>
            <a:r>
              <a:t/>
            </a:r>
            <a:endParaRPr b="1" sz="1900">
              <a:solidFill>
                <a:schemeClr val="dk1"/>
              </a:solidFill>
              <a:latin typeface="Montserrat"/>
              <a:ea typeface="Montserrat"/>
              <a:cs typeface="Montserrat"/>
              <a:sym typeface="Montserrat"/>
            </a:endParaRPr>
          </a:p>
          <a:p>
            <a:pPr indent="0" lvl="0" marL="0" rtl="0" algn="ctr">
              <a:spcBef>
                <a:spcPts val="0"/>
              </a:spcBef>
              <a:spcAft>
                <a:spcPts val="0"/>
              </a:spcAft>
              <a:buNone/>
            </a:pPr>
            <a:r>
              <a:rPr b="1" lang="en-GB" sz="1900">
                <a:solidFill>
                  <a:schemeClr val="dk1"/>
                </a:solidFill>
                <a:latin typeface="Montserrat"/>
                <a:ea typeface="Montserrat"/>
                <a:cs typeface="Montserrat"/>
                <a:sym typeface="Montserrat"/>
              </a:rPr>
              <a:t>         </a:t>
            </a:r>
            <a:r>
              <a:rPr b="1" lang="en-GB" sz="1900">
                <a:solidFill>
                  <a:schemeClr val="dk1"/>
                </a:solidFill>
                <a:latin typeface="Montserrat"/>
                <a:ea typeface="Montserrat"/>
                <a:cs typeface="Montserrat"/>
                <a:sym typeface="Montserrat"/>
              </a:rPr>
              <a:t> banana,    mango, orange, lemon </a:t>
            </a:r>
            <a:endParaRPr b="1" sz="1900">
              <a:solidFill>
                <a:schemeClr val="dk1"/>
              </a:solidFill>
              <a:latin typeface="Montserrat"/>
              <a:ea typeface="Montserrat"/>
              <a:cs typeface="Montserrat"/>
              <a:sym typeface="Montserrat"/>
            </a:endParaRPr>
          </a:p>
          <a:p>
            <a:pPr indent="0" lvl="0" marL="0" rtl="0" algn="l">
              <a:spcBef>
                <a:spcPts val="0"/>
              </a:spcBef>
              <a:spcAft>
                <a:spcPts val="0"/>
              </a:spcAft>
              <a:buClr>
                <a:schemeClr val="dk1"/>
              </a:buClr>
              <a:buSzPts val="1100"/>
              <a:buFont typeface="Arial"/>
              <a:buNone/>
            </a:pPr>
            <a:r>
              <a:t/>
            </a:r>
            <a:endParaRPr b="1" sz="1900">
              <a:solidFill>
                <a:schemeClr val="dk1"/>
              </a:solidFill>
              <a:latin typeface="Montserrat"/>
              <a:ea typeface="Montserrat"/>
              <a:cs typeface="Montserrat"/>
              <a:sym typeface="Montserrat"/>
            </a:endParaRPr>
          </a:p>
          <a:p>
            <a:pPr indent="0" lvl="0" marL="0" rtl="0" algn="l">
              <a:spcBef>
                <a:spcPts val="0"/>
              </a:spcBef>
              <a:spcAft>
                <a:spcPts val="0"/>
              </a:spcAft>
              <a:buNone/>
            </a:pPr>
            <a:r>
              <a:t/>
            </a:r>
            <a:endParaRPr/>
          </a:p>
        </p:txBody>
      </p:sp>
      <p:sp>
        <p:nvSpPr>
          <p:cNvPr id="276" name="Google Shape;276;p36"/>
          <p:cNvSpPr/>
          <p:nvPr/>
        </p:nvSpPr>
        <p:spPr>
          <a:xfrm>
            <a:off x="5776824" y="1578801"/>
            <a:ext cx="437949" cy="355075"/>
          </a:xfrm>
          <a:prstGeom prst="rect">
            <a:avLst/>
          </a:prstGeom>
        </p:spPr>
        <p:txBody>
          <a:bodyPr>
            <a:prstTxWarp prst="textPlain"/>
          </a:bodyPr>
          <a:lstStyle/>
          <a:p>
            <a:pPr lvl="0" algn="ctr"/>
            <a:r>
              <a:rPr b="1" i="0">
                <a:ln cap="flat" cmpd="sng" w="9525">
                  <a:solidFill>
                    <a:srgbClr val="3A3A3A"/>
                  </a:solidFill>
                  <a:prstDash val="solid"/>
                  <a:round/>
                  <a:headEnd len="sm" w="sm" type="none"/>
                  <a:tailEnd len="sm" w="sm" type="none"/>
                </a:ln>
                <a:solidFill>
                  <a:srgbClr val="980000"/>
                </a:solidFill>
                <a:latin typeface="Arial"/>
              </a:rPr>
              <a:t>A</a:t>
            </a:r>
          </a:p>
        </p:txBody>
      </p:sp>
      <p:sp>
        <p:nvSpPr>
          <p:cNvPr id="277" name="Google Shape;277;p36"/>
          <p:cNvSpPr txBox="1"/>
          <p:nvPr/>
        </p:nvSpPr>
        <p:spPr>
          <a:xfrm>
            <a:off x="770200" y="1933875"/>
            <a:ext cx="323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ourier New"/>
                <a:ea typeface="Courier New"/>
                <a:cs typeface="Courier New"/>
                <a:sym typeface="Courier New"/>
              </a:rPr>
              <a:t>A.add(</a:t>
            </a:r>
            <a:r>
              <a:rPr lang="en-GB" sz="1800">
                <a:solidFill>
                  <a:srgbClr val="990000"/>
                </a:solidFill>
                <a:latin typeface="Courier New"/>
                <a:ea typeface="Courier New"/>
                <a:cs typeface="Courier New"/>
                <a:sym typeface="Courier New"/>
              </a:rPr>
              <a:t>“carrot”</a:t>
            </a:r>
            <a:r>
              <a:rPr lang="en-GB"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278" name="Google Shape;278;p36"/>
          <p:cNvSpPr txBox="1"/>
          <p:nvPr/>
        </p:nvSpPr>
        <p:spPr>
          <a:xfrm>
            <a:off x="770200" y="2848275"/>
            <a:ext cx="32376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800">
                <a:latin typeface="Courier New"/>
                <a:ea typeface="Courier New"/>
                <a:cs typeface="Courier New"/>
                <a:sym typeface="Courier New"/>
              </a:rPr>
              <a:t>A.remove(</a:t>
            </a:r>
            <a:r>
              <a:rPr lang="en-GB" sz="1800">
                <a:solidFill>
                  <a:srgbClr val="990000"/>
                </a:solidFill>
                <a:latin typeface="Courier New"/>
                <a:ea typeface="Courier New"/>
                <a:cs typeface="Courier New"/>
                <a:sym typeface="Courier New"/>
              </a:rPr>
              <a:t>“</a:t>
            </a:r>
            <a:r>
              <a:rPr lang="en-GB" sz="1800">
                <a:solidFill>
                  <a:srgbClr val="990000"/>
                </a:solidFill>
                <a:latin typeface="Courier New"/>
                <a:ea typeface="Courier New"/>
                <a:cs typeface="Courier New"/>
                <a:sym typeface="Courier New"/>
              </a:rPr>
              <a:t>apple</a:t>
            </a:r>
            <a:r>
              <a:rPr lang="en-GB" sz="1800">
                <a:solidFill>
                  <a:srgbClr val="990000"/>
                </a:solidFill>
                <a:latin typeface="Courier New"/>
                <a:ea typeface="Courier New"/>
                <a:cs typeface="Courier New"/>
                <a:sym typeface="Courier New"/>
              </a:rPr>
              <a:t>”</a:t>
            </a:r>
            <a:r>
              <a:rPr lang="en-GB"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279" name="Google Shape;279;p36"/>
          <p:cNvSpPr txBox="1"/>
          <p:nvPr/>
        </p:nvSpPr>
        <p:spPr>
          <a:xfrm>
            <a:off x="6494600" y="1933875"/>
            <a:ext cx="12372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900">
                <a:solidFill>
                  <a:srgbClr val="09885A"/>
                </a:solidFill>
                <a:latin typeface="Montserrat"/>
                <a:ea typeface="Montserrat"/>
                <a:cs typeface="Montserrat"/>
                <a:sym typeface="Montserrat"/>
              </a:rPr>
              <a:t>carrot</a:t>
            </a:r>
            <a:endParaRPr b="1" sz="1900">
              <a:solidFill>
                <a:srgbClr val="09885A"/>
              </a:solidFill>
              <a:latin typeface="Montserrat"/>
              <a:ea typeface="Montserrat"/>
              <a:cs typeface="Montserrat"/>
              <a:sym typeface="Montserrat"/>
            </a:endParaRPr>
          </a:p>
        </p:txBody>
      </p:sp>
      <p:sp>
        <p:nvSpPr>
          <p:cNvPr id="280" name="Google Shape;280;p36"/>
          <p:cNvSpPr txBox="1"/>
          <p:nvPr/>
        </p:nvSpPr>
        <p:spPr>
          <a:xfrm>
            <a:off x="1680600" y="2037875"/>
            <a:ext cx="1125000" cy="29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81" name="Google Shape;281;p36"/>
          <p:cNvSpPr txBox="1"/>
          <p:nvPr/>
        </p:nvSpPr>
        <p:spPr>
          <a:xfrm>
            <a:off x="2130500" y="2952275"/>
            <a:ext cx="939600" cy="2910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82" name="Google Shape;282;p36"/>
          <p:cNvSpPr txBox="1"/>
          <p:nvPr/>
        </p:nvSpPr>
        <p:spPr>
          <a:xfrm>
            <a:off x="1680600" y="2037875"/>
            <a:ext cx="1125000" cy="4002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cxnSp>
        <p:nvCxnSpPr>
          <p:cNvPr id="283" name="Google Shape;283;p36"/>
          <p:cNvCxnSpPr>
            <a:endCxn id="279" idx="1"/>
          </p:cNvCxnSpPr>
          <p:nvPr/>
        </p:nvCxnSpPr>
        <p:spPr>
          <a:xfrm>
            <a:off x="3083300" y="2156925"/>
            <a:ext cx="3411300" cy="7800"/>
          </a:xfrm>
          <a:prstGeom prst="straightConnector1">
            <a:avLst/>
          </a:prstGeom>
          <a:noFill/>
          <a:ln cap="flat" cmpd="sng" w="38100">
            <a:solidFill>
              <a:schemeClr val="dk2"/>
            </a:solidFill>
            <a:prstDash val="solid"/>
            <a:round/>
            <a:headEnd len="med" w="med" type="none"/>
            <a:tailEnd len="med" w="med" type="triangle"/>
          </a:ln>
        </p:spPr>
      </p:cxnSp>
      <p:sp>
        <p:nvSpPr>
          <p:cNvPr id="284" name="Google Shape;284;p36"/>
          <p:cNvSpPr txBox="1"/>
          <p:nvPr/>
        </p:nvSpPr>
        <p:spPr>
          <a:xfrm>
            <a:off x="6010700" y="2357400"/>
            <a:ext cx="1125000" cy="400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900">
                <a:latin typeface="Montserrat"/>
                <a:ea typeface="Montserrat"/>
                <a:cs typeface="Montserrat"/>
                <a:sym typeface="Montserrat"/>
              </a:rPr>
              <a:t>apple,</a:t>
            </a:r>
            <a:endParaRPr b="1" sz="1900">
              <a:latin typeface="Montserrat"/>
              <a:ea typeface="Montserrat"/>
              <a:cs typeface="Montserrat"/>
              <a:sym typeface="Montserrat"/>
            </a:endParaRPr>
          </a:p>
        </p:txBody>
      </p:sp>
      <p:sp>
        <p:nvSpPr>
          <p:cNvPr id="285" name="Google Shape;285;p36"/>
          <p:cNvSpPr/>
          <p:nvPr/>
        </p:nvSpPr>
        <p:spPr>
          <a:xfrm>
            <a:off x="1587850" y="899675"/>
            <a:ext cx="1125000" cy="514800"/>
          </a:xfrm>
          <a:prstGeom prst="ellipse">
            <a:avLst/>
          </a:prstGeom>
          <a:noFill/>
          <a:ln cap="flat" cmpd="sng" w="2857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0"/>
                                        </p:tgtEl>
                                      </p:cBhvr>
                                    </p:animEffect>
                                    <p:set>
                                      <p:cBhvr>
                                        <p:cTn dur="1" fill="hold">
                                          <p:stCondLst>
                                            <p:cond delay="1000"/>
                                          </p:stCondLst>
                                        </p:cTn>
                                        <p:tgtEl>
                                          <p:spTgt spid="2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4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4000"/>
                                        <p:tgtEl>
                                          <p:spTgt spid="2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2"/>
                                        </p:tgtEl>
                                      </p:cBhvr>
                                    </p:animEffect>
                                    <p:set>
                                      <p:cBhvr>
                                        <p:cTn dur="1" fill="hold">
                                          <p:stCondLst>
                                            <p:cond delay="1000"/>
                                          </p:stCondLst>
                                        </p:cTn>
                                        <p:tgtEl>
                                          <p:spTgt spid="282"/>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83"/>
                                        </p:tgtEl>
                                      </p:cBhvr>
                                    </p:animEffect>
                                    <p:set>
                                      <p:cBhvr>
                                        <p:cTn dur="1" fill="hold">
                                          <p:stCondLst>
                                            <p:cond delay="1000"/>
                                          </p:stCondLst>
                                        </p:cTn>
                                        <p:tgtEl>
                                          <p:spTgt spid="28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8"/>
                                        </p:tgtEl>
                                        <p:attrNameLst>
                                          <p:attrName>style.visibility</p:attrName>
                                        </p:attrNameLst>
                                      </p:cBhvr>
                                      <p:to>
                                        <p:strVal val="visible"/>
                                      </p:to>
                                    </p:set>
                                    <p:animEffect filter="fade" transition="in">
                                      <p:cBhvr>
                                        <p:cTn dur="1000"/>
                                        <p:tgtEl>
                                          <p:spTgt spid="2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81"/>
                                        </p:tgtEl>
                                      </p:cBhvr>
                                    </p:animEffect>
                                    <p:set>
                                      <p:cBhvr>
                                        <p:cTn dur="1" fill="hold">
                                          <p:stCondLst>
                                            <p:cond delay="1000"/>
                                          </p:stCondLst>
                                        </p:cTn>
                                        <p:tgtEl>
                                          <p:spTgt spid="281"/>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2" presetSubtype="2">
                                  <p:stCondLst>
                                    <p:cond delay="0"/>
                                  </p:stCondLst>
                                  <p:childTnLst>
                                    <p:anim calcmode="lin" valueType="num">
                                      <p:cBhvr additive="base">
                                        <p:cTn dur="1000"/>
                                        <p:tgtEl>
                                          <p:spTgt spid="284"/>
                                        </p:tgtEl>
                                        <p:attrNameLst>
                                          <p:attrName>ppt_x</p:attrName>
                                        </p:attrNameLst>
                                      </p:cBhvr>
                                      <p:tavLst>
                                        <p:tav fmla="" tm="0">
                                          <p:val>
                                            <p:strVal val="#ppt_x"/>
                                          </p:val>
                                        </p:tav>
                                        <p:tav fmla="" tm="100000">
                                          <p:val>
                                            <p:strVal val="#ppt_x+1"/>
                                          </p:val>
                                        </p:tav>
                                      </p:tavLst>
                                    </p:anim>
                                    <p:set>
                                      <p:cBhvr>
                                        <p:cTn dur="1" fill="hold">
                                          <p:stCondLst>
                                            <p:cond delay="1000"/>
                                          </p:stCondLst>
                                        </p:cTn>
                                        <p:tgtEl>
                                          <p:spTgt spid="284"/>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37"/>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Some Sets Operations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8"/>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Some Sets Operations: Union</a:t>
            </a:r>
            <a:endParaRPr/>
          </a:p>
        </p:txBody>
      </p:sp>
      <p:pic>
        <p:nvPicPr>
          <p:cNvPr id="296" name="Google Shape;296;p38"/>
          <p:cNvPicPr preferRelativeResize="0"/>
          <p:nvPr/>
        </p:nvPicPr>
        <p:blipFill rotWithShape="1">
          <a:blip r:embed="rId3">
            <a:alphaModFix/>
          </a:blip>
          <a:srcRect b="51651" l="0" r="51484" t="0"/>
          <a:stretch/>
        </p:blipFill>
        <p:spPr>
          <a:xfrm>
            <a:off x="845100" y="1995675"/>
            <a:ext cx="2621950" cy="1986225"/>
          </a:xfrm>
          <a:prstGeom prst="rect">
            <a:avLst/>
          </a:prstGeom>
          <a:noFill/>
          <a:ln>
            <a:noFill/>
          </a:ln>
        </p:spPr>
      </p:pic>
      <p:sp>
        <p:nvSpPr>
          <p:cNvPr id="297" name="Google Shape;297;p38"/>
          <p:cNvSpPr txBox="1"/>
          <p:nvPr/>
        </p:nvSpPr>
        <p:spPr>
          <a:xfrm>
            <a:off x="4481600" y="2242875"/>
            <a:ext cx="1575600" cy="9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latin typeface="Courier New"/>
                <a:ea typeface="Courier New"/>
                <a:cs typeface="Courier New"/>
                <a:sym typeface="Courier New"/>
              </a:rPr>
              <a:t>A.union(B)</a:t>
            </a:r>
            <a:endParaRPr sz="1600">
              <a:latin typeface="Courier New"/>
              <a:ea typeface="Courier New"/>
              <a:cs typeface="Courier New"/>
              <a:sym typeface="Courier New"/>
            </a:endParaRPr>
          </a:p>
          <a:p>
            <a:pPr indent="0" lvl="0" marL="0" rtl="0" algn="ctr">
              <a:spcBef>
                <a:spcPts val="0"/>
              </a:spcBef>
              <a:spcAft>
                <a:spcPts val="0"/>
              </a:spcAft>
              <a:buNone/>
            </a:pPr>
            <a:r>
              <a:rPr lang="en-GB" sz="1600">
                <a:latin typeface="Courier New"/>
                <a:ea typeface="Courier New"/>
                <a:cs typeface="Courier New"/>
                <a:sym typeface="Courier New"/>
              </a:rPr>
              <a:t>OR</a:t>
            </a:r>
            <a:endParaRPr sz="1600">
              <a:latin typeface="Courier New"/>
              <a:ea typeface="Courier New"/>
              <a:cs typeface="Courier New"/>
              <a:sym typeface="Courier New"/>
            </a:endParaRPr>
          </a:p>
          <a:p>
            <a:pPr indent="0" lvl="0" marL="0" rtl="0" algn="ctr">
              <a:spcBef>
                <a:spcPts val="0"/>
              </a:spcBef>
              <a:spcAft>
                <a:spcPts val="0"/>
              </a:spcAft>
              <a:buNone/>
            </a:pPr>
            <a:r>
              <a:rPr lang="en-GB" sz="1600">
                <a:latin typeface="Courier New"/>
                <a:ea typeface="Courier New"/>
                <a:cs typeface="Courier New"/>
                <a:sym typeface="Courier New"/>
              </a:rPr>
              <a:t>A </a:t>
            </a:r>
            <a:r>
              <a:rPr b="1" lang="en-GB" sz="1600">
                <a:solidFill>
                  <a:srgbClr val="990000"/>
                </a:solidFill>
                <a:latin typeface="Courier New"/>
                <a:ea typeface="Courier New"/>
                <a:cs typeface="Courier New"/>
                <a:sym typeface="Courier New"/>
              </a:rPr>
              <a:t>|</a:t>
            </a:r>
            <a:r>
              <a:rPr lang="en-GB" sz="1600">
                <a:latin typeface="Courier New"/>
                <a:ea typeface="Courier New"/>
                <a:cs typeface="Courier New"/>
                <a:sym typeface="Courier New"/>
              </a:rPr>
              <a:t> B</a:t>
            </a:r>
            <a:endParaRPr sz="1600">
              <a:latin typeface="Courier New"/>
              <a:ea typeface="Courier New"/>
              <a:cs typeface="Courier New"/>
              <a:sym typeface="Courier New"/>
            </a:endParaRPr>
          </a:p>
        </p:txBody>
      </p:sp>
      <p:sp>
        <p:nvSpPr>
          <p:cNvPr id="298" name="Google Shape;298;p38"/>
          <p:cNvSpPr/>
          <p:nvPr/>
        </p:nvSpPr>
        <p:spPr>
          <a:xfrm>
            <a:off x="3341975" y="2584800"/>
            <a:ext cx="1031400" cy="274200"/>
          </a:xfrm>
          <a:prstGeom prst="rightArrow">
            <a:avLst>
              <a:gd fmla="val 50000" name="adj1"/>
              <a:gd fmla="val 50000" name="adj2"/>
            </a:avLst>
          </a:prstGeom>
          <a:solidFill>
            <a:srgbClr val="0988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38"/>
          <p:cNvSpPr/>
          <p:nvPr/>
        </p:nvSpPr>
        <p:spPr>
          <a:xfrm rot="5400000">
            <a:off x="4947475" y="3524950"/>
            <a:ext cx="744600" cy="274200"/>
          </a:xfrm>
          <a:prstGeom prst="rightArrow">
            <a:avLst>
              <a:gd fmla="val 50000" name="adj1"/>
              <a:gd fmla="val 50000" name="adj2"/>
            </a:avLst>
          </a:prstGeom>
          <a:solidFill>
            <a:srgbClr val="0988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38"/>
          <p:cNvSpPr txBox="1"/>
          <p:nvPr/>
        </p:nvSpPr>
        <p:spPr>
          <a:xfrm>
            <a:off x="2421150" y="4082550"/>
            <a:ext cx="6218700" cy="74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'mango'</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'banana'</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'pineapple'</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'apple'</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'lemon'</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'watermelon'</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'grapes'</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'orange'</a:t>
            </a:r>
            <a:r>
              <a:rPr lang="en-GB" sz="1800">
                <a:solidFill>
                  <a:schemeClr val="dk1"/>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sp>
        <p:nvSpPr>
          <p:cNvPr id="301" name="Google Shape;301;p38"/>
          <p:cNvSpPr txBox="1"/>
          <p:nvPr/>
        </p:nvSpPr>
        <p:spPr>
          <a:xfrm>
            <a:off x="845100" y="947475"/>
            <a:ext cx="7794600" cy="9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Courier New"/>
                <a:ea typeface="Courier New"/>
                <a:cs typeface="Courier New"/>
                <a:sym typeface="Courier New"/>
              </a:rPr>
              <a:t>A = { </a:t>
            </a:r>
            <a:r>
              <a:rPr lang="en-GB" sz="1600">
                <a:solidFill>
                  <a:srgbClr val="A31515"/>
                </a:solidFill>
                <a:latin typeface="Courier New"/>
                <a:ea typeface="Courier New"/>
                <a:cs typeface="Courier New"/>
                <a:sym typeface="Courier New"/>
              </a:rPr>
              <a:t>“apple”</a:t>
            </a:r>
            <a:r>
              <a:rPr lang="en-GB" sz="1600">
                <a:latin typeface="Courier New"/>
                <a:ea typeface="Courier New"/>
                <a:cs typeface="Courier New"/>
                <a:sym typeface="Courier New"/>
              </a:rPr>
              <a:t>, </a:t>
            </a:r>
            <a:r>
              <a:rPr lang="en-GB" sz="1600">
                <a:solidFill>
                  <a:srgbClr val="990000"/>
                </a:solidFill>
                <a:latin typeface="Courier New"/>
                <a:ea typeface="Courier New"/>
                <a:cs typeface="Courier New"/>
                <a:sym typeface="Courier New"/>
              </a:rPr>
              <a:t>“banana”</a:t>
            </a:r>
            <a:r>
              <a:rPr lang="en-GB" sz="1600">
                <a:latin typeface="Courier New"/>
                <a:ea typeface="Courier New"/>
                <a:cs typeface="Courier New"/>
                <a:sym typeface="Courier New"/>
              </a:rPr>
              <a:t>, </a:t>
            </a:r>
            <a:r>
              <a:rPr lang="en-GB" sz="1600">
                <a:solidFill>
                  <a:srgbClr val="A31515"/>
                </a:solidFill>
                <a:latin typeface="Courier New"/>
                <a:ea typeface="Courier New"/>
                <a:cs typeface="Courier New"/>
                <a:sym typeface="Courier New"/>
              </a:rPr>
              <a:t>“mango”</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“orange”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“lemon”</a:t>
            </a:r>
            <a:r>
              <a:rPr lang="en-GB"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latin typeface="Courier New"/>
                <a:ea typeface="Courier New"/>
                <a:cs typeface="Courier New"/>
                <a:sym typeface="Courier New"/>
              </a:rPr>
              <a:t>B = { </a:t>
            </a:r>
            <a:r>
              <a:rPr lang="en-GB" sz="1600">
                <a:solidFill>
                  <a:srgbClr val="A31515"/>
                </a:solidFill>
                <a:latin typeface="Courier New"/>
                <a:ea typeface="Courier New"/>
                <a:cs typeface="Courier New"/>
                <a:sym typeface="Courier New"/>
              </a:rPr>
              <a:t>“orange”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“pineapple”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“watermelon”</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“grapes”</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“lemon”</a:t>
            </a:r>
            <a:r>
              <a:rPr lang="en-GB"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1"/>
                                        </p:tgtEl>
                                        <p:attrNameLst>
                                          <p:attrName>style.visibility</p:attrName>
                                        </p:attrNameLst>
                                      </p:cBhvr>
                                      <p:to>
                                        <p:strVal val="visible"/>
                                      </p:to>
                                    </p:set>
                                    <p:animEffect filter="fade" transition="in">
                                      <p:cBhvr>
                                        <p:cTn dur="1000"/>
                                        <p:tgtEl>
                                          <p:spTgt spid="3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par>
                                <p:cTn fill="hold" nodeType="with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000"/>
                                        <p:tgtEl>
                                          <p:spTgt spid="2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9"/>
                                        </p:tgtEl>
                                        <p:attrNameLst>
                                          <p:attrName>style.visibility</p:attrName>
                                        </p:attrNameLst>
                                      </p:cBhvr>
                                      <p:to>
                                        <p:strVal val="visible"/>
                                      </p:to>
                                    </p:set>
                                    <p:animEffect filter="fade" transition="in">
                                      <p:cBhvr>
                                        <p:cTn dur="1000"/>
                                        <p:tgtEl>
                                          <p:spTgt spid="299"/>
                                        </p:tgtEl>
                                      </p:cBhvr>
                                    </p:animEffect>
                                  </p:childTnLst>
                                </p:cTn>
                              </p:par>
                              <p:par>
                                <p:cTn fill="hold" nodeType="withEffect" presetClass="entr" presetID="10" presetSubtype="0">
                                  <p:stCondLst>
                                    <p:cond delay="0"/>
                                  </p:stCondLst>
                                  <p:childTnLst>
                                    <p:set>
                                      <p:cBhvr>
                                        <p:cTn dur="1" fill="hold">
                                          <p:stCondLst>
                                            <p:cond delay="0"/>
                                          </p:stCondLst>
                                        </p:cTn>
                                        <p:tgtEl>
                                          <p:spTgt spid="300"/>
                                        </p:tgtEl>
                                        <p:attrNameLst>
                                          <p:attrName>style.visibility</p:attrName>
                                        </p:attrNameLst>
                                      </p:cBhvr>
                                      <p:to>
                                        <p:strVal val="visible"/>
                                      </p:to>
                                    </p:set>
                                    <p:animEffect filter="fade" transition="in">
                                      <p:cBhvr>
                                        <p:cTn dur="1000"/>
                                        <p:tgtEl>
                                          <p:spTgt spid="3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9"/>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Some Sets Operations: Intersection</a:t>
            </a:r>
            <a:endParaRPr/>
          </a:p>
        </p:txBody>
      </p:sp>
      <p:sp>
        <p:nvSpPr>
          <p:cNvPr id="307" name="Google Shape;307;p39"/>
          <p:cNvSpPr txBox="1"/>
          <p:nvPr/>
        </p:nvSpPr>
        <p:spPr>
          <a:xfrm>
            <a:off x="845100" y="947475"/>
            <a:ext cx="7794600" cy="9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Courier New"/>
                <a:ea typeface="Courier New"/>
                <a:cs typeface="Courier New"/>
                <a:sym typeface="Courier New"/>
              </a:rPr>
              <a:t>A = { </a:t>
            </a:r>
            <a:r>
              <a:rPr lang="en-GB" sz="1600">
                <a:solidFill>
                  <a:srgbClr val="A31515"/>
                </a:solidFill>
                <a:latin typeface="Courier New"/>
                <a:ea typeface="Courier New"/>
                <a:cs typeface="Courier New"/>
                <a:sym typeface="Courier New"/>
              </a:rPr>
              <a:t>“apple”</a:t>
            </a:r>
            <a:r>
              <a:rPr lang="en-GB" sz="1600">
                <a:latin typeface="Courier New"/>
                <a:ea typeface="Courier New"/>
                <a:cs typeface="Courier New"/>
                <a:sym typeface="Courier New"/>
              </a:rPr>
              <a:t>, </a:t>
            </a:r>
            <a:r>
              <a:rPr lang="en-GB" sz="1600">
                <a:solidFill>
                  <a:srgbClr val="990000"/>
                </a:solidFill>
                <a:latin typeface="Courier New"/>
                <a:ea typeface="Courier New"/>
                <a:cs typeface="Courier New"/>
                <a:sym typeface="Courier New"/>
              </a:rPr>
              <a:t>“banana”</a:t>
            </a:r>
            <a:r>
              <a:rPr lang="en-GB" sz="1600">
                <a:latin typeface="Courier New"/>
                <a:ea typeface="Courier New"/>
                <a:cs typeface="Courier New"/>
                <a:sym typeface="Courier New"/>
              </a:rPr>
              <a:t>, </a:t>
            </a:r>
            <a:r>
              <a:rPr lang="en-GB" sz="1600">
                <a:solidFill>
                  <a:srgbClr val="A31515"/>
                </a:solidFill>
                <a:latin typeface="Courier New"/>
                <a:ea typeface="Courier New"/>
                <a:cs typeface="Courier New"/>
                <a:sym typeface="Courier New"/>
              </a:rPr>
              <a:t>“mango”</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“orange”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“lemon”</a:t>
            </a:r>
            <a:r>
              <a:rPr lang="en-GB"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lang="en-GB" sz="1600">
                <a:solidFill>
                  <a:schemeClr val="dk1"/>
                </a:solidFill>
                <a:latin typeface="Courier New"/>
                <a:ea typeface="Courier New"/>
                <a:cs typeface="Courier New"/>
                <a:sym typeface="Courier New"/>
              </a:rPr>
              <a:t>B = { </a:t>
            </a:r>
            <a:r>
              <a:rPr lang="en-GB" sz="1600">
                <a:solidFill>
                  <a:srgbClr val="A31515"/>
                </a:solidFill>
                <a:latin typeface="Courier New"/>
                <a:ea typeface="Courier New"/>
                <a:cs typeface="Courier New"/>
                <a:sym typeface="Courier New"/>
              </a:rPr>
              <a:t>“orange”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“pineapple”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“watermelon”</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“grapes”</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“lemon”</a:t>
            </a:r>
            <a:r>
              <a:rPr lang="en-GB"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
        <p:nvSpPr>
          <p:cNvPr id="308" name="Google Shape;308;p39"/>
          <p:cNvSpPr txBox="1"/>
          <p:nvPr/>
        </p:nvSpPr>
        <p:spPr>
          <a:xfrm>
            <a:off x="4329200" y="2242875"/>
            <a:ext cx="2367900" cy="9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latin typeface="Courier New"/>
                <a:ea typeface="Courier New"/>
                <a:cs typeface="Courier New"/>
                <a:sym typeface="Courier New"/>
              </a:rPr>
              <a:t>A.</a:t>
            </a:r>
            <a:r>
              <a:rPr lang="en-GB" sz="1600">
                <a:latin typeface="Courier New"/>
                <a:ea typeface="Courier New"/>
                <a:cs typeface="Courier New"/>
                <a:sym typeface="Courier New"/>
              </a:rPr>
              <a:t>intersection</a:t>
            </a:r>
            <a:r>
              <a:rPr lang="en-GB" sz="1600">
                <a:latin typeface="Courier New"/>
                <a:ea typeface="Courier New"/>
                <a:cs typeface="Courier New"/>
                <a:sym typeface="Courier New"/>
              </a:rPr>
              <a:t>(B)</a:t>
            </a:r>
            <a:endParaRPr sz="1600">
              <a:latin typeface="Courier New"/>
              <a:ea typeface="Courier New"/>
              <a:cs typeface="Courier New"/>
              <a:sym typeface="Courier New"/>
            </a:endParaRPr>
          </a:p>
          <a:p>
            <a:pPr indent="0" lvl="0" marL="0" rtl="0" algn="ctr">
              <a:spcBef>
                <a:spcPts val="0"/>
              </a:spcBef>
              <a:spcAft>
                <a:spcPts val="0"/>
              </a:spcAft>
              <a:buNone/>
            </a:pPr>
            <a:r>
              <a:rPr lang="en-GB" sz="1600">
                <a:latin typeface="Courier New"/>
                <a:ea typeface="Courier New"/>
                <a:cs typeface="Courier New"/>
                <a:sym typeface="Courier New"/>
              </a:rPr>
              <a:t>OR</a:t>
            </a:r>
            <a:endParaRPr sz="1600">
              <a:latin typeface="Courier New"/>
              <a:ea typeface="Courier New"/>
              <a:cs typeface="Courier New"/>
              <a:sym typeface="Courier New"/>
            </a:endParaRPr>
          </a:p>
          <a:p>
            <a:pPr indent="0" lvl="0" marL="0" rtl="0" algn="ctr">
              <a:spcBef>
                <a:spcPts val="0"/>
              </a:spcBef>
              <a:spcAft>
                <a:spcPts val="0"/>
              </a:spcAft>
              <a:buNone/>
            </a:pPr>
            <a:r>
              <a:rPr lang="en-GB" sz="1600">
                <a:latin typeface="Courier New"/>
                <a:ea typeface="Courier New"/>
                <a:cs typeface="Courier New"/>
                <a:sym typeface="Courier New"/>
              </a:rPr>
              <a:t>A </a:t>
            </a:r>
            <a:r>
              <a:rPr b="1" lang="en-GB" sz="1600">
                <a:solidFill>
                  <a:srgbClr val="990000"/>
                </a:solidFill>
                <a:latin typeface="Courier New"/>
                <a:ea typeface="Courier New"/>
                <a:cs typeface="Courier New"/>
                <a:sym typeface="Courier New"/>
              </a:rPr>
              <a:t>&amp;</a:t>
            </a:r>
            <a:r>
              <a:rPr lang="en-GB" sz="1600">
                <a:latin typeface="Courier New"/>
                <a:ea typeface="Courier New"/>
                <a:cs typeface="Courier New"/>
                <a:sym typeface="Courier New"/>
              </a:rPr>
              <a:t> B</a:t>
            </a:r>
            <a:endParaRPr sz="1600">
              <a:latin typeface="Courier New"/>
              <a:ea typeface="Courier New"/>
              <a:cs typeface="Courier New"/>
              <a:sym typeface="Courier New"/>
            </a:endParaRPr>
          </a:p>
        </p:txBody>
      </p:sp>
      <p:sp>
        <p:nvSpPr>
          <p:cNvPr id="309" name="Google Shape;309;p39"/>
          <p:cNvSpPr/>
          <p:nvPr/>
        </p:nvSpPr>
        <p:spPr>
          <a:xfrm>
            <a:off x="3341975" y="2584800"/>
            <a:ext cx="1031400" cy="274200"/>
          </a:xfrm>
          <a:prstGeom prst="rightArrow">
            <a:avLst>
              <a:gd fmla="val 50000" name="adj1"/>
              <a:gd fmla="val 50000" name="adj2"/>
            </a:avLst>
          </a:prstGeom>
          <a:solidFill>
            <a:srgbClr val="0988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39"/>
          <p:cNvSpPr/>
          <p:nvPr/>
        </p:nvSpPr>
        <p:spPr>
          <a:xfrm rot="5400000">
            <a:off x="4947475" y="3524950"/>
            <a:ext cx="744600" cy="274200"/>
          </a:xfrm>
          <a:prstGeom prst="rightArrow">
            <a:avLst>
              <a:gd fmla="val 50000" name="adj1"/>
              <a:gd fmla="val 50000" name="adj2"/>
            </a:avLst>
          </a:prstGeom>
          <a:solidFill>
            <a:srgbClr val="0988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9"/>
          <p:cNvSpPr txBox="1"/>
          <p:nvPr/>
        </p:nvSpPr>
        <p:spPr>
          <a:xfrm>
            <a:off x="3510100" y="4082550"/>
            <a:ext cx="3857700" cy="744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'orange'</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'lemon'</a:t>
            </a:r>
            <a:r>
              <a:rPr lang="en-GB" sz="1800">
                <a:solidFill>
                  <a:schemeClr val="dk1"/>
                </a:solidFill>
                <a:latin typeface="Courier New"/>
                <a:ea typeface="Courier New"/>
                <a:cs typeface="Courier New"/>
                <a:sym typeface="Courier New"/>
              </a:rPr>
              <a:t>}</a:t>
            </a:r>
            <a:endParaRPr sz="1300">
              <a:latin typeface="Courier New"/>
              <a:ea typeface="Courier New"/>
              <a:cs typeface="Courier New"/>
              <a:sym typeface="Courier New"/>
            </a:endParaRPr>
          </a:p>
        </p:txBody>
      </p:sp>
      <p:pic>
        <p:nvPicPr>
          <p:cNvPr id="312" name="Google Shape;312;p39"/>
          <p:cNvPicPr preferRelativeResize="0"/>
          <p:nvPr/>
        </p:nvPicPr>
        <p:blipFill rotWithShape="1">
          <a:blip r:embed="rId3">
            <a:alphaModFix/>
          </a:blip>
          <a:srcRect b="52749" l="52691" r="0" t="0"/>
          <a:stretch/>
        </p:blipFill>
        <p:spPr>
          <a:xfrm>
            <a:off x="657725" y="2014275"/>
            <a:ext cx="2556700" cy="19411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40"/>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Some Sets Operations: Differe</a:t>
            </a:r>
            <a:r>
              <a:rPr lang="en-GB"/>
              <a:t>nce</a:t>
            </a:r>
            <a:endParaRPr/>
          </a:p>
        </p:txBody>
      </p:sp>
      <p:sp>
        <p:nvSpPr>
          <p:cNvPr id="318" name="Google Shape;318;p40"/>
          <p:cNvSpPr txBox="1"/>
          <p:nvPr/>
        </p:nvSpPr>
        <p:spPr>
          <a:xfrm>
            <a:off x="845100" y="947475"/>
            <a:ext cx="7794600" cy="9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Courier New"/>
                <a:ea typeface="Courier New"/>
                <a:cs typeface="Courier New"/>
                <a:sym typeface="Courier New"/>
              </a:rPr>
              <a:t>A = { </a:t>
            </a:r>
            <a:r>
              <a:rPr lang="en-GB" sz="1600">
                <a:solidFill>
                  <a:srgbClr val="A31515"/>
                </a:solidFill>
                <a:latin typeface="Courier New"/>
                <a:ea typeface="Courier New"/>
                <a:cs typeface="Courier New"/>
                <a:sym typeface="Courier New"/>
              </a:rPr>
              <a:t>“apple”</a:t>
            </a:r>
            <a:r>
              <a:rPr lang="en-GB" sz="1600">
                <a:latin typeface="Courier New"/>
                <a:ea typeface="Courier New"/>
                <a:cs typeface="Courier New"/>
                <a:sym typeface="Courier New"/>
              </a:rPr>
              <a:t>, </a:t>
            </a:r>
            <a:r>
              <a:rPr lang="en-GB" sz="1600">
                <a:solidFill>
                  <a:srgbClr val="990000"/>
                </a:solidFill>
                <a:latin typeface="Courier New"/>
                <a:ea typeface="Courier New"/>
                <a:cs typeface="Courier New"/>
                <a:sym typeface="Courier New"/>
              </a:rPr>
              <a:t>“banana”</a:t>
            </a:r>
            <a:r>
              <a:rPr lang="en-GB" sz="1600">
                <a:latin typeface="Courier New"/>
                <a:ea typeface="Courier New"/>
                <a:cs typeface="Courier New"/>
                <a:sym typeface="Courier New"/>
              </a:rPr>
              <a:t>, </a:t>
            </a:r>
            <a:r>
              <a:rPr lang="en-GB" sz="1600">
                <a:solidFill>
                  <a:srgbClr val="A31515"/>
                </a:solidFill>
                <a:latin typeface="Courier New"/>
                <a:ea typeface="Courier New"/>
                <a:cs typeface="Courier New"/>
                <a:sym typeface="Courier New"/>
              </a:rPr>
              <a:t>“mango”</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“orange”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“lemon”</a:t>
            </a:r>
            <a:r>
              <a:rPr lang="en-GB"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latin typeface="Courier New"/>
                <a:ea typeface="Courier New"/>
                <a:cs typeface="Courier New"/>
                <a:sym typeface="Courier New"/>
              </a:rPr>
              <a:t>B = { </a:t>
            </a:r>
            <a:r>
              <a:rPr lang="en-GB" sz="1600">
                <a:solidFill>
                  <a:srgbClr val="A31515"/>
                </a:solidFill>
                <a:latin typeface="Courier New"/>
                <a:ea typeface="Courier New"/>
                <a:cs typeface="Courier New"/>
                <a:sym typeface="Courier New"/>
              </a:rPr>
              <a:t>“orange”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“pineapple”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“watermelon”</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“grapes”</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“lemon”</a:t>
            </a:r>
            <a:r>
              <a:rPr lang="en-GB"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
        <p:nvSpPr>
          <p:cNvPr id="319" name="Google Shape;319;p40"/>
          <p:cNvSpPr txBox="1"/>
          <p:nvPr/>
        </p:nvSpPr>
        <p:spPr>
          <a:xfrm>
            <a:off x="4329200" y="2242875"/>
            <a:ext cx="2367900" cy="9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latin typeface="Courier New"/>
                <a:ea typeface="Courier New"/>
                <a:cs typeface="Courier New"/>
                <a:sym typeface="Courier New"/>
              </a:rPr>
              <a:t>A.</a:t>
            </a:r>
            <a:r>
              <a:rPr lang="en-GB" sz="1600">
                <a:latin typeface="Courier New"/>
                <a:ea typeface="Courier New"/>
                <a:cs typeface="Courier New"/>
                <a:sym typeface="Courier New"/>
              </a:rPr>
              <a:t>difference</a:t>
            </a:r>
            <a:r>
              <a:rPr lang="en-GB" sz="1600">
                <a:latin typeface="Courier New"/>
                <a:ea typeface="Courier New"/>
                <a:cs typeface="Courier New"/>
                <a:sym typeface="Courier New"/>
              </a:rPr>
              <a:t>(B)</a:t>
            </a:r>
            <a:endParaRPr sz="1600">
              <a:latin typeface="Courier New"/>
              <a:ea typeface="Courier New"/>
              <a:cs typeface="Courier New"/>
              <a:sym typeface="Courier New"/>
            </a:endParaRPr>
          </a:p>
          <a:p>
            <a:pPr indent="0" lvl="0" marL="0" rtl="0" algn="ctr">
              <a:spcBef>
                <a:spcPts val="0"/>
              </a:spcBef>
              <a:spcAft>
                <a:spcPts val="0"/>
              </a:spcAft>
              <a:buNone/>
            </a:pPr>
            <a:r>
              <a:rPr lang="en-GB" sz="1600">
                <a:latin typeface="Courier New"/>
                <a:ea typeface="Courier New"/>
                <a:cs typeface="Courier New"/>
                <a:sym typeface="Courier New"/>
              </a:rPr>
              <a:t>OR</a:t>
            </a:r>
            <a:endParaRPr sz="1600">
              <a:latin typeface="Courier New"/>
              <a:ea typeface="Courier New"/>
              <a:cs typeface="Courier New"/>
              <a:sym typeface="Courier New"/>
            </a:endParaRPr>
          </a:p>
          <a:p>
            <a:pPr indent="0" lvl="0" marL="0" rtl="0" algn="ctr">
              <a:spcBef>
                <a:spcPts val="0"/>
              </a:spcBef>
              <a:spcAft>
                <a:spcPts val="0"/>
              </a:spcAft>
              <a:buNone/>
            </a:pPr>
            <a:r>
              <a:rPr lang="en-GB" sz="1600">
                <a:latin typeface="Courier New"/>
                <a:ea typeface="Courier New"/>
                <a:cs typeface="Courier New"/>
                <a:sym typeface="Courier New"/>
              </a:rPr>
              <a:t>A </a:t>
            </a:r>
            <a:r>
              <a:rPr b="1" lang="en-GB" sz="1600">
                <a:solidFill>
                  <a:srgbClr val="990000"/>
                </a:solidFill>
                <a:latin typeface="Courier New"/>
                <a:ea typeface="Courier New"/>
                <a:cs typeface="Courier New"/>
                <a:sym typeface="Courier New"/>
              </a:rPr>
              <a:t>-</a:t>
            </a:r>
            <a:r>
              <a:rPr lang="en-GB" sz="1600">
                <a:latin typeface="Courier New"/>
                <a:ea typeface="Courier New"/>
                <a:cs typeface="Courier New"/>
                <a:sym typeface="Courier New"/>
              </a:rPr>
              <a:t> B</a:t>
            </a:r>
            <a:endParaRPr sz="1600">
              <a:latin typeface="Courier New"/>
              <a:ea typeface="Courier New"/>
              <a:cs typeface="Courier New"/>
              <a:sym typeface="Courier New"/>
            </a:endParaRPr>
          </a:p>
        </p:txBody>
      </p:sp>
      <p:sp>
        <p:nvSpPr>
          <p:cNvPr id="320" name="Google Shape;320;p40"/>
          <p:cNvSpPr/>
          <p:nvPr/>
        </p:nvSpPr>
        <p:spPr>
          <a:xfrm>
            <a:off x="3341975" y="2584800"/>
            <a:ext cx="1031400" cy="274200"/>
          </a:xfrm>
          <a:prstGeom prst="rightArrow">
            <a:avLst>
              <a:gd fmla="val 50000" name="adj1"/>
              <a:gd fmla="val 50000" name="adj2"/>
            </a:avLst>
          </a:prstGeom>
          <a:solidFill>
            <a:srgbClr val="0988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40"/>
          <p:cNvSpPr/>
          <p:nvPr/>
        </p:nvSpPr>
        <p:spPr>
          <a:xfrm rot="5400000">
            <a:off x="4947475" y="3524950"/>
            <a:ext cx="744600" cy="274200"/>
          </a:xfrm>
          <a:prstGeom prst="rightArrow">
            <a:avLst>
              <a:gd fmla="val 50000" name="adj1"/>
              <a:gd fmla="val 50000" name="adj2"/>
            </a:avLst>
          </a:prstGeom>
          <a:solidFill>
            <a:srgbClr val="0988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40"/>
          <p:cNvSpPr txBox="1"/>
          <p:nvPr/>
        </p:nvSpPr>
        <p:spPr>
          <a:xfrm>
            <a:off x="3330750" y="4082550"/>
            <a:ext cx="4097400" cy="7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800">
                <a:solidFill>
                  <a:srgbClr val="000000"/>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'banana'</a:t>
            </a:r>
            <a:r>
              <a:rPr lang="en-GB" sz="1800">
                <a:solidFill>
                  <a:srgbClr val="000000"/>
                </a:solidFill>
                <a:latin typeface="Courier New"/>
                <a:ea typeface="Courier New"/>
                <a:cs typeface="Courier New"/>
                <a:sym typeface="Courier New"/>
              </a:rPr>
              <a:t>, </a:t>
            </a:r>
            <a:r>
              <a:rPr lang="en-GB" sz="1800">
                <a:solidFill>
                  <a:srgbClr val="A31515"/>
                </a:solidFill>
                <a:latin typeface="Courier New"/>
                <a:ea typeface="Courier New"/>
                <a:cs typeface="Courier New"/>
                <a:sym typeface="Courier New"/>
              </a:rPr>
              <a:t>'apple'</a:t>
            </a:r>
            <a:r>
              <a:rPr lang="en-GB" sz="1800">
                <a:solidFill>
                  <a:srgbClr val="000000"/>
                </a:solidFill>
                <a:latin typeface="Courier New"/>
                <a:ea typeface="Courier New"/>
                <a:cs typeface="Courier New"/>
                <a:sym typeface="Courier New"/>
              </a:rPr>
              <a:t>, </a:t>
            </a:r>
            <a:r>
              <a:rPr lang="en-GB" sz="1800">
                <a:solidFill>
                  <a:srgbClr val="A31515"/>
                </a:solidFill>
                <a:latin typeface="Courier New"/>
                <a:ea typeface="Courier New"/>
                <a:cs typeface="Courier New"/>
                <a:sym typeface="Courier New"/>
              </a:rPr>
              <a:t>'mango'</a:t>
            </a:r>
            <a:r>
              <a:rPr lang="en-GB"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pic>
        <p:nvPicPr>
          <p:cNvPr id="323" name="Google Shape;323;p40"/>
          <p:cNvPicPr preferRelativeResize="0"/>
          <p:nvPr/>
        </p:nvPicPr>
        <p:blipFill rotWithShape="1">
          <a:blip r:embed="rId3">
            <a:alphaModFix/>
          </a:blip>
          <a:srcRect b="0" l="0" r="55658" t="50544"/>
          <a:stretch/>
        </p:blipFill>
        <p:spPr>
          <a:xfrm>
            <a:off x="934375" y="1880925"/>
            <a:ext cx="2396375" cy="20317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1000"/>
                                        <p:tgtEl>
                                          <p:spTgt spid="320"/>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1000"/>
                                        <p:tgtEl>
                                          <p:spTgt spid="31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10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1000"/>
                                        <p:tgtEl>
                                          <p:spTgt spid="32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1"/>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Some Sets Operations: Symmetric </a:t>
            </a:r>
            <a:r>
              <a:rPr lang="en-GB"/>
              <a:t>Difference</a:t>
            </a:r>
            <a:endParaRPr/>
          </a:p>
        </p:txBody>
      </p:sp>
      <p:sp>
        <p:nvSpPr>
          <p:cNvPr id="329" name="Google Shape;329;p41"/>
          <p:cNvSpPr txBox="1"/>
          <p:nvPr/>
        </p:nvSpPr>
        <p:spPr>
          <a:xfrm>
            <a:off x="845100" y="947475"/>
            <a:ext cx="7794600" cy="94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600">
                <a:latin typeface="Courier New"/>
                <a:ea typeface="Courier New"/>
                <a:cs typeface="Courier New"/>
                <a:sym typeface="Courier New"/>
              </a:rPr>
              <a:t>A = { </a:t>
            </a:r>
            <a:r>
              <a:rPr lang="en-GB" sz="1600">
                <a:solidFill>
                  <a:srgbClr val="A31515"/>
                </a:solidFill>
                <a:latin typeface="Courier New"/>
                <a:ea typeface="Courier New"/>
                <a:cs typeface="Courier New"/>
                <a:sym typeface="Courier New"/>
              </a:rPr>
              <a:t>“apple”</a:t>
            </a:r>
            <a:r>
              <a:rPr lang="en-GB" sz="1600">
                <a:latin typeface="Courier New"/>
                <a:ea typeface="Courier New"/>
                <a:cs typeface="Courier New"/>
                <a:sym typeface="Courier New"/>
              </a:rPr>
              <a:t>, </a:t>
            </a:r>
            <a:r>
              <a:rPr lang="en-GB" sz="1600">
                <a:solidFill>
                  <a:srgbClr val="990000"/>
                </a:solidFill>
                <a:latin typeface="Courier New"/>
                <a:ea typeface="Courier New"/>
                <a:cs typeface="Courier New"/>
                <a:sym typeface="Courier New"/>
              </a:rPr>
              <a:t>“banana”</a:t>
            </a:r>
            <a:r>
              <a:rPr lang="en-GB" sz="1600">
                <a:latin typeface="Courier New"/>
                <a:ea typeface="Courier New"/>
                <a:cs typeface="Courier New"/>
                <a:sym typeface="Courier New"/>
              </a:rPr>
              <a:t>, </a:t>
            </a:r>
            <a:r>
              <a:rPr lang="en-GB" sz="1600">
                <a:solidFill>
                  <a:srgbClr val="A31515"/>
                </a:solidFill>
                <a:latin typeface="Courier New"/>
                <a:ea typeface="Courier New"/>
                <a:cs typeface="Courier New"/>
                <a:sym typeface="Courier New"/>
              </a:rPr>
              <a:t>“mango”</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“orange”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“lemon”</a:t>
            </a:r>
            <a:r>
              <a:rPr lang="en-GB" sz="1600">
                <a:latin typeface="Courier New"/>
                <a:ea typeface="Courier New"/>
                <a:cs typeface="Courier New"/>
                <a:sym typeface="Courier New"/>
              </a:rPr>
              <a:t> }</a:t>
            </a:r>
            <a:endParaRPr sz="1600">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a:p>
            <a:pPr indent="0" lvl="0" marL="0" rtl="0" algn="l">
              <a:spcBef>
                <a:spcPts val="0"/>
              </a:spcBef>
              <a:spcAft>
                <a:spcPts val="0"/>
              </a:spcAft>
              <a:buNone/>
            </a:pPr>
            <a:r>
              <a:rPr lang="en-GB" sz="1600">
                <a:solidFill>
                  <a:schemeClr val="dk1"/>
                </a:solidFill>
                <a:latin typeface="Courier New"/>
                <a:ea typeface="Courier New"/>
                <a:cs typeface="Courier New"/>
                <a:sym typeface="Courier New"/>
              </a:rPr>
              <a:t>B = { </a:t>
            </a:r>
            <a:r>
              <a:rPr lang="en-GB" sz="1600">
                <a:solidFill>
                  <a:srgbClr val="A31515"/>
                </a:solidFill>
                <a:latin typeface="Courier New"/>
                <a:ea typeface="Courier New"/>
                <a:cs typeface="Courier New"/>
                <a:sym typeface="Courier New"/>
              </a:rPr>
              <a:t>“orange”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“pineapple”</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“watermelon”</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“grapes”</a:t>
            </a:r>
            <a:r>
              <a:rPr lang="en-GB" sz="1600">
                <a:solidFill>
                  <a:schemeClr val="dk1"/>
                </a:solidFill>
                <a:latin typeface="Courier New"/>
                <a:ea typeface="Courier New"/>
                <a:cs typeface="Courier New"/>
                <a:sym typeface="Courier New"/>
              </a:rPr>
              <a:t>,</a:t>
            </a:r>
            <a:r>
              <a:rPr lang="en-GB" sz="1600">
                <a:solidFill>
                  <a:srgbClr val="A31515"/>
                </a:solidFill>
                <a:latin typeface="Courier New"/>
                <a:ea typeface="Courier New"/>
                <a:cs typeface="Courier New"/>
                <a:sym typeface="Courier New"/>
              </a:rPr>
              <a:t> “lemon”</a:t>
            </a:r>
            <a:r>
              <a:rPr lang="en-GB" sz="1600">
                <a:solidFill>
                  <a:schemeClr val="dk1"/>
                </a:solidFill>
                <a:latin typeface="Courier New"/>
                <a:ea typeface="Courier New"/>
                <a:cs typeface="Courier New"/>
                <a:sym typeface="Courier New"/>
              </a:rPr>
              <a:t> }</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600">
              <a:solidFill>
                <a:schemeClr val="dk1"/>
              </a:solidFill>
              <a:latin typeface="Courier New"/>
              <a:ea typeface="Courier New"/>
              <a:cs typeface="Courier New"/>
              <a:sym typeface="Courier New"/>
            </a:endParaRPr>
          </a:p>
          <a:p>
            <a:pPr indent="0" lvl="0" marL="0" rtl="0" algn="l">
              <a:spcBef>
                <a:spcPts val="0"/>
              </a:spcBef>
              <a:spcAft>
                <a:spcPts val="0"/>
              </a:spcAft>
              <a:buNone/>
            </a:pPr>
            <a:r>
              <a:t/>
            </a:r>
            <a:endParaRPr sz="1600">
              <a:latin typeface="Courier New"/>
              <a:ea typeface="Courier New"/>
              <a:cs typeface="Courier New"/>
              <a:sym typeface="Courier New"/>
            </a:endParaRPr>
          </a:p>
        </p:txBody>
      </p:sp>
      <p:sp>
        <p:nvSpPr>
          <p:cNvPr id="330" name="Google Shape;330;p41"/>
          <p:cNvSpPr txBox="1"/>
          <p:nvPr/>
        </p:nvSpPr>
        <p:spPr>
          <a:xfrm>
            <a:off x="4329200" y="2242875"/>
            <a:ext cx="3294600" cy="949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1600">
                <a:latin typeface="Courier New"/>
                <a:ea typeface="Courier New"/>
                <a:cs typeface="Courier New"/>
                <a:sym typeface="Courier New"/>
              </a:rPr>
              <a:t>A.</a:t>
            </a:r>
            <a:r>
              <a:rPr lang="en-GB" sz="1600">
                <a:latin typeface="Courier New"/>
                <a:ea typeface="Courier New"/>
                <a:cs typeface="Courier New"/>
                <a:sym typeface="Courier New"/>
              </a:rPr>
              <a:t>symmetric_difference</a:t>
            </a:r>
            <a:r>
              <a:rPr lang="en-GB" sz="1600">
                <a:latin typeface="Courier New"/>
                <a:ea typeface="Courier New"/>
                <a:cs typeface="Courier New"/>
                <a:sym typeface="Courier New"/>
              </a:rPr>
              <a:t>(B)</a:t>
            </a:r>
            <a:endParaRPr sz="1600">
              <a:latin typeface="Courier New"/>
              <a:ea typeface="Courier New"/>
              <a:cs typeface="Courier New"/>
              <a:sym typeface="Courier New"/>
            </a:endParaRPr>
          </a:p>
          <a:p>
            <a:pPr indent="0" lvl="0" marL="0" rtl="0" algn="ctr">
              <a:spcBef>
                <a:spcPts val="0"/>
              </a:spcBef>
              <a:spcAft>
                <a:spcPts val="0"/>
              </a:spcAft>
              <a:buNone/>
            </a:pPr>
            <a:r>
              <a:rPr lang="en-GB" sz="1600">
                <a:latin typeface="Courier New"/>
                <a:ea typeface="Courier New"/>
                <a:cs typeface="Courier New"/>
                <a:sym typeface="Courier New"/>
              </a:rPr>
              <a:t>OR</a:t>
            </a:r>
            <a:endParaRPr sz="1600">
              <a:latin typeface="Courier New"/>
              <a:ea typeface="Courier New"/>
              <a:cs typeface="Courier New"/>
              <a:sym typeface="Courier New"/>
            </a:endParaRPr>
          </a:p>
          <a:p>
            <a:pPr indent="0" lvl="0" marL="0" rtl="0" algn="ctr">
              <a:spcBef>
                <a:spcPts val="0"/>
              </a:spcBef>
              <a:spcAft>
                <a:spcPts val="0"/>
              </a:spcAft>
              <a:buNone/>
            </a:pPr>
            <a:r>
              <a:rPr lang="en-GB" sz="1600">
                <a:latin typeface="Courier New"/>
                <a:ea typeface="Courier New"/>
                <a:cs typeface="Courier New"/>
                <a:sym typeface="Courier New"/>
              </a:rPr>
              <a:t>A </a:t>
            </a:r>
            <a:r>
              <a:rPr b="1" lang="en-GB" sz="1600">
                <a:solidFill>
                  <a:srgbClr val="990000"/>
                </a:solidFill>
                <a:latin typeface="Courier New"/>
                <a:ea typeface="Courier New"/>
                <a:cs typeface="Courier New"/>
                <a:sym typeface="Courier New"/>
              </a:rPr>
              <a:t>^</a:t>
            </a:r>
            <a:r>
              <a:rPr lang="en-GB" sz="1600">
                <a:latin typeface="Courier New"/>
                <a:ea typeface="Courier New"/>
                <a:cs typeface="Courier New"/>
                <a:sym typeface="Courier New"/>
              </a:rPr>
              <a:t> B</a:t>
            </a:r>
            <a:endParaRPr sz="1600">
              <a:latin typeface="Courier New"/>
              <a:ea typeface="Courier New"/>
              <a:cs typeface="Courier New"/>
              <a:sym typeface="Courier New"/>
            </a:endParaRPr>
          </a:p>
        </p:txBody>
      </p:sp>
      <p:sp>
        <p:nvSpPr>
          <p:cNvPr id="331" name="Google Shape;331;p41"/>
          <p:cNvSpPr/>
          <p:nvPr/>
        </p:nvSpPr>
        <p:spPr>
          <a:xfrm>
            <a:off x="3341975" y="2584800"/>
            <a:ext cx="1031400" cy="274200"/>
          </a:xfrm>
          <a:prstGeom prst="rightArrow">
            <a:avLst>
              <a:gd fmla="val 50000" name="adj1"/>
              <a:gd fmla="val 50000" name="adj2"/>
            </a:avLst>
          </a:prstGeom>
          <a:solidFill>
            <a:srgbClr val="0988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41"/>
          <p:cNvSpPr/>
          <p:nvPr/>
        </p:nvSpPr>
        <p:spPr>
          <a:xfrm rot="5400000">
            <a:off x="5633275" y="3524950"/>
            <a:ext cx="744600" cy="274200"/>
          </a:xfrm>
          <a:prstGeom prst="rightArrow">
            <a:avLst>
              <a:gd fmla="val 50000" name="adj1"/>
              <a:gd fmla="val 50000" name="adj2"/>
            </a:avLst>
          </a:prstGeom>
          <a:solidFill>
            <a:srgbClr val="09885A"/>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41"/>
          <p:cNvSpPr txBox="1"/>
          <p:nvPr/>
        </p:nvSpPr>
        <p:spPr>
          <a:xfrm>
            <a:off x="3388100" y="4082550"/>
            <a:ext cx="5574300" cy="744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lang="en-GB" sz="1800">
                <a:solidFill>
                  <a:srgbClr val="000000"/>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'watermelon'</a:t>
            </a:r>
            <a:r>
              <a:rPr lang="en-GB" sz="1800">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'grapes'</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'pineapple'</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'banana'</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'mango'</a:t>
            </a:r>
            <a:r>
              <a:rPr lang="en-GB" sz="1800">
                <a:solidFill>
                  <a:schemeClr val="dk1"/>
                </a:solidFill>
                <a:latin typeface="Courier New"/>
                <a:ea typeface="Courier New"/>
                <a:cs typeface="Courier New"/>
                <a:sym typeface="Courier New"/>
              </a:rPr>
              <a:t>,</a:t>
            </a:r>
            <a:r>
              <a:rPr lang="en-GB" sz="1800">
                <a:solidFill>
                  <a:srgbClr val="A31515"/>
                </a:solidFill>
                <a:latin typeface="Courier New"/>
                <a:ea typeface="Courier New"/>
                <a:cs typeface="Courier New"/>
                <a:sym typeface="Courier New"/>
              </a:rPr>
              <a:t> 'apple'</a:t>
            </a:r>
            <a:r>
              <a:rPr lang="en-GB" sz="1800">
                <a:solidFill>
                  <a:srgbClr val="000000"/>
                </a:solidFill>
                <a:latin typeface="Courier New"/>
                <a:ea typeface="Courier New"/>
                <a:cs typeface="Courier New"/>
                <a:sym typeface="Courier New"/>
              </a:rPr>
              <a:t>}</a:t>
            </a:r>
            <a:endParaRPr sz="1800">
              <a:solidFill>
                <a:srgbClr val="000000"/>
              </a:solidFill>
              <a:latin typeface="Courier New"/>
              <a:ea typeface="Courier New"/>
              <a:cs typeface="Courier New"/>
              <a:sym typeface="Courier New"/>
            </a:endParaRPr>
          </a:p>
          <a:p>
            <a:pPr indent="0" lvl="0" marL="0" rtl="0" algn="l">
              <a:spcBef>
                <a:spcPts val="0"/>
              </a:spcBef>
              <a:spcAft>
                <a:spcPts val="0"/>
              </a:spcAft>
              <a:buNone/>
            </a:pPr>
            <a:r>
              <a:t/>
            </a:r>
            <a:endParaRPr sz="1300">
              <a:latin typeface="Courier New"/>
              <a:ea typeface="Courier New"/>
              <a:cs typeface="Courier New"/>
              <a:sym typeface="Courier New"/>
            </a:endParaRPr>
          </a:p>
        </p:txBody>
      </p:sp>
      <p:pic>
        <p:nvPicPr>
          <p:cNvPr id="334" name="Google Shape;334;p41"/>
          <p:cNvPicPr preferRelativeResize="0"/>
          <p:nvPr/>
        </p:nvPicPr>
        <p:blipFill rotWithShape="1">
          <a:blip r:embed="rId3">
            <a:alphaModFix/>
          </a:blip>
          <a:srcRect b="0" l="51484" r="0" t="51651"/>
          <a:stretch/>
        </p:blipFill>
        <p:spPr>
          <a:xfrm>
            <a:off x="581625" y="1895400"/>
            <a:ext cx="2621950" cy="19862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1"/>
                                        </p:tgtEl>
                                        <p:attrNameLst>
                                          <p:attrName>style.visibility</p:attrName>
                                        </p:attrNameLst>
                                      </p:cBhvr>
                                      <p:to>
                                        <p:strVal val="visible"/>
                                      </p:to>
                                    </p:set>
                                    <p:animEffect filter="fade" transition="in">
                                      <p:cBhvr>
                                        <p:cTn dur="1000"/>
                                        <p:tgtEl>
                                          <p:spTgt spid="331"/>
                                        </p:tgtEl>
                                      </p:cBhvr>
                                    </p:animEffect>
                                  </p:childTnLst>
                                </p:cTn>
                              </p:par>
                              <p:par>
                                <p:cTn fill="hold" nodeType="withEffect" presetClass="entr" presetID="10" presetSubtype="0">
                                  <p:stCondLst>
                                    <p:cond delay="0"/>
                                  </p:stCondLst>
                                  <p:childTnLst>
                                    <p:set>
                                      <p:cBhvr>
                                        <p:cTn dur="1" fill="hold">
                                          <p:stCondLst>
                                            <p:cond delay="0"/>
                                          </p:stCondLst>
                                        </p:cTn>
                                        <p:tgtEl>
                                          <p:spTgt spid="330"/>
                                        </p:tgtEl>
                                        <p:attrNameLst>
                                          <p:attrName>style.visibility</p:attrName>
                                        </p:attrNameLst>
                                      </p:cBhvr>
                                      <p:to>
                                        <p:strVal val="visible"/>
                                      </p:to>
                                    </p:set>
                                    <p:animEffect filter="fade" transition="in">
                                      <p:cBhvr>
                                        <p:cTn dur="1000"/>
                                        <p:tgtEl>
                                          <p:spTgt spid="3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2"/>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Frozen sets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5"/>
          <p:cNvSpPr txBox="1"/>
          <p:nvPr>
            <p:ph type="title"/>
          </p:nvPr>
        </p:nvSpPr>
        <p:spPr>
          <a:xfrm>
            <a:off x="540300" y="2990425"/>
            <a:ext cx="8093700" cy="1672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Dictionaries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43"/>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Frozen sets</a:t>
            </a:r>
            <a:endParaRPr/>
          </a:p>
        </p:txBody>
      </p:sp>
      <p:sp>
        <p:nvSpPr>
          <p:cNvPr id="345" name="Google Shape;345;p43"/>
          <p:cNvSpPr txBox="1"/>
          <p:nvPr/>
        </p:nvSpPr>
        <p:spPr>
          <a:xfrm>
            <a:off x="616025" y="1557800"/>
            <a:ext cx="6353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GB" sz="1800">
                <a:latin typeface="Courier New"/>
                <a:ea typeface="Courier New"/>
                <a:cs typeface="Courier New"/>
                <a:sym typeface="Courier New"/>
              </a:rPr>
              <a:t>Return Type</a:t>
            </a:r>
            <a:r>
              <a:rPr lang="en-GB" sz="1800">
                <a:latin typeface="Courier New"/>
                <a:ea typeface="Courier New"/>
                <a:cs typeface="Courier New"/>
                <a:sym typeface="Courier New"/>
              </a:rPr>
              <a:t>: an equivalent </a:t>
            </a:r>
            <a:r>
              <a:rPr b="1" lang="en-GB" sz="1800">
                <a:latin typeface="Courier New"/>
                <a:ea typeface="Courier New"/>
                <a:cs typeface="Courier New"/>
                <a:sym typeface="Courier New"/>
              </a:rPr>
              <a:t>frozenset object</a:t>
            </a:r>
            <a:r>
              <a:rPr lang="en-GB" sz="1800">
                <a:latin typeface="Courier New"/>
                <a:ea typeface="Courier New"/>
                <a:cs typeface="Courier New"/>
                <a:sym typeface="Courier New"/>
              </a:rPr>
              <a:t>.</a:t>
            </a:r>
            <a:endParaRPr sz="1800">
              <a:latin typeface="Courier New"/>
              <a:ea typeface="Courier New"/>
              <a:cs typeface="Courier New"/>
              <a:sym typeface="Courier New"/>
            </a:endParaRPr>
          </a:p>
        </p:txBody>
      </p:sp>
      <p:sp>
        <p:nvSpPr>
          <p:cNvPr id="346" name="Google Shape;346;p43"/>
          <p:cNvSpPr txBox="1"/>
          <p:nvPr/>
        </p:nvSpPr>
        <p:spPr>
          <a:xfrm>
            <a:off x="3782100" y="3988425"/>
            <a:ext cx="5024700" cy="923400"/>
          </a:xfrm>
          <a:prstGeom prst="rect">
            <a:avLst/>
          </a:prstGeom>
          <a:solidFill>
            <a:srgbClr val="BF9000"/>
          </a:solid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Courier New"/>
                <a:ea typeface="Courier New"/>
                <a:cs typeface="Courier New"/>
                <a:sym typeface="Courier New"/>
              </a:rPr>
              <a:t>copy(), difference(), intersection(), isdisjoint(), issubset(), issuperset(), symmetric_difference() and union()</a:t>
            </a:r>
            <a:endParaRPr b="1" sz="1600">
              <a:latin typeface="Courier New"/>
              <a:ea typeface="Courier New"/>
              <a:cs typeface="Courier New"/>
              <a:sym typeface="Courier New"/>
            </a:endParaRPr>
          </a:p>
        </p:txBody>
      </p:sp>
      <p:sp>
        <p:nvSpPr>
          <p:cNvPr id="347" name="Google Shape;347;p43"/>
          <p:cNvSpPr txBox="1"/>
          <p:nvPr/>
        </p:nvSpPr>
        <p:spPr>
          <a:xfrm>
            <a:off x="642000" y="981475"/>
            <a:ext cx="67329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GB" sz="1800">
                <a:solidFill>
                  <a:schemeClr val="dk1"/>
                </a:solidFill>
                <a:latin typeface="Courier New"/>
                <a:ea typeface="Courier New"/>
                <a:cs typeface="Courier New"/>
                <a:sym typeface="Courier New"/>
              </a:rPr>
              <a:t>frozenset(</a:t>
            </a:r>
            <a:r>
              <a:rPr i="1" lang="en-GB" sz="1800">
                <a:solidFill>
                  <a:schemeClr val="dk1"/>
                </a:solidFill>
                <a:latin typeface="Courier New"/>
                <a:ea typeface="Courier New"/>
                <a:cs typeface="Courier New"/>
                <a:sym typeface="Courier New"/>
              </a:rPr>
              <a:t>iterable_object_name</a:t>
            </a:r>
            <a:r>
              <a:rPr lang="en-GB" sz="1800">
                <a:solidFill>
                  <a:schemeClr val="dk1"/>
                </a:solidFill>
                <a:latin typeface="Courier New"/>
                <a:ea typeface="Courier New"/>
                <a:cs typeface="Courier New"/>
                <a:sym typeface="Courier New"/>
              </a:rPr>
              <a:t>)</a:t>
            </a:r>
            <a:endParaRPr>
              <a:latin typeface="Montserrat"/>
              <a:ea typeface="Montserrat"/>
              <a:cs typeface="Montserrat"/>
              <a:sym typeface="Montserrat"/>
            </a:endParaRPr>
          </a:p>
        </p:txBody>
      </p:sp>
      <p:sp>
        <p:nvSpPr>
          <p:cNvPr id="348" name="Google Shape;348;p43"/>
          <p:cNvSpPr txBox="1"/>
          <p:nvPr/>
        </p:nvSpPr>
        <p:spPr>
          <a:xfrm>
            <a:off x="1695175" y="2281700"/>
            <a:ext cx="46656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800">
                <a:latin typeface="Courier New"/>
                <a:ea typeface="Courier New"/>
                <a:cs typeface="Courier New"/>
                <a:sym typeface="Courier New"/>
              </a:rPr>
              <a:t>A = frozenset([</a:t>
            </a:r>
            <a:r>
              <a:rPr lang="en-GB" sz="1800">
                <a:solidFill>
                  <a:srgbClr val="09885A"/>
                </a:solidFill>
                <a:latin typeface="Courier New"/>
                <a:ea typeface="Courier New"/>
                <a:cs typeface="Courier New"/>
                <a:sym typeface="Courier New"/>
              </a:rPr>
              <a:t>1</a:t>
            </a:r>
            <a:r>
              <a:rPr lang="en-GB" sz="1800">
                <a:latin typeface="Courier New"/>
                <a:ea typeface="Courier New"/>
                <a:cs typeface="Courier New"/>
                <a:sym typeface="Courier New"/>
              </a:rPr>
              <a:t>, </a:t>
            </a:r>
            <a:r>
              <a:rPr lang="en-GB" sz="1800">
                <a:solidFill>
                  <a:srgbClr val="09885A"/>
                </a:solidFill>
                <a:latin typeface="Courier New"/>
                <a:ea typeface="Courier New"/>
                <a:cs typeface="Courier New"/>
                <a:sym typeface="Courier New"/>
              </a:rPr>
              <a:t>2</a:t>
            </a:r>
            <a:r>
              <a:rPr lang="en-GB" sz="1800">
                <a:latin typeface="Courier New"/>
                <a:ea typeface="Courier New"/>
                <a:cs typeface="Courier New"/>
                <a:sym typeface="Courier New"/>
              </a:rPr>
              <a:t>, </a:t>
            </a:r>
            <a:r>
              <a:rPr lang="en-GB" sz="1800">
                <a:solidFill>
                  <a:srgbClr val="09885A"/>
                </a:solidFill>
                <a:latin typeface="Courier New"/>
                <a:ea typeface="Courier New"/>
                <a:cs typeface="Courier New"/>
                <a:sym typeface="Courier New"/>
              </a:rPr>
              <a:t>3</a:t>
            </a:r>
            <a:r>
              <a:rPr lang="en-GB" sz="1800">
                <a:latin typeface="Courier New"/>
                <a:ea typeface="Courier New"/>
                <a:cs typeface="Courier New"/>
                <a:sym typeface="Courier New"/>
              </a:rPr>
              <a:t>, </a:t>
            </a:r>
            <a:r>
              <a:rPr lang="en-GB" sz="1800">
                <a:solidFill>
                  <a:srgbClr val="09885A"/>
                </a:solidFill>
                <a:latin typeface="Courier New"/>
                <a:ea typeface="Courier New"/>
                <a:cs typeface="Courier New"/>
                <a:sym typeface="Courier New"/>
              </a:rPr>
              <a:t>4</a:t>
            </a:r>
            <a:r>
              <a:rPr lang="en-GB" sz="1800">
                <a:latin typeface="Courier New"/>
                <a:ea typeface="Courier New"/>
                <a:cs typeface="Courier New"/>
                <a:sym typeface="Courier New"/>
              </a:rPr>
              <a:t>])</a:t>
            </a:r>
            <a:endParaRPr sz="1800">
              <a:latin typeface="Courier New"/>
              <a:ea typeface="Courier New"/>
              <a:cs typeface="Courier New"/>
              <a:sym typeface="Courier New"/>
            </a:endParaRPr>
          </a:p>
          <a:p>
            <a:pPr indent="0" lvl="0" marL="0" rtl="0" algn="ctr">
              <a:spcBef>
                <a:spcPts val="0"/>
              </a:spcBef>
              <a:spcAft>
                <a:spcPts val="0"/>
              </a:spcAft>
              <a:buNone/>
            </a:pPr>
            <a:r>
              <a:t/>
            </a:r>
            <a:endParaRPr sz="1600">
              <a:latin typeface="Montserrat"/>
              <a:ea typeface="Montserrat"/>
              <a:cs typeface="Montserrat"/>
              <a:sym typeface="Montserrat"/>
            </a:endParaRPr>
          </a:p>
        </p:txBody>
      </p:sp>
      <p:sp>
        <p:nvSpPr>
          <p:cNvPr id="349" name="Google Shape;349;p43"/>
          <p:cNvSpPr/>
          <p:nvPr/>
        </p:nvSpPr>
        <p:spPr>
          <a:xfrm>
            <a:off x="2987375" y="2842900"/>
            <a:ext cx="2463000" cy="927300"/>
          </a:xfrm>
          <a:prstGeom prst="flowChartSummingJunction">
            <a:avLst/>
          </a:prstGeom>
          <a:noFill/>
          <a:ln cap="flat" cmpd="sng" w="1905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GB" sz="1800">
                <a:solidFill>
                  <a:schemeClr val="dk1"/>
                </a:solidFill>
                <a:latin typeface="Courier New"/>
                <a:ea typeface="Courier New"/>
                <a:cs typeface="Courier New"/>
                <a:sym typeface="Courier New"/>
              </a:rPr>
              <a:t>A.add(</a:t>
            </a:r>
            <a:r>
              <a:rPr lang="en-GB" sz="1800">
                <a:solidFill>
                  <a:srgbClr val="09885A"/>
                </a:solidFill>
                <a:latin typeface="Courier New"/>
                <a:ea typeface="Courier New"/>
                <a:cs typeface="Courier New"/>
                <a:sym typeface="Courier New"/>
              </a:rPr>
              <a:t>8</a:t>
            </a:r>
            <a:r>
              <a:rPr lang="en-GB" sz="1800">
                <a:solidFill>
                  <a:schemeClr val="dk1"/>
                </a:solidFill>
                <a:latin typeface="Courier New"/>
                <a:ea typeface="Courier New"/>
                <a:cs typeface="Courier New"/>
                <a:sym typeface="Courier New"/>
              </a:rPr>
              <a:t>)</a:t>
            </a:r>
            <a:endParaRPr sz="1800">
              <a:solidFill>
                <a:schemeClr val="dk1"/>
              </a:solidFill>
              <a:latin typeface="Courier New"/>
              <a:ea typeface="Courier New"/>
              <a:cs typeface="Courier New"/>
              <a:sym typeface="Courier New"/>
            </a:endParaRPr>
          </a:p>
          <a:p>
            <a:pPr indent="0" lvl="0" marL="0" rtl="0" algn="ctr">
              <a:spcBef>
                <a:spcPts val="0"/>
              </a:spcBef>
              <a:spcAft>
                <a:spcPts val="0"/>
              </a:spcAft>
              <a:buNone/>
            </a:pPr>
            <a:r>
              <a:rPr lang="en-GB" sz="1800">
                <a:solidFill>
                  <a:schemeClr val="dk1"/>
                </a:solidFill>
                <a:latin typeface="Courier New"/>
                <a:ea typeface="Courier New"/>
                <a:cs typeface="Courier New"/>
                <a:sym typeface="Courier New"/>
              </a:rPr>
              <a:t>A.remove(</a:t>
            </a:r>
            <a:r>
              <a:rPr lang="en-GB" sz="1800">
                <a:solidFill>
                  <a:srgbClr val="09885A"/>
                </a:solidFill>
                <a:latin typeface="Courier New"/>
                <a:ea typeface="Courier New"/>
                <a:cs typeface="Courier New"/>
                <a:sym typeface="Courier New"/>
              </a:rPr>
              <a:t>1</a:t>
            </a:r>
            <a:r>
              <a:rPr lang="en-GB" sz="1800">
                <a:solidFill>
                  <a:schemeClr val="dk1"/>
                </a:solidFill>
                <a:latin typeface="Courier New"/>
                <a:ea typeface="Courier New"/>
                <a:cs typeface="Courier New"/>
                <a:sym typeface="Courier New"/>
              </a:rPr>
              <a:t>)</a:t>
            </a:r>
            <a:endParaRPr/>
          </a:p>
        </p:txBody>
      </p:sp>
      <p:sp>
        <p:nvSpPr>
          <p:cNvPr id="350" name="Google Shape;350;p43"/>
          <p:cNvSpPr/>
          <p:nvPr/>
        </p:nvSpPr>
        <p:spPr>
          <a:xfrm>
            <a:off x="5694075" y="2984675"/>
            <a:ext cx="3138300" cy="572700"/>
          </a:xfrm>
          <a:prstGeom prst="leftArrow">
            <a:avLst>
              <a:gd fmla="val 50000" name="adj1"/>
              <a:gd fmla="val 45539" name="adj2"/>
            </a:avLst>
          </a:prstGeom>
          <a:noFill/>
          <a:ln cap="flat" cmpd="sng" w="19050">
            <a:solidFill>
              <a:srgbClr val="CE5C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Montserrat"/>
                <a:ea typeface="Montserrat"/>
                <a:cs typeface="Montserrat"/>
                <a:sym typeface="Montserrat"/>
              </a:rPr>
              <a:t>Modifying methods are not allowed</a:t>
            </a:r>
            <a:endParaRPr sz="1200">
              <a:latin typeface="Montserrat"/>
              <a:ea typeface="Montserrat"/>
              <a:cs typeface="Montserrat"/>
              <a:sym typeface="Montserrat"/>
            </a:endParaRPr>
          </a:p>
        </p:txBody>
      </p:sp>
      <p:sp>
        <p:nvSpPr>
          <p:cNvPr id="351" name="Google Shape;351;p43"/>
          <p:cNvSpPr/>
          <p:nvPr/>
        </p:nvSpPr>
        <p:spPr>
          <a:xfrm flipH="1">
            <a:off x="387900" y="4089700"/>
            <a:ext cx="3288900" cy="572700"/>
          </a:xfrm>
          <a:prstGeom prst="leftArrow">
            <a:avLst>
              <a:gd fmla="val 50000" name="adj1"/>
              <a:gd fmla="val 45539" name="adj2"/>
            </a:avLst>
          </a:prstGeom>
          <a:noFill/>
          <a:ln cap="flat" cmpd="sng" w="19050">
            <a:solidFill>
              <a:srgbClr val="09885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sz="1200">
                <a:latin typeface="Montserrat"/>
                <a:ea typeface="Montserrat"/>
                <a:cs typeface="Montserrat"/>
                <a:sym typeface="Montserrat"/>
              </a:rPr>
              <a:t>Non-m</a:t>
            </a:r>
            <a:r>
              <a:rPr lang="en-GB" sz="1200">
                <a:latin typeface="Montserrat"/>
                <a:ea typeface="Montserrat"/>
                <a:cs typeface="Montserrat"/>
                <a:sym typeface="Montserrat"/>
              </a:rPr>
              <a:t>odifying methods are allowed</a:t>
            </a:r>
            <a:endParaRPr sz="1200">
              <a:latin typeface="Montserrat"/>
              <a:ea typeface="Montserrat"/>
              <a:cs typeface="Montserrat"/>
              <a:sym typeface="Montserrat"/>
            </a:endParaRPr>
          </a:p>
        </p:txBody>
      </p:sp>
      <p:sp>
        <p:nvSpPr>
          <p:cNvPr id="352" name="Google Shape;352;p43"/>
          <p:cNvSpPr txBox="1"/>
          <p:nvPr/>
        </p:nvSpPr>
        <p:spPr>
          <a:xfrm>
            <a:off x="2086375" y="1010450"/>
            <a:ext cx="2811000" cy="400200"/>
          </a:xfrm>
          <a:prstGeom prst="rect">
            <a:avLst/>
          </a:prstGeom>
          <a:noFill/>
          <a:ln cap="flat" cmpd="sng" w="19050">
            <a:solidFill>
              <a:schemeClr val="accent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353" name="Google Shape;353;p43"/>
          <p:cNvSpPr/>
          <p:nvPr/>
        </p:nvSpPr>
        <p:spPr>
          <a:xfrm>
            <a:off x="188350" y="1101150"/>
            <a:ext cx="453600" cy="216000"/>
          </a:xfrm>
          <a:prstGeom prst="rightArrow">
            <a:avLst>
              <a:gd fmla="val 50000" name="adj1"/>
              <a:gd fmla="val 5000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3"/>
                                        </p:tgtEl>
                                        <p:attrNameLst>
                                          <p:attrName>style.visibility</p:attrName>
                                        </p:attrNameLst>
                                      </p:cBhvr>
                                      <p:to>
                                        <p:strVal val="visible"/>
                                      </p:to>
                                    </p:set>
                                    <p:animEffect filter="fade" transition="in">
                                      <p:cBhvr>
                                        <p:cTn dur="1000"/>
                                        <p:tgtEl>
                                          <p:spTgt spid="353"/>
                                        </p:tgtEl>
                                      </p:cBhvr>
                                    </p:animEffect>
                                  </p:childTnLst>
                                </p:cTn>
                              </p:par>
                              <p:par>
                                <p:cTn fill="hold" nodeType="with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5"/>
                                        </p:tgtEl>
                                        <p:attrNameLst>
                                          <p:attrName>style.visibility</p:attrName>
                                        </p:attrNameLst>
                                      </p:cBhvr>
                                      <p:to>
                                        <p:strVal val="visible"/>
                                      </p:to>
                                    </p:set>
                                    <p:animEffect filter="fade" transition="in">
                                      <p:cBhvr>
                                        <p:cTn dur="1000"/>
                                        <p:tgtEl>
                                          <p:spTgt spid="3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8"/>
                                        </p:tgtEl>
                                        <p:attrNameLst>
                                          <p:attrName>style.visibility</p:attrName>
                                        </p:attrNameLst>
                                      </p:cBhvr>
                                      <p:to>
                                        <p:strVal val="visible"/>
                                      </p:to>
                                    </p:set>
                                    <p:animEffect filter="fade" transition="in">
                                      <p:cBhvr>
                                        <p:cTn dur="1000"/>
                                        <p:tgtEl>
                                          <p:spTgt spid="3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49"/>
                                        </p:tgtEl>
                                        <p:attrNameLst>
                                          <p:attrName>style.visibility</p:attrName>
                                        </p:attrNameLst>
                                      </p:cBhvr>
                                      <p:to>
                                        <p:strVal val="visible"/>
                                      </p:to>
                                    </p:set>
                                    <p:animEffect filter="fade" transition="in">
                                      <p:cBhvr>
                                        <p:cTn dur="1000"/>
                                        <p:tgtEl>
                                          <p:spTgt spid="349"/>
                                        </p:tgtEl>
                                      </p:cBhvr>
                                    </p:animEffect>
                                  </p:childTnLst>
                                </p:cTn>
                              </p:par>
                              <p:par>
                                <p:cTn fill="hold" nodeType="withEffect" presetClass="entr" presetID="10" presetSubtype="0">
                                  <p:stCondLst>
                                    <p:cond delay="0"/>
                                  </p:stCondLst>
                                  <p:childTnLst>
                                    <p:set>
                                      <p:cBhvr>
                                        <p:cTn dur="1" fill="hold">
                                          <p:stCondLst>
                                            <p:cond delay="0"/>
                                          </p:stCondLst>
                                        </p:cTn>
                                        <p:tgtEl>
                                          <p:spTgt spid="350"/>
                                        </p:tgtEl>
                                        <p:attrNameLst>
                                          <p:attrName>style.visibility</p:attrName>
                                        </p:attrNameLst>
                                      </p:cBhvr>
                                      <p:to>
                                        <p:strVal val="visible"/>
                                      </p:to>
                                    </p:set>
                                    <p:animEffect filter="fade" transition="in">
                                      <p:cBhvr>
                                        <p:cTn dur="1000"/>
                                        <p:tgtEl>
                                          <p:spTgt spid="3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51"/>
                                        </p:tgtEl>
                                        <p:attrNameLst>
                                          <p:attrName>style.visibility</p:attrName>
                                        </p:attrNameLst>
                                      </p:cBhvr>
                                      <p:to>
                                        <p:strVal val="visible"/>
                                      </p:to>
                                    </p:set>
                                    <p:animEffect filter="fade" transition="in">
                                      <p:cBhvr>
                                        <p:cTn dur="1000"/>
                                        <p:tgtEl>
                                          <p:spTgt spid="351"/>
                                        </p:tgtEl>
                                      </p:cBhvr>
                                    </p:animEffect>
                                  </p:childTnLst>
                                </p:cTn>
                              </p:par>
                              <p:par>
                                <p:cTn fill="hold" nodeType="withEffect" presetClass="entr" presetID="10" presetSubtype="0">
                                  <p:stCondLst>
                                    <p:cond delay="0"/>
                                  </p:stCondLst>
                                  <p:childTnLst>
                                    <p:set>
                                      <p:cBhvr>
                                        <p:cTn dur="1" fill="hold">
                                          <p:stCondLst>
                                            <p:cond delay="0"/>
                                          </p:stCondLst>
                                        </p:cTn>
                                        <p:tgtEl>
                                          <p:spTgt spid="346"/>
                                        </p:tgtEl>
                                        <p:attrNameLst>
                                          <p:attrName>style.visibility</p:attrName>
                                        </p:attrNameLst>
                                      </p:cBhvr>
                                      <p:to>
                                        <p:strVal val="visible"/>
                                      </p:to>
                                    </p:set>
                                    <p:animEffect filter="fade" transition="in">
                                      <p:cBhvr>
                                        <p:cTn dur="1000"/>
                                        <p:tgtEl>
                                          <p:spTgt spid="3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Sets: Code Demo</a:t>
            </a:r>
            <a:endParaRPr/>
          </a:p>
        </p:txBody>
      </p:sp>
      <p:sp>
        <p:nvSpPr>
          <p:cNvPr id="359" name="Google Shape;359;p4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6"/>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Defining </a:t>
            </a:r>
            <a:r>
              <a:rPr lang="en-GB"/>
              <a:t>Dictionaries </a:t>
            </a:r>
            <a:endParaRPr/>
          </a:p>
        </p:txBody>
      </p:sp>
      <p:sp>
        <p:nvSpPr>
          <p:cNvPr id="123" name="Google Shape;123;p26"/>
          <p:cNvSpPr txBox="1"/>
          <p:nvPr/>
        </p:nvSpPr>
        <p:spPr>
          <a:xfrm>
            <a:off x="25" y="1325550"/>
            <a:ext cx="9144000" cy="64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chemeClr val="dk1"/>
                </a:solidFill>
                <a:latin typeface="Courier New"/>
                <a:ea typeface="Courier New"/>
                <a:cs typeface="Courier New"/>
                <a:sym typeface="Courier New"/>
              </a:rPr>
              <a:t>D</a:t>
            </a:r>
            <a:r>
              <a:rPr lang="en-GB" sz="1700">
                <a:solidFill>
                  <a:schemeClr val="dk1"/>
                </a:solidFill>
                <a:latin typeface="Courier New"/>
                <a:ea typeface="Courier New"/>
                <a:cs typeface="Courier New"/>
                <a:sym typeface="Courier New"/>
              </a:rPr>
              <a:t>ic</a:t>
            </a:r>
            <a:r>
              <a:rPr lang="en-GB" sz="1700">
                <a:solidFill>
                  <a:srgbClr val="212529"/>
                </a:solidFill>
                <a:latin typeface="Courier New"/>
                <a:ea typeface="Courier New"/>
                <a:cs typeface="Courier New"/>
                <a:sym typeface="Courier New"/>
              </a:rPr>
              <a:t> </a:t>
            </a:r>
            <a:r>
              <a:rPr lang="en-GB" sz="1700">
                <a:solidFill>
                  <a:srgbClr val="CE5C00"/>
                </a:solidFill>
                <a:latin typeface="Courier New"/>
                <a:ea typeface="Courier New"/>
                <a:cs typeface="Courier New"/>
                <a:sym typeface="Courier New"/>
              </a:rPr>
              <a:t>=</a:t>
            </a:r>
            <a:r>
              <a:rPr lang="en-GB" sz="1700">
                <a:solidFill>
                  <a:srgbClr val="212529"/>
                </a:solidFill>
                <a:latin typeface="Courier New"/>
                <a:ea typeface="Courier New"/>
                <a:cs typeface="Courier New"/>
                <a:sym typeface="Courier New"/>
              </a:rPr>
              <a:t> </a:t>
            </a:r>
            <a:r>
              <a:rPr lang="en-GB" sz="1700">
                <a:solidFill>
                  <a:schemeClr val="dk1"/>
                </a:solidFill>
                <a:latin typeface="Courier New"/>
                <a:ea typeface="Courier New"/>
                <a:cs typeface="Courier New"/>
                <a:sym typeface="Courier New"/>
              </a:rPr>
              <a:t>{ </a:t>
            </a:r>
            <a:r>
              <a:rPr lang="en-GB" sz="1700">
                <a:solidFill>
                  <a:srgbClr val="CE5C00"/>
                </a:solidFill>
                <a:latin typeface="Courier New"/>
                <a:ea typeface="Courier New"/>
                <a:cs typeface="Courier New"/>
                <a:sym typeface="Courier New"/>
              </a:rPr>
              <a:t>&lt;</a:t>
            </a:r>
            <a:r>
              <a:rPr lang="en-GB" sz="1700">
                <a:solidFill>
                  <a:schemeClr val="dk1"/>
                </a:solidFill>
                <a:latin typeface="Courier New"/>
                <a:ea typeface="Courier New"/>
                <a:cs typeface="Courier New"/>
                <a:sym typeface="Courier New"/>
              </a:rPr>
              <a:t>key1</a:t>
            </a:r>
            <a:r>
              <a:rPr lang="en-GB" sz="1700">
                <a:solidFill>
                  <a:srgbClr val="CE5C00"/>
                </a:solidFill>
                <a:latin typeface="Courier New"/>
                <a:ea typeface="Courier New"/>
                <a:cs typeface="Courier New"/>
                <a:sym typeface="Courier New"/>
              </a:rPr>
              <a:t>&gt;</a:t>
            </a:r>
            <a:r>
              <a:rPr lang="en-GB" sz="1700">
                <a:solidFill>
                  <a:srgbClr val="CE5C00"/>
                </a:solidFill>
                <a:latin typeface="Courier New"/>
                <a:ea typeface="Courier New"/>
                <a:cs typeface="Courier New"/>
                <a:sym typeface="Courier New"/>
              </a:rPr>
              <a:t> </a:t>
            </a:r>
            <a:r>
              <a:rPr lang="en-GB" sz="1700">
                <a:solidFill>
                  <a:schemeClr val="dk1"/>
                </a:solidFill>
                <a:latin typeface="Courier New"/>
                <a:ea typeface="Courier New"/>
                <a:cs typeface="Courier New"/>
                <a:sym typeface="Courier New"/>
              </a:rPr>
              <a:t>:</a:t>
            </a:r>
            <a:r>
              <a:rPr lang="en-GB" sz="1700">
                <a:solidFill>
                  <a:srgbClr val="212529"/>
                </a:solidFill>
                <a:latin typeface="Courier New"/>
                <a:ea typeface="Courier New"/>
                <a:cs typeface="Courier New"/>
                <a:sym typeface="Courier New"/>
              </a:rPr>
              <a:t> </a:t>
            </a:r>
            <a:r>
              <a:rPr lang="en-GB" sz="1700">
                <a:solidFill>
                  <a:srgbClr val="CE5C00"/>
                </a:solidFill>
                <a:latin typeface="Courier New"/>
                <a:ea typeface="Courier New"/>
                <a:cs typeface="Courier New"/>
                <a:sym typeface="Courier New"/>
              </a:rPr>
              <a:t>&lt;</a:t>
            </a:r>
            <a:r>
              <a:rPr lang="en-GB" sz="1700">
                <a:solidFill>
                  <a:schemeClr val="dk1"/>
                </a:solidFill>
                <a:latin typeface="Courier New"/>
                <a:ea typeface="Courier New"/>
                <a:cs typeface="Courier New"/>
                <a:sym typeface="Courier New"/>
              </a:rPr>
              <a:t>value1</a:t>
            </a:r>
            <a:r>
              <a:rPr lang="en-GB" sz="1700">
                <a:solidFill>
                  <a:srgbClr val="CE5C00"/>
                </a:solidFill>
                <a:latin typeface="Courier New"/>
                <a:ea typeface="Courier New"/>
                <a:cs typeface="Courier New"/>
                <a:sym typeface="Courier New"/>
              </a:rPr>
              <a:t>&gt;</a:t>
            </a:r>
            <a:r>
              <a:rPr lang="en-GB" sz="1700">
                <a:solidFill>
                  <a:schemeClr val="dk1"/>
                </a:solidFill>
                <a:latin typeface="Courier New"/>
                <a:ea typeface="Courier New"/>
                <a:cs typeface="Courier New"/>
                <a:sym typeface="Courier New"/>
              </a:rPr>
              <a:t>,</a:t>
            </a:r>
            <a:r>
              <a:rPr lang="en-GB" sz="1700">
                <a:solidFill>
                  <a:srgbClr val="212529"/>
                </a:solidFill>
                <a:latin typeface="Courier New"/>
                <a:ea typeface="Courier New"/>
                <a:cs typeface="Courier New"/>
                <a:sym typeface="Courier New"/>
              </a:rPr>
              <a:t> </a:t>
            </a:r>
            <a:r>
              <a:rPr lang="en-GB" sz="1700">
                <a:solidFill>
                  <a:srgbClr val="CE5C00"/>
                </a:solidFill>
                <a:latin typeface="Courier New"/>
                <a:ea typeface="Courier New"/>
                <a:cs typeface="Courier New"/>
                <a:sym typeface="Courier New"/>
              </a:rPr>
              <a:t>&lt;</a:t>
            </a:r>
            <a:r>
              <a:rPr lang="en-GB" sz="1700">
                <a:solidFill>
                  <a:schemeClr val="dk1"/>
                </a:solidFill>
                <a:latin typeface="Courier New"/>
                <a:ea typeface="Courier New"/>
                <a:cs typeface="Courier New"/>
                <a:sym typeface="Courier New"/>
              </a:rPr>
              <a:t>key2</a:t>
            </a:r>
            <a:r>
              <a:rPr lang="en-GB" sz="1700">
                <a:solidFill>
                  <a:srgbClr val="CE5C00"/>
                </a:solidFill>
                <a:latin typeface="Courier New"/>
                <a:ea typeface="Courier New"/>
                <a:cs typeface="Courier New"/>
                <a:sym typeface="Courier New"/>
              </a:rPr>
              <a:t>&gt; </a:t>
            </a:r>
            <a:r>
              <a:rPr lang="en-GB" sz="1700">
                <a:solidFill>
                  <a:schemeClr val="dk1"/>
                </a:solidFill>
                <a:latin typeface="Courier New"/>
                <a:ea typeface="Courier New"/>
                <a:cs typeface="Courier New"/>
                <a:sym typeface="Courier New"/>
              </a:rPr>
              <a:t>:</a:t>
            </a:r>
            <a:r>
              <a:rPr lang="en-GB" sz="1700">
                <a:solidFill>
                  <a:srgbClr val="212529"/>
                </a:solidFill>
                <a:latin typeface="Courier New"/>
                <a:ea typeface="Courier New"/>
                <a:cs typeface="Courier New"/>
                <a:sym typeface="Courier New"/>
              </a:rPr>
              <a:t> </a:t>
            </a:r>
            <a:r>
              <a:rPr lang="en-GB" sz="1700">
                <a:solidFill>
                  <a:srgbClr val="CE5C00"/>
                </a:solidFill>
                <a:latin typeface="Courier New"/>
                <a:ea typeface="Courier New"/>
                <a:cs typeface="Courier New"/>
                <a:sym typeface="Courier New"/>
              </a:rPr>
              <a:t>&lt;</a:t>
            </a:r>
            <a:r>
              <a:rPr lang="en-GB" sz="1700">
                <a:solidFill>
                  <a:schemeClr val="dk1"/>
                </a:solidFill>
                <a:latin typeface="Courier New"/>
                <a:ea typeface="Courier New"/>
                <a:cs typeface="Courier New"/>
                <a:sym typeface="Courier New"/>
              </a:rPr>
              <a:t>value2</a:t>
            </a:r>
            <a:r>
              <a:rPr lang="en-GB" sz="1700">
                <a:solidFill>
                  <a:srgbClr val="CE5C00"/>
                </a:solidFill>
                <a:latin typeface="Courier New"/>
                <a:ea typeface="Courier New"/>
                <a:cs typeface="Courier New"/>
                <a:sym typeface="Courier New"/>
              </a:rPr>
              <a:t>&gt; </a:t>
            </a:r>
            <a:r>
              <a:rPr lang="en-GB" sz="1700">
                <a:solidFill>
                  <a:schemeClr val="dk1"/>
                </a:solidFill>
                <a:latin typeface="Courier New"/>
                <a:ea typeface="Courier New"/>
                <a:cs typeface="Courier New"/>
                <a:sym typeface="Courier New"/>
              </a:rPr>
              <a:t>,</a:t>
            </a:r>
            <a:r>
              <a:rPr lang="en-GB" sz="1700">
                <a:solidFill>
                  <a:srgbClr val="212529"/>
                </a:solidFill>
                <a:latin typeface="Courier New"/>
                <a:ea typeface="Courier New"/>
                <a:cs typeface="Courier New"/>
                <a:sym typeface="Courier New"/>
              </a:rPr>
              <a:t> </a:t>
            </a:r>
            <a:r>
              <a:rPr lang="en-GB" sz="1700">
                <a:solidFill>
                  <a:srgbClr val="CE5C00"/>
                </a:solidFill>
                <a:latin typeface="Courier New"/>
                <a:ea typeface="Courier New"/>
                <a:cs typeface="Courier New"/>
                <a:sym typeface="Courier New"/>
              </a:rPr>
              <a:t>&lt;</a:t>
            </a:r>
            <a:r>
              <a:rPr lang="en-GB" sz="1700">
                <a:solidFill>
                  <a:schemeClr val="dk1"/>
                </a:solidFill>
                <a:latin typeface="Courier New"/>
                <a:ea typeface="Courier New"/>
                <a:cs typeface="Courier New"/>
                <a:sym typeface="Courier New"/>
              </a:rPr>
              <a:t>key3</a:t>
            </a:r>
            <a:r>
              <a:rPr lang="en-GB" sz="1700">
                <a:solidFill>
                  <a:srgbClr val="CE5C00"/>
                </a:solidFill>
                <a:latin typeface="Courier New"/>
                <a:ea typeface="Courier New"/>
                <a:cs typeface="Courier New"/>
                <a:sym typeface="Courier New"/>
              </a:rPr>
              <a:t>&gt; </a:t>
            </a:r>
            <a:r>
              <a:rPr lang="en-GB" sz="1700">
                <a:solidFill>
                  <a:schemeClr val="dk1"/>
                </a:solidFill>
                <a:latin typeface="Courier New"/>
                <a:ea typeface="Courier New"/>
                <a:cs typeface="Courier New"/>
                <a:sym typeface="Courier New"/>
              </a:rPr>
              <a:t>:</a:t>
            </a:r>
            <a:r>
              <a:rPr lang="en-GB" sz="1700">
                <a:solidFill>
                  <a:srgbClr val="212529"/>
                </a:solidFill>
                <a:latin typeface="Courier New"/>
                <a:ea typeface="Courier New"/>
                <a:cs typeface="Courier New"/>
                <a:sym typeface="Courier New"/>
              </a:rPr>
              <a:t> </a:t>
            </a:r>
            <a:r>
              <a:rPr lang="en-GB" sz="1700">
                <a:solidFill>
                  <a:srgbClr val="CE5C00"/>
                </a:solidFill>
                <a:latin typeface="Courier New"/>
                <a:ea typeface="Courier New"/>
                <a:cs typeface="Courier New"/>
                <a:sym typeface="Courier New"/>
              </a:rPr>
              <a:t>&lt;</a:t>
            </a:r>
            <a:r>
              <a:rPr lang="en-GB" sz="1700">
                <a:solidFill>
                  <a:schemeClr val="dk1"/>
                </a:solidFill>
                <a:latin typeface="Courier New"/>
                <a:ea typeface="Courier New"/>
                <a:cs typeface="Courier New"/>
                <a:sym typeface="Courier New"/>
              </a:rPr>
              <a:t>value3</a:t>
            </a:r>
            <a:r>
              <a:rPr lang="en-GB" sz="1700">
                <a:solidFill>
                  <a:srgbClr val="CE5C00"/>
                </a:solidFill>
                <a:latin typeface="Courier New"/>
                <a:ea typeface="Courier New"/>
                <a:cs typeface="Courier New"/>
                <a:sym typeface="Courier New"/>
              </a:rPr>
              <a:t>&gt; </a:t>
            </a:r>
            <a:r>
              <a:rPr lang="en-GB" sz="1700">
                <a:solidFill>
                  <a:schemeClr val="dk1"/>
                </a:solidFill>
                <a:latin typeface="Courier New"/>
                <a:ea typeface="Courier New"/>
                <a:cs typeface="Courier New"/>
                <a:sym typeface="Courier New"/>
              </a:rPr>
              <a:t>}</a:t>
            </a:r>
            <a:endParaRPr sz="1600">
              <a:latin typeface="Montserrat"/>
              <a:ea typeface="Montserrat"/>
              <a:cs typeface="Montserrat"/>
              <a:sym typeface="Montserrat"/>
            </a:endParaRPr>
          </a:p>
        </p:txBody>
      </p:sp>
      <p:sp>
        <p:nvSpPr>
          <p:cNvPr id="124" name="Google Shape;124;p26"/>
          <p:cNvSpPr txBox="1"/>
          <p:nvPr/>
        </p:nvSpPr>
        <p:spPr>
          <a:xfrm>
            <a:off x="768689" y="1411816"/>
            <a:ext cx="245400" cy="3150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ontserrat"/>
              <a:ea typeface="Montserrat"/>
              <a:cs typeface="Montserrat"/>
              <a:sym typeface="Montserrat"/>
            </a:endParaRPr>
          </a:p>
        </p:txBody>
      </p:sp>
      <p:sp>
        <p:nvSpPr>
          <p:cNvPr id="125" name="Google Shape;125;p26"/>
          <p:cNvSpPr txBox="1"/>
          <p:nvPr/>
        </p:nvSpPr>
        <p:spPr>
          <a:xfrm>
            <a:off x="8496670" y="1411830"/>
            <a:ext cx="245400" cy="3150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ontserrat"/>
              <a:ea typeface="Montserrat"/>
              <a:cs typeface="Montserrat"/>
              <a:sym typeface="Montserrat"/>
            </a:endParaRPr>
          </a:p>
        </p:txBody>
      </p:sp>
      <p:sp>
        <p:nvSpPr>
          <p:cNvPr id="126" name="Google Shape;126;p26"/>
          <p:cNvSpPr txBox="1"/>
          <p:nvPr/>
        </p:nvSpPr>
        <p:spPr>
          <a:xfrm>
            <a:off x="1081850" y="1438075"/>
            <a:ext cx="2255700" cy="262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ontserrat"/>
              <a:ea typeface="Montserrat"/>
              <a:cs typeface="Montserrat"/>
              <a:sym typeface="Montserrat"/>
            </a:endParaRPr>
          </a:p>
        </p:txBody>
      </p:sp>
      <p:sp>
        <p:nvSpPr>
          <p:cNvPr id="127" name="Google Shape;127;p26"/>
          <p:cNvSpPr txBox="1"/>
          <p:nvPr/>
        </p:nvSpPr>
        <p:spPr>
          <a:xfrm>
            <a:off x="2030520" y="1438076"/>
            <a:ext cx="276900" cy="2625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ontserrat"/>
              <a:ea typeface="Montserrat"/>
              <a:cs typeface="Montserrat"/>
              <a:sym typeface="Montserrat"/>
            </a:endParaRPr>
          </a:p>
        </p:txBody>
      </p:sp>
      <p:sp>
        <p:nvSpPr>
          <p:cNvPr id="128" name="Google Shape;128;p26"/>
          <p:cNvSpPr txBox="1"/>
          <p:nvPr/>
        </p:nvSpPr>
        <p:spPr>
          <a:xfrm>
            <a:off x="1158050" y="2211000"/>
            <a:ext cx="3143100" cy="2522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00">
                <a:solidFill>
                  <a:schemeClr val="dk1"/>
                </a:solidFill>
                <a:highlight>
                  <a:srgbClr val="FFFFFE"/>
                </a:highlight>
                <a:latin typeface="Courier New"/>
                <a:ea typeface="Courier New"/>
                <a:cs typeface="Courier New"/>
                <a:sym typeface="Courier New"/>
              </a:rPr>
              <a:t>dictionary = dict([</a:t>
            </a:r>
            <a:endParaRPr sz="1500">
              <a:solidFill>
                <a:schemeClr val="dk1"/>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GB" sz="1500">
                <a:solidFill>
                  <a:schemeClr val="dk1"/>
                </a:solidFill>
                <a:highlight>
                  <a:srgbClr val="FFFFFE"/>
                </a:highlight>
                <a:latin typeface="Courier New"/>
                <a:ea typeface="Courier New"/>
                <a:cs typeface="Courier New"/>
                <a:sym typeface="Courier New"/>
              </a:rPr>
              <a:t>(</a:t>
            </a:r>
            <a:r>
              <a:rPr lang="en-GB" sz="1500">
                <a:solidFill>
                  <a:srgbClr val="A31515"/>
                </a:solidFill>
                <a:highlight>
                  <a:srgbClr val="FFFFFE"/>
                </a:highlight>
                <a:latin typeface="Courier New"/>
                <a:ea typeface="Courier New"/>
                <a:cs typeface="Courier New"/>
                <a:sym typeface="Courier New"/>
              </a:rPr>
              <a:t>'name'</a:t>
            </a:r>
            <a:r>
              <a:rPr lang="en-GB" sz="1500">
                <a:solidFill>
                  <a:schemeClr val="dk1"/>
                </a:solidFill>
                <a:highlight>
                  <a:srgbClr val="FFFFFE"/>
                </a:highlight>
                <a:latin typeface="Courier New"/>
                <a:ea typeface="Courier New"/>
                <a:cs typeface="Courier New"/>
                <a:sym typeface="Courier New"/>
              </a:rPr>
              <a:t>, </a:t>
            </a:r>
            <a:r>
              <a:rPr lang="en-GB" sz="1500">
                <a:solidFill>
                  <a:srgbClr val="A31515"/>
                </a:solidFill>
                <a:highlight>
                  <a:srgbClr val="FFFFFE"/>
                </a:highlight>
                <a:latin typeface="Courier New"/>
                <a:ea typeface="Courier New"/>
                <a:cs typeface="Courier New"/>
                <a:sym typeface="Courier New"/>
              </a:rPr>
              <a:t>'john'</a:t>
            </a:r>
            <a:r>
              <a:rPr lang="en-GB" sz="1500">
                <a:solidFill>
                  <a:schemeClr val="dk1"/>
                </a:solidFill>
                <a:highlight>
                  <a:srgbClr val="FFFFFE"/>
                </a:highlight>
                <a:latin typeface="Courier New"/>
                <a:ea typeface="Courier New"/>
                <a:cs typeface="Courier New"/>
                <a:sym typeface="Courier New"/>
              </a:rPr>
              <a:t>),</a:t>
            </a:r>
            <a:endParaRPr sz="1500">
              <a:solidFill>
                <a:schemeClr val="dk1"/>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GB" sz="1500">
                <a:solidFill>
                  <a:schemeClr val="dk1"/>
                </a:solidFill>
                <a:highlight>
                  <a:srgbClr val="FFFFFE"/>
                </a:highlight>
                <a:latin typeface="Courier New"/>
                <a:ea typeface="Courier New"/>
                <a:cs typeface="Courier New"/>
                <a:sym typeface="Courier New"/>
              </a:rPr>
              <a:t>(</a:t>
            </a:r>
            <a:r>
              <a:rPr lang="en-GB" sz="1500">
                <a:solidFill>
                  <a:srgbClr val="A31515"/>
                </a:solidFill>
                <a:highlight>
                  <a:srgbClr val="FFFFFE"/>
                </a:highlight>
                <a:latin typeface="Courier New"/>
                <a:ea typeface="Courier New"/>
                <a:cs typeface="Courier New"/>
                <a:sym typeface="Courier New"/>
              </a:rPr>
              <a:t>'year'</a:t>
            </a:r>
            <a:r>
              <a:rPr lang="en-GB" sz="1500">
                <a:solidFill>
                  <a:schemeClr val="dk1"/>
                </a:solidFill>
                <a:highlight>
                  <a:srgbClr val="FFFFFE"/>
                </a:highlight>
                <a:latin typeface="Courier New"/>
                <a:ea typeface="Courier New"/>
                <a:cs typeface="Courier New"/>
                <a:sym typeface="Courier New"/>
              </a:rPr>
              <a:t>, </a:t>
            </a:r>
            <a:r>
              <a:rPr lang="en-GB" sz="1500">
                <a:solidFill>
                  <a:srgbClr val="09885A"/>
                </a:solidFill>
                <a:highlight>
                  <a:srgbClr val="FFFFFE"/>
                </a:highlight>
                <a:latin typeface="Courier New"/>
                <a:ea typeface="Courier New"/>
                <a:cs typeface="Courier New"/>
                <a:sym typeface="Courier New"/>
              </a:rPr>
              <a:t>1995</a:t>
            </a:r>
            <a:r>
              <a:rPr lang="en-GB" sz="1500">
                <a:solidFill>
                  <a:schemeClr val="dk1"/>
                </a:solidFill>
                <a:highlight>
                  <a:srgbClr val="FFFFFE"/>
                </a:highlight>
                <a:latin typeface="Courier New"/>
                <a:ea typeface="Courier New"/>
                <a:cs typeface="Courier New"/>
                <a:sym typeface="Courier New"/>
              </a:rPr>
              <a:t>),</a:t>
            </a:r>
            <a:endParaRPr sz="1500">
              <a:solidFill>
                <a:schemeClr val="dk1"/>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GB" sz="1500">
                <a:solidFill>
                  <a:schemeClr val="dk1"/>
                </a:solidFill>
                <a:highlight>
                  <a:srgbClr val="FFFFFE"/>
                </a:highlight>
                <a:latin typeface="Courier New"/>
                <a:ea typeface="Courier New"/>
                <a:cs typeface="Courier New"/>
                <a:sym typeface="Courier New"/>
              </a:rPr>
              <a:t>(</a:t>
            </a:r>
            <a:r>
              <a:rPr lang="en-GB" sz="1500">
                <a:solidFill>
                  <a:srgbClr val="A31515"/>
                </a:solidFill>
                <a:highlight>
                  <a:srgbClr val="FFFFFE"/>
                </a:highlight>
                <a:latin typeface="Courier New"/>
                <a:ea typeface="Courier New"/>
                <a:cs typeface="Courier New"/>
                <a:sym typeface="Courier New"/>
              </a:rPr>
              <a:t>'score'</a:t>
            </a:r>
            <a:r>
              <a:rPr lang="en-GB" sz="1500">
                <a:solidFill>
                  <a:schemeClr val="dk1"/>
                </a:solidFill>
                <a:highlight>
                  <a:srgbClr val="FFFFFE"/>
                </a:highlight>
                <a:latin typeface="Courier New"/>
                <a:ea typeface="Courier New"/>
                <a:cs typeface="Courier New"/>
                <a:sym typeface="Courier New"/>
              </a:rPr>
              <a:t>, [</a:t>
            </a:r>
            <a:r>
              <a:rPr lang="en-GB" sz="1500">
                <a:solidFill>
                  <a:srgbClr val="09885A"/>
                </a:solidFill>
                <a:highlight>
                  <a:srgbClr val="FFFFFE"/>
                </a:highlight>
                <a:latin typeface="Courier New"/>
                <a:ea typeface="Courier New"/>
                <a:cs typeface="Courier New"/>
                <a:sym typeface="Courier New"/>
              </a:rPr>
              <a:t>3.5</a:t>
            </a:r>
            <a:r>
              <a:rPr lang="en-GB" sz="1500">
                <a:solidFill>
                  <a:schemeClr val="dk1"/>
                </a:solidFill>
                <a:highlight>
                  <a:srgbClr val="FFFFFE"/>
                </a:highlight>
                <a:latin typeface="Courier New"/>
                <a:ea typeface="Courier New"/>
                <a:cs typeface="Courier New"/>
                <a:sym typeface="Courier New"/>
              </a:rPr>
              <a:t>, </a:t>
            </a:r>
            <a:r>
              <a:rPr lang="en-GB" sz="1500">
                <a:solidFill>
                  <a:srgbClr val="09885A"/>
                </a:solidFill>
                <a:highlight>
                  <a:srgbClr val="FFFFFE"/>
                </a:highlight>
                <a:latin typeface="Courier New"/>
                <a:ea typeface="Courier New"/>
                <a:cs typeface="Courier New"/>
                <a:sym typeface="Courier New"/>
              </a:rPr>
              <a:t>80</a:t>
            </a:r>
            <a:r>
              <a:rPr lang="en-GB" sz="1500">
                <a:solidFill>
                  <a:schemeClr val="dk1"/>
                </a:solidFill>
                <a:highlight>
                  <a:srgbClr val="FFFFFE"/>
                </a:highlight>
                <a:latin typeface="Courier New"/>
                <a:ea typeface="Courier New"/>
                <a:cs typeface="Courier New"/>
                <a:sym typeface="Courier New"/>
              </a:rPr>
              <a:t>])</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500">
                <a:solidFill>
                  <a:schemeClr val="dk1"/>
                </a:solidFill>
                <a:highlight>
                  <a:srgbClr val="FFFFFE"/>
                </a:highlight>
                <a:latin typeface="Courier New"/>
                <a:ea typeface="Courier New"/>
                <a:cs typeface="Courier New"/>
                <a:sym typeface="Courier New"/>
              </a:rPr>
              <a:t>])</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ourier New"/>
              <a:ea typeface="Courier New"/>
              <a:cs typeface="Courier New"/>
              <a:sym typeface="Courier New"/>
            </a:endParaRPr>
          </a:p>
        </p:txBody>
      </p:sp>
      <p:sp>
        <p:nvSpPr>
          <p:cNvPr id="129" name="Google Shape;129;p26"/>
          <p:cNvSpPr txBox="1"/>
          <p:nvPr/>
        </p:nvSpPr>
        <p:spPr>
          <a:xfrm>
            <a:off x="4975750" y="2211000"/>
            <a:ext cx="3390900" cy="25221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Clr>
                <a:schemeClr val="dk1"/>
              </a:buClr>
              <a:buSzPts val="1100"/>
              <a:buFont typeface="Arial"/>
              <a:buNone/>
            </a:pPr>
            <a:r>
              <a:rPr lang="en-GB" sz="1500">
                <a:solidFill>
                  <a:schemeClr val="dk1"/>
                </a:solidFill>
                <a:highlight>
                  <a:srgbClr val="FFFFFE"/>
                </a:highlight>
                <a:latin typeface="Courier New"/>
                <a:ea typeface="Courier New"/>
                <a:cs typeface="Courier New"/>
                <a:sym typeface="Courier New"/>
              </a:rPr>
              <a:t>dictionary = dict(</a:t>
            </a:r>
            <a:endParaRPr sz="1500">
              <a:solidFill>
                <a:schemeClr val="dk1"/>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GB" sz="1500">
                <a:highlight>
                  <a:srgbClr val="FFFFFE"/>
                </a:highlight>
                <a:latin typeface="Courier New"/>
                <a:ea typeface="Courier New"/>
                <a:cs typeface="Courier New"/>
                <a:sym typeface="Courier New"/>
              </a:rPr>
              <a:t>name</a:t>
            </a:r>
            <a:r>
              <a:rPr lang="en-GB" sz="1500">
                <a:solidFill>
                  <a:srgbClr val="A31515"/>
                </a:solidFill>
                <a:highlight>
                  <a:srgbClr val="FFFFFE"/>
                </a:highlight>
                <a:latin typeface="Courier New"/>
                <a:ea typeface="Courier New"/>
                <a:cs typeface="Courier New"/>
                <a:sym typeface="Courier New"/>
              </a:rPr>
              <a:t> </a:t>
            </a:r>
            <a:r>
              <a:rPr lang="en-GB" sz="1500">
                <a:solidFill>
                  <a:schemeClr val="dk1"/>
                </a:solidFill>
                <a:highlight>
                  <a:srgbClr val="FFFFFE"/>
                </a:highlight>
                <a:latin typeface="Courier New"/>
                <a:ea typeface="Courier New"/>
                <a:cs typeface="Courier New"/>
                <a:sym typeface="Courier New"/>
              </a:rPr>
              <a:t>= </a:t>
            </a:r>
            <a:r>
              <a:rPr lang="en-GB" sz="1500">
                <a:solidFill>
                  <a:srgbClr val="A31515"/>
                </a:solidFill>
                <a:highlight>
                  <a:srgbClr val="FFFFFE"/>
                </a:highlight>
                <a:latin typeface="Courier New"/>
                <a:ea typeface="Courier New"/>
                <a:cs typeface="Courier New"/>
                <a:sym typeface="Courier New"/>
              </a:rPr>
              <a:t>'john'</a:t>
            </a:r>
            <a:r>
              <a:rPr lang="en-GB" sz="1500">
                <a:solidFill>
                  <a:schemeClr val="dk1"/>
                </a:solidFill>
                <a:highlight>
                  <a:srgbClr val="FFFFFE"/>
                </a:highlight>
                <a:latin typeface="Courier New"/>
                <a:ea typeface="Courier New"/>
                <a:cs typeface="Courier New"/>
                <a:sym typeface="Courier New"/>
              </a:rPr>
              <a:t>,</a:t>
            </a:r>
            <a:endParaRPr sz="1500">
              <a:solidFill>
                <a:schemeClr val="dk1"/>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GB" sz="1500">
                <a:highlight>
                  <a:srgbClr val="FFFFFE"/>
                </a:highlight>
                <a:latin typeface="Courier New"/>
                <a:ea typeface="Courier New"/>
                <a:cs typeface="Courier New"/>
                <a:sym typeface="Courier New"/>
              </a:rPr>
              <a:t>year</a:t>
            </a:r>
            <a:r>
              <a:rPr lang="en-GB" sz="1500">
                <a:solidFill>
                  <a:schemeClr val="dk1"/>
                </a:solidFill>
                <a:highlight>
                  <a:srgbClr val="FFFFFE"/>
                </a:highlight>
                <a:latin typeface="Courier New"/>
                <a:ea typeface="Courier New"/>
                <a:cs typeface="Courier New"/>
                <a:sym typeface="Courier New"/>
              </a:rPr>
              <a:t> = </a:t>
            </a:r>
            <a:r>
              <a:rPr lang="en-GB" sz="1500">
                <a:solidFill>
                  <a:srgbClr val="09885A"/>
                </a:solidFill>
                <a:highlight>
                  <a:srgbClr val="FFFFFE"/>
                </a:highlight>
                <a:latin typeface="Courier New"/>
                <a:ea typeface="Courier New"/>
                <a:cs typeface="Courier New"/>
                <a:sym typeface="Courier New"/>
              </a:rPr>
              <a:t>1995</a:t>
            </a:r>
            <a:r>
              <a:rPr lang="en-GB" sz="1500">
                <a:solidFill>
                  <a:schemeClr val="dk1"/>
                </a:solidFill>
                <a:highlight>
                  <a:srgbClr val="FFFFFE"/>
                </a:highlight>
                <a:latin typeface="Courier New"/>
                <a:ea typeface="Courier New"/>
                <a:cs typeface="Courier New"/>
                <a:sym typeface="Courier New"/>
              </a:rPr>
              <a:t>,</a:t>
            </a:r>
            <a:endParaRPr sz="1500">
              <a:solidFill>
                <a:schemeClr val="dk1"/>
              </a:solidFill>
              <a:highlight>
                <a:srgbClr val="FFFFFE"/>
              </a:highlight>
              <a:latin typeface="Courier New"/>
              <a:ea typeface="Courier New"/>
              <a:cs typeface="Courier New"/>
              <a:sym typeface="Courier New"/>
            </a:endParaRPr>
          </a:p>
          <a:p>
            <a:pPr indent="0" lvl="0" marL="457200" rtl="0" algn="l">
              <a:lnSpc>
                <a:spcPct val="135714"/>
              </a:lnSpc>
              <a:spcBef>
                <a:spcPts val="0"/>
              </a:spcBef>
              <a:spcAft>
                <a:spcPts val="0"/>
              </a:spcAft>
              <a:buClr>
                <a:schemeClr val="dk1"/>
              </a:buClr>
              <a:buSzPts val="1100"/>
              <a:buFont typeface="Arial"/>
              <a:buNone/>
            </a:pPr>
            <a:r>
              <a:rPr lang="en-GB" sz="1500">
                <a:highlight>
                  <a:srgbClr val="FFFFFE"/>
                </a:highlight>
                <a:latin typeface="Courier New"/>
                <a:ea typeface="Courier New"/>
                <a:cs typeface="Courier New"/>
                <a:sym typeface="Courier New"/>
              </a:rPr>
              <a:t>score</a:t>
            </a:r>
            <a:r>
              <a:rPr lang="en-GB" sz="1500">
                <a:solidFill>
                  <a:schemeClr val="dk1"/>
                </a:solidFill>
                <a:highlight>
                  <a:srgbClr val="FFFFFE"/>
                </a:highlight>
                <a:latin typeface="Courier New"/>
                <a:ea typeface="Courier New"/>
                <a:cs typeface="Courier New"/>
                <a:sym typeface="Courier New"/>
              </a:rPr>
              <a:t> = [</a:t>
            </a:r>
            <a:r>
              <a:rPr lang="en-GB" sz="1500">
                <a:solidFill>
                  <a:srgbClr val="09885A"/>
                </a:solidFill>
                <a:highlight>
                  <a:srgbClr val="FFFFFE"/>
                </a:highlight>
                <a:latin typeface="Courier New"/>
                <a:ea typeface="Courier New"/>
                <a:cs typeface="Courier New"/>
                <a:sym typeface="Courier New"/>
              </a:rPr>
              <a:t>3.5</a:t>
            </a:r>
            <a:r>
              <a:rPr lang="en-GB" sz="1500">
                <a:solidFill>
                  <a:schemeClr val="dk1"/>
                </a:solidFill>
                <a:highlight>
                  <a:srgbClr val="FFFFFE"/>
                </a:highlight>
                <a:latin typeface="Courier New"/>
                <a:ea typeface="Courier New"/>
                <a:cs typeface="Courier New"/>
                <a:sym typeface="Courier New"/>
              </a:rPr>
              <a:t>, </a:t>
            </a:r>
            <a:r>
              <a:rPr lang="en-GB" sz="1500">
                <a:solidFill>
                  <a:srgbClr val="09885A"/>
                </a:solidFill>
                <a:highlight>
                  <a:srgbClr val="FFFFFE"/>
                </a:highlight>
                <a:latin typeface="Courier New"/>
                <a:ea typeface="Courier New"/>
                <a:cs typeface="Courier New"/>
                <a:sym typeface="Courier New"/>
              </a:rPr>
              <a:t>80</a:t>
            </a:r>
            <a:r>
              <a:rPr lang="en-GB" sz="1500">
                <a:solidFill>
                  <a:schemeClr val="dk1"/>
                </a:solidFill>
                <a:highlight>
                  <a:srgbClr val="FFFFFE"/>
                </a:highlight>
                <a:latin typeface="Courier New"/>
                <a:ea typeface="Courier New"/>
                <a:cs typeface="Courier New"/>
                <a:sym typeface="Courier New"/>
              </a:rPr>
              <a:t>])</a:t>
            </a:r>
            <a:endParaRPr sz="15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5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050">
              <a:solidFill>
                <a:schemeClr val="dk1"/>
              </a:solidFill>
              <a:highlight>
                <a:srgbClr val="FFFFFE"/>
              </a:highlight>
              <a:latin typeface="Courier New"/>
              <a:ea typeface="Courier New"/>
              <a:cs typeface="Courier New"/>
              <a:sym typeface="Courier New"/>
            </a:endParaRPr>
          </a:p>
        </p:txBody>
      </p:sp>
      <p:sp>
        <p:nvSpPr>
          <p:cNvPr id="130" name="Google Shape;130;p26"/>
          <p:cNvSpPr txBox="1"/>
          <p:nvPr/>
        </p:nvSpPr>
        <p:spPr>
          <a:xfrm>
            <a:off x="3520250" y="1438075"/>
            <a:ext cx="2255700" cy="262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ontserrat"/>
              <a:ea typeface="Montserrat"/>
              <a:cs typeface="Montserrat"/>
              <a:sym typeface="Montserrat"/>
            </a:endParaRPr>
          </a:p>
        </p:txBody>
      </p:sp>
      <p:sp>
        <p:nvSpPr>
          <p:cNvPr id="131" name="Google Shape;131;p26"/>
          <p:cNvSpPr txBox="1"/>
          <p:nvPr/>
        </p:nvSpPr>
        <p:spPr>
          <a:xfrm>
            <a:off x="4468920" y="1438076"/>
            <a:ext cx="276900" cy="2625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ontserrat"/>
              <a:ea typeface="Montserrat"/>
              <a:cs typeface="Montserrat"/>
              <a:sym typeface="Montserrat"/>
            </a:endParaRPr>
          </a:p>
        </p:txBody>
      </p:sp>
      <p:sp>
        <p:nvSpPr>
          <p:cNvPr id="132" name="Google Shape;132;p26"/>
          <p:cNvSpPr txBox="1"/>
          <p:nvPr/>
        </p:nvSpPr>
        <p:spPr>
          <a:xfrm>
            <a:off x="6111050" y="1438075"/>
            <a:ext cx="2255700" cy="262500"/>
          </a:xfrm>
          <a:prstGeom prst="rect">
            <a:avLst/>
          </a:prstGeom>
          <a:noFill/>
          <a:ln cap="flat" cmpd="sng" w="2857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ontserrat"/>
              <a:ea typeface="Montserrat"/>
              <a:cs typeface="Montserrat"/>
              <a:sym typeface="Montserrat"/>
            </a:endParaRPr>
          </a:p>
        </p:txBody>
      </p:sp>
      <p:sp>
        <p:nvSpPr>
          <p:cNvPr id="133" name="Google Shape;133;p26"/>
          <p:cNvSpPr txBox="1"/>
          <p:nvPr/>
        </p:nvSpPr>
        <p:spPr>
          <a:xfrm>
            <a:off x="7059720" y="1438076"/>
            <a:ext cx="276900" cy="2625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9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000"/>
                                        <p:tgtEl>
                                          <p:spTgt spid="124"/>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4"/>
                                        </p:tgtEl>
                                      </p:cBhvr>
                                    </p:animEffect>
                                    <p:set>
                                      <p:cBhvr>
                                        <p:cTn dur="1" fill="hold">
                                          <p:stCondLst>
                                            <p:cond delay="1000"/>
                                          </p:stCondLst>
                                        </p:cTn>
                                        <p:tgtEl>
                                          <p:spTgt spid="1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25"/>
                                        </p:tgtEl>
                                      </p:cBhvr>
                                    </p:animEffect>
                                    <p:set>
                                      <p:cBhvr>
                                        <p:cTn dur="1" fill="hold">
                                          <p:stCondLst>
                                            <p:cond delay="1000"/>
                                          </p:stCondLst>
                                        </p:cTn>
                                        <p:tgtEl>
                                          <p:spTgt spid="12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par>
                                <p:cTn fill="hold" nodeType="with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26"/>
                                        </p:tgtEl>
                                      </p:cBhvr>
                                    </p:animEffect>
                                    <p:set>
                                      <p:cBhvr>
                                        <p:cTn dur="1" fill="hold">
                                          <p:stCondLst>
                                            <p:cond delay="1000"/>
                                          </p:stCondLst>
                                        </p:cTn>
                                        <p:tgtEl>
                                          <p:spTgt spid="12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par>
                                <p:cTn fill="hold" nodeType="withEffect" presetClass="exit" presetID="10" presetSubtype="0">
                                  <p:stCondLst>
                                    <p:cond delay="0"/>
                                  </p:stCondLst>
                                  <p:childTnLst>
                                    <p:animEffect filter="fade" transition="out">
                                      <p:cBhvr>
                                        <p:cTn dur="1000"/>
                                        <p:tgtEl>
                                          <p:spTgt spid="130"/>
                                        </p:tgtEl>
                                      </p:cBhvr>
                                    </p:animEffect>
                                    <p:set>
                                      <p:cBhvr>
                                        <p:cTn dur="1" fill="hold">
                                          <p:stCondLst>
                                            <p:cond delay="1000"/>
                                          </p:stCondLst>
                                        </p:cTn>
                                        <p:tgtEl>
                                          <p:spTgt spid="13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par>
                                <p:cTn fill="hold" nodeType="withEffect" presetClass="exit" presetID="10" presetSubtype="0">
                                  <p:stCondLst>
                                    <p:cond delay="0"/>
                                  </p:stCondLst>
                                  <p:childTnLst>
                                    <p:animEffect filter="fade" transition="out">
                                      <p:cBhvr>
                                        <p:cTn dur="1000"/>
                                        <p:tgtEl>
                                          <p:spTgt spid="132"/>
                                        </p:tgtEl>
                                      </p:cBhvr>
                                    </p:animEffect>
                                    <p:set>
                                      <p:cBhvr>
                                        <p:cTn dur="1" fill="hold">
                                          <p:stCondLst>
                                            <p:cond delay="1000"/>
                                          </p:stCondLst>
                                        </p:cTn>
                                        <p:tgtEl>
                                          <p:spTgt spid="13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Accessing Elements from Dictionary</a:t>
            </a:r>
            <a:endParaRPr/>
          </a:p>
        </p:txBody>
      </p:sp>
      <p:graphicFrame>
        <p:nvGraphicFramePr>
          <p:cNvPr id="139" name="Google Shape;139;p27"/>
          <p:cNvGraphicFramePr/>
          <p:nvPr/>
        </p:nvGraphicFramePr>
        <p:xfrm>
          <a:off x="1185325" y="1812150"/>
          <a:ext cx="3000000" cy="3000000"/>
        </p:xfrm>
        <a:graphic>
          <a:graphicData uri="http://schemas.openxmlformats.org/drawingml/2006/table">
            <a:tbl>
              <a:tblPr>
                <a:noFill/>
                <a:tableStyleId>{FE96E884-006C-4208-846F-0F8B88768D01}</a:tableStyleId>
              </a:tblPr>
              <a:tblGrid>
                <a:gridCol w="811575"/>
                <a:gridCol w="1832350"/>
              </a:tblGrid>
              <a:tr h="434300">
                <a:tc>
                  <a:txBody>
                    <a:bodyPr/>
                    <a:lstStyle/>
                    <a:p>
                      <a:pPr indent="0" lvl="0" marL="0" rtl="0" algn="ctr">
                        <a:lnSpc>
                          <a:spcPct val="135714"/>
                        </a:lnSpc>
                        <a:spcBef>
                          <a:spcPts val="0"/>
                        </a:spcBef>
                        <a:spcAft>
                          <a:spcPts val="0"/>
                        </a:spcAft>
                        <a:buNone/>
                      </a:pPr>
                      <a:r>
                        <a:rPr lang="en-GB" sz="1650">
                          <a:highlight>
                            <a:srgbClr val="FFFFFE"/>
                          </a:highlight>
                          <a:latin typeface="Courier New"/>
                          <a:ea typeface="Courier New"/>
                          <a:cs typeface="Courier New"/>
                          <a:sym typeface="Courier New"/>
                        </a:rPr>
                        <a:t>0</a:t>
                      </a:r>
                      <a:endParaRPr sz="11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A31515"/>
                          </a:solidFill>
                          <a:latin typeface="Courier New"/>
                          <a:ea typeface="Courier New"/>
                          <a:cs typeface="Courier New"/>
                          <a:sym typeface="Courier New"/>
                        </a:rPr>
                        <a:t>'John'</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r h="434300">
                <a:tc>
                  <a:txBody>
                    <a:bodyPr/>
                    <a:lstStyle/>
                    <a:p>
                      <a:pPr indent="0" lvl="0" marL="0" rtl="0" algn="ctr">
                        <a:lnSpc>
                          <a:spcPct val="135714"/>
                        </a:lnSpc>
                        <a:spcBef>
                          <a:spcPts val="0"/>
                        </a:spcBef>
                        <a:spcAft>
                          <a:spcPts val="0"/>
                        </a:spcAft>
                        <a:buNone/>
                      </a:pPr>
                      <a:r>
                        <a:rPr lang="en-GB" sz="1650">
                          <a:highlight>
                            <a:srgbClr val="FFFFFE"/>
                          </a:highlight>
                          <a:latin typeface="Courier New"/>
                          <a:ea typeface="Courier New"/>
                          <a:cs typeface="Courier New"/>
                          <a:sym typeface="Courier New"/>
                        </a:rPr>
                        <a:t>1</a:t>
                      </a:r>
                      <a:endParaRPr sz="11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09885A"/>
                          </a:solidFill>
                          <a:latin typeface="Courier New"/>
                          <a:ea typeface="Courier New"/>
                          <a:cs typeface="Courier New"/>
                          <a:sym typeface="Courier New"/>
                        </a:rPr>
                        <a:t>1992</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r h="434300">
                <a:tc>
                  <a:txBody>
                    <a:bodyPr/>
                    <a:lstStyle/>
                    <a:p>
                      <a:pPr indent="0" lvl="0" marL="0" rtl="0" algn="ctr">
                        <a:lnSpc>
                          <a:spcPct val="135714"/>
                        </a:lnSpc>
                        <a:spcBef>
                          <a:spcPts val="0"/>
                        </a:spcBef>
                        <a:spcAft>
                          <a:spcPts val="0"/>
                        </a:spcAft>
                        <a:buNone/>
                      </a:pPr>
                      <a:r>
                        <a:rPr lang="en-GB" sz="1650">
                          <a:highlight>
                            <a:srgbClr val="FFFFFE"/>
                          </a:highlight>
                          <a:latin typeface="Courier New"/>
                          <a:ea typeface="Courier New"/>
                          <a:cs typeface="Courier New"/>
                          <a:sym typeface="Courier New"/>
                        </a:rPr>
                        <a:t>2</a:t>
                      </a:r>
                      <a:endParaRPr sz="11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09885A"/>
                          </a:solidFill>
                          <a:latin typeface="Courier New"/>
                          <a:ea typeface="Courier New"/>
                          <a:cs typeface="Courier New"/>
                          <a:sym typeface="Courier New"/>
                        </a:rPr>
                        <a:t>3.14</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r h="434300">
                <a:tc>
                  <a:txBody>
                    <a:bodyPr/>
                    <a:lstStyle/>
                    <a:p>
                      <a:pPr indent="0" lvl="0" marL="0" rtl="0" algn="ctr">
                        <a:lnSpc>
                          <a:spcPct val="135714"/>
                        </a:lnSpc>
                        <a:spcBef>
                          <a:spcPts val="0"/>
                        </a:spcBef>
                        <a:spcAft>
                          <a:spcPts val="0"/>
                        </a:spcAft>
                        <a:buNone/>
                      </a:pPr>
                      <a:r>
                        <a:rPr lang="en-GB" sz="1650">
                          <a:highlight>
                            <a:srgbClr val="FFFFFE"/>
                          </a:highlight>
                          <a:latin typeface="Courier New"/>
                          <a:ea typeface="Courier New"/>
                          <a:cs typeface="Courier New"/>
                          <a:sym typeface="Courier New"/>
                        </a:rPr>
                        <a:t>3</a:t>
                      </a:r>
                      <a:endParaRPr sz="11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0000FF"/>
                          </a:solidFill>
                          <a:latin typeface="Courier New"/>
                          <a:ea typeface="Courier New"/>
                          <a:cs typeface="Courier New"/>
                          <a:sym typeface="Courier New"/>
                        </a:rPr>
                        <a:t>True</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r h="426675">
                <a:tc>
                  <a:txBody>
                    <a:bodyPr/>
                    <a:lstStyle/>
                    <a:p>
                      <a:pPr indent="0" lvl="0" marL="0" rtl="0" algn="ctr">
                        <a:lnSpc>
                          <a:spcPct val="135714"/>
                        </a:lnSpc>
                        <a:spcBef>
                          <a:spcPts val="0"/>
                        </a:spcBef>
                        <a:spcAft>
                          <a:spcPts val="0"/>
                        </a:spcAft>
                        <a:buNone/>
                      </a:pPr>
                      <a:r>
                        <a:rPr lang="en-GB" sz="1650">
                          <a:highlight>
                            <a:srgbClr val="FFFFFE"/>
                          </a:highlight>
                          <a:latin typeface="Courier New"/>
                          <a:ea typeface="Courier New"/>
                          <a:cs typeface="Courier New"/>
                          <a:sym typeface="Courier New"/>
                        </a:rPr>
                        <a:t>4</a:t>
                      </a:r>
                      <a:endParaRPr sz="11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chemeClr val="dk1"/>
                        </a:buClr>
                        <a:buSzPts val="1100"/>
                        <a:buFont typeface="Arial"/>
                        <a:buNone/>
                      </a:pPr>
                      <a:r>
                        <a:rPr lang="en-GB" sz="1600">
                          <a:solidFill>
                            <a:schemeClr val="dk1"/>
                          </a:solidFill>
                          <a:latin typeface="Courier New"/>
                          <a:ea typeface="Courier New"/>
                          <a:cs typeface="Courier New"/>
                          <a:sym typeface="Courier New"/>
                        </a:rPr>
                        <a:t>[steve,David]</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bl>
          </a:graphicData>
        </a:graphic>
      </p:graphicFrame>
      <p:sp>
        <p:nvSpPr>
          <p:cNvPr id="140" name="Google Shape;140;p27"/>
          <p:cNvSpPr/>
          <p:nvPr/>
        </p:nvSpPr>
        <p:spPr>
          <a:xfrm rot="-5400000">
            <a:off x="1449600" y="1276475"/>
            <a:ext cx="283800" cy="799200"/>
          </a:xfrm>
          <a:prstGeom prst="rightBrace">
            <a:avLst>
              <a:gd fmla="val 50000" name="adj1"/>
              <a:gd fmla="val 52395"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txBox="1"/>
          <p:nvPr/>
        </p:nvSpPr>
        <p:spPr>
          <a:xfrm>
            <a:off x="1251275" y="1213850"/>
            <a:ext cx="6834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Index </a:t>
            </a:r>
            <a:endParaRPr>
              <a:latin typeface="Montserrat"/>
              <a:ea typeface="Montserrat"/>
              <a:cs typeface="Montserrat"/>
              <a:sym typeface="Montserrat"/>
            </a:endParaRPr>
          </a:p>
        </p:txBody>
      </p:sp>
      <p:graphicFrame>
        <p:nvGraphicFramePr>
          <p:cNvPr id="142" name="Google Shape;142;p27"/>
          <p:cNvGraphicFramePr/>
          <p:nvPr/>
        </p:nvGraphicFramePr>
        <p:xfrm>
          <a:off x="4686550" y="1812150"/>
          <a:ext cx="3000000" cy="3000000"/>
        </p:xfrm>
        <a:graphic>
          <a:graphicData uri="http://schemas.openxmlformats.org/drawingml/2006/table">
            <a:tbl>
              <a:tblPr>
                <a:noFill/>
                <a:tableStyleId>{FE96E884-006C-4208-846F-0F8B88768D01}</a:tableStyleId>
              </a:tblPr>
              <a:tblGrid>
                <a:gridCol w="1307850"/>
                <a:gridCol w="1975525"/>
              </a:tblGrid>
              <a:tr h="434300">
                <a:tc>
                  <a:txBody>
                    <a:bodyPr/>
                    <a:lstStyle/>
                    <a:p>
                      <a:pPr indent="0" lvl="0" marL="0" rtl="0" algn="ctr">
                        <a:lnSpc>
                          <a:spcPct val="135714"/>
                        </a:lnSpc>
                        <a:spcBef>
                          <a:spcPts val="0"/>
                        </a:spcBef>
                        <a:spcAft>
                          <a:spcPts val="0"/>
                        </a:spcAft>
                        <a:buNone/>
                      </a:pPr>
                      <a:r>
                        <a:rPr lang="en-GB" sz="1650">
                          <a:highlight>
                            <a:srgbClr val="FFFFFE"/>
                          </a:highlight>
                          <a:latin typeface="Courier New"/>
                          <a:ea typeface="Courier New"/>
                          <a:cs typeface="Courier New"/>
                          <a:sym typeface="Courier New"/>
                        </a:rPr>
                        <a:t>‘name’</a:t>
                      </a:r>
                      <a:endParaRPr sz="11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A31515"/>
                          </a:solidFill>
                          <a:latin typeface="Courier New"/>
                          <a:ea typeface="Courier New"/>
                          <a:cs typeface="Courier New"/>
                          <a:sym typeface="Courier New"/>
                        </a:rPr>
                        <a:t>'John'</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r h="434300">
                <a:tc>
                  <a:txBody>
                    <a:bodyPr/>
                    <a:lstStyle/>
                    <a:p>
                      <a:pPr indent="0" lvl="0" marL="0" rtl="0" algn="ctr">
                        <a:lnSpc>
                          <a:spcPct val="135714"/>
                        </a:lnSpc>
                        <a:spcBef>
                          <a:spcPts val="0"/>
                        </a:spcBef>
                        <a:spcAft>
                          <a:spcPts val="0"/>
                        </a:spcAft>
                        <a:buNone/>
                      </a:pPr>
                      <a:r>
                        <a:rPr lang="en-GB" sz="1650">
                          <a:highlight>
                            <a:srgbClr val="FFFFFE"/>
                          </a:highlight>
                          <a:latin typeface="Courier New"/>
                          <a:ea typeface="Courier New"/>
                          <a:cs typeface="Courier New"/>
                          <a:sym typeface="Courier New"/>
                        </a:rPr>
                        <a:t>‘year’</a:t>
                      </a:r>
                      <a:endParaRPr sz="11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09885A"/>
                          </a:solidFill>
                          <a:latin typeface="Courier New"/>
                          <a:ea typeface="Courier New"/>
                          <a:cs typeface="Courier New"/>
                          <a:sym typeface="Courier New"/>
                        </a:rPr>
                        <a:t>1992</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r h="434300">
                <a:tc>
                  <a:txBody>
                    <a:bodyPr/>
                    <a:lstStyle/>
                    <a:p>
                      <a:pPr indent="0" lvl="0" marL="0" rtl="0" algn="ctr">
                        <a:lnSpc>
                          <a:spcPct val="135714"/>
                        </a:lnSpc>
                        <a:spcBef>
                          <a:spcPts val="0"/>
                        </a:spcBef>
                        <a:spcAft>
                          <a:spcPts val="0"/>
                        </a:spcAft>
                        <a:buNone/>
                      </a:pPr>
                      <a:r>
                        <a:rPr lang="en-GB" sz="1650">
                          <a:highlight>
                            <a:srgbClr val="FFFFFE"/>
                          </a:highlight>
                          <a:latin typeface="Courier New"/>
                          <a:ea typeface="Courier New"/>
                          <a:cs typeface="Courier New"/>
                          <a:sym typeface="Courier New"/>
                        </a:rPr>
                        <a:t>‘score’</a:t>
                      </a:r>
                      <a:endParaRPr sz="11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09885A"/>
                          </a:solidFill>
                          <a:latin typeface="Courier New"/>
                          <a:ea typeface="Courier New"/>
                          <a:cs typeface="Courier New"/>
                          <a:sym typeface="Courier New"/>
                        </a:rPr>
                        <a:t>(</a:t>
                      </a:r>
                      <a:r>
                        <a:rPr lang="en-GB" sz="1600">
                          <a:solidFill>
                            <a:srgbClr val="09885A"/>
                          </a:solidFill>
                          <a:latin typeface="Courier New"/>
                          <a:ea typeface="Courier New"/>
                          <a:cs typeface="Courier New"/>
                          <a:sym typeface="Courier New"/>
                        </a:rPr>
                        <a:t>3.14, 80)</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r h="375350">
                <a:tc>
                  <a:txBody>
                    <a:bodyPr/>
                    <a:lstStyle/>
                    <a:p>
                      <a:pPr indent="0" lvl="0" marL="0" rtl="0" algn="ctr">
                        <a:lnSpc>
                          <a:spcPct val="135714"/>
                        </a:lnSpc>
                        <a:spcBef>
                          <a:spcPts val="0"/>
                        </a:spcBef>
                        <a:spcAft>
                          <a:spcPts val="0"/>
                        </a:spcAft>
                        <a:buNone/>
                      </a:pPr>
                      <a:r>
                        <a:rPr lang="en-GB" sz="1600">
                          <a:latin typeface="Courier New"/>
                          <a:ea typeface="Courier New"/>
                          <a:cs typeface="Courier New"/>
                          <a:sym typeface="Courier New"/>
                        </a:rPr>
                        <a:t>‘married’</a:t>
                      </a:r>
                      <a:endParaRPr sz="16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0000FF"/>
                          </a:solidFill>
                          <a:latin typeface="Courier New"/>
                          <a:ea typeface="Courier New"/>
                          <a:cs typeface="Courier New"/>
                          <a:sym typeface="Courier New"/>
                        </a:rPr>
                        <a:t>True</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r h="434300">
                <a:tc>
                  <a:txBody>
                    <a:bodyPr/>
                    <a:lstStyle/>
                    <a:p>
                      <a:pPr indent="0" lvl="0" marL="0" rtl="0" algn="ctr">
                        <a:lnSpc>
                          <a:spcPct val="135714"/>
                        </a:lnSpc>
                        <a:spcBef>
                          <a:spcPts val="0"/>
                        </a:spcBef>
                        <a:spcAft>
                          <a:spcPts val="0"/>
                        </a:spcAft>
                        <a:buNone/>
                      </a:pPr>
                      <a:r>
                        <a:rPr lang="en-GB" sz="1600">
                          <a:latin typeface="Courier New"/>
                          <a:ea typeface="Courier New"/>
                          <a:cs typeface="Courier New"/>
                          <a:sym typeface="Courier New"/>
                        </a:rPr>
                        <a:t>‘child’</a:t>
                      </a:r>
                      <a:endParaRPr sz="1600">
                        <a:latin typeface="Courier New"/>
                        <a:ea typeface="Courier New"/>
                        <a:cs typeface="Courier New"/>
                        <a:sym typeface="Courier New"/>
                      </a:endParaRPr>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ctr">
                        <a:lnSpc>
                          <a:spcPct val="135714"/>
                        </a:lnSpc>
                        <a:spcBef>
                          <a:spcPts val="0"/>
                        </a:spcBef>
                        <a:spcAft>
                          <a:spcPts val="0"/>
                        </a:spcAft>
                        <a:buClr>
                          <a:srgbClr val="000000"/>
                        </a:buClr>
                        <a:buSzPts val="1100"/>
                        <a:buFont typeface="Arial"/>
                        <a:buNone/>
                      </a:pPr>
                      <a:r>
                        <a:rPr lang="en-GB" sz="1600">
                          <a:solidFill>
                            <a:srgbClr val="000000"/>
                          </a:solidFill>
                          <a:latin typeface="Courier New"/>
                          <a:ea typeface="Courier New"/>
                          <a:cs typeface="Courier New"/>
                          <a:sym typeface="Courier New"/>
                        </a:rPr>
                        <a:t>[</a:t>
                      </a:r>
                      <a:r>
                        <a:rPr lang="en-GB" sz="1600">
                          <a:latin typeface="Courier New"/>
                          <a:ea typeface="Courier New"/>
                          <a:cs typeface="Courier New"/>
                          <a:sym typeface="Courier New"/>
                        </a:rPr>
                        <a:t>steve</a:t>
                      </a:r>
                      <a:r>
                        <a:rPr lang="en-GB" sz="1600">
                          <a:solidFill>
                            <a:srgbClr val="000000"/>
                          </a:solidFill>
                          <a:latin typeface="Courier New"/>
                          <a:ea typeface="Courier New"/>
                          <a:cs typeface="Courier New"/>
                          <a:sym typeface="Courier New"/>
                        </a:rPr>
                        <a:t>,</a:t>
                      </a:r>
                      <a:r>
                        <a:rPr lang="en-GB" sz="1600">
                          <a:latin typeface="Courier New"/>
                          <a:ea typeface="Courier New"/>
                          <a:cs typeface="Courier New"/>
                          <a:sym typeface="Courier New"/>
                        </a:rPr>
                        <a:t>David</a:t>
                      </a:r>
                      <a:r>
                        <a:rPr lang="en-GB" sz="1600">
                          <a:solidFill>
                            <a:srgbClr val="000000"/>
                          </a:solidFill>
                          <a:latin typeface="Courier New"/>
                          <a:ea typeface="Courier New"/>
                          <a:cs typeface="Courier New"/>
                          <a:sym typeface="Courier New"/>
                        </a:rPr>
                        <a:t>]</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FDBA4D"/>
                    </a:solidFill>
                  </a:tcPr>
                </a:tc>
              </a:tr>
            </a:tbl>
          </a:graphicData>
        </a:graphic>
      </p:graphicFrame>
      <p:sp>
        <p:nvSpPr>
          <p:cNvPr id="143" name="Google Shape;143;p27"/>
          <p:cNvSpPr/>
          <p:nvPr/>
        </p:nvSpPr>
        <p:spPr>
          <a:xfrm rot="-5400000">
            <a:off x="5185675" y="1027325"/>
            <a:ext cx="283800" cy="1297500"/>
          </a:xfrm>
          <a:prstGeom prst="rightBrace">
            <a:avLst>
              <a:gd fmla="val 50000" name="adj1"/>
              <a:gd fmla="val 52395"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27"/>
          <p:cNvSpPr txBox="1"/>
          <p:nvPr/>
        </p:nvSpPr>
        <p:spPr>
          <a:xfrm>
            <a:off x="4985075" y="1213850"/>
            <a:ext cx="6834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Keys</a:t>
            </a:r>
            <a:endParaRPr>
              <a:latin typeface="Montserrat"/>
              <a:ea typeface="Montserrat"/>
              <a:cs typeface="Montserrat"/>
              <a:sym typeface="Montserrat"/>
            </a:endParaRPr>
          </a:p>
        </p:txBody>
      </p:sp>
      <p:sp>
        <p:nvSpPr>
          <p:cNvPr id="145" name="Google Shape;145;p27"/>
          <p:cNvSpPr/>
          <p:nvPr/>
        </p:nvSpPr>
        <p:spPr>
          <a:xfrm rot="-5400000">
            <a:off x="6833025" y="682325"/>
            <a:ext cx="283800" cy="1987500"/>
          </a:xfrm>
          <a:prstGeom prst="rightBrace">
            <a:avLst>
              <a:gd fmla="val 50000" name="adj1"/>
              <a:gd fmla="val 52395" name="adj2"/>
            </a:avLst>
          </a:prstGeom>
          <a:noFill/>
          <a:ln cap="flat" cmpd="sng" w="19050">
            <a:solidFill>
              <a:srgbClr val="2074B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7"/>
          <p:cNvSpPr txBox="1"/>
          <p:nvPr/>
        </p:nvSpPr>
        <p:spPr>
          <a:xfrm>
            <a:off x="6585275" y="1213850"/>
            <a:ext cx="8274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rgbClr val="2074B9"/>
                </a:solidFill>
                <a:latin typeface="Montserrat"/>
                <a:ea typeface="Montserrat"/>
                <a:cs typeface="Montserrat"/>
                <a:sym typeface="Montserrat"/>
              </a:rPr>
              <a:t>Values</a:t>
            </a:r>
            <a:endParaRPr>
              <a:solidFill>
                <a:srgbClr val="2074B9"/>
              </a:solidFill>
              <a:latin typeface="Montserrat"/>
              <a:ea typeface="Montserrat"/>
              <a:cs typeface="Montserrat"/>
              <a:sym typeface="Montserrat"/>
            </a:endParaRPr>
          </a:p>
        </p:txBody>
      </p:sp>
      <p:sp>
        <p:nvSpPr>
          <p:cNvPr id="147" name="Google Shape;147;p27"/>
          <p:cNvSpPr txBox="1"/>
          <p:nvPr/>
        </p:nvSpPr>
        <p:spPr>
          <a:xfrm>
            <a:off x="1158925" y="1828050"/>
            <a:ext cx="799200" cy="21639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8" name="Google Shape;148;p27"/>
          <p:cNvSpPr txBox="1"/>
          <p:nvPr/>
        </p:nvSpPr>
        <p:spPr>
          <a:xfrm>
            <a:off x="4678025" y="1787438"/>
            <a:ext cx="1297500" cy="21639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49" name="Google Shape;149;p27"/>
          <p:cNvSpPr txBox="1"/>
          <p:nvPr/>
        </p:nvSpPr>
        <p:spPr>
          <a:xfrm>
            <a:off x="5959525" y="1828050"/>
            <a:ext cx="1987500" cy="2163900"/>
          </a:xfrm>
          <a:prstGeom prst="rect">
            <a:avLst/>
          </a:prstGeom>
          <a:noFill/>
          <a:ln cap="flat" cmpd="sng" w="28575">
            <a:solidFill>
              <a:srgbClr val="2074B9"/>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50" name="Google Shape;150;p27"/>
          <p:cNvSpPr txBox="1"/>
          <p:nvPr/>
        </p:nvSpPr>
        <p:spPr>
          <a:xfrm>
            <a:off x="1123688" y="943038"/>
            <a:ext cx="2767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Montserrat"/>
                <a:ea typeface="Montserrat"/>
                <a:cs typeface="Montserrat"/>
                <a:sym typeface="Montserrat"/>
              </a:rPr>
              <a:t>List</a:t>
            </a:r>
            <a:endParaRPr b="1" sz="1600">
              <a:latin typeface="Montserrat"/>
              <a:ea typeface="Montserrat"/>
              <a:cs typeface="Montserrat"/>
              <a:sym typeface="Montserrat"/>
            </a:endParaRPr>
          </a:p>
        </p:txBody>
      </p:sp>
      <p:sp>
        <p:nvSpPr>
          <p:cNvPr id="151" name="Google Shape;151;p27"/>
          <p:cNvSpPr txBox="1"/>
          <p:nvPr/>
        </p:nvSpPr>
        <p:spPr>
          <a:xfrm>
            <a:off x="4831225" y="871275"/>
            <a:ext cx="2767200" cy="431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600">
                <a:latin typeface="Montserrat"/>
                <a:ea typeface="Montserrat"/>
                <a:cs typeface="Montserrat"/>
                <a:sym typeface="Montserrat"/>
              </a:rPr>
              <a:t>Dictionary</a:t>
            </a:r>
            <a:endParaRPr b="1" sz="1600">
              <a:latin typeface="Montserrat"/>
              <a:ea typeface="Montserrat"/>
              <a:cs typeface="Montserrat"/>
              <a:sym typeface="Montserrat"/>
            </a:endParaRPr>
          </a:p>
        </p:txBody>
      </p:sp>
      <p:sp>
        <p:nvSpPr>
          <p:cNvPr id="152" name="Google Shape;152;p27"/>
          <p:cNvSpPr txBox="1"/>
          <p:nvPr/>
        </p:nvSpPr>
        <p:spPr>
          <a:xfrm>
            <a:off x="4752475" y="4241125"/>
            <a:ext cx="31134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GB" sz="1600">
                <a:latin typeface="Montserrat"/>
                <a:ea typeface="Montserrat"/>
                <a:cs typeface="Montserrat"/>
                <a:sym typeface="Montserrat"/>
              </a:rPr>
              <a:t>&gt;&gt;&gt; Dictionary[‘name’]</a:t>
            </a:r>
            <a:endParaRPr b="1" i="1" sz="1600">
              <a:latin typeface="Montserrat"/>
              <a:ea typeface="Montserrat"/>
              <a:cs typeface="Montserrat"/>
              <a:sym typeface="Montserrat"/>
            </a:endParaRPr>
          </a:p>
          <a:p>
            <a:pPr indent="0" lvl="0" marL="0" rtl="0" algn="l">
              <a:spcBef>
                <a:spcPts val="0"/>
              </a:spcBef>
              <a:spcAft>
                <a:spcPts val="0"/>
              </a:spcAft>
              <a:buNone/>
            </a:pPr>
            <a:r>
              <a:rPr lang="en-GB" sz="1600">
                <a:latin typeface="Montserrat"/>
                <a:ea typeface="Montserrat"/>
                <a:cs typeface="Montserrat"/>
                <a:sym typeface="Montserrat"/>
              </a:rPr>
              <a:t> ‘John’</a:t>
            </a:r>
            <a:endParaRPr sz="1600">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par>
                                <p:cTn fill="hold" nodeType="with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par>
                                <p:cTn fill="hold" nodeType="withEffect" presetClass="entr" presetID="10" presetSubtype="0">
                                  <p:stCondLst>
                                    <p:cond delay="0"/>
                                  </p:stCondLst>
                                  <p:childTnLst>
                                    <p:set>
                                      <p:cBhvr>
                                        <p:cTn dur="1" fill="hold">
                                          <p:stCondLst>
                                            <p:cond delay="0"/>
                                          </p:stCondLst>
                                        </p:cTn>
                                        <p:tgtEl>
                                          <p:spTgt spid="141"/>
                                        </p:tgtEl>
                                        <p:attrNameLst>
                                          <p:attrName>style.visibility</p:attrName>
                                        </p:attrNameLst>
                                      </p:cBhvr>
                                      <p:to>
                                        <p:strVal val="visible"/>
                                      </p:to>
                                    </p:set>
                                    <p:animEffect filter="fade" transition="in">
                                      <p:cBhvr>
                                        <p:cTn dur="1000"/>
                                        <p:tgtEl>
                                          <p:spTgt spid="1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7"/>
                                        </p:tgtEl>
                                      </p:cBhvr>
                                    </p:animEffect>
                                    <p:set>
                                      <p:cBhvr>
                                        <p:cTn dur="1" fill="hold">
                                          <p:stCondLst>
                                            <p:cond delay="1000"/>
                                          </p:stCondLst>
                                        </p:cTn>
                                        <p:tgtEl>
                                          <p:spTgt spid="14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8"/>
                                        </p:tgtEl>
                                        <p:attrNameLst>
                                          <p:attrName>style.visibility</p:attrName>
                                        </p:attrNameLst>
                                      </p:cBhvr>
                                      <p:to>
                                        <p:strVal val="visible"/>
                                      </p:to>
                                    </p:set>
                                    <p:animEffect filter="fade" transition="in">
                                      <p:cBhvr>
                                        <p:cTn dur="1000"/>
                                        <p:tgtEl>
                                          <p:spTgt spid="148"/>
                                        </p:tgtEl>
                                      </p:cBhvr>
                                    </p:animEffect>
                                  </p:childTnLst>
                                </p:cTn>
                              </p:par>
                              <p:par>
                                <p:cTn fill="hold" nodeType="withEffect" presetClass="entr" presetID="10" presetSubtype="0">
                                  <p:stCondLst>
                                    <p:cond delay="0"/>
                                  </p:stCondLst>
                                  <p:childTnLst>
                                    <p:set>
                                      <p:cBhvr>
                                        <p:cTn dur="1" fill="hold">
                                          <p:stCondLst>
                                            <p:cond delay="0"/>
                                          </p:stCondLst>
                                        </p:cTn>
                                        <p:tgtEl>
                                          <p:spTgt spid="143"/>
                                        </p:tgtEl>
                                        <p:attrNameLst>
                                          <p:attrName>style.visibility</p:attrName>
                                        </p:attrNameLst>
                                      </p:cBhvr>
                                      <p:to>
                                        <p:strVal val="visible"/>
                                      </p:to>
                                    </p:set>
                                    <p:animEffect filter="fade" transition="in">
                                      <p:cBhvr>
                                        <p:cTn dur="1000"/>
                                        <p:tgtEl>
                                          <p:spTgt spid="143"/>
                                        </p:tgtEl>
                                      </p:cBhvr>
                                    </p:animEffect>
                                  </p:childTnLst>
                                </p:cTn>
                              </p:par>
                              <p:par>
                                <p:cTn fill="hold" nodeType="with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10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48"/>
                                        </p:tgtEl>
                                      </p:cBhvr>
                                    </p:animEffect>
                                    <p:set>
                                      <p:cBhvr>
                                        <p:cTn dur="1" fill="hold">
                                          <p:stCondLst>
                                            <p:cond delay="1000"/>
                                          </p:stCondLst>
                                        </p:cTn>
                                        <p:tgtEl>
                                          <p:spTgt spid="14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1000"/>
                                        <p:tgtEl>
                                          <p:spTgt spid="145"/>
                                        </p:tgtEl>
                                      </p:cBhvr>
                                    </p:animEffect>
                                  </p:childTnLst>
                                </p:cTn>
                              </p:par>
                              <p:par>
                                <p:cTn fill="hold" nodeType="withEffect" presetClass="entr" presetID="10" presetSubtype="0">
                                  <p:stCondLst>
                                    <p:cond delay="0"/>
                                  </p:stCondLst>
                                  <p:childTnLst>
                                    <p:set>
                                      <p:cBhvr>
                                        <p:cTn dur="1" fill="hold">
                                          <p:stCondLst>
                                            <p:cond delay="0"/>
                                          </p:stCondLst>
                                        </p:cTn>
                                        <p:tgtEl>
                                          <p:spTgt spid="149"/>
                                        </p:tgtEl>
                                        <p:attrNameLst>
                                          <p:attrName>style.visibility</p:attrName>
                                        </p:attrNameLst>
                                      </p:cBhvr>
                                      <p:to>
                                        <p:strVal val="visible"/>
                                      </p:to>
                                    </p:set>
                                    <p:animEffect filter="fade" transition="in">
                                      <p:cBhvr>
                                        <p:cTn dur="1000"/>
                                        <p:tgtEl>
                                          <p:spTgt spid="149"/>
                                        </p:tgtEl>
                                      </p:cBhvr>
                                    </p:animEffect>
                                  </p:childTnLst>
                                </p:cTn>
                              </p:par>
                              <p:par>
                                <p:cTn fill="hold" nodeType="with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10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Accessing Elements, Keys &amp; Values </a:t>
            </a:r>
            <a:endParaRPr/>
          </a:p>
        </p:txBody>
      </p:sp>
      <p:sp>
        <p:nvSpPr>
          <p:cNvPr id="158" name="Google Shape;158;p28"/>
          <p:cNvSpPr txBox="1"/>
          <p:nvPr/>
        </p:nvSpPr>
        <p:spPr>
          <a:xfrm>
            <a:off x="304800" y="1143000"/>
            <a:ext cx="8765100" cy="5727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800">
                <a:solidFill>
                  <a:schemeClr val="dk1"/>
                </a:solidFill>
                <a:highlight>
                  <a:srgbClr val="FFFFFE"/>
                </a:highlight>
                <a:latin typeface="Courier New"/>
                <a:ea typeface="Courier New"/>
                <a:cs typeface="Courier New"/>
                <a:sym typeface="Courier New"/>
              </a:rPr>
              <a:t>dic = {</a:t>
            </a:r>
            <a:r>
              <a:rPr lang="en-GB" sz="1800">
                <a:solidFill>
                  <a:srgbClr val="A31515"/>
                </a:solidFill>
                <a:highlight>
                  <a:srgbClr val="FFFFFE"/>
                </a:highlight>
                <a:latin typeface="Courier New"/>
                <a:ea typeface="Courier New"/>
                <a:cs typeface="Courier New"/>
                <a:sym typeface="Courier New"/>
              </a:rPr>
              <a:t>'a'</a:t>
            </a:r>
            <a:r>
              <a:rPr lang="en-GB" sz="1800">
                <a:solidFill>
                  <a:schemeClr val="dk1"/>
                </a:solidFill>
                <a:highlight>
                  <a:srgbClr val="FFFFFE"/>
                </a:highlight>
                <a:latin typeface="Courier New"/>
                <a:ea typeface="Courier New"/>
                <a:cs typeface="Courier New"/>
                <a:sym typeface="Courier New"/>
              </a:rPr>
              <a:t>: [</a:t>
            </a:r>
            <a:r>
              <a:rPr lang="en-GB" sz="1800">
                <a:solidFill>
                  <a:srgbClr val="09885A"/>
                </a:solidFill>
                <a:highlight>
                  <a:srgbClr val="FFFFFE"/>
                </a:highlight>
                <a:latin typeface="Courier New"/>
                <a:ea typeface="Courier New"/>
                <a:cs typeface="Courier New"/>
                <a:sym typeface="Courier New"/>
              </a:rPr>
              <a:t>0</a:t>
            </a:r>
            <a:r>
              <a:rPr lang="en-GB" sz="1800">
                <a:solidFill>
                  <a:schemeClr val="dk1"/>
                </a:solidFill>
                <a:highlight>
                  <a:srgbClr val="FFFFFE"/>
                </a:highlight>
                <a:latin typeface="Courier New"/>
                <a:ea typeface="Courier New"/>
                <a:cs typeface="Courier New"/>
                <a:sym typeface="Courier New"/>
              </a:rPr>
              <a:t>, </a:t>
            </a:r>
            <a:r>
              <a:rPr lang="en-GB" sz="1800">
                <a:solidFill>
                  <a:srgbClr val="09885A"/>
                </a:solidFill>
                <a:highlight>
                  <a:srgbClr val="FFFFFE"/>
                </a:highlight>
                <a:latin typeface="Courier New"/>
                <a:ea typeface="Courier New"/>
                <a:cs typeface="Courier New"/>
                <a:sym typeface="Courier New"/>
              </a:rPr>
              <a:t>1</a:t>
            </a:r>
            <a:r>
              <a:rPr lang="en-GB" sz="1800">
                <a:solidFill>
                  <a:schemeClr val="dk1"/>
                </a:solidFill>
                <a:highlight>
                  <a:srgbClr val="FFFFFE"/>
                </a:highlight>
                <a:latin typeface="Courier New"/>
                <a:ea typeface="Courier New"/>
                <a:cs typeface="Courier New"/>
                <a:sym typeface="Courier New"/>
              </a:rPr>
              <a:t>], </a:t>
            </a:r>
            <a:r>
              <a:rPr lang="en-GB" sz="1800">
                <a:solidFill>
                  <a:srgbClr val="09885A"/>
                </a:solidFill>
                <a:highlight>
                  <a:srgbClr val="FFFFFE"/>
                </a:highlight>
                <a:latin typeface="Courier New"/>
                <a:ea typeface="Courier New"/>
                <a:cs typeface="Courier New"/>
                <a:sym typeface="Courier New"/>
              </a:rPr>
              <a:t>1</a:t>
            </a:r>
            <a:r>
              <a:rPr lang="en-GB" sz="1800">
                <a:solidFill>
                  <a:schemeClr val="dk1"/>
                </a:solidFill>
                <a:highlight>
                  <a:srgbClr val="FFFFFE"/>
                </a:highlight>
                <a:latin typeface="Courier New"/>
                <a:ea typeface="Courier New"/>
                <a:cs typeface="Courier New"/>
                <a:sym typeface="Courier New"/>
              </a:rPr>
              <a:t>: </a:t>
            </a:r>
            <a:r>
              <a:rPr lang="en-GB" sz="1800">
                <a:solidFill>
                  <a:srgbClr val="A31515"/>
                </a:solidFill>
                <a:highlight>
                  <a:srgbClr val="FFFFFE"/>
                </a:highlight>
                <a:latin typeface="Courier New"/>
                <a:ea typeface="Courier New"/>
                <a:cs typeface="Courier New"/>
                <a:sym typeface="Courier New"/>
              </a:rPr>
              <a:t>'b'</a:t>
            </a:r>
            <a:r>
              <a:rPr lang="en-GB" sz="1800">
                <a:solidFill>
                  <a:schemeClr val="dk1"/>
                </a:solidFill>
                <a:highlight>
                  <a:srgbClr val="FFFFFE"/>
                </a:highlight>
                <a:latin typeface="Courier New"/>
                <a:ea typeface="Courier New"/>
                <a:cs typeface="Courier New"/>
                <a:sym typeface="Courier New"/>
              </a:rPr>
              <a:t>, </a:t>
            </a:r>
            <a:r>
              <a:rPr lang="en-GB" sz="1800">
                <a:solidFill>
                  <a:srgbClr val="0000FF"/>
                </a:solidFill>
                <a:highlight>
                  <a:srgbClr val="FFFFFE"/>
                </a:highlight>
                <a:latin typeface="Courier New"/>
                <a:ea typeface="Courier New"/>
                <a:cs typeface="Courier New"/>
                <a:sym typeface="Courier New"/>
              </a:rPr>
              <a:t>True</a:t>
            </a:r>
            <a:r>
              <a:rPr lang="en-GB" sz="1800">
                <a:solidFill>
                  <a:schemeClr val="dk1"/>
                </a:solidFill>
                <a:highlight>
                  <a:srgbClr val="FFFFFE"/>
                </a:highlight>
                <a:latin typeface="Courier New"/>
                <a:ea typeface="Courier New"/>
                <a:cs typeface="Courier New"/>
                <a:sym typeface="Courier New"/>
              </a:rPr>
              <a:t>: </a:t>
            </a:r>
            <a:r>
              <a:rPr lang="en-GB" sz="1800">
                <a:solidFill>
                  <a:srgbClr val="A31515"/>
                </a:solidFill>
                <a:highlight>
                  <a:srgbClr val="FFFFFE"/>
                </a:highlight>
                <a:latin typeface="Courier New"/>
                <a:ea typeface="Courier New"/>
                <a:cs typeface="Courier New"/>
                <a:sym typeface="Courier New"/>
              </a:rPr>
              <a:t>'c'</a:t>
            </a:r>
            <a:r>
              <a:rPr lang="en-GB" sz="1800">
                <a:solidFill>
                  <a:schemeClr val="dk1"/>
                </a:solidFill>
                <a:highlight>
                  <a:srgbClr val="FFFFFE"/>
                </a:highlight>
                <a:latin typeface="Courier New"/>
                <a:ea typeface="Courier New"/>
                <a:cs typeface="Courier New"/>
                <a:sym typeface="Courier New"/>
              </a:rPr>
              <a:t>, (</a:t>
            </a:r>
            <a:r>
              <a:rPr lang="en-GB" sz="1800">
                <a:solidFill>
                  <a:srgbClr val="09885A"/>
                </a:solidFill>
                <a:highlight>
                  <a:srgbClr val="FFFFFE"/>
                </a:highlight>
                <a:latin typeface="Courier New"/>
                <a:ea typeface="Courier New"/>
                <a:cs typeface="Courier New"/>
                <a:sym typeface="Courier New"/>
              </a:rPr>
              <a:t>1</a:t>
            </a:r>
            <a:r>
              <a:rPr lang="en-GB" sz="1800">
                <a:solidFill>
                  <a:schemeClr val="dk1"/>
                </a:solidFill>
                <a:highlight>
                  <a:srgbClr val="FFFFFE"/>
                </a:highlight>
                <a:latin typeface="Courier New"/>
                <a:ea typeface="Courier New"/>
                <a:cs typeface="Courier New"/>
                <a:sym typeface="Courier New"/>
              </a:rPr>
              <a:t>, (</a:t>
            </a:r>
            <a:r>
              <a:rPr lang="en-GB" sz="1800">
                <a:solidFill>
                  <a:srgbClr val="990000"/>
                </a:solidFill>
                <a:highlight>
                  <a:srgbClr val="FFFFFE"/>
                </a:highlight>
                <a:latin typeface="Courier New"/>
                <a:ea typeface="Courier New"/>
                <a:cs typeface="Courier New"/>
                <a:sym typeface="Courier New"/>
              </a:rPr>
              <a:t>‘x’</a:t>
            </a:r>
            <a:r>
              <a:rPr lang="en-GB" sz="1800">
                <a:solidFill>
                  <a:schemeClr val="dk1"/>
                </a:solidFill>
                <a:highlight>
                  <a:srgbClr val="FFFFFE"/>
                </a:highlight>
                <a:latin typeface="Courier New"/>
                <a:ea typeface="Courier New"/>
                <a:cs typeface="Courier New"/>
                <a:sym typeface="Courier New"/>
              </a:rPr>
              <a:t>, </a:t>
            </a:r>
            <a:r>
              <a:rPr lang="en-GB" sz="1800">
                <a:solidFill>
                  <a:srgbClr val="0000FF"/>
                </a:solidFill>
                <a:highlight>
                  <a:srgbClr val="FFFFFE"/>
                </a:highlight>
                <a:latin typeface="Courier New"/>
                <a:ea typeface="Courier New"/>
                <a:cs typeface="Courier New"/>
                <a:sym typeface="Courier New"/>
              </a:rPr>
              <a:t>False</a:t>
            </a:r>
            <a:r>
              <a:rPr lang="en-GB" sz="1800">
                <a:solidFill>
                  <a:schemeClr val="dk1"/>
                </a:solidFill>
                <a:highlight>
                  <a:srgbClr val="FFFFFE"/>
                </a:highlight>
                <a:latin typeface="Courier New"/>
                <a:ea typeface="Courier New"/>
                <a:cs typeface="Courier New"/>
                <a:sym typeface="Courier New"/>
              </a:rPr>
              <a:t>)): </a:t>
            </a:r>
            <a:r>
              <a:rPr lang="en-GB" sz="1800">
                <a:solidFill>
                  <a:srgbClr val="990000"/>
                </a:solidFill>
                <a:highlight>
                  <a:srgbClr val="FFFFFE"/>
                </a:highlight>
                <a:latin typeface="Courier New"/>
                <a:ea typeface="Courier New"/>
                <a:cs typeface="Courier New"/>
                <a:sym typeface="Courier New"/>
              </a:rPr>
              <a:t>‘d’</a:t>
            </a:r>
            <a:r>
              <a:rPr lang="en-GB" sz="1800">
                <a:solidFill>
                  <a:schemeClr val="dk1"/>
                </a:solidFill>
                <a:highlight>
                  <a:srgbClr val="FFFFFE"/>
                </a:highlight>
                <a:latin typeface="Courier New"/>
                <a:ea typeface="Courier New"/>
                <a:cs typeface="Courier New"/>
                <a:sym typeface="Courier New"/>
              </a:rPr>
              <a:t>}</a:t>
            </a:r>
            <a:endParaRPr sz="1800">
              <a:solidFill>
                <a:schemeClr val="dk1"/>
              </a:solidFill>
              <a:highlight>
                <a:srgbClr val="FFFFFE"/>
              </a:highlight>
              <a:latin typeface="Courier New"/>
              <a:ea typeface="Courier New"/>
              <a:cs typeface="Courier New"/>
              <a:sym typeface="Courier New"/>
            </a:endParaRPr>
          </a:p>
        </p:txBody>
      </p:sp>
      <p:sp>
        <p:nvSpPr>
          <p:cNvPr id="159" name="Google Shape;159;p28"/>
          <p:cNvSpPr txBox="1"/>
          <p:nvPr/>
        </p:nvSpPr>
        <p:spPr>
          <a:xfrm>
            <a:off x="838200" y="1788700"/>
            <a:ext cx="41208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Courier New"/>
                <a:ea typeface="Courier New"/>
                <a:cs typeface="Courier New"/>
                <a:sym typeface="Courier New"/>
              </a:rPr>
              <a:t>name_of_dictionary[key]</a:t>
            </a:r>
            <a:endParaRPr sz="1900">
              <a:latin typeface="Courier New"/>
              <a:ea typeface="Courier New"/>
              <a:cs typeface="Courier New"/>
              <a:sym typeface="Courier New"/>
            </a:endParaRPr>
          </a:p>
          <a:p>
            <a:pPr indent="457200" lvl="0" marL="914400" rtl="0" algn="l">
              <a:spcBef>
                <a:spcPts val="0"/>
              </a:spcBef>
              <a:spcAft>
                <a:spcPts val="0"/>
              </a:spcAft>
              <a:buNone/>
            </a:pPr>
            <a:r>
              <a:rPr lang="en-GB" sz="1900">
                <a:latin typeface="Courier New"/>
                <a:ea typeface="Courier New"/>
                <a:cs typeface="Courier New"/>
                <a:sym typeface="Courier New"/>
              </a:rPr>
              <a:t>Or</a:t>
            </a:r>
            <a:endParaRPr sz="1900">
              <a:latin typeface="Courier New"/>
              <a:ea typeface="Courier New"/>
              <a:cs typeface="Courier New"/>
              <a:sym typeface="Courier New"/>
            </a:endParaRPr>
          </a:p>
          <a:p>
            <a:pPr indent="0" lvl="0" marL="0" rtl="0" algn="l">
              <a:spcBef>
                <a:spcPts val="0"/>
              </a:spcBef>
              <a:spcAft>
                <a:spcPts val="0"/>
              </a:spcAft>
              <a:buNone/>
            </a:pPr>
            <a:r>
              <a:rPr lang="en-GB" sz="1900">
                <a:latin typeface="Courier New"/>
                <a:ea typeface="Courier New"/>
                <a:cs typeface="Courier New"/>
                <a:sym typeface="Courier New"/>
              </a:rPr>
              <a:t>name_of_dictionary.get(key)</a:t>
            </a:r>
            <a:endParaRPr sz="1900">
              <a:latin typeface="Courier New"/>
              <a:ea typeface="Courier New"/>
              <a:cs typeface="Courier New"/>
              <a:sym typeface="Courier New"/>
            </a:endParaRPr>
          </a:p>
        </p:txBody>
      </p:sp>
      <p:sp>
        <p:nvSpPr>
          <p:cNvPr id="160" name="Google Shape;160;p28"/>
          <p:cNvSpPr txBox="1"/>
          <p:nvPr/>
        </p:nvSpPr>
        <p:spPr>
          <a:xfrm>
            <a:off x="6184225" y="1788700"/>
            <a:ext cx="21045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Courier New"/>
                <a:ea typeface="Courier New"/>
                <a:cs typeface="Courier New"/>
                <a:sym typeface="Courier New"/>
              </a:rPr>
              <a:t>dic</a:t>
            </a:r>
            <a:r>
              <a:rPr lang="en-GB" sz="1900">
                <a:latin typeface="Courier New"/>
                <a:ea typeface="Courier New"/>
                <a:cs typeface="Courier New"/>
                <a:sym typeface="Courier New"/>
              </a:rPr>
              <a:t>[</a:t>
            </a:r>
            <a:r>
              <a:rPr lang="en-GB" sz="1900">
                <a:solidFill>
                  <a:srgbClr val="990000"/>
                </a:solidFill>
                <a:latin typeface="Courier New"/>
                <a:ea typeface="Courier New"/>
                <a:cs typeface="Courier New"/>
                <a:sym typeface="Courier New"/>
              </a:rPr>
              <a:t>‘a’</a:t>
            </a:r>
            <a:r>
              <a:rPr lang="en-GB" sz="1900">
                <a:latin typeface="Courier New"/>
                <a:ea typeface="Courier New"/>
                <a:cs typeface="Courier New"/>
                <a:sym typeface="Courier New"/>
              </a:rPr>
              <a:t>]</a:t>
            </a:r>
            <a:endParaRPr sz="1900">
              <a:latin typeface="Courier New"/>
              <a:ea typeface="Courier New"/>
              <a:cs typeface="Courier New"/>
              <a:sym typeface="Courier New"/>
            </a:endParaRPr>
          </a:p>
          <a:p>
            <a:pPr indent="0" lvl="0" marL="457200" rtl="0" algn="l">
              <a:spcBef>
                <a:spcPts val="0"/>
              </a:spcBef>
              <a:spcAft>
                <a:spcPts val="0"/>
              </a:spcAft>
              <a:buNone/>
            </a:pPr>
            <a:r>
              <a:rPr lang="en-GB" sz="1900">
                <a:latin typeface="Courier New"/>
                <a:ea typeface="Courier New"/>
                <a:cs typeface="Courier New"/>
                <a:sym typeface="Courier New"/>
              </a:rPr>
              <a:t>Or</a:t>
            </a:r>
            <a:endParaRPr sz="1900">
              <a:latin typeface="Courier New"/>
              <a:ea typeface="Courier New"/>
              <a:cs typeface="Courier New"/>
              <a:sym typeface="Courier New"/>
            </a:endParaRPr>
          </a:p>
          <a:p>
            <a:pPr indent="0" lvl="0" marL="0" rtl="0" algn="l">
              <a:spcBef>
                <a:spcPts val="0"/>
              </a:spcBef>
              <a:spcAft>
                <a:spcPts val="0"/>
              </a:spcAft>
              <a:buNone/>
            </a:pPr>
            <a:r>
              <a:rPr lang="en-GB" sz="1900">
                <a:latin typeface="Courier New"/>
                <a:ea typeface="Courier New"/>
                <a:cs typeface="Courier New"/>
                <a:sym typeface="Courier New"/>
              </a:rPr>
              <a:t>dic.get(</a:t>
            </a:r>
            <a:r>
              <a:rPr lang="en-GB" sz="1900">
                <a:solidFill>
                  <a:srgbClr val="990000"/>
                </a:solidFill>
                <a:latin typeface="Courier New"/>
                <a:ea typeface="Courier New"/>
                <a:cs typeface="Courier New"/>
                <a:sym typeface="Courier New"/>
              </a:rPr>
              <a:t>‘a’</a:t>
            </a:r>
            <a:r>
              <a:rPr lang="en-GB" sz="1900">
                <a:latin typeface="Courier New"/>
                <a:ea typeface="Courier New"/>
                <a:cs typeface="Courier New"/>
                <a:sym typeface="Courier New"/>
              </a:rPr>
              <a:t>)</a:t>
            </a:r>
            <a:endParaRPr sz="1900">
              <a:latin typeface="Courier New"/>
              <a:ea typeface="Courier New"/>
              <a:cs typeface="Courier New"/>
              <a:sym typeface="Courier New"/>
            </a:endParaRPr>
          </a:p>
        </p:txBody>
      </p:sp>
      <p:sp>
        <p:nvSpPr>
          <p:cNvPr id="161" name="Google Shape;161;p28"/>
          <p:cNvSpPr/>
          <p:nvPr/>
        </p:nvSpPr>
        <p:spPr>
          <a:xfrm>
            <a:off x="5132475" y="1970175"/>
            <a:ext cx="899400" cy="270600"/>
          </a:xfrm>
          <a:prstGeom prst="rightArrow">
            <a:avLst>
              <a:gd fmla="val 50000" name="adj1"/>
              <a:gd fmla="val 50000" name="adj2"/>
            </a:avLst>
          </a:prstGeom>
          <a:solidFill>
            <a:srgbClr val="58A4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28"/>
          <p:cNvSpPr/>
          <p:nvPr/>
        </p:nvSpPr>
        <p:spPr>
          <a:xfrm>
            <a:off x="5132475" y="2503575"/>
            <a:ext cx="899400" cy="270600"/>
          </a:xfrm>
          <a:prstGeom prst="rightArrow">
            <a:avLst>
              <a:gd fmla="val 50000" name="adj1"/>
              <a:gd fmla="val 50000" name="adj2"/>
            </a:avLst>
          </a:prstGeom>
          <a:solidFill>
            <a:srgbClr val="58A4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28"/>
          <p:cNvSpPr txBox="1"/>
          <p:nvPr/>
        </p:nvSpPr>
        <p:spPr>
          <a:xfrm>
            <a:off x="838200" y="3312700"/>
            <a:ext cx="41208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Courier New"/>
                <a:ea typeface="Courier New"/>
                <a:cs typeface="Courier New"/>
                <a:sym typeface="Courier New"/>
              </a:rPr>
              <a:t>N</a:t>
            </a:r>
            <a:r>
              <a:rPr lang="en-GB" sz="1900">
                <a:latin typeface="Courier New"/>
                <a:ea typeface="Courier New"/>
                <a:cs typeface="Courier New"/>
                <a:sym typeface="Courier New"/>
              </a:rPr>
              <a:t>ame_of_dictionary.keys()</a:t>
            </a:r>
            <a:endParaRPr sz="1900">
              <a:latin typeface="Courier New"/>
              <a:ea typeface="Courier New"/>
              <a:cs typeface="Courier New"/>
              <a:sym typeface="Courier New"/>
            </a:endParaRPr>
          </a:p>
          <a:p>
            <a:pPr indent="0" lvl="0" marL="0" rtl="0" algn="l">
              <a:spcBef>
                <a:spcPts val="0"/>
              </a:spcBef>
              <a:spcAft>
                <a:spcPts val="0"/>
              </a:spcAft>
              <a:buNone/>
            </a:pPr>
            <a:r>
              <a:t/>
            </a:r>
            <a:endParaRPr sz="1900">
              <a:latin typeface="Courier New"/>
              <a:ea typeface="Courier New"/>
              <a:cs typeface="Courier New"/>
              <a:sym typeface="Courier New"/>
            </a:endParaRPr>
          </a:p>
          <a:p>
            <a:pPr indent="0" lvl="0" marL="0" rtl="0" algn="l">
              <a:spcBef>
                <a:spcPts val="0"/>
              </a:spcBef>
              <a:spcAft>
                <a:spcPts val="0"/>
              </a:spcAft>
              <a:buNone/>
            </a:pPr>
            <a:r>
              <a:rPr lang="en-GB" sz="1900">
                <a:latin typeface="Courier New"/>
                <a:ea typeface="Courier New"/>
                <a:cs typeface="Courier New"/>
                <a:sym typeface="Courier New"/>
              </a:rPr>
              <a:t>name_of_dictionary.values()</a:t>
            </a:r>
            <a:endParaRPr sz="1900">
              <a:latin typeface="Courier New"/>
              <a:ea typeface="Courier New"/>
              <a:cs typeface="Courier New"/>
              <a:sym typeface="Courier New"/>
            </a:endParaRPr>
          </a:p>
        </p:txBody>
      </p:sp>
      <p:sp>
        <p:nvSpPr>
          <p:cNvPr id="164" name="Google Shape;164;p28"/>
          <p:cNvSpPr txBox="1"/>
          <p:nvPr/>
        </p:nvSpPr>
        <p:spPr>
          <a:xfrm>
            <a:off x="6184225" y="3312700"/>
            <a:ext cx="2104500" cy="106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900">
                <a:latin typeface="Courier New"/>
                <a:ea typeface="Courier New"/>
                <a:cs typeface="Courier New"/>
                <a:sym typeface="Courier New"/>
              </a:rPr>
              <a:t>dic.</a:t>
            </a:r>
            <a:r>
              <a:rPr lang="en-GB" sz="1900">
                <a:solidFill>
                  <a:schemeClr val="dk1"/>
                </a:solidFill>
                <a:latin typeface="Courier New"/>
                <a:ea typeface="Courier New"/>
                <a:cs typeface="Courier New"/>
                <a:sym typeface="Courier New"/>
              </a:rPr>
              <a:t>keys()</a:t>
            </a:r>
            <a:endParaRPr sz="1900">
              <a:latin typeface="Courier New"/>
              <a:ea typeface="Courier New"/>
              <a:cs typeface="Courier New"/>
              <a:sym typeface="Courier New"/>
            </a:endParaRPr>
          </a:p>
          <a:p>
            <a:pPr indent="0" lvl="0" marL="0" rtl="0" algn="l">
              <a:spcBef>
                <a:spcPts val="0"/>
              </a:spcBef>
              <a:spcAft>
                <a:spcPts val="0"/>
              </a:spcAft>
              <a:buNone/>
            </a:pPr>
            <a:r>
              <a:t/>
            </a:r>
            <a:endParaRPr sz="1900">
              <a:latin typeface="Courier New"/>
              <a:ea typeface="Courier New"/>
              <a:cs typeface="Courier New"/>
              <a:sym typeface="Courier New"/>
            </a:endParaRPr>
          </a:p>
          <a:p>
            <a:pPr indent="0" lvl="0" marL="0" rtl="0" algn="l">
              <a:spcBef>
                <a:spcPts val="0"/>
              </a:spcBef>
              <a:spcAft>
                <a:spcPts val="0"/>
              </a:spcAft>
              <a:buNone/>
            </a:pPr>
            <a:r>
              <a:rPr lang="en-GB" sz="1900">
                <a:latin typeface="Courier New"/>
                <a:ea typeface="Courier New"/>
                <a:cs typeface="Courier New"/>
                <a:sym typeface="Courier New"/>
              </a:rPr>
              <a:t>dic</a:t>
            </a:r>
            <a:r>
              <a:rPr lang="en-GB" sz="1900">
                <a:solidFill>
                  <a:schemeClr val="dk1"/>
                </a:solidFill>
                <a:latin typeface="Courier New"/>
                <a:ea typeface="Courier New"/>
                <a:cs typeface="Courier New"/>
                <a:sym typeface="Courier New"/>
              </a:rPr>
              <a:t>.values()</a:t>
            </a:r>
            <a:endParaRPr sz="1900">
              <a:latin typeface="Courier New"/>
              <a:ea typeface="Courier New"/>
              <a:cs typeface="Courier New"/>
              <a:sym typeface="Courier New"/>
            </a:endParaRPr>
          </a:p>
        </p:txBody>
      </p:sp>
      <p:sp>
        <p:nvSpPr>
          <p:cNvPr id="165" name="Google Shape;165;p28"/>
          <p:cNvSpPr/>
          <p:nvPr/>
        </p:nvSpPr>
        <p:spPr>
          <a:xfrm>
            <a:off x="5132475" y="3417975"/>
            <a:ext cx="899400" cy="270600"/>
          </a:xfrm>
          <a:prstGeom prst="rightArrow">
            <a:avLst>
              <a:gd fmla="val 50000" name="adj1"/>
              <a:gd fmla="val 50000" name="adj2"/>
            </a:avLst>
          </a:prstGeom>
          <a:solidFill>
            <a:srgbClr val="58A4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28"/>
          <p:cNvSpPr/>
          <p:nvPr/>
        </p:nvSpPr>
        <p:spPr>
          <a:xfrm>
            <a:off x="5132475" y="3951375"/>
            <a:ext cx="899400" cy="270600"/>
          </a:xfrm>
          <a:prstGeom prst="rightArrow">
            <a:avLst>
              <a:gd fmla="val 50000" name="adj1"/>
              <a:gd fmla="val 50000" name="adj2"/>
            </a:avLst>
          </a:prstGeom>
          <a:solidFill>
            <a:srgbClr val="58A4E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9"/>
                                        </p:tgtEl>
                                        <p:attrNameLst>
                                          <p:attrName>style.visibility</p:attrName>
                                        </p:attrNameLst>
                                      </p:cBhvr>
                                      <p:to>
                                        <p:strVal val="visible"/>
                                      </p:to>
                                    </p:set>
                                    <p:animEffect filter="fade" transition="in">
                                      <p:cBhvr>
                                        <p:cTn dur="1000"/>
                                        <p:tgtEl>
                                          <p:spTgt spid="159"/>
                                        </p:tgtEl>
                                      </p:cBhvr>
                                    </p:animEffect>
                                  </p:childTnLst>
                                </p:cTn>
                              </p:par>
                              <p:par>
                                <p:cTn fill="hold" nodeType="with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1000"/>
                                        <p:tgtEl>
                                          <p:spTgt spid="161"/>
                                        </p:tgtEl>
                                      </p:cBhvr>
                                    </p:animEffect>
                                  </p:childTnLst>
                                </p:cTn>
                              </p:par>
                              <p:par>
                                <p:cTn fill="hold" nodeType="with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1000"/>
                                        <p:tgtEl>
                                          <p:spTgt spid="162"/>
                                        </p:tgtEl>
                                      </p:cBhvr>
                                    </p:animEffect>
                                  </p:childTnLst>
                                </p:cTn>
                              </p:par>
                              <p:par>
                                <p:cTn fill="hold" nodeType="with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1000"/>
                                        <p:tgtEl>
                                          <p:spTgt spid="163"/>
                                        </p:tgtEl>
                                      </p:cBhvr>
                                    </p:animEffect>
                                  </p:childTnLst>
                                </p:cTn>
                              </p:par>
                              <p:par>
                                <p:cTn fill="hold" nodeType="withEffect" presetClass="entr" presetID="10" presetSubtype="0">
                                  <p:stCondLst>
                                    <p:cond delay="0"/>
                                  </p:stCondLst>
                                  <p:childTnLst>
                                    <p:set>
                                      <p:cBhvr>
                                        <p:cTn dur="1" fill="hold">
                                          <p:stCondLst>
                                            <p:cond delay="0"/>
                                          </p:stCondLst>
                                        </p:cTn>
                                        <p:tgtEl>
                                          <p:spTgt spid="164"/>
                                        </p:tgtEl>
                                        <p:attrNameLst>
                                          <p:attrName>style.visibility</p:attrName>
                                        </p:attrNameLst>
                                      </p:cBhvr>
                                      <p:to>
                                        <p:strVal val="visible"/>
                                      </p:to>
                                    </p:set>
                                    <p:animEffect filter="fade" transition="in">
                                      <p:cBhvr>
                                        <p:cTn dur="1000"/>
                                        <p:tgtEl>
                                          <p:spTgt spid="164"/>
                                        </p:tgtEl>
                                      </p:cBhvr>
                                    </p:animEffect>
                                  </p:childTnLst>
                                </p:cTn>
                              </p:par>
                              <p:par>
                                <p:cTn fill="hold" nodeType="withEffect" presetClass="entr" presetID="10" presetSubtype="0">
                                  <p:stCondLst>
                                    <p:cond delay="0"/>
                                  </p:stCondLst>
                                  <p:childTnLst>
                                    <p:set>
                                      <p:cBhvr>
                                        <p:cTn dur="1" fill="hold">
                                          <p:stCondLst>
                                            <p:cond delay="0"/>
                                          </p:stCondLst>
                                        </p:cTn>
                                        <p:tgtEl>
                                          <p:spTgt spid="165"/>
                                        </p:tgtEl>
                                        <p:attrNameLst>
                                          <p:attrName>style.visibility</p:attrName>
                                        </p:attrNameLst>
                                      </p:cBhvr>
                                      <p:to>
                                        <p:strVal val="visible"/>
                                      </p:to>
                                    </p:set>
                                    <p:animEffect filter="fade" transition="in">
                                      <p:cBhvr>
                                        <p:cTn dur="1000"/>
                                        <p:tgtEl>
                                          <p:spTgt spid="165"/>
                                        </p:tgtEl>
                                      </p:cBhvr>
                                    </p:animEffect>
                                  </p:childTnLst>
                                </p:cTn>
                              </p:par>
                              <p:par>
                                <p:cTn fill="hold" nodeType="with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0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Keys of dictionary are Immutable </a:t>
            </a:r>
            <a:endParaRPr/>
          </a:p>
        </p:txBody>
      </p:sp>
      <p:sp>
        <p:nvSpPr>
          <p:cNvPr id="172" name="Google Shape;172;p29"/>
          <p:cNvSpPr/>
          <p:nvPr/>
        </p:nvSpPr>
        <p:spPr>
          <a:xfrm>
            <a:off x="301800" y="1569538"/>
            <a:ext cx="1168200" cy="1178100"/>
          </a:xfrm>
          <a:prstGeom prst="ellipse">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t>Strings</a:t>
            </a:r>
            <a:endParaRPr b="1" sz="1200"/>
          </a:p>
        </p:txBody>
      </p:sp>
      <p:sp>
        <p:nvSpPr>
          <p:cNvPr id="173" name="Google Shape;173;p29"/>
          <p:cNvSpPr/>
          <p:nvPr/>
        </p:nvSpPr>
        <p:spPr>
          <a:xfrm>
            <a:off x="1726712" y="1569538"/>
            <a:ext cx="1168200" cy="1178100"/>
          </a:xfrm>
          <a:prstGeom prst="ellipse">
            <a:avLst/>
          </a:prstGeom>
          <a:solidFill>
            <a:srgbClr val="38761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100"/>
              <a:t>Numbers</a:t>
            </a:r>
            <a:endParaRPr b="1" sz="1100"/>
          </a:p>
        </p:txBody>
      </p:sp>
      <p:sp>
        <p:nvSpPr>
          <p:cNvPr id="174" name="Google Shape;174;p29"/>
          <p:cNvSpPr/>
          <p:nvPr/>
        </p:nvSpPr>
        <p:spPr>
          <a:xfrm>
            <a:off x="3220283" y="1569538"/>
            <a:ext cx="1168200" cy="1178100"/>
          </a:xfrm>
          <a:prstGeom prst="ellipse">
            <a:avLst/>
          </a:prstGeom>
          <a:solidFill>
            <a:srgbClr val="6D9EEB"/>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t>Boolean</a:t>
            </a:r>
            <a:endParaRPr b="1" sz="1200"/>
          </a:p>
        </p:txBody>
      </p:sp>
      <p:sp>
        <p:nvSpPr>
          <p:cNvPr id="175" name="Google Shape;175;p29"/>
          <p:cNvSpPr/>
          <p:nvPr/>
        </p:nvSpPr>
        <p:spPr>
          <a:xfrm>
            <a:off x="6141471" y="1569538"/>
            <a:ext cx="1168200" cy="1178100"/>
          </a:xfrm>
          <a:prstGeom prst="flowChartSummingJunction">
            <a:avLst/>
          </a:prstGeom>
          <a:solidFill>
            <a:srgbClr val="FDBA4D"/>
          </a:solidFill>
          <a:ln cap="flat" cmpd="sng" w="2857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600"/>
              <a:t>List</a:t>
            </a:r>
            <a:endParaRPr b="1" sz="1600"/>
          </a:p>
        </p:txBody>
      </p:sp>
      <p:sp>
        <p:nvSpPr>
          <p:cNvPr id="176" name="Google Shape;176;p29"/>
          <p:cNvSpPr txBox="1"/>
          <p:nvPr/>
        </p:nvSpPr>
        <p:spPr>
          <a:xfrm>
            <a:off x="0" y="3352800"/>
            <a:ext cx="9095400" cy="477000"/>
          </a:xfrm>
          <a:prstGeom prst="rect">
            <a:avLst/>
          </a:prstGeom>
          <a:noFill/>
          <a:ln>
            <a:noFill/>
          </a:ln>
        </p:spPr>
        <p:txBody>
          <a:bodyPr anchorCtr="0" anchor="t" bIns="91425" lIns="91425" spcFirstLastPara="1" rIns="91425" wrap="square" tIns="91425">
            <a:spAutoFit/>
          </a:bodyPr>
          <a:lstStyle/>
          <a:p>
            <a:pPr indent="0" lvl="0" marL="0" rtl="0" algn="l">
              <a:lnSpc>
                <a:spcPct val="135714"/>
              </a:lnSpc>
              <a:spcBef>
                <a:spcPts val="0"/>
              </a:spcBef>
              <a:spcAft>
                <a:spcPts val="0"/>
              </a:spcAft>
              <a:buNone/>
            </a:pPr>
            <a:r>
              <a:rPr lang="en-GB" sz="1900">
                <a:solidFill>
                  <a:schemeClr val="dk1"/>
                </a:solidFill>
                <a:highlight>
                  <a:srgbClr val="FFFFFE"/>
                </a:highlight>
                <a:latin typeface="Courier New"/>
                <a:ea typeface="Courier New"/>
                <a:cs typeface="Courier New"/>
                <a:sym typeface="Courier New"/>
              </a:rPr>
              <a:t>dic = {</a:t>
            </a:r>
            <a:r>
              <a:rPr lang="en-GB" sz="1900">
                <a:solidFill>
                  <a:srgbClr val="A31515"/>
                </a:solidFill>
                <a:highlight>
                  <a:srgbClr val="FFFFFE"/>
                </a:highlight>
                <a:latin typeface="Courier New"/>
                <a:ea typeface="Courier New"/>
                <a:cs typeface="Courier New"/>
                <a:sym typeface="Courier New"/>
              </a:rPr>
              <a:t>'a'</a:t>
            </a:r>
            <a:r>
              <a:rPr lang="en-GB" sz="1900">
                <a:solidFill>
                  <a:schemeClr val="dk1"/>
                </a:solidFill>
                <a:highlight>
                  <a:srgbClr val="FFFFFE"/>
                </a:highlight>
                <a:latin typeface="Courier New"/>
                <a:ea typeface="Courier New"/>
                <a:cs typeface="Courier New"/>
                <a:sym typeface="Courier New"/>
              </a:rPr>
              <a:t>: [</a:t>
            </a:r>
            <a:r>
              <a:rPr lang="en-GB" sz="1900">
                <a:solidFill>
                  <a:srgbClr val="09885A"/>
                </a:solidFill>
                <a:highlight>
                  <a:srgbClr val="FFFFFE"/>
                </a:highlight>
                <a:latin typeface="Courier New"/>
                <a:ea typeface="Courier New"/>
                <a:cs typeface="Courier New"/>
                <a:sym typeface="Courier New"/>
              </a:rPr>
              <a:t>0</a:t>
            </a:r>
            <a:r>
              <a:rPr lang="en-GB" sz="1900">
                <a:solidFill>
                  <a:schemeClr val="dk1"/>
                </a:solidFill>
                <a:highlight>
                  <a:srgbClr val="FFFFFE"/>
                </a:highlight>
                <a:latin typeface="Courier New"/>
                <a:ea typeface="Courier New"/>
                <a:cs typeface="Courier New"/>
                <a:sym typeface="Courier New"/>
              </a:rPr>
              <a:t>, </a:t>
            </a:r>
            <a:r>
              <a:rPr lang="en-GB" sz="1900">
                <a:solidFill>
                  <a:srgbClr val="09885A"/>
                </a:solidFill>
                <a:highlight>
                  <a:srgbClr val="FFFFFE"/>
                </a:highlight>
                <a:latin typeface="Courier New"/>
                <a:ea typeface="Courier New"/>
                <a:cs typeface="Courier New"/>
                <a:sym typeface="Courier New"/>
              </a:rPr>
              <a:t>1</a:t>
            </a:r>
            <a:r>
              <a:rPr lang="en-GB" sz="1900">
                <a:solidFill>
                  <a:schemeClr val="dk1"/>
                </a:solidFill>
                <a:highlight>
                  <a:srgbClr val="FFFFFE"/>
                </a:highlight>
                <a:latin typeface="Courier New"/>
                <a:ea typeface="Courier New"/>
                <a:cs typeface="Courier New"/>
                <a:sym typeface="Courier New"/>
              </a:rPr>
              <a:t>], </a:t>
            </a:r>
            <a:r>
              <a:rPr lang="en-GB" sz="1900">
                <a:solidFill>
                  <a:srgbClr val="09885A"/>
                </a:solidFill>
                <a:highlight>
                  <a:srgbClr val="FFFFFE"/>
                </a:highlight>
                <a:latin typeface="Courier New"/>
                <a:ea typeface="Courier New"/>
                <a:cs typeface="Courier New"/>
                <a:sym typeface="Courier New"/>
              </a:rPr>
              <a:t>1</a:t>
            </a:r>
            <a:r>
              <a:rPr lang="en-GB" sz="1900">
                <a:solidFill>
                  <a:schemeClr val="dk1"/>
                </a:solidFill>
                <a:highlight>
                  <a:srgbClr val="FFFFFE"/>
                </a:highlight>
                <a:latin typeface="Courier New"/>
                <a:ea typeface="Courier New"/>
                <a:cs typeface="Courier New"/>
                <a:sym typeface="Courier New"/>
              </a:rPr>
              <a:t>: </a:t>
            </a:r>
            <a:r>
              <a:rPr lang="en-GB" sz="1900">
                <a:solidFill>
                  <a:srgbClr val="A31515"/>
                </a:solidFill>
                <a:highlight>
                  <a:srgbClr val="FFFFFE"/>
                </a:highlight>
                <a:latin typeface="Courier New"/>
                <a:ea typeface="Courier New"/>
                <a:cs typeface="Courier New"/>
                <a:sym typeface="Courier New"/>
              </a:rPr>
              <a:t>'b'</a:t>
            </a:r>
            <a:r>
              <a:rPr lang="en-GB" sz="1900">
                <a:solidFill>
                  <a:schemeClr val="dk1"/>
                </a:solidFill>
                <a:highlight>
                  <a:srgbClr val="FFFFFE"/>
                </a:highlight>
                <a:latin typeface="Courier New"/>
                <a:ea typeface="Courier New"/>
                <a:cs typeface="Courier New"/>
                <a:sym typeface="Courier New"/>
              </a:rPr>
              <a:t>, </a:t>
            </a:r>
            <a:r>
              <a:rPr lang="en-GB" sz="1900">
                <a:solidFill>
                  <a:srgbClr val="0000FF"/>
                </a:solidFill>
                <a:highlight>
                  <a:srgbClr val="FFFFFE"/>
                </a:highlight>
                <a:latin typeface="Courier New"/>
                <a:ea typeface="Courier New"/>
                <a:cs typeface="Courier New"/>
                <a:sym typeface="Courier New"/>
              </a:rPr>
              <a:t>True</a:t>
            </a:r>
            <a:r>
              <a:rPr lang="en-GB" sz="1900">
                <a:solidFill>
                  <a:schemeClr val="dk1"/>
                </a:solidFill>
                <a:highlight>
                  <a:srgbClr val="FFFFFE"/>
                </a:highlight>
                <a:latin typeface="Courier New"/>
                <a:ea typeface="Courier New"/>
                <a:cs typeface="Courier New"/>
                <a:sym typeface="Courier New"/>
              </a:rPr>
              <a:t>: </a:t>
            </a:r>
            <a:r>
              <a:rPr lang="en-GB" sz="1900">
                <a:solidFill>
                  <a:srgbClr val="A31515"/>
                </a:solidFill>
                <a:highlight>
                  <a:srgbClr val="FFFFFE"/>
                </a:highlight>
                <a:latin typeface="Courier New"/>
                <a:ea typeface="Courier New"/>
                <a:cs typeface="Courier New"/>
                <a:sym typeface="Courier New"/>
              </a:rPr>
              <a:t>'c'</a:t>
            </a:r>
            <a:r>
              <a:rPr lang="en-GB" sz="1900">
                <a:solidFill>
                  <a:schemeClr val="dk1"/>
                </a:solidFill>
                <a:highlight>
                  <a:srgbClr val="FFFFFE"/>
                </a:highlight>
                <a:latin typeface="Courier New"/>
                <a:ea typeface="Courier New"/>
                <a:cs typeface="Courier New"/>
                <a:sym typeface="Courier New"/>
              </a:rPr>
              <a:t>, (</a:t>
            </a:r>
            <a:r>
              <a:rPr lang="en-GB" sz="1900">
                <a:solidFill>
                  <a:srgbClr val="09885A"/>
                </a:solidFill>
                <a:highlight>
                  <a:srgbClr val="FFFFFE"/>
                </a:highlight>
                <a:latin typeface="Courier New"/>
                <a:ea typeface="Courier New"/>
                <a:cs typeface="Courier New"/>
                <a:sym typeface="Courier New"/>
              </a:rPr>
              <a:t>1</a:t>
            </a:r>
            <a:r>
              <a:rPr lang="en-GB" sz="1900">
                <a:solidFill>
                  <a:schemeClr val="dk1"/>
                </a:solidFill>
                <a:highlight>
                  <a:srgbClr val="FFFFFE"/>
                </a:highlight>
                <a:latin typeface="Courier New"/>
                <a:ea typeface="Courier New"/>
                <a:cs typeface="Courier New"/>
                <a:sym typeface="Courier New"/>
              </a:rPr>
              <a:t>, (</a:t>
            </a:r>
            <a:r>
              <a:rPr lang="en-GB" sz="1900">
                <a:solidFill>
                  <a:srgbClr val="990000"/>
                </a:solidFill>
                <a:highlight>
                  <a:srgbClr val="FFFFFE"/>
                </a:highlight>
                <a:latin typeface="Courier New"/>
                <a:ea typeface="Courier New"/>
                <a:cs typeface="Courier New"/>
                <a:sym typeface="Courier New"/>
              </a:rPr>
              <a:t>‘x’</a:t>
            </a:r>
            <a:r>
              <a:rPr lang="en-GB" sz="1900">
                <a:solidFill>
                  <a:schemeClr val="dk1"/>
                </a:solidFill>
                <a:highlight>
                  <a:srgbClr val="FFFFFE"/>
                </a:highlight>
                <a:latin typeface="Courier New"/>
                <a:ea typeface="Courier New"/>
                <a:cs typeface="Courier New"/>
                <a:sym typeface="Courier New"/>
              </a:rPr>
              <a:t>, </a:t>
            </a:r>
            <a:r>
              <a:rPr lang="en-GB" sz="1900">
                <a:solidFill>
                  <a:srgbClr val="0000FF"/>
                </a:solidFill>
                <a:highlight>
                  <a:srgbClr val="FFFFFE"/>
                </a:highlight>
                <a:latin typeface="Courier New"/>
                <a:ea typeface="Courier New"/>
                <a:cs typeface="Courier New"/>
                <a:sym typeface="Courier New"/>
              </a:rPr>
              <a:t>False</a:t>
            </a:r>
            <a:r>
              <a:rPr lang="en-GB" sz="1900">
                <a:solidFill>
                  <a:schemeClr val="dk1"/>
                </a:solidFill>
                <a:highlight>
                  <a:srgbClr val="FFFFFE"/>
                </a:highlight>
                <a:latin typeface="Courier New"/>
                <a:ea typeface="Courier New"/>
                <a:cs typeface="Courier New"/>
                <a:sym typeface="Courier New"/>
              </a:rPr>
              <a:t>)): </a:t>
            </a:r>
            <a:r>
              <a:rPr lang="en-GB" sz="1900">
                <a:solidFill>
                  <a:srgbClr val="A31515"/>
                </a:solidFill>
                <a:highlight>
                  <a:srgbClr val="FFFFFE"/>
                </a:highlight>
                <a:latin typeface="Courier New"/>
                <a:ea typeface="Courier New"/>
                <a:cs typeface="Courier New"/>
                <a:sym typeface="Courier New"/>
              </a:rPr>
              <a:t>d'</a:t>
            </a:r>
            <a:r>
              <a:rPr lang="en-GB" sz="1900">
                <a:solidFill>
                  <a:schemeClr val="dk1"/>
                </a:solidFill>
                <a:highlight>
                  <a:srgbClr val="FFFFFE"/>
                </a:highlight>
                <a:latin typeface="Courier New"/>
                <a:ea typeface="Courier New"/>
                <a:cs typeface="Courier New"/>
                <a:sym typeface="Courier New"/>
              </a:rPr>
              <a:t>}</a:t>
            </a:r>
            <a:endParaRPr sz="1900">
              <a:solidFill>
                <a:schemeClr val="dk1"/>
              </a:solidFill>
              <a:highlight>
                <a:srgbClr val="FFFFFE"/>
              </a:highlight>
              <a:latin typeface="Courier New"/>
              <a:ea typeface="Courier New"/>
              <a:cs typeface="Courier New"/>
              <a:sym typeface="Courier New"/>
            </a:endParaRPr>
          </a:p>
        </p:txBody>
      </p:sp>
      <p:sp>
        <p:nvSpPr>
          <p:cNvPr id="177" name="Google Shape;177;p29"/>
          <p:cNvSpPr/>
          <p:nvPr/>
        </p:nvSpPr>
        <p:spPr>
          <a:xfrm>
            <a:off x="4662129" y="1569538"/>
            <a:ext cx="1168200" cy="1178100"/>
          </a:xfrm>
          <a:prstGeom prst="ellipse">
            <a:avLst/>
          </a:prstGeom>
          <a:solidFill>
            <a:srgbClr val="99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200"/>
              <a:t>Tuples</a:t>
            </a:r>
            <a:endParaRPr b="1" sz="1200"/>
          </a:p>
        </p:txBody>
      </p:sp>
      <p:sp>
        <p:nvSpPr>
          <p:cNvPr id="178" name="Google Shape;178;p29"/>
          <p:cNvSpPr txBox="1"/>
          <p:nvPr/>
        </p:nvSpPr>
        <p:spPr>
          <a:xfrm>
            <a:off x="1108875" y="3416925"/>
            <a:ext cx="406200" cy="3159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79" name="Google Shape;179;p29"/>
          <p:cNvSpPr txBox="1"/>
          <p:nvPr/>
        </p:nvSpPr>
        <p:spPr>
          <a:xfrm>
            <a:off x="2904350" y="3433350"/>
            <a:ext cx="271500" cy="3159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80" name="Google Shape;180;p29"/>
          <p:cNvSpPr txBox="1"/>
          <p:nvPr/>
        </p:nvSpPr>
        <p:spPr>
          <a:xfrm>
            <a:off x="4038600" y="3433350"/>
            <a:ext cx="737700" cy="3159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81" name="Google Shape;181;p29"/>
          <p:cNvSpPr txBox="1"/>
          <p:nvPr/>
        </p:nvSpPr>
        <p:spPr>
          <a:xfrm>
            <a:off x="5747325" y="3433350"/>
            <a:ext cx="2464200" cy="315900"/>
          </a:xfrm>
          <a:prstGeom prst="rect">
            <a:avLst/>
          </a:prstGeom>
          <a:noFill/>
          <a:ln cap="flat" cmpd="sng" w="28575">
            <a:solidFill>
              <a:schemeClr val="accen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82" name="Google Shape;182;p29"/>
          <p:cNvSpPr/>
          <p:nvPr/>
        </p:nvSpPr>
        <p:spPr>
          <a:xfrm>
            <a:off x="7585852" y="1569538"/>
            <a:ext cx="1168200" cy="1178100"/>
          </a:xfrm>
          <a:prstGeom prst="flowChartSummingJunction">
            <a:avLst/>
          </a:prstGeom>
          <a:solidFill>
            <a:srgbClr val="FDBA4D"/>
          </a:solidFill>
          <a:ln cap="flat" cmpd="sng" w="28575">
            <a:solidFill>
              <a:srgbClr val="66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900"/>
              <a:t>Dict</a:t>
            </a:r>
            <a:endParaRPr b="1" sz="19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000"/>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1000"/>
                                        <p:tgtEl>
                                          <p:spTgt spid="178"/>
                                        </p:tgtEl>
                                      </p:cBhvr>
                                    </p:animEffect>
                                  </p:childTnLst>
                                </p:cTn>
                              </p:par>
                              <p:par>
                                <p:cTn fill="hold" nodeType="withEffect" presetClass="entr" presetID="10" presetSubtype="0">
                                  <p:stCondLst>
                                    <p:cond delay="0"/>
                                  </p:stCondLst>
                                  <p:childTnLst>
                                    <p:set>
                                      <p:cBhvr>
                                        <p:cTn dur="1" fill="hold">
                                          <p:stCondLst>
                                            <p:cond delay="0"/>
                                          </p:stCondLst>
                                        </p:cTn>
                                        <p:tgtEl>
                                          <p:spTgt spid="179"/>
                                        </p:tgtEl>
                                        <p:attrNameLst>
                                          <p:attrName>style.visibility</p:attrName>
                                        </p:attrNameLst>
                                      </p:cBhvr>
                                      <p:to>
                                        <p:strVal val="visible"/>
                                      </p:to>
                                    </p:set>
                                    <p:animEffect filter="fade" transition="in">
                                      <p:cBhvr>
                                        <p:cTn dur="1000"/>
                                        <p:tgtEl>
                                          <p:spTgt spid="179"/>
                                        </p:tgtEl>
                                      </p:cBhvr>
                                    </p:animEffect>
                                  </p:childTnLst>
                                </p:cTn>
                              </p:par>
                              <p:par>
                                <p:cTn fill="hold" nodeType="withEffect" presetClass="entr" presetID="10" presetSubtype="0">
                                  <p:stCondLst>
                                    <p:cond delay="0"/>
                                  </p:stCondLst>
                                  <p:childTnLst>
                                    <p:set>
                                      <p:cBhvr>
                                        <p:cTn dur="1" fill="hold">
                                          <p:stCondLst>
                                            <p:cond delay="0"/>
                                          </p:stCondLst>
                                        </p:cTn>
                                        <p:tgtEl>
                                          <p:spTgt spid="173"/>
                                        </p:tgtEl>
                                        <p:attrNameLst>
                                          <p:attrName>style.visibility</p:attrName>
                                        </p:attrNameLst>
                                      </p:cBhvr>
                                      <p:to>
                                        <p:strVal val="visible"/>
                                      </p:to>
                                    </p:set>
                                    <p:animEffect filter="fade" transition="in">
                                      <p:cBhvr>
                                        <p:cTn dur="1000"/>
                                        <p:tgtEl>
                                          <p:spTgt spid="17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78"/>
                                        </p:tgtEl>
                                      </p:cBhvr>
                                    </p:animEffect>
                                    <p:set>
                                      <p:cBhvr>
                                        <p:cTn dur="1" fill="hold">
                                          <p:stCondLst>
                                            <p:cond delay="1000"/>
                                          </p:stCondLst>
                                        </p:cTn>
                                        <p:tgtEl>
                                          <p:spTgt spid="17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179"/>
                                        </p:tgtEl>
                                      </p:cBhvr>
                                    </p:animEffect>
                                    <p:set>
                                      <p:cBhvr>
                                        <p:cTn dur="1" fill="hold">
                                          <p:stCondLst>
                                            <p:cond delay="1000"/>
                                          </p:stCondLst>
                                        </p:cTn>
                                        <p:tgtEl>
                                          <p:spTgt spid="179"/>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80"/>
                                        </p:tgtEl>
                                        <p:attrNameLst>
                                          <p:attrName>style.visibility</p:attrName>
                                        </p:attrNameLst>
                                      </p:cBhvr>
                                      <p:to>
                                        <p:strVal val="visible"/>
                                      </p:to>
                                    </p:set>
                                    <p:animEffect filter="fade" transition="in">
                                      <p:cBhvr>
                                        <p:cTn dur="1000"/>
                                        <p:tgtEl>
                                          <p:spTgt spid="180"/>
                                        </p:tgtEl>
                                      </p:cBhvr>
                                    </p:animEffect>
                                  </p:childTnLst>
                                </p:cTn>
                              </p:par>
                              <p:par>
                                <p:cTn fill="hold" nodeType="withEffect" presetClass="entr" presetID="10" presetSubtype="0">
                                  <p:stCondLst>
                                    <p:cond delay="0"/>
                                  </p:stCondLst>
                                  <p:childTnLst>
                                    <p:set>
                                      <p:cBhvr>
                                        <p:cTn dur="1" fill="hold">
                                          <p:stCondLst>
                                            <p:cond delay="0"/>
                                          </p:stCondLst>
                                        </p:cTn>
                                        <p:tgtEl>
                                          <p:spTgt spid="174"/>
                                        </p:tgtEl>
                                        <p:attrNameLst>
                                          <p:attrName>style.visibility</p:attrName>
                                        </p:attrNameLst>
                                      </p:cBhvr>
                                      <p:to>
                                        <p:strVal val="visible"/>
                                      </p:to>
                                    </p:set>
                                    <p:animEffect filter="fade" transition="in">
                                      <p:cBhvr>
                                        <p:cTn dur="1000"/>
                                        <p:tgtEl>
                                          <p:spTgt spid="17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1"/>
                                        </p:tgtEl>
                                        <p:attrNameLst>
                                          <p:attrName>style.visibility</p:attrName>
                                        </p:attrNameLst>
                                      </p:cBhvr>
                                      <p:to>
                                        <p:strVal val="visible"/>
                                      </p:to>
                                    </p:set>
                                    <p:animEffect filter="fade" transition="in">
                                      <p:cBhvr>
                                        <p:cTn dur="1000"/>
                                        <p:tgtEl>
                                          <p:spTgt spid="181"/>
                                        </p:tgtEl>
                                      </p:cBhvr>
                                    </p:animEffect>
                                  </p:childTnLst>
                                </p:cTn>
                              </p:par>
                              <p:par>
                                <p:cTn fill="hold" nodeType="with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1000"/>
                                        <p:tgtEl>
                                          <p:spTgt spid="177"/>
                                        </p:tgtEl>
                                      </p:cBhvr>
                                    </p:animEffect>
                                  </p:childTnLst>
                                </p:cTn>
                              </p:par>
                              <p:par>
                                <p:cTn fill="hold" nodeType="withEffect" presetClass="exit" presetID="10" presetSubtype="0">
                                  <p:stCondLst>
                                    <p:cond delay="0"/>
                                  </p:stCondLst>
                                  <p:childTnLst>
                                    <p:animEffect filter="fade" transition="out">
                                      <p:cBhvr>
                                        <p:cTn dur="1000"/>
                                        <p:tgtEl>
                                          <p:spTgt spid="180"/>
                                        </p:tgtEl>
                                      </p:cBhvr>
                                    </p:animEffect>
                                    <p:set>
                                      <p:cBhvr>
                                        <p:cTn dur="1" fill="hold">
                                          <p:stCondLst>
                                            <p:cond delay="1000"/>
                                          </p:stCondLst>
                                        </p:cTn>
                                        <p:tgtEl>
                                          <p:spTgt spid="180"/>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81"/>
                                        </p:tgtEl>
                                      </p:cBhvr>
                                    </p:animEffect>
                                    <p:set>
                                      <p:cBhvr>
                                        <p:cTn dur="1" fill="hold">
                                          <p:stCondLst>
                                            <p:cond delay="1000"/>
                                          </p:stCondLst>
                                        </p:cTn>
                                        <p:tgtEl>
                                          <p:spTgt spid="18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75"/>
                                        </p:tgtEl>
                                        <p:attrNameLst>
                                          <p:attrName>style.visibility</p:attrName>
                                        </p:attrNameLst>
                                      </p:cBhvr>
                                      <p:to>
                                        <p:strVal val="visible"/>
                                      </p:to>
                                    </p:set>
                                    <p:animEffect filter="fade" transition="in">
                                      <p:cBhvr>
                                        <p:cTn dur="1000"/>
                                        <p:tgtEl>
                                          <p:spTgt spid="175"/>
                                        </p:tgtEl>
                                      </p:cBhvr>
                                    </p:animEffect>
                                  </p:childTnLst>
                                </p:cTn>
                              </p:par>
                              <p:par>
                                <p:cTn fill="hold" nodeType="with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000"/>
                                        <p:tgtEl>
                                          <p:spTgt spid="18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0"/>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Modifying values</a:t>
            </a:r>
            <a:endParaRPr/>
          </a:p>
        </p:txBody>
      </p:sp>
      <p:sp>
        <p:nvSpPr>
          <p:cNvPr id="188" name="Google Shape;188;p30"/>
          <p:cNvSpPr txBox="1"/>
          <p:nvPr/>
        </p:nvSpPr>
        <p:spPr>
          <a:xfrm>
            <a:off x="1190750" y="1010450"/>
            <a:ext cx="7419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Courier New"/>
                <a:ea typeface="Courier New"/>
                <a:cs typeface="Courier New"/>
                <a:sym typeface="Courier New"/>
              </a:rPr>
              <a:t>info = {</a:t>
            </a:r>
            <a:r>
              <a:rPr lang="en-GB" sz="1600">
                <a:solidFill>
                  <a:srgbClr val="990000"/>
                </a:solidFill>
                <a:latin typeface="Courier New"/>
                <a:ea typeface="Courier New"/>
                <a:cs typeface="Courier New"/>
                <a:sym typeface="Courier New"/>
              </a:rPr>
              <a:t>'name'</a:t>
            </a:r>
            <a:r>
              <a:rPr lang="en-GB" sz="1600">
                <a:latin typeface="Courier New"/>
                <a:ea typeface="Courier New"/>
                <a:cs typeface="Courier New"/>
                <a:sym typeface="Courier New"/>
              </a:rPr>
              <a:t>: </a:t>
            </a:r>
            <a:r>
              <a:rPr lang="en-GB" sz="1600">
                <a:solidFill>
                  <a:srgbClr val="990000"/>
                </a:solidFill>
                <a:latin typeface="Courier New"/>
                <a:ea typeface="Courier New"/>
                <a:cs typeface="Courier New"/>
                <a:sym typeface="Courier New"/>
              </a:rPr>
              <a:t>'John'</a:t>
            </a:r>
            <a:r>
              <a:rPr lang="en-GB" sz="1600">
                <a:latin typeface="Courier New"/>
                <a:ea typeface="Courier New"/>
                <a:cs typeface="Courier New"/>
                <a:sym typeface="Courier New"/>
              </a:rPr>
              <a:t>, </a:t>
            </a:r>
            <a:r>
              <a:rPr lang="en-GB" sz="1600">
                <a:solidFill>
                  <a:srgbClr val="990000"/>
                </a:solidFill>
                <a:latin typeface="Courier New"/>
                <a:ea typeface="Courier New"/>
                <a:cs typeface="Courier New"/>
                <a:sym typeface="Courier New"/>
              </a:rPr>
              <a:t>'age'</a:t>
            </a:r>
            <a:r>
              <a:rPr lang="en-GB" sz="1600">
                <a:latin typeface="Courier New"/>
                <a:ea typeface="Courier New"/>
                <a:cs typeface="Courier New"/>
                <a:sym typeface="Courier New"/>
              </a:rPr>
              <a:t>: </a:t>
            </a:r>
            <a:r>
              <a:rPr lang="en-GB" sz="1600">
                <a:solidFill>
                  <a:srgbClr val="09885A"/>
                </a:solidFill>
                <a:latin typeface="Courier New"/>
                <a:ea typeface="Courier New"/>
                <a:cs typeface="Courier New"/>
                <a:sym typeface="Courier New"/>
              </a:rPr>
              <a:t>24</a:t>
            </a:r>
            <a:r>
              <a:rPr lang="en-GB"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189" name="Google Shape;189;p30"/>
          <p:cNvSpPr txBox="1"/>
          <p:nvPr/>
        </p:nvSpPr>
        <p:spPr>
          <a:xfrm>
            <a:off x="1190750" y="1622750"/>
            <a:ext cx="486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Courier New"/>
                <a:ea typeface="Courier New"/>
                <a:cs typeface="Courier New"/>
                <a:sym typeface="Courier New"/>
              </a:rPr>
              <a:t>info[</a:t>
            </a:r>
            <a:r>
              <a:rPr lang="en-GB" sz="1600">
                <a:solidFill>
                  <a:srgbClr val="990000"/>
                </a:solidFill>
                <a:latin typeface="Courier New"/>
                <a:ea typeface="Courier New"/>
                <a:cs typeface="Courier New"/>
                <a:sym typeface="Courier New"/>
              </a:rPr>
              <a:t>'age'</a:t>
            </a:r>
            <a:r>
              <a:rPr lang="en-GB" sz="1600">
                <a:latin typeface="Courier New"/>
                <a:ea typeface="Courier New"/>
                <a:cs typeface="Courier New"/>
                <a:sym typeface="Courier New"/>
              </a:rPr>
              <a:t>] = </a:t>
            </a:r>
            <a:r>
              <a:rPr lang="en-GB" sz="1600">
                <a:solidFill>
                  <a:srgbClr val="09885A"/>
                </a:solidFill>
                <a:latin typeface="Courier New"/>
                <a:ea typeface="Courier New"/>
                <a:cs typeface="Courier New"/>
                <a:sym typeface="Courier New"/>
              </a:rPr>
              <a:t>26</a:t>
            </a:r>
            <a:endParaRPr sz="1600">
              <a:solidFill>
                <a:srgbClr val="09885A"/>
              </a:solidFill>
              <a:latin typeface="Courier New"/>
              <a:ea typeface="Courier New"/>
              <a:cs typeface="Courier New"/>
              <a:sym typeface="Courier New"/>
            </a:endParaRPr>
          </a:p>
        </p:txBody>
      </p:sp>
      <p:sp>
        <p:nvSpPr>
          <p:cNvPr id="190" name="Google Shape;190;p30"/>
          <p:cNvSpPr txBox="1"/>
          <p:nvPr/>
        </p:nvSpPr>
        <p:spPr>
          <a:xfrm>
            <a:off x="1190750" y="2384750"/>
            <a:ext cx="4868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Courier New"/>
                <a:ea typeface="Courier New"/>
                <a:cs typeface="Courier New"/>
                <a:sym typeface="Courier New"/>
              </a:rPr>
              <a:t>info[</a:t>
            </a:r>
            <a:r>
              <a:rPr lang="en-GB" sz="1600">
                <a:solidFill>
                  <a:srgbClr val="990000"/>
                </a:solidFill>
                <a:latin typeface="Courier New"/>
                <a:ea typeface="Courier New"/>
                <a:cs typeface="Courier New"/>
                <a:sym typeface="Courier New"/>
              </a:rPr>
              <a:t>'score'</a:t>
            </a:r>
            <a:r>
              <a:rPr lang="en-GB" sz="1600">
                <a:latin typeface="Courier New"/>
                <a:ea typeface="Courier New"/>
                <a:cs typeface="Courier New"/>
                <a:sym typeface="Courier New"/>
              </a:rPr>
              <a:t>] = </a:t>
            </a:r>
            <a:r>
              <a:rPr lang="en-GB" sz="1600">
                <a:solidFill>
                  <a:srgbClr val="09885A"/>
                </a:solidFill>
                <a:latin typeface="Courier New"/>
                <a:ea typeface="Courier New"/>
                <a:cs typeface="Courier New"/>
                <a:sym typeface="Courier New"/>
              </a:rPr>
              <a:t>80</a:t>
            </a:r>
            <a:endParaRPr sz="1600">
              <a:solidFill>
                <a:srgbClr val="09885A"/>
              </a:solidFill>
              <a:latin typeface="Courier New"/>
              <a:ea typeface="Courier New"/>
              <a:cs typeface="Courier New"/>
              <a:sym typeface="Courier New"/>
            </a:endParaRPr>
          </a:p>
        </p:txBody>
      </p:sp>
      <p:sp>
        <p:nvSpPr>
          <p:cNvPr id="191" name="Google Shape;191;p30"/>
          <p:cNvSpPr/>
          <p:nvPr/>
        </p:nvSpPr>
        <p:spPr>
          <a:xfrm>
            <a:off x="3682825" y="1507325"/>
            <a:ext cx="2506500" cy="572700"/>
          </a:xfrm>
          <a:prstGeom prst="leftArrow">
            <a:avLst>
              <a:gd fmla="val 50000" name="adj1"/>
              <a:gd fmla="val 5000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Update existing value</a:t>
            </a:r>
            <a:endParaRPr>
              <a:latin typeface="Montserrat"/>
              <a:ea typeface="Montserrat"/>
              <a:cs typeface="Montserrat"/>
              <a:sym typeface="Montserrat"/>
            </a:endParaRPr>
          </a:p>
        </p:txBody>
      </p:sp>
      <p:sp>
        <p:nvSpPr>
          <p:cNvPr id="192" name="Google Shape;192;p30"/>
          <p:cNvSpPr/>
          <p:nvPr/>
        </p:nvSpPr>
        <p:spPr>
          <a:xfrm>
            <a:off x="3682825" y="2297600"/>
            <a:ext cx="2506500" cy="572700"/>
          </a:xfrm>
          <a:prstGeom prst="leftArrow">
            <a:avLst>
              <a:gd fmla="val 50000" name="adj1"/>
              <a:gd fmla="val 50000" name="adj2"/>
            </a:avLst>
          </a:prstGeom>
          <a:noFill/>
          <a:ln cap="flat" cmpd="sng" w="19050">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Add new key-value pair</a:t>
            </a:r>
            <a:endParaRPr>
              <a:latin typeface="Montserrat"/>
              <a:ea typeface="Montserrat"/>
              <a:cs typeface="Montserrat"/>
              <a:sym typeface="Montserrat"/>
            </a:endParaRPr>
          </a:p>
        </p:txBody>
      </p:sp>
      <p:sp>
        <p:nvSpPr>
          <p:cNvPr id="193" name="Google Shape;193;p30"/>
          <p:cNvSpPr txBox="1"/>
          <p:nvPr/>
        </p:nvSpPr>
        <p:spPr>
          <a:xfrm>
            <a:off x="1190750" y="3601250"/>
            <a:ext cx="473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Courier New"/>
                <a:ea typeface="Courier New"/>
                <a:cs typeface="Courier New"/>
                <a:sym typeface="Courier New"/>
              </a:rPr>
              <a:t>info.pop(</a:t>
            </a:r>
            <a:r>
              <a:rPr lang="en-GB" sz="1600">
                <a:solidFill>
                  <a:srgbClr val="990000"/>
                </a:solidFill>
                <a:latin typeface="Courier New"/>
                <a:ea typeface="Courier New"/>
                <a:cs typeface="Courier New"/>
                <a:sym typeface="Courier New"/>
              </a:rPr>
              <a:t>'age'</a:t>
            </a:r>
            <a:r>
              <a:rPr lang="en-GB"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194" name="Google Shape;194;p30"/>
          <p:cNvSpPr txBox="1"/>
          <p:nvPr/>
        </p:nvSpPr>
        <p:spPr>
          <a:xfrm>
            <a:off x="1190750" y="4134650"/>
            <a:ext cx="4737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Courier New"/>
                <a:ea typeface="Courier New"/>
                <a:cs typeface="Courier New"/>
                <a:sym typeface="Courier New"/>
              </a:rPr>
              <a:t>info.popitem()</a:t>
            </a:r>
            <a:endParaRPr sz="1600">
              <a:latin typeface="Courier New"/>
              <a:ea typeface="Courier New"/>
              <a:cs typeface="Courier New"/>
              <a:sym typeface="Courier New"/>
            </a:endParaRPr>
          </a:p>
        </p:txBody>
      </p:sp>
      <p:sp>
        <p:nvSpPr>
          <p:cNvPr id="195" name="Google Shape;195;p30"/>
          <p:cNvSpPr txBox="1"/>
          <p:nvPr/>
        </p:nvSpPr>
        <p:spPr>
          <a:xfrm>
            <a:off x="1190750" y="3087875"/>
            <a:ext cx="7419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1600">
                <a:latin typeface="Courier New"/>
                <a:ea typeface="Courier New"/>
                <a:cs typeface="Courier New"/>
                <a:sym typeface="Courier New"/>
              </a:rPr>
              <a:t>info: {</a:t>
            </a:r>
            <a:r>
              <a:rPr lang="en-GB" sz="1600">
                <a:solidFill>
                  <a:srgbClr val="990000"/>
                </a:solidFill>
                <a:latin typeface="Courier New"/>
                <a:ea typeface="Courier New"/>
                <a:cs typeface="Courier New"/>
                <a:sym typeface="Courier New"/>
              </a:rPr>
              <a:t>'name'</a:t>
            </a:r>
            <a:r>
              <a:rPr lang="en-GB" sz="1600">
                <a:latin typeface="Courier New"/>
                <a:ea typeface="Courier New"/>
                <a:cs typeface="Courier New"/>
                <a:sym typeface="Courier New"/>
              </a:rPr>
              <a:t>: </a:t>
            </a:r>
            <a:r>
              <a:rPr lang="en-GB" sz="1600">
                <a:solidFill>
                  <a:srgbClr val="990000"/>
                </a:solidFill>
                <a:latin typeface="Courier New"/>
                <a:ea typeface="Courier New"/>
                <a:cs typeface="Courier New"/>
                <a:sym typeface="Courier New"/>
              </a:rPr>
              <a:t>'John'</a:t>
            </a:r>
            <a:r>
              <a:rPr lang="en-GB" sz="1600">
                <a:latin typeface="Courier New"/>
                <a:ea typeface="Courier New"/>
                <a:cs typeface="Courier New"/>
                <a:sym typeface="Courier New"/>
              </a:rPr>
              <a:t>, </a:t>
            </a:r>
            <a:r>
              <a:rPr lang="en-GB" sz="1600">
                <a:solidFill>
                  <a:srgbClr val="990000"/>
                </a:solidFill>
                <a:latin typeface="Courier New"/>
                <a:ea typeface="Courier New"/>
                <a:cs typeface="Courier New"/>
                <a:sym typeface="Courier New"/>
              </a:rPr>
              <a:t>'age'</a:t>
            </a:r>
            <a:r>
              <a:rPr lang="en-GB" sz="1600">
                <a:latin typeface="Courier New"/>
                <a:ea typeface="Courier New"/>
                <a:cs typeface="Courier New"/>
                <a:sym typeface="Courier New"/>
              </a:rPr>
              <a:t>: </a:t>
            </a:r>
            <a:r>
              <a:rPr lang="en-GB" sz="1600">
                <a:solidFill>
                  <a:srgbClr val="09885A"/>
                </a:solidFill>
                <a:latin typeface="Courier New"/>
                <a:ea typeface="Courier New"/>
                <a:cs typeface="Courier New"/>
                <a:sym typeface="Courier New"/>
              </a:rPr>
              <a:t>24</a:t>
            </a:r>
            <a:r>
              <a:rPr lang="en-GB" sz="1600">
                <a:solidFill>
                  <a:srgbClr val="990000"/>
                </a:solidFill>
                <a:latin typeface="Courier New"/>
                <a:ea typeface="Courier New"/>
                <a:cs typeface="Courier New"/>
                <a:sym typeface="Courier New"/>
              </a:rPr>
              <a:t>, ‘score’</a:t>
            </a:r>
            <a:r>
              <a:rPr lang="en-GB" sz="1600">
                <a:latin typeface="Courier New"/>
                <a:ea typeface="Courier New"/>
                <a:cs typeface="Courier New"/>
                <a:sym typeface="Courier New"/>
              </a:rPr>
              <a:t>:</a:t>
            </a:r>
            <a:r>
              <a:rPr lang="en-GB" sz="1600">
                <a:solidFill>
                  <a:srgbClr val="990000"/>
                </a:solidFill>
                <a:latin typeface="Courier New"/>
                <a:ea typeface="Courier New"/>
                <a:cs typeface="Courier New"/>
                <a:sym typeface="Courier New"/>
              </a:rPr>
              <a:t> </a:t>
            </a:r>
            <a:r>
              <a:rPr lang="en-GB" sz="1600">
                <a:solidFill>
                  <a:srgbClr val="09885A"/>
                </a:solidFill>
                <a:latin typeface="Courier New"/>
                <a:ea typeface="Courier New"/>
                <a:cs typeface="Courier New"/>
                <a:sym typeface="Courier New"/>
              </a:rPr>
              <a:t>80</a:t>
            </a:r>
            <a:r>
              <a:rPr lang="en-GB" sz="1600">
                <a:latin typeface="Courier New"/>
                <a:ea typeface="Courier New"/>
                <a:cs typeface="Courier New"/>
                <a:sym typeface="Courier New"/>
              </a:rPr>
              <a:t>}</a:t>
            </a:r>
            <a:endParaRPr sz="1600">
              <a:latin typeface="Courier New"/>
              <a:ea typeface="Courier New"/>
              <a:cs typeface="Courier New"/>
              <a:sym typeface="Courier New"/>
            </a:endParaRPr>
          </a:p>
        </p:txBody>
      </p:sp>
      <p:sp>
        <p:nvSpPr>
          <p:cNvPr id="196" name="Google Shape;196;p30"/>
          <p:cNvSpPr/>
          <p:nvPr/>
        </p:nvSpPr>
        <p:spPr>
          <a:xfrm>
            <a:off x="6150200" y="2822150"/>
            <a:ext cx="304200" cy="322200"/>
          </a:xfrm>
          <a:prstGeom prst="downArrow">
            <a:avLst>
              <a:gd fmla="val 50000" name="adj1"/>
              <a:gd fmla="val 50000" name="adj2"/>
            </a:avLst>
          </a:prstGeom>
          <a:noFill/>
          <a:ln cap="flat" cmpd="sng" w="2857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30"/>
          <p:cNvSpPr txBox="1"/>
          <p:nvPr/>
        </p:nvSpPr>
        <p:spPr>
          <a:xfrm>
            <a:off x="1260525" y="1028700"/>
            <a:ext cx="4303200" cy="431100"/>
          </a:xfrm>
          <a:prstGeom prst="rect">
            <a:avLst/>
          </a:prstGeom>
          <a:noFill/>
          <a:ln cap="flat" cmpd="sng" w="28575">
            <a:solidFill>
              <a:srgbClr val="09885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98" name="Google Shape;198;p30"/>
          <p:cNvSpPr txBox="1"/>
          <p:nvPr/>
        </p:nvSpPr>
        <p:spPr>
          <a:xfrm>
            <a:off x="4187250" y="1115625"/>
            <a:ext cx="1144500" cy="255900"/>
          </a:xfrm>
          <a:prstGeom prst="rect">
            <a:avLst/>
          </a:prstGeom>
          <a:noFill/>
          <a:ln cap="flat" cmpd="sng" w="19050">
            <a:solidFill>
              <a:srgbClr val="09885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199" name="Google Shape;199;p30"/>
          <p:cNvSpPr txBox="1"/>
          <p:nvPr/>
        </p:nvSpPr>
        <p:spPr>
          <a:xfrm>
            <a:off x="1898025" y="1709675"/>
            <a:ext cx="594000" cy="2559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00" name="Google Shape;200;p30"/>
          <p:cNvSpPr txBox="1"/>
          <p:nvPr/>
        </p:nvSpPr>
        <p:spPr>
          <a:xfrm>
            <a:off x="2729788" y="1633475"/>
            <a:ext cx="752700" cy="400200"/>
          </a:xfrm>
          <a:prstGeom prst="rect">
            <a:avLst/>
          </a:prstGeom>
          <a:solidFill>
            <a:srgbClr val="FFFFFF"/>
          </a:solid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000"/>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000"/>
                                        <p:tgtEl>
                                          <p:spTgt spid="198"/>
                                        </p:tgtEl>
                                      </p:cBhvr>
                                    </p:animEffect>
                                  </p:childTnLst>
                                </p:cTn>
                              </p:par>
                              <p:par>
                                <p:cTn fill="hold" nodeType="withEffect" presetClass="exit" presetID="10" presetSubtype="0">
                                  <p:stCondLst>
                                    <p:cond delay="0"/>
                                  </p:stCondLst>
                                  <p:childTnLst>
                                    <p:animEffect filter="fade" transition="out">
                                      <p:cBhvr>
                                        <p:cTn dur="1000"/>
                                        <p:tgtEl>
                                          <p:spTgt spid="197"/>
                                        </p:tgtEl>
                                      </p:cBhvr>
                                    </p:animEffect>
                                    <p:set>
                                      <p:cBhvr>
                                        <p:cTn dur="1" fill="hold">
                                          <p:stCondLst>
                                            <p:cond delay="1000"/>
                                          </p:stCondLst>
                                        </p:cTn>
                                        <p:tgtEl>
                                          <p:spTgt spid="197"/>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000"/>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199"/>
                                        </p:tgtEl>
                                      </p:cBhvr>
                                    </p:animEffect>
                                    <p:set>
                                      <p:cBhvr>
                                        <p:cTn dur="1" fill="hold">
                                          <p:stCondLst>
                                            <p:cond delay="1000"/>
                                          </p:stCondLst>
                                        </p:cTn>
                                        <p:tgtEl>
                                          <p:spTgt spid="199"/>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000"/>
                                        <p:tgtEl>
                                          <p:spTgt spid="200"/>
                                        </p:tgtEl>
                                      </p:cBhvr>
                                    </p:animEffect>
                                    <p:set>
                                      <p:cBhvr>
                                        <p:cTn dur="1" fill="hold">
                                          <p:stCondLst>
                                            <p:cond delay="1000"/>
                                          </p:stCondLst>
                                        </p:cTn>
                                        <p:tgtEl>
                                          <p:spTgt spid="20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000"/>
                                        <p:tgtEl>
                                          <p:spTgt spid="191"/>
                                        </p:tgtEl>
                                      </p:cBhvr>
                                    </p:animEffect>
                                  </p:childTnLst>
                                </p:cTn>
                              </p:par>
                              <p:par>
                                <p:cTn fill="hold" nodeType="withEffect" presetClass="exit" presetID="10" presetSubtype="0">
                                  <p:stCondLst>
                                    <p:cond delay="0"/>
                                  </p:stCondLst>
                                  <p:childTnLst>
                                    <p:animEffect filter="fade" transition="out">
                                      <p:cBhvr>
                                        <p:cTn dur="1100"/>
                                        <p:tgtEl>
                                          <p:spTgt spid="198"/>
                                        </p:tgtEl>
                                      </p:cBhvr>
                                    </p:animEffect>
                                    <p:set>
                                      <p:cBhvr>
                                        <p:cTn dur="1" fill="hold">
                                          <p:stCondLst>
                                            <p:cond delay="1100"/>
                                          </p:stCondLst>
                                        </p:cTn>
                                        <p:tgtEl>
                                          <p:spTgt spid="19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000"/>
                                        <p:tgtEl>
                                          <p:spTgt spid="190"/>
                                        </p:tgtEl>
                                      </p:cBhvr>
                                    </p:animEffect>
                                  </p:childTnLst>
                                </p:cTn>
                              </p:par>
                              <p:par>
                                <p:cTn fill="hold" nodeType="with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000"/>
                                        <p:tgtEl>
                                          <p:spTgt spid="192"/>
                                        </p:tgtEl>
                                      </p:cBhvr>
                                    </p:animEffect>
                                  </p:childTnLst>
                                </p:cTn>
                              </p:par>
                              <p:par>
                                <p:cTn fill="hold" nodeType="with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000"/>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000"/>
                                        <p:tgtEl>
                                          <p:spTgt spid="1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1"/>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Nested Dictionary</a:t>
            </a:r>
            <a:endParaRPr/>
          </a:p>
        </p:txBody>
      </p:sp>
      <p:sp>
        <p:nvSpPr>
          <p:cNvPr id="206" name="Google Shape;206;p31"/>
          <p:cNvSpPr/>
          <p:nvPr/>
        </p:nvSpPr>
        <p:spPr>
          <a:xfrm>
            <a:off x="1401050" y="998837"/>
            <a:ext cx="1776300" cy="1687800"/>
          </a:xfrm>
          <a:prstGeom prst="roundRect">
            <a:avLst>
              <a:gd fmla="val 16667" name="adj"/>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31"/>
          <p:cNvSpPr/>
          <p:nvPr/>
        </p:nvSpPr>
        <p:spPr>
          <a:xfrm>
            <a:off x="1659208" y="1252615"/>
            <a:ext cx="1279200" cy="2727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Montserrat"/>
                <a:ea typeface="Montserrat"/>
                <a:cs typeface="Montserrat"/>
                <a:sym typeface="Montserrat"/>
              </a:rPr>
              <a:t>Key</a:t>
            </a:r>
            <a:r>
              <a:rPr lang="en-GB" sz="1600">
                <a:latin typeface="Montserrat"/>
                <a:ea typeface="Montserrat"/>
                <a:cs typeface="Montserrat"/>
                <a:sym typeface="Montserrat"/>
              </a:rPr>
              <a:t>1 </a:t>
            </a:r>
            <a:endParaRPr sz="1600">
              <a:latin typeface="Montserrat"/>
              <a:ea typeface="Montserrat"/>
              <a:cs typeface="Montserrat"/>
              <a:sym typeface="Montserrat"/>
            </a:endParaRPr>
          </a:p>
        </p:txBody>
      </p:sp>
      <p:sp>
        <p:nvSpPr>
          <p:cNvPr id="208" name="Google Shape;208;p31"/>
          <p:cNvSpPr/>
          <p:nvPr/>
        </p:nvSpPr>
        <p:spPr>
          <a:xfrm>
            <a:off x="1659208" y="1702034"/>
            <a:ext cx="1279200" cy="2727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Montserrat"/>
                <a:ea typeface="Montserrat"/>
                <a:cs typeface="Montserrat"/>
                <a:sym typeface="Montserrat"/>
              </a:rPr>
              <a:t>Key</a:t>
            </a:r>
            <a:r>
              <a:rPr lang="en-GB" sz="1600">
                <a:latin typeface="Montserrat"/>
                <a:ea typeface="Montserrat"/>
                <a:cs typeface="Montserrat"/>
                <a:sym typeface="Montserrat"/>
              </a:rPr>
              <a:t>2 </a:t>
            </a:r>
            <a:endParaRPr sz="1600">
              <a:latin typeface="Montserrat"/>
              <a:ea typeface="Montserrat"/>
              <a:cs typeface="Montserrat"/>
              <a:sym typeface="Montserrat"/>
            </a:endParaRPr>
          </a:p>
        </p:txBody>
      </p:sp>
      <p:sp>
        <p:nvSpPr>
          <p:cNvPr id="209" name="Google Shape;209;p31"/>
          <p:cNvSpPr/>
          <p:nvPr/>
        </p:nvSpPr>
        <p:spPr>
          <a:xfrm>
            <a:off x="1659208" y="2151454"/>
            <a:ext cx="1279200" cy="2727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Montserrat"/>
                <a:ea typeface="Montserrat"/>
                <a:cs typeface="Montserrat"/>
                <a:sym typeface="Montserrat"/>
              </a:rPr>
              <a:t>Key</a:t>
            </a:r>
            <a:r>
              <a:rPr lang="en-GB" sz="1600">
                <a:latin typeface="Montserrat"/>
                <a:ea typeface="Montserrat"/>
                <a:cs typeface="Montserrat"/>
                <a:sym typeface="Montserrat"/>
              </a:rPr>
              <a:t>3 </a:t>
            </a:r>
            <a:endParaRPr sz="1600">
              <a:latin typeface="Montserrat"/>
              <a:ea typeface="Montserrat"/>
              <a:cs typeface="Montserrat"/>
              <a:sym typeface="Montserrat"/>
            </a:endParaRPr>
          </a:p>
        </p:txBody>
      </p:sp>
      <p:sp>
        <p:nvSpPr>
          <p:cNvPr id="210" name="Google Shape;210;p31"/>
          <p:cNvSpPr/>
          <p:nvPr/>
        </p:nvSpPr>
        <p:spPr>
          <a:xfrm>
            <a:off x="4234702" y="2090285"/>
            <a:ext cx="1776300" cy="1304700"/>
          </a:xfrm>
          <a:prstGeom prst="roundRect">
            <a:avLst>
              <a:gd fmla="val 16667" name="adj"/>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31"/>
          <p:cNvSpPr/>
          <p:nvPr/>
        </p:nvSpPr>
        <p:spPr>
          <a:xfrm>
            <a:off x="4492853" y="2472468"/>
            <a:ext cx="1279200" cy="2727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Montserrat"/>
                <a:ea typeface="Montserrat"/>
                <a:cs typeface="Montserrat"/>
                <a:sym typeface="Montserrat"/>
              </a:rPr>
              <a:t>Key_A</a:t>
            </a:r>
            <a:endParaRPr sz="1600">
              <a:latin typeface="Montserrat"/>
              <a:ea typeface="Montserrat"/>
              <a:cs typeface="Montserrat"/>
              <a:sym typeface="Montserrat"/>
            </a:endParaRPr>
          </a:p>
        </p:txBody>
      </p:sp>
      <p:sp>
        <p:nvSpPr>
          <p:cNvPr id="212" name="Google Shape;212;p31"/>
          <p:cNvSpPr/>
          <p:nvPr/>
        </p:nvSpPr>
        <p:spPr>
          <a:xfrm>
            <a:off x="4492853" y="2921888"/>
            <a:ext cx="1279200" cy="2727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Montserrat"/>
                <a:ea typeface="Montserrat"/>
                <a:cs typeface="Montserrat"/>
                <a:sym typeface="Montserrat"/>
              </a:rPr>
              <a:t>Key_B</a:t>
            </a:r>
            <a:endParaRPr sz="1600">
              <a:latin typeface="Montserrat"/>
              <a:ea typeface="Montserrat"/>
              <a:cs typeface="Montserrat"/>
              <a:sym typeface="Montserrat"/>
            </a:endParaRPr>
          </a:p>
        </p:txBody>
      </p:sp>
      <p:sp>
        <p:nvSpPr>
          <p:cNvPr id="213" name="Google Shape;213;p31"/>
          <p:cNvSpPr/>
          <p:nvPr/>
        </p:nvSpPr>
        <p:spPr>
          <a:xfrm>
            <a:off x="4221176" y="1252615"/>
            <a:ext cx="1776300" cy="2727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Montserrat"/>
                <a:ea typeface="Montserrat"/>
                <a:cs typeface="Montserrat"/>
                <a:sym typeface="Montserrat"/>
              </a:rPr>
              <a:t>Value</a:t>
            </a:r>
            <a:r>
              <a:rPr lang="en-GB" sz="1600">
                <a:latin typeface="Montserrat"/>
                <a:ea typeface="Montserrat"/>
                <a:cs typeface="Montserrat"/>
                <a:sym typeface="Montserrat"/>
              </a:rPr>
              <a:t>1</a:t>
            </a:r>
            <a:endParaRPr sz="1600">
              <a:latin typeface="Montserrat"/>
              <a:ea typeface="Montserrat"/>
              <a:cs typeface="Montserrat"/>
              <a:sym typeface="Montserrat"/>
            </a:endParaRPr>
          </a:p>
        </p:txBody>
      </p:sp>
      <p:sp>
        <p:nvSpPr>
          <p:cNvPr id="214" name="Google Shape;214;p31"/>
          <p:cNvSpPr/>
          <p:nvPr/>
        </p:nvSpPr>
        <p:spPr>
          <a:xfrm>
            <a:off x="4221176" y="1702034"/>
            <a:ext cx="1776300" cy="2727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Montserrat"/>
                <a:ea typeface="Montserrat"/>
                <a:cs typeface="Montserrat"/>
                <a:sym typeface="Montserrat"/>
              </a:rPr>
              <a:t>Value</a:t>
            </a:r>
            <a:r>
              <a:rPr lang="en-GB" sz="1600">
                <a:latin typeface="Montserrat"/>
                <a:ea typeface="Montserrat"/>
                <a:cs typeface="Montserrat"/>
                <a:sym typeface="Montserrat"/>
              </a:rPr>
              <a:t>2</a:t>
            </a:r>
            <a:endParaRPr sz="1600">
              <a:latin typeface="Montserrat"/>
              <a:ea typeface="Montserrat"/>
              <a:cs typeface="Montserrat"/>
              <a:sym typeface="Montserrat"/>
            </a:endParaRPr>
          </a:p>
        </p:txBody>
      </p:sp>
      <p:sp>
        <p:nvSpPr>
          <p:cNvPr id="215" name="Google Shape;215;p31"/>
          <p:cNvSpPr txBox="1"/>
          <p:nvPr/>
        </p:nvSpPr>
        <p:spPr>
          <a:xfrm>
            <a:off x="4441669" y="2157141"/>
            <a:ext cx="1331400" cy="337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a:latin typeface="Montserrat"/>
                <a:ea typeface="Montserrat"/>
                <a:cs typeface="Montserrat"/>
                <a:sym typeface="Montserrat"/>
              </a:rPr>
              <a:t>Nested Keys</a:t>
            </a:r>
            <a:endParaRPr b="1" i="1">
              <a:latin typeface="Montserrat"/>
              <a:ea typeface="Montserrat"/>
              <a:cs typeface="Montserrat"/>
              <a:sym typeface="Montserrat"/>
            </a:endParaRPr>
          </a:p>
        </p:txBody>
      </p:sp>
      <p:sp>
        <p:nvSpPr>
          <p:cNvPr id="216" name="Google Shape;216;p31"/>
          <p:cNvSpPr/>
          <p:nvPr/>
        </p:nvSpPr>
        <p:spPr>
          <a:xfrm>
            <a:off x="6598353" y="2472468"/>
            <a:ext cx="1279200" cy="2727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Montserrat"/>
                <a:ea typeface="Montserrat"/>
                <a:cs typeface="Montserrat"/>
                <a:sym typeface="Montserrat"/>
              </a:rPr>
              <a:t>Value_A</a:t>
            </a:r>
            <a:endParaRPr sz="1600">
              <a:latin typeface="Montserrat"/>
              <a:ea typeface="Montserrat"/>
              <a:cs typeface="Montserrat"/>
              <a:sym typeface="Montserrat"/>
            </a:endParaRPr>
          </a:p>
        </p:txBody>
      </p:sp>
      <p:sp>
        <p:nvSpPr>
          <p:cNvPr id="217" name="Google Shape;217;p31"/>
          <p:cNvSpPr/>
          <p:nvPr/>
        </p:nvSpPr>
        <p:spPr>
          <a:xfrm>
            <a:off x="6598353" y="2921888"/>
            <a:ext cx="1279200" cy="272700"/>
          </a:xfrm>
          <a:prstGeom prst="roundRect">
            <a:avLst>
              <a:gd fmla="val 16667" name="adj"/>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GB" sz="1600">
                <a:latin typeface="Montserrat"/>
                <a:ea typeface="Montserrat"/>
                <a:cs typeface="Montserrat"/>
                <a:sym typeface="Montserrat"/>
              </a:rPr>
              <a:t>Value_B</a:t>
            </a:r>
            <a:endParaRPr sz="1600">
              <a:latin typeface="Montserrat"/>
              <a:ea typeface="Montserrat"/>
              <a:cs typeface="Montserrat"/>
              <a:sym typeface="Montserrat"/>
            </a:endParaRPr>
          </a:p>
        </p:txBody>
      </p:sp>
      <p:cxnSp>
        <p:nvCxnSpPr>
          <p:cNvPr id="218" name="Google Shape;218;p31"/>
          <p:cNvCxnSpPr>
            <a:stCxn id="207" idx="3"/>
            <a:endCxn id="213" idx="1"/>
          </p:cNvCxnSpPr>
          <p:nvPr/>
        </p:nvCxnSpPr>
        <p:spPr>
          <a:xfrm>
            <a:off x="2938408" y="1388965"/>
            <a:ext cx="1282800" cy="0"/>
          </a:xfrm>
          <a:prstGeom prst="straightConnector1">
            <a:avLst/>
          </a:prstGeom>
          <a:noFill/>
          <a:ln cap="flat" cmpd="sng" w="9525">
            <a:solidFill>
              <a:schemeClr val="dk2"/>
            </a:solidFill>
            <a:prstDash val="solid"/>
            <a:round/>
            <a:headEnd len="med" w="med" type="none"/>
            <a:tailEnd len="med" w="med" type="triangle"/>
          </a:ln>
        </p:spPr>
      </p:cxnSp>
      <p:cxnSp>
        <p:nvCxnSpPr>
          <p:cNvPr id="219" name="Google Shape;219;p31"/>
          <p:cNvCxnSpPr/>
          <p:nvPr/>
        </p:nvCxnSpPr>
        <p:spPr>
          <a:xfrm>
            <a:off x="2927877" y="1838655"/>
            <a:ext cx="1293300" cy="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1"/>
          <p:cNvCxnSpPr>
            <a:endCxn id="216" idx="1"/>
          </p:cNvCxnSpPr>
          <p:nvPr/>
        </p:nvCxnSpPr>
        <p:spPr>
          <a:xfrm>
            <a:off x="5772753" y="2608818"/>
            <a:ext cx="825600" cy="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1"/>
          <p:cNvCxnSpPr>
            <a:stCxn id="212" idx="3"/>
            <a:endCxn id="217" idx="1"/>
          </p:cNvCxnSpPr>
          <p:nvPr/>
        </p:nvCxnSpPr>
        <p:spPr>
          <a:xfrm>
            <a:off x="5772053" y="3058238"/>
            <a:ext cx="826200" cy="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1"/>
          <p:cNvSpPr txBox="1"/>
          <p:nvPr/>
        </p:nvSpPr>
        <p:spPr>
          <a:xfrm>
            <a:off x="1885550" y="919627"/>
            <a:ext cx="826500" cy="2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latin typeface="Montserrat"/>
                <a:ea typeface="Montserrat"/>
                <a:cs typeface="Montserrat"/>
                <a:sym typeface="Montserrat"/>
              </a:rPr>
              <a:t>   Keys</a:t>
            </a:r>
            <a:endParaRPr>
              <a:latin typeface="Montserrat"/>
              <a:ea typeface="Montserrat"/>
              <a:cs typeface="Montserrat"/>
              <a:sym typeface="Montserrat"/>
            </a:endParaRPr>
          </a:p>
        </p:txBody>
      </p:sp>
      <p:cxnSp>
        <p:nvCxnSpPr>
          <p:cNvPr id="223" name="Google Shape;223;p31"/>
          <p:cNvCxnSpPr>
            <a:stCxn id="209" idx="3"/>
          </p:cNvCxnSpPr>
          <p:nvPr/>
        </p:nvCxnSpPr>
        <p:spPr>
          <a:xfrm flipH="1" rot="10800000">
            <a:off x="2938408" y="2286904"/>
            <a:ext cx="1300500" cy="900"/>
          </a:xfrm>
          <a:prstGeom prst="straightConnector1">
            <a:avLst/>
          </a:prstGeom>
          <a:noFill/>
          <a:ln cap="flat" cmpd="sng" w="9525">
            <a:solidFill>
              <a:schemeClr val="dk2"/>
            </a:solidFill>
            <a:prstDash val="solid"/>
            <a:round/>
            <a:headEnd len="med" w="med" type="none"/>
            <a:tailEnd len="med" w="med" type="triangle"/>
          </a:ln>
        </p:spPr>
      </p:cxnSp>
      <p:sp>
        <p:nvSpPr>
          <p:cNvPr id="224" name="Google Shape;224;p31"/>
          <p:cNvSpPr txBox="1"/>
          <p:nvPr/>
        </p:nvSpPr>
        <p:spPr>
          <a:xfrm>
            <a:off x="311700" y="3483150"/>
            <a:ext cx="8712000" cy="4983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900">
                <a:solidFill>
                  <a:schemeClr val="dk1"/>
                </a:solidFill>
                <a:highlight>
                  <a:srgbClr val="FFFFFE"/>
                </a:highlight>
                <a:latin typeface="Courier New"/>
                <a:ea typeface="Courier New"/>
                <a:cs typeface="Courier New"/>
                <a:sym typeface="Courier New"/>
              </a:rPr>
              <a:t>dic = {</a:t>
            </a:r>
            <a:r>
              <a:rPr lang="en-GB" sz="1900">
                <a:solidFill>
                  <a:srgbClr val="A31515"/>
                </a:solidFill>
                <a:highlight>
                  <a:srgbClr val="FFFFFE"/>
                </a:highlight>
                <a:latin typeface="Courier New"/>
                <a:ea typeface="Courier New"/>
                <a:cs typeface="Courier New"/>
                <a:sym typeface="Courier New"/>
              </a:rPr>
              <a:t>'a'</a:t>
            </a:r>
            <a:r>
              <a:rPr lang="en-GB" sz="1900">
                <a:solidFill>
                  <a:schemeClr val="dk1"/>
                </a:solidFill>
                <a:highlight>
                  <a:srgbClr val="FFFFFE"/>
                </a:highlight>
                <a:latin typeface="Courier New"/>
                <a:ea typeface="Courier New"/>
                <a:cs typeface="Courier New"/>
                <a:sym typeface="Courier New"/>
              </a:rPr>
              <a:t>: </a:t>
            </a:r>
            <a:r>
              <a:rPr lang="en-GB" sz="1900">
                <a:solidFill>
                  <a:srgbClr val="09885A"/>
                </a:solidFill>
                <a:highlight>
                  <a:srgbClr val="FFFFFE"/>
                </a:highlight>
                <a:latin typeface="Courier New"/>
                <a:ea typeface="Courier New"/>
                <a:cs typeface="Courier New"/>
                <a:sym typeface="Courier New"/>
              </a:rPr>
              <a:t>0</a:t>
            </a:r>
            <a:r>
              <a:rPr lang="en-GB" sz="1900">
                <a:solidFill>
                  <a:schemeClr val="dk1"/>
                </a:solidFill>
                <a:highlight>
                  <a:srgbClr val="FFFFFE"/>
                </a:highlight>
                <a:latin typeface="Courier New"/>
                <a:ea typeface="Courier New"/>
                <a:cs typeface="Courier New"/>
                <a:sym typeface="Courier New"/>
              </a:rPr>
              <a:t>, </a:t>
            </a:r>
            <a:r>
              <a:rPr lang="en-GB" sz="1900">
                <a:solidFill>
                  <a:srgbClr val="09885A"/>
                </a:solidFill>
                <a:highlight>
                  <a:srgbClr val="FFFFFE"/>
                </a:highlight>
                <a:latin typeface="Courier New"/>
                <a:ea typeface="Courier New"/>
                <a:cs typeface="Courier New"/>
                <a:sym typeface="Courier New"/>
              </a:rPr>
              <a:t>1</a:t>
            </a:r>
            <a:r>
              <a:rPr lang="en-GB" sz="1900">
                <a:solidFill>
                  <a:schemeClr val="dk1"/>
                </a:solidFill>
                <a:highlight>
                  <a:srgbClr val="FFFFFE"/>
                </a:highlight>
                <a:latin typeface="Courier New"/>
                <a:ea typeface="Courier New"/>
                <a:cs typeface="Courier New"/>
                <a:sym typeface="Courier New"/>
              </a:rPr>
              <a:t>: </a:t>
            </a:r>
            <a:r>
              <a:rPr lang="en-GB" sz="1900">
                <a:solidFill>
                  <a:srgbClr val="A31515"/>
                </a:solidFill>
                <a:highlight>
                  <a:srgbClr val="FFFFFE"/>
                </a:highlight>
                <a:latin typeface="Courier New"/>
                <a:ea typeface="Courier New"/>
                <a:cs typeface="Courier New"/>
                <a:sym typeface="Courier New"/>
              </a:rPr>
              <a:t>'b'</a:t>
            </a:r>
            <a:r>
              <a:rPr lang="en-GB" sz="1900">
                <a:solidFill>
                  <a:schemeClr val="dk1"/>
                </a:solidFill>
                <a:highlight>
                  <a:srgbClr val="FFFFFE"/>
                </a:highlight>
                <a:latin typeface="Courier New"/>
                <a:ea typeface="Courier New"/>
                <a:cs typeface="Courier New"/>
                <a:sym typeface="Courier New"/>
              </a:rPr>
              <a:t>, </a:t>
            </a:r>
            <a:r>
              <a:rPr lang="en-GB" sz="1900">
                <a:solidFill>
                  <a:srgbClr val="0000FF"/>
                </a:solidFill>
                <a:highlight>
                  <a:srgbClr val="FFFFFE"/>
                </a:highlight>
                <a:latin typeface="Courier New"/>
                <a:ea typeface="Courier New"/>
                <a:cs typeface="Courier New"/>
                <a:sym typeface="Courier New"/>
              </a:rPr>
              <a:t>True</a:t>
            </a:r>
            <a:r>
              <a:rPr lang="en-GB" sz="1900">
                <a:solidFill>
                  <a:schemeClr val="dk1"/>
                </a:solidFill>
                <a:highlight>
                  <a:srgbClr val="FFFFFE"/>
                </a:highlight>
                <a:latin typeface="Courier New"/>
                <a:ea typeface="Courier New"/>
                <a:cs typeface="Courier New"/>
                <a:sym typeface="Courier New"/>
              </a:rPr>
              <a:t>: {</a:t>
            </a:r>
            <a:r>
              <a:rPr lang="en-GB" sz="1900">
                <a:solidFill>
                  <a:srgbClr val="09885A"/>
                </a:solidFill>
                <a:highlight>
                  <a:srgbClr val="FFFFFE"/>
                </a:highlight>
                <a:latin typeface="Courier New"/>
                <a:ea typeface="Courier New"/>
                <a:cs typeface="Courier New"/>
                <a:sym typeface="Courier New"/>
              </a:rPr>
              <a:t>1: </a:t>
            </a:r>
            <a:r>
              <a:rPr lang="en-GB" sz="1900">
                <a:solidFill>
                  <a:srgbClr val="A31515"/>
                </a:solidFill>
                <a:highlight>
                  <a:srgbClr val="FFFFFE"/>
                </a:highlight>
                <a:latin typeface="Courier New"/>
                <a:ea typeface="Courier New"/>
                <a:cs typeface="Courier New"/>
                <a:sym typeface="Courier New"/>
              </a:rPr>
              <a:t>'d'</a:t>
            </a:r>
            <a:r>
              <a:rPr lang="en-GB" sz="1900">
                <a:solidFill>
                  <a:schemeClr val="dk1"/>
                </a:solidFill>
                <a:highlight>
                  <a:srgbClr val="FFFFFE"/>
                </a:highlight>
                <a:latin typeface="Courier New"/>
                <a:ea typeface="Courier New"/>
                <a:cs typeface="Courier New"/>
                <a:sym typeface="Courier New"/>
              </a:rPr>
              <a:t>, (</a:t>
            </a:r>
            <a:r>
              <a:rPr lang="en-GB" sz="1900">
                <a:solidFill>
                  <a:srgbClr val="990000"/>
                </a:solidFill>
                <a:highlight>
                  <a:srgbClr val="FFFFFE"/>
                </a:highlight>
                <a:latin typeface="Courier New"/>
                <a:ea typeface="Courier New"/>
                <a:cs typeface="Courier New"/>
                <a:sym typeface="Courier New"/>
              </a:rPr>
              <a:t>‘x’</a:t>
            </a:r>
            <a:r>
              <a:rPr lang="en-GB" sz="1900">
                <a:solidFill>
                  <a:schemeClr val="dk1"/>
                </a:solidFill>
                <a:highlight>
                  <a:srgbClr val="FFFFFE"/>
                </a:highlight>
                <a:latin typeface="Courier New"/>
                <a:ea typeface="Courier New"/>
                <a:cs typeface="Courier New"/>
                <a:sym typeface="Courier New"/>
              </a:rPr>
              <a:t>, </a:t>
            </a:r>
            <a:r>
              <a:rPr lang="en-GB" sz="1900">
                <a:solidFill>
                  <a:srgbClr val="0000FF"/>
                </a:solidFill>
                <a:highlight>
                  <a:srgbClr val="FFFFFE"/>
                </a:highlight>
                <a:latin typeface="Courier New"/>
                <a:ea typeface="Courier New"/>
                <a:cs typeface="Courier New"/>
                <a:sym typeface="Courier New"/>
              </a:rPr>
              <a:t>False</a:t>
            </a:r>
            <a:r>
              <a:rPr lang="en-GB" sz="1900">
                <a:solidFill>
                  <a:schemeClr val="dk1"/>
                </a:solidFill>
                <a:highlight>
                  <a:srgbClr val="FFFFFE"/>
                </a:highlight>
                <a:latin typeface="Courier New"/>
                <a:ea typeface="Courier New"/>
                <a:cs typeface="Courier New"/>
                <a:sym typeface="Courier New"/>
              </a:rPr>
              <a:t>): </a:t>
            </a:r>
            <a:r>
              <a:rPr lang="en-GB" sz="1900">
                <a:solidFill>
                  <a:srgbClr val="990000"/>
                </a:solidFill>
                <a:highlight>
                  <a:srgbClr val="FFFFFE"/>
                </a:highlight>
                <a:latin typeface="Courier New"/>
                <a:ea typeface="Courier New"/>
                <a:cs typeface="Courier New"/>
                <a:sym typeface="Courier New"/>
              </a:rPr>
              <a:t>‘</a:t>
            </a:r>
            <a:r>
              <a:rPr lang="en-GB" sz="1900">
                <a:solidFill>
                  <a:srgbClr val="A31515"/>
                </a:solidFill>
                <a:highlight>
                  <a:srgbClr val="FFFFFE"/>
                </a:highlight>
                <a:latin typeface="Courier New"/>
                <a:ea typeface="Courier New"/>
                <a:cs typeface="Courier New"/>
                <a:sym typeface="Courier New"/>
              </a:rPr>
              <a:t>d'</a:t>
            </a:r>
            <a:r>
              <a:rPr lang="en-GB" sz="1900">
                <a:highlight>
                  <a:srgbClr val="FFFFFE"/>
                </a:highlight>
                <a:latin typeface="Courier New"/>
                <a:ea typeface="Courier New"/>
                <a:cs typeface="Courier New"/>
                <a:sym typeface="Courier New"/>
              </a:rPr>
              <a:t>}</a:t>
            </a:r>
            <a:r>
              <a:rPr lang="en-GB" sz="1900">
                <a:solidFill>
                  <a:schemeClr val="dk1"/>
                </a:solidFill>
                <a:highlight>
                  <a:srgbClr val="FFFFFE"/>
                </a:highlight>
                <a:latin typeface="Courier New"/>
                <a:ea typeface="Courier New"/>
                <a:cs typeface="Courier New"/>
                <a:sym typeface="Courier New"/>
              </a:rPr>
              <a:t>}</a:t>
            </a:r>
            <a:endParaRPr sz="19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None/>
            </a:pPr>
            <a:r>
              <a:t/>
            </a:r>
            <a:endParaRPr sz="20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t/>
            </a:r>
            <a:endParaRPr sz="1900">
              <a:solidFill>
                <a:schemeClr val="dk1"/>
              </a:solidFill>
              <a:highlight>
                <a:srgbClr val="FFFFFE"/>
              </a:highlight>
              <a:latin typeface="Courier New"/>
              <a:ea typeface="Courier New"/>
              <a:cs typeface="Courier New"/>
              <a:sym typeface="Courier New"/>
            </a:endParaRPr>
          </a:p>
        </p:txBody>
      </p:sp>
      <p:sp>
        <p:nvSpPr>
          <p:cNvPr id="225" name="Google Shape;225;p31"/>
          <p:cNvSpPr txBox="1"/>
          <p:nvPr/>
        </p:nvSpPr>
        <p:spPr>
          <a:xfrm>
            <a:off x="3651600" y="3516700"/>
            <a:ext cx="4857900" cy="400200"/>
          </a:xfrm>
          <a:prstGeom prst="rect">
            <a:avLst/>
          </a:prstGeom>
          <a:noFill/>
          <a:ln cap="flat" cmpd="sng" w="38100">
            <a:solidFill>
              <a:srgbClr val="09885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6" name="Google Shape;226;p31"/>
          <p:cNvSpPr txBox="1"/>
          <p:nvPr/>
        </p:nvSpPr>
        <p:spPr>
          <a:xfrm>
            <a:off x="3532275" y="4057650"/>
            <a:ext cx="2947800" cy="1026600"/>
          </a:xfrm>
          <a:prstGeom prst="rect">
            <a:avLst/>
          </a:prstGeom>
          <a:noFill/>
          <a:ln>
            <a:noFill/>
          </a:ln>
        </p:spPr>
        <p:txBody>
          <a:bodyPr anchorCtr="0" anchor="t" bIns="91425" lIns="91425" spcFirstLastPara="1" rIns="91425" wrap="square" tIns="91425">
            <a:noAutofit/>
          </a:bodyPr>
          <a:lstStyle/>
          <a:p>
            <a:pPr indent="0" lvl="0" marL="0" rtl="0" algn="l">
              <a:lnSpc>
                <a:spcPct val="135714"/>
              </a:lnSpc>
              <a:spcBef>
                <a:spcPts val="0"/>
              </a:spcBef>
              <a:spcAft>
                <a:spcPts val="0"/>
              </a:spcAft>
              <a:buNone/>
            </a:pPr>
            <a:r>
              <a:rPr lang="en-GB" sz="1700">
                <a:solidFill>
                  <a:schemeClr val="dk1"/>
                </a:solidFill>
                <a:highlight>
                  <a:srgbClr val="FFFFFE"/>
                </a:highlight>
                <a:latin typeface="Courier New"/>
                <a:ea typeface="Courier New"/>
                <a:cs typeface="Courier New"/>
                <a:sym typeface="Courier New"/>
              </a:rPr>
              <a:t>dic[</a:t>
            </a:r>
            <a:r>
              <a:rPr lang="en-GB" sz="1700">
                <a:solidFill>
                  <a:srgbClr val="0000FF"/>
                </a:solidFill>
                <a:highlight>
                  <a:srgbClr val="FFFFFE"/>
                </a:highlight>
                <a:latin typeface="Courier New"/>
                <a:ea typeface="Courier New"/>
                <a:cs typeface="Courier New"/>
                <a:sym typeface="Courier New"/>
              </a:rPr>
              <a:t>True</a:t>
            </a:r>
            <a:r>
              <a:rPr lang="en-GB" sz="1700">
                <a:solidFill>
                  <a:schemeClr val="dk1"/>
                </a:solidFill>
                <a:highlight>
                  <a:srgbClr val="FFFFFE"/>
                </a:highlight>
                <a:latin typeface="Courier New"/>
                <a:ea typeface="Courier New"/>
                <a:cs typeface="Courier New"/>
                <a:sym typeface="Courier New"/>
              </a:rPr>
              <a:t>][</a:t>
            </a:r>
            <a:r>
              <a:rPr lang="en-GB" sz="1700">
                <a:solidFill>
                  <a:srgbClr val="09885A"/>
                </a:solidFill>
                <a:highlight>
                  <a:srgbClr val="FFFFFE"/>
                </a:highlight>
                <a:latin typeface="Courier New"/>
                <a:ea typeface="Courier New"/>
                <a:cs typeface="Courier New"/>
                <a:sym typeface="Courier New"/>
              </a:rPr>
              <a:t>1</a:t>
            </a:r>
            <a:r>
              <a:rPr lang="en-GB" sz="1700">
                <a:solidFill>
                  <a:schemeClr val="dk1"/>
                </a:solidFill>
                <a:highlight>
                  <a:srgbClr val="FFFFFE"/>
                </a:highlight>
                <a:latin typeface="Courier New"/>
                <a:ea typeface="Courier New"/>
                <a:cs typeface="Courier New"/>
                <a:sym typeface="Courier New"/>
              </a:rPr>
              <a:t>] </a:t>
            </a:r>
            <a:endParaRPr sz="1700">
              <a:solidFill>
                <a:schemeClr val="dk1"/>
              </a:solidFill>
              <a:highlight>
                <a:srgbClr val="FFFFFE"/>
              </a:highlight>
              <a:latin typeface="Courier New"/>
              <a:ea typeface="Courier New"/>
              <a:cs typeface="Courier New"/>
              <a:sym typeface="Courier New"/>
            </a:endParaRPr>
          </a:p>
          <a:p>
            <a:pPr indent="457200" lvl="0" marL="457200" rtl="0" algn="l">
              <a:lnSpc>
                <a:spcPct val="135714"/>
              </a:lnSpc>
              <a:spcBef>
                <a:spcPts val="0"/>
              </a:spcBef>
              <a:spcAft>
                <a:spcPts val="0"/>
              </a:spcAft>
              <a:buNone/>
            </a:pPr>
            <a:r>
              <a:rPr lang="en-GB" sz="1700">
                <a:solidFill>
                  <a:schemeClr val="dk1"/>
                </a:solidFill>
                <a:highlight>
                  <a:srgbClr val="FFFFFE"/>
                </a:highlight>
                <a:latin typeface="Courier New"/>
                <a:ea typeface="Courier New"/>
                <a:cs typeface="Courier New"/>
                <a:sym typeface="Courier New"/>
              </a:rPr>
              <a:t>or</a:t>
            </a:r>
            <a:endParaRPr sz="1700">
              <a:solidFill>
                <a:schemeClr val="dk1"/>
              </a:solidFill>
              <a:highlight>
                <a:srgbClr val="FFFFFE"/>
              </a:highlight>
              <a:latin typeface="Courier New"/>
              <a:ea typeface="Courier New"/>
              <a:cs typeface="Courier New"/>
              <a:sym typeface="Courier New"/>
            </a:endParaRPr>
          </a:p>
          <a:p>
            <a:pPr indent="0" lvl="0" marL="0" rtl="0" algn="l">
              <a:lnSpc>
                <a:spcPct val="135714"/>
              </a:lnSpc>
              <a:spcBef>
                <a:spcPts val="0"/>
              </a:spcBef>
              <a:spcAft>
                <a:spcPts val="0"/>
              </a:spcAft>
              <a:buClr>
                <a:schemeClr val="dk1"/>
              </a:buClr>
              <a:buSzPts val="1100"/>
              <a:buFont typeface="Arial"/>
              <a:buNone/>
            </a:pPr>
            <a:r>
              <a:rPr lang="en-GB" sz="1700">
                <a:solidFill>
                  <a:schemeClr val="dk1"/>
                </a:solidFill>
                <a:highlight>
                  <a:srgbClr val="FFFFFE"/>
                </a:highlight>
                <a:latin typeface="Courier New"/>
                <a:ea typeface="Courier New"/>
                <a:cs typeface="Courier New"/>
                <a:sym typeface="Courier New"/>
              </a:rPr>
              <a:t>dic.get(True).get(1)</a:t>
            </a:r>
            <a:endParaRPr sz="1700">
              <a:solidFill>
                <a:schemeClr val="dk1"/>
              </a:solidFill>
              <a:highlight>
                <a:srgbClr val="FFFFFE"/>
              </a:highlight>
              <a:latin typeface="Courier New"/>
              <a:ea typeface="Courier New"/>
              <a:cs typeface="Courier New"/>
              <a:sym typeface="Courier New"/>
            </a:endParaRPr>
          </a:p>
        </p:txBody>
      </p:sp>
      <p:sp>
        <p:nvSpPr>
          <p:cNvPr id="227" name="Google Shape;227;p31"/>
          <p:cNvSpPr txBox="1"/>
          <p:nvPr/>
        </p:nvSpPr>
        <p:spPr>
          <a:xfrm>
            <a:off x="4572000" y="3516700"/>
            <a:ext cx="3937500" cy="400200"/>
          </a:xfrm>
          <a:prstGeom prst="rect">
            <a:avLst/>
          </a:prstGeom>
          <a:noFill/>
          <a:ln cap="flat" cmpd="sng" w="38100">
            <a:solidFill>
              <a:srgbClr val="09885A"/>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
        <p:nvSpPr>
          <p:cNvPr id="228" name="Google Shape;228;p31"/>
          <p:cNvSpPr txBox="1"/>
          <p:nvPr/>
        </p:nvSpPr>
        <p:spPr>
          <a:xfrm>
            <a:off x="3820025" y="2025150"/>
            <a:ext cx="4135800" cy="1369800"/>
          </a:xfrm>
          <a:prstGeom prst="rect">
            <a:avLst/>
          </a:prstGeom>
          <a:noFill/>
          <a:ln cap="flat" cmpd="sng" w="28575">
            <a:solidFill>
              <a:srgbClr val="09885A"/>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Montserrat"/>
              <a:ea typeface="Montserrat"/>
              <a:cs typeface="Montserrat"/>
              <a:sym typeface="Montserrat"/>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1000"/>
                                        <p:tgtEl>
                                          <p:spTgt spid="225"/>
                                        </p:tgtEl>
                                      </p:cBhvr>
                                    </p:animEffect>
                                  </p:childTnLst>
                                </p:cTn>
                              </p:par>
                              <p:par>
                                <p:cTn fill="hold" nodeType="with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1000"/>
                                        <p:tgtEl>
                                          <p:spTgt spid="227"/>
                                        </p:tgtEl>
                                      </p:cBhvr>
                                    </p:animEffect>
                                  </p:childTnLst>
                                </p:cTn>
                              </p:par>
                              <p:par>
                                <p:cTn fill="hold" nodeType="withEffect" presetClass="exit" presetID="10" presetSubtype="0">
                                  <p:stCondLst>
                                    <p:cond delay="0"/>
                                  </p:stCondLst>
                                  <p:childTnLst>
                                    <p:animEffect filter="fade" transition="out">
                                      <p:cBhvr>
                                        <p:cTn dur="1000"/>
                                        <p:tgtEl>
                                          <p:spTgt spid="225"/>
                                        </p:tgtEl>
                                      </p:cBhvr>
                                    </p:animEffect>
                                    <p:set>
                                      <p:cBhvr>
                                        <p:cTn dur="1" fill="hold">
                                          <p:stCondLst>
                                            <p:cond delay="1000"/>
                                          </p:stCondLst>
                                        </p:cTn>
                                        <p:tgtEl>
                                          <p:spTgt spid="225"/>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28"/>
                                        </p:tgtEl>
                                      </p:cBhvr>
                                    </p:animEffect>
                                    <p:set>
                                      <p:cBhvr>
                                        <p:cTn dur="1" fill="hold">
                                          <p:stCondLst>
                                            <p:cond delay="1000"/>
                                          </p:stCondLst>
                                        </p:cTn>
                                        <p:tgtEl>
                                          <p:spTgt spid="228"/>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1000"/>
                                        <p:tgtEl>
                                          <p:spTgt spid="226"/>
                                        </p:tgtEl>
                                      </p:cBhvr>
                                    </p:animEffect>
                                  </p:childTnLst>
                                </p:cTn>
                              </p:par>
                              <p:par>
                                <p:cTn fill="hold" nodeType="withEffect" presetClass="exit" presetID="10" presetSubtype="0">
                                  <p:stCondLst>
                                    <p:cond delay="0"/>
                                  </p:stCondLst>
                                  <p:childTnLst>
                                    <p:animEffect filter="fade" transition="out">
                                      <p:cBhvr>
                                        <p:cTn dur="1000"/>
                                        <p:tgtEl>
                                          <p:spTgt spid="227"/>
                                        </p:tgtEl>
                                      </p:cBhvr>
                                    </p:animEffect>
                                    <p:set>
                                      <p:cBhvr>
                                        <p:cTn dur="1" fill="hold">
                                          <p:stCondLst>
                                            <p:cond delay="1000"/>
                                          </p:stCondLst>
                                        </p:cTn>
                                        <p:tgtEl>
                                          <p:spTgt spid="227"/>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311700" y="286500"/>
            <a:ext cx="85206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Dictionaries: Code Demo</a:t>
            </a:r>
            <a:endParaRPr/>
          </a:p>
        </p:txBody>
      </p:sp>
      <p:sp>
        <p:nvSpPr>
          <p:cNvPr id="234" name="Google Shape;234;p32"/>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3A3A3A"/>
      </a:dk2>
      <a:lt2>
        <a:srgbClr val="4E4F50"/>
      </a:lt2>
      <a:accent1>
        <a:srgbClr val="2074B9"/>
      </a:accent1>
      <a:accent2>
        <a:srgbClr val="58A4E2"/>
      </a:accent2>
      <a:accent3>
        <a:srgbClr val="2EBFCA"/>
      </a:accent3>
      <a:accent4>
        <a:srgbClr val="FDBA4D"/>
      </a:accent4>
      <a:accent5>
        <a:srgbClr val="8BB762"/>
      </a:accent5>
      <a:accent6>
        <a:srgbClr val="E85B5B"/>
      </a:accent6>
      <a:hlink>
        <a:srgbClr val="2071B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