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comments/comment3.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4.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jesh Shikhrakar" initials="" lastIdx="3" clrIdx="0"/>
  <p:cmAuthor id="1" name="Tribikram Panthi" initials="" lastIdx="4" clrIdx="1"/>
  <p:cmAuthor id="2" name="Anil Kumar Sah"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82B671-BA4E-41CE-9AD3-B77891147B92}">
  <a:tblStyle styleId="{2982B671-BA4E-41CE-9AD3-B77891147B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3-02T09:04:01.171" idx="1">
    <p:pos x="196" y="796"/>
    <p:text>Need better evidence</p:text>
  </p:cm>
  <p:cm authorId="1" dt="2021-03-02T09:04:01.171" idx="1">
    <p:pos x="196" y="796"/>
    <p:text>I will collect ideas on this with others. Need some time.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03-02T09:03:22.371" idx="2">
    <p:pos x="196" y="180"/>
    <p:text>change assertion</p:text>
  </p:cm>
  <p:cm authorId="1" dt="2021-03-02T09:03:22.371" idx="2">
    <p:pos x="196" y="180"/>
    <p:text>please check.</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1-03-04T07:14:09.132" idx="1">
    <p:pos x="6000" y="0"/>
    <p:text>It would be better to add when not to use lambda function.</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1-03-02T09:00:46.925" idx="3">
    <p:pos x="100" y="1473"/>
    <p:text>_Marked as resolved_
introduced the scenerio when the program can go into infinite loop, and what approach we can use to prevent those. Please check.</p:text>
  </p:cm>
  <p:cm authorId="0" dt="2021-03-02T09:01:02.145" idx="3">
    <p:pos x="100" y="1473"/>
    <p:text>preventive programming debugging idea.
The recursive loop even with the stopping criteria can lead to an infinite loop</p:text>
  </p:cm>
  <p:cm authorId="1" dt="2021-03-02T09:01:02.145" idx="4">
    <p:pos x="100" y="1473"/>
    <p:text>_Re-opened_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Hello and welcome back. The concept of function lie at the heart of any programming language. In this video, we'll learn about the function.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9753f000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9753f000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Procedural decomposition is another advantage of using a function. If you want to write a  program for some task, the whole task or program may looks complicated at the initial look. But when you start breaking things or procedure of the program into smaller pieces that have well-defined roles, the things started getting easier.</a:t>
            </a:r>
            <a:r>
              <a:rPr lang="en">
                <a:solidFill>
                  <a:schemeClr val="dk1"/>
                </a:solidFill>
              </a:rPr>
              <a:t> So it is easier to implement the smaller tasks in isolation rather than implementing the whole process at once.</a:t>
            </a:r>
            <a:endParaRPr>
              <a:solidFill>
                <a:schemeClr val="dk1"/>
              </a:solidFill>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Suppose you have a restaurant where you serve different food items. Different activities in a restaurants are, taking orders,  preparing items according to the order, serving the order, preparing bills etc. There may be different items and method of preparing them might be different and has their own procedure. Now if you asked to create a application to model the restaurant. It is difficult if you implement whole process at once.</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 But if you start dividing the procedure or program into smaller sub-task like take_order for taking order, prepare_order for preparing order. The order may have different food items like pizza, burger etc and we each item making process as a isolated tasks. Finally we can consider serving as a separate sub task. So to perform each sub tasks we can define function for each of them. This helps to logically divide the tasks into subtasks, perform them in isolation, and finally connects different components to form the whole task. </a:t>
            </a:r>
            <a:endParaRPr/>
          </a:p>
          <a:p>
            <a:pPr marL="0" lvl="0" indent="0" algn="l" rtl="0">
              <a:spcBef>
                <a:spcPts val="0"/>
              </a:spcBef>
              <a:spcAft>
                <a:spcPts val="0"/>
              </a:spcAft>
              <a:buNone/>
            </a:pPr>
            <a:endParaRPr/>
          </a:p>
          <a:p>
            <a:pPr marL="0" lvl="0" indent="0" algn="l" rtl="0">
              <a:spcBef>
                <a:spcPts val="0"/>
              </a:spcBef>
              <a:spcAft>
                <a:spcPts val="0"/>
              </a:spcAft>
              <a:buNone/>
            </a:pPr>
            <a:r>
              <a:rPr lang="en"/>
              <a:t>This example clearly demonstrate how easier the things gets when decomposing the tasks. And function helps in the decomposition.</a:t>
            </a:r>
            <a:endParaRPr/>
          </a:p>
          <a:p>
            <a:pPr marL="0" lvl="0" indent="0" algn="l" rtl="0">
              <a:spcBef>
                <a:spcPts val="0"/>
              </a:spcBef>
              <a:spcAft>
                <a:spcPts val="0"/>
              </a:spcAft>
              <a:buNone/>
            </a:pPr>
            <a:r>
              <a:rPr lang="en"/>
              <a:t>&lt;Click&gt;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8e9b77a8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8e9b77a8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video, we will discuss about the arguments and its types  in the function.</a:t>
            </a:r>
            <a:endParaRPr/>
          </a:p>
          <a:p>
            <a:pPr marL="0" lvl="0" indent="0" algn="l" rtl="0">
              <a:spcBef>
                <a:spcPts val="0"/>
              </a:spcBef>
              <a:spcAft>
                <a:spcPts val="0"/>
              </a:spcAft>
              <a:buNone/>
            </a:pPr>
            <a:r>
              <a:rPr lang="en"/>
              <a:t>&lt;Click&gt;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9753f000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9753f000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objective of the function is to perform the task it is supposed to. For this function needs to take information from the main flow of the program, perform some operation on them and print out or return the result back to the main program.</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Here is a simple greeting function. This function takes  the name as parameter inside the parentheses and greet him or her. We can add as many parameters we like and they need to be separated by a comma. The term parameter is interchangeably used with the term argument. They actually refer to the information passed to the function.</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But from the perspective of a function the variables listed in the parentheses of the function definition are parameters.</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endParaRPr/>
          </a:p>
          <a:p>
            <a:pPr marL="0" lvl="0" indent="0" algn="l" rtl="0">
              <a:spcBef>
                <a:spcPts val="0"/>
              </a:spcBef>
              <a:spcAft>
                <a:spcPts val="0"/>
              </a:spcAft>
              <a:buNone/>
            </a:pPr>
            <a:r>
              <a:rPr lang="en"/>
              <a:t>And the value or object that is passed via function call are called arguments.</a:t>
            </a:r>
            <a:endParaRPr/>
          </a:p>
          <a:p>
            <a:pPr marL="0" lvl="0" indent="0" algn="l" rtl="0">
              <a:spcBef>
                <a:spcPts val="0"/>
              </a:spcBef>
              <a:spcAft>
                <a:spcPts val="0"/>
              </a:spcAft>
              <a:buNone/>
            </a:pPr>
            <a:endParaRPr/>
          </a:p>
          <a:p>
            <a:pPr marL="0" lvl="0" indent="0" algn="l" rtl="0">
              <a:spcBef>
                <a:spcPts val="0"/>
              </a:spcBef>
              <a:spcAft>
                <a:spcPts val="0"/>
              </a:spcAft>
              <a:buNone/>
            </a:pPr>
            <a:r>
              <a:rPr lang="en"/>
              <a:t>When we call the function greeting by passing string “John” as argument, it will create a string object and refer it by the variable name. If the argument object is mutable like list or dictionary, the body of the function can modify it. However, if the argument object is not mutable, the body of function can’t modify it. It means, the arguments in python are passed by reference.</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b8e9b77a8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b8e9b77a8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Until now, we have discuss about the basic of  function and its arguments. In this and upcoming videos, we will discuss the advanced concept of function like lambda function, recursion, and scope. In this video, we will discuss about lambda function.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In the previous chapter, we have discussed how to create a function using a “def” keyword. Apart from using a “def” keyword, there is an another technique to create a function in python, i.e, using a lambda expression. The keyword lambda is used to create  lambda function. </a:t>
            </a:r>
            <a:endParaRPr/>
          </a:p>
          <a:p>
            <a:pPr marL="0" lvl="0" indent="0" algn="l" rtl="0">
              <a:lnSpc>
                <a:spcPct val="115000"/>
              </a:lnSpc>
              <a:spcBef>
                <a:spcPts val="0"/>
              </a:spcBef>
              <a:spcAft>
                <a:spcPts val="0"/>
              </a:spcAft>
              <a:buNone/>
            </a:pPr>
            <a:r>
              <a:rPr lang="en"/>
              <a:t>&lt;Click&gt;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9d0840a1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9d0840a1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Recall that, the keyword def creates a function object and assign it a name of function. For instance, the above statements create a function object that takes two parameter and return the summation. The function object is referred by using the name of function, i.e, using variable “add” in this example.</a:t>
            </a:r>
            <a:endParaRPr/>
          </a:p>
          <a:p>
            <a:pPr marL="0" lvl="0" indent="0" algn="l" rtl="0">
              <a:spcBef>
                <a:spcPts val="0"/>
              </a:spcBef>
              <a:spcAft>
                <a:spcPts val="0"/>
              </a:spcAft>
              <a:buNone/>
            </a:pP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However, the lambda function on the other hand, creates a function object and instead of assigning it a name, it returns the function object. Since lambda function have no name, they are sometimes called as anonymous function.</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9f24a5da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9f24a5da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let’s see how to define a lambda function. Lambda function are defined using a keyword lambda, followed by one or more arguments. These arguments are like those we used with “def” functions. Finally, arguments are followed by an expression after a colon as seen.</a:t>
            </a:r>
            <a:endParaRPr/>
          </a:p>
          <a:p>
            <a:pPr marL="0" lvl="0" indent="0" algn="l" rtl="0">
              <a:spcBef>
                <a:spcPts val="0"/>
              </a:spcBef>
              <a:spcAft>
                <a:spcPts val="0"/>
              </a:spcAft>
              <a:buNone/>
            </a:pPr>
            <a:endParaRPr/>
          </a:p>
          <a:p>
            <a:pPr marL="0" lvl="0" indent="0" algn="l" rtl="0">
              <a:spcBef>
                <a:spcPts val="0"/>
              </a:spcBef>
              <a:spcAft>
                <a:spcPts val="0"/>
              </a:spcAft>
              <a:buNone/>
            </a:pPr>
            <a:r>
              <a:rPr lang="en"/>
              <a:t>As discussed, lambda function directly returns the function object. This function object behaves exactly like the one created by “def”.</a:t>
            </a:r>
            <a:endParaRPr/>
          </a:p>
          <a:p>
            <a:pPr marL="0" lvl="0" indent="0" algn="l" rtl="0">
              <a:spcBef>
                <a:spcPts val="0"/>
              </a:spcBef>
              <a:spcAft>
                <a:spcPts val="0"/>
              </a:spcAft>
              <a:buNone/>
            </a:pP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For instance, here is a simple lambda function that doubles the number passed to it. The keyword lambda returns a lambda function which is assigned to the variable double. Then we can call the function object  by passing argument. This statements will print 6 as output.</a:t>
            </a:r>
            <a:endParaRPr/>
          </a:p>
          <a:p>
            <a:pPr marL="0" lvl="0" indent="0" algn="l" rtl="0">
              <a:spcBef>
                <a:spcPts val="0"/>
              </a:spcBef>
              <a:spcAft>
                <a:spcPts val="0"/>
              </a:spcAft>
              <a:buNone/>
            </a:pP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The equivalent def function shown in the screen. The lambda function are useful when we need function for a short period of time and to do very basic operations. Lambda functions are sometimes called inline function as they are defined within the code that uses it. Using lambda function is not mandatory, it’s entirely optional. But only thing is that they tend to be simpler when we need to perform a smaller task. Once the lambda function is used, the created function object will be removed. However, the function created using def persists. The body of a lambda function is similar to what we generally put in the return statement of def.</a:t>
            </a:r>
            <a:endParaRPr/>
          </a:p>
          <a:p>
            <a:pPr marL="0" lvl="0" indent="0" algn="l" rtl="0">
              <a:spcBef>
                <a:spcPts val="0"/>
              </a:spcBef>
              <a:spcAft>
                <a:spcPts val="0"/>
              </a:spcAft>
              <a:buNone/>
            </a:pPr>
            <a:r>
              <a:rPr lang="en"/>
              <a:t>&lt;Click&gt;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9f24a5da6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9f24a5da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9d0840a1d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9d0840a1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chapter, we will discuss about another advanced concept in python called recursion.</a:t>
            </a:r>
            <a:endParaRPr/>
          </a:p>
          <a:p>
            <a:pPr marL="0" lvl="0" indent="0" algn="l" rtl="0">
              <a:spcBef>
                <a:spcPts val="0"/>
              </a:spcBef>
              <a:spcAft>
                <a:spcPts val="0"/>
              </a:spcAft>
              <a:buNone/>
            </a:pPr>
            <a:r>
              <a:rPr lang="en"/>
              <a:t>&lt;Click&gt;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9d0840a1d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9d0840a1d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 is another advanced programming concept in python. Recursive function are those functions that call itself.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solidFill>
                  <a:schemeClr val="dk1"/>
                </a:solidFill>
              </a:rPr>
              <a:t>For instance, here is a simple recursive function named some_function with one parameter. As seen in the function body, the function is calling itself. Since the function is calling itself, this type of function is called a function. Recursive function are the alternative of the simple loops but doesn't necessarily be simplest one.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Now we can call this function. Suppose we pass some arbitrary value of say 10 as an argument. When we call this function, the body of the function call itself &lt;Click&gt; So there is an another function call by the body. </a:t>
            </a:r>
            <a:endParaRPr/>
          </a:p>
          <a:p>
            <a:pPr marL="0" lvl="0" indent="0" algn="l" rtl="0">
              <a:spcBef>
                <a:spcPts val="0"/>
              </a:spcBef>
              <a:spcAft>
                <a:spcPts val="0"/>
              </a:spcAft>
              <a:buNone/>
            </a:pPr>
            <a:r>
              <a:rPr lang="en"/>
              <a:t>This function instead &lt;Click&gt; call itself.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So this series of calling itself continue on eternally unless we specify some stopping criteria. It means, the body of the function should contain some statement that breaks this eternal self calling. Until now, we discussed about the recursive function and saw it's skeleton. Let's see how the recursive function work with some concrete example.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acb15f63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acb15f63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use recursive function to compute the factorial of a given number.</a:t>
            </a:r>
            <a:endParaRPr/>
          </a:p>
          <a:p>
            <a:pPr marL="0" lvl="0" indent="0" algn="l" rtl="0">
              <a:spcBef>
                <a:spcPts val="0"/>
              </a:spcBef>
              <a:spcAft>
                <a:spcPts val="0"/>
              </a:spcAft>
              <a:buNone/>
            </a:pPr>
            <a:r>
              <a:rPr lang="en"/>
              <a:t>&lt;Click&gt;</a:t>
            </a:r>
            <a:endParaRPr/>
          </a:p>
          <a:p>
            <a:pPr marL="0" lvl="0" indent="0" algn="l" rtl="0">
              <a:spcBef>
                <a:spcPts val="0"/>
              </a:spcBef>
              <a:spcAft>
                <a:spcPts val="0"/>
              </a:spcAft>
              <a:buClr>
                <a:schemeClr val="dk1"/>
              </a:buClr>
              <a:buSzPts val="1100"/>
              <a:buFont typeface="Arial"/>
              <a:buNone/>
            </a:pPr>
            <a:r>
              <a:rPr lang="en"/>
              <a:t> The factorial of a number represented by n! is given as: n*(n-1)*(n-2)... 3*2*1.</a:t>
            </a:r>
            <a:endParaRPr/>
          </a:p>
          <a:p>
            <a:pPr marL="0" lvl="0" indent="0" algn="l" rtl="0">
              <a:spcBef>
                <a:spcPts val="0"/>
              </a:spcBef>
              <a:spcAft>
                <a:spcPts val="0"/>
              </a:spcAft>
              <a:buClr>
                <a:schemeClr val="dk1"/>
              </a:buClr>
              <a:buSzPts val="1100"/>
              <a:buFont typeface="Arial"/>
              <a:buNone/>
            </a:pPr>
            <a:r>
              <a:rPr lang="en"/>
              <a:t>&lt;Click&gt;</a:t>
            </a:r>
            <a:endParaRPr/>
          </a:p>
          <a:p>
            <a:pPr marL="0" lvl="0" indent="0" algn="l" rtl="0">
              <a:spcBef>
                <a:spcPts val="0"/>
              </a:spcBef>
              <a:spcAft>
                <a:spcPts val="0"/>
              </a:spcAft>
              <a:buClr>
                <a:schemeClr val="dk1"/>
              </a:buClr>
              <a:buSzPts val="1100"/>
              <a:buFont typeface="Arial"/>
              <a:buNone/>
            </a:pPr>
            <a:r>
              <a:rPr lang="en"/>
              <a:t>For instance, the factorial of 5 is computed as 5!=5*4*3*2*1</a:t>
            </a:r>
            <a:endParaRPr/>
          </a:p>
          <a:p>
            <a:pPr marL="0" lvl="0" indent="0" algn="l" rtl="0">
              <a:spcBef>
                <a:spcPts val="0"/>
              </a:spcBef>
              <a:spcAft>
                <a:spcPts val="0"/>
              </a:spcAft>
              <a:buClr>
                <a:schemeClr val="dk1"/>
              </a:buClr>
              <a:buSzPts val="1100"/>
              <a:buFont typeface="Arial"/>
              <a:buNone/>
            </a:pPr>
            <a:r>
              <a:rPr lang="en"/>
              <a:t>&lt;Click&gt;</a:t>
            </a:r>
            <a:endParaRPr/>
          </a:p>
          <a:p>
            <a:pPr marL="0" lvl="0" indent="0" algn="l" rtl="0">
              <a:spcBef>
                <a:spcPts val="0"/>
              </a:spcBef>
              <a:spcAft>
                <a:spcPts val="0"/>
              </a:spcAft>
              <a:buNone/>
            </a:pPr>
            <a:r>
              <a:rPr lang="en"/>
              <a:t>Here is a function to compute the factorial. The function has parameter one parameter which represents whose factorial needed to be computed.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Inside the body, we have a if statement. The if statement acts as the breaking point of the recursion. That means, we end the recursion when the number is one.</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 Otherwise, we return the product of a number itself and the factorial function itself. Notice the argument in the function call. The argument in the function call is (n-1). Let's see how this operation takes place with the help of an demonstration.</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Let’s call a factorial function by passing the integer of 5 as argument.</a:t>
            </a:r>
            <a:endParaRPr/>
          </a:p>
          <a:p>
            <a:pPr marL="0" lvl="0" indent="0" algn="l" rtl="0">
              <a:spcBef>
                <a:spcPts val="0"/>
              </a:spcBef>
              <a:spcAft>
                <a:spcPts val="0"/>
              </a:spcAft>
              <a:buNone/>
            </a:pPr>
            <a:r>
              <a:rPr lang="en"/>
              <a:t>Here, the number is not equal to 1,  &lt;Click&gt; so the function will return 5 * factorial(4) as seen.</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Since the factorial(4) is called again. Since the value of 4 is not equal to one, else part of the function will be executed. It means, the function(4) will return 4 * factorial(3).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It means, the overall return value will be 5*4*factorial(3).</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In this way, the function will recursively call itself.</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At one point, the argument inside the factorial will be one. Since the argument is one, if statement of the function satisfies.</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 It means, the function will return the value of 1. So the overall factorial of 5 will be 5*4*3*2*1 which is equal to 120.</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function factorial() can successfully compute the factorial of any given positive integer. What happen when the user pass the negative integer to the function.Well, in such case, the stopping criteria will not be satisfied and the program will in a infinite loop. To avoid such situations, the programmer should be familiar with the bug preventive and defensive debugging techniques. One simple bug preventive method in the above program might be to use if else statements to check if the value passed to the function is positive or negative.</a:t>
            </a:r>
            <a:endParaRPr/>
          </a:p>
          <a:p>
            <a:pPr marL="0" lvl="0" indent="0" algn="l" rtl="0">
              <a:spcBef>
                <a:spcPts val="0"/>
              </a:spcBef>
              <a:spcAft>
                <a:spcPts val="0"/>
              </a:spcAft>
              <a:buClr>
                <a:schemeClr val="dk1"/>
              </a:buClr>
              <a:buSzPts val="1100"/>
              <a:buFont typeface="Arial"/>
              <a:buNone/>
            </a:pPr>
            <a:r>
              <a:rPr lang="en"/>
              <a:t>&lt;Click&gt;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e1f1fab62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e1f1fab62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A function is a block of code that performs a specific operation or task.  Function generally takes in some data, process it and returns a result. Once we define a function we can use it over and over again.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Every terminology discussed here may be confusing to you. Don’t panic. We will break everything. Let’s understand the intuition behind function with the help of an example.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Suppose we want to perform some specific task. To perform a given tasks, we may need to write a number of statements. Recall that a statement can be any operation like initialization, arithmetic operation, assignment operation etc.</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An example of such task can be an addition of any two numbers. For addition, we need to write at least three statements as shown. For instance, we accept two numbers 5 and 10 and store them in the variable a and b. Finally, we add these two values and store the result on the variable c as seen. So this block of code performs an addition operation.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Suppose your program need to perform this very addition operation multiple times at the different part of the program.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What will you do? Will you copy this block of code and paste this wherever you need. It will make your program redundant, messy, and difficult to follow. Addition is a simple operation requiring just three lines of statements. What if the operation is complex that requires at least 100 lines of code and you need the same operation at multiple part of program. Repeating those 100 lines of code at multiple part will make your program chaos and garbage. Then, one might be wondering what is the solution? Well, function saves us from this problem.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bb27357c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bb27357c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acb15f6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acb15f6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 about the scope of variable in python. In some previous videos, we have already introduced the notion of local scope. We will discuss more about scope in this chapter.</a:t>
            </a:r>
            <a:endParaRPr/>
          </a:p>
          <a:p>
            <a:pPr marL="0" lvl="0" indent="0" algn="l" rtl="0">
              <a:spcBef>
                <a:spcPts val="0"/>
              </a:spcBef>
              <a:spcAft>
                <a:spcPts val="0"/>
              </a:spcAft>
              <a:buNone/>
            </a:pPr>
            <a:r>
              <a:rPr lang="en"/>
              <a:t>&lt;Click&gt;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b9d0840a1d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b9d0840a1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starting discussion on scope, let’s recall what a variable is? A variable is a name assigned to the object. For instance, when we create an integer object, we assign a name to refer that object. This name is called a variable, Similarly, the def keyword creates a function object and assign it a name. This name is called variable.</a:t>
            </a:r>
            <a:endParaRPr/>
          </a:p>
          <a:p>
            <a:pPr marL="0" lvl="0" indent="0" algn="l" rtl="0">
              <a:spcBef>
                <a:spcPts val="0"/>
              </a:spcBef>
              <a:spcAft>
                <a:spcPts val="0"/>
              </a:spcAft>
              <a:buNone/>
            </a:pPr>
            <a:endParaRPr/>
          </a:p>
          <a:p>
            <a:pPr marL="0" lvl="0" indent="0" algn="l" rtl="0">
              <a:spcBef>
                <a:spcPts val="0"/>
              </a:spcBef>
              <a:spcAft>
                <a:spcPts val="0"/>
              </a:spcAft>
              <a:buNone/>
            </a:pPr>
            <a:r>
              <a:rPr lang="en"/>
              <a:t>Scope of a variable is the region inside which the variable is created. Scope is the region in which the variables are defined and looked up.  </a:t>
            </a:r>
            <a:r>
              <a:rPr lang="en" sz="1050">
                <a:solidFill>
                  <a:schemeClr val="dk1"/>
                </a:solidFill>
                <a:highlight>
                  <a:srgbClr val="FFFFFE"/>
                </a:highlight>
                <a:latin typeface="Courier New"/>
                <a:ea typeface="Courier New"/>
                <a:cs typeface="Courier New"/>
                <a:sym typeface="Courier New"/>
              </a:rPr>
              <a:t>The variable created in one region may not be visible in another region.</a:t>
            </a:r>
            <a:endParaRPr sz="10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r>
              <a:rPr lang="en"/>
              <a:t> The region or the location where the variable name is visible defines the scope or namespace of that variable.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Let us understand the scope with the help of an example.</a:t>
            </a:r>
            <a:endParaRPr/>
          </a:p>
          <a:p>
            <a:pPr marL="0" lvl="0" indent="0" algn="l" rtl="0">
              <a:spcBef>
                <a:spcPts val="0"/>
              </a:spcBef>
              <a:spcAft>
                <a:spcPts val="0"/>
              </a:spcAft>
              <a:buNone/>
            </a:pPr>
            <a:r>
              <a:rPr lang="en"/>
              <a:t>Suppose you create a python file named file1.py containing following code. A python file is commonly called a module. The file contains a function named double that takes a number as argument and doubles it.</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Here, the variable x and double are accessible from any location inside the file file1.py.</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So these variables have the global scope. In order word, they are globally accessible or visible inside the file file1.py.</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On the other hand, the variables y and z lives only inside the region of a function. It means they are visible or accessible from inside the function only. These variables are not accessible from outside the function. Notice that since the variable x is a global variable, it can be visible inside the scope or region of a function. Since the scope of variables y and z is limited inside the scope of a function,</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these variables have the local scope and are called local variable.</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Apart from just global and local scope, there are different scope in python. The top level of scope is built-in. This scope ranges over python. The variable defined or created in built-in scope are available or accessible across different python modules. Example of built-in variables are dict, list, sum etc. The second level of scope is global. The variables defined and created in global scope are called global variables. Those variables are accessible from any location or region inside the module or file. But note that variables defined or create in one file are not accessible in another file. But built-in variables are accessible anywhere. </a:t>
            </a:r>
            <a:endParaRPr/>
          </a:p>
          <a:p>
            <a:pPr marL="0" lvl="0" indent="0" algn="l" rtl="0">
              <a:spcBef>
                <a:spcPts val="0"/>
              </a:spcBef>
              <a:spcAft>
                <a:spcPts val="0"/>
              </a:spcAft>
              <a:buNone/>
            </a:pPr>
            <a:r>
              <a:rPr lang="en"/>
              <a:t>The third level of scope is enclosing function.  Here, by enclosing function, we mean the nested function. When we have a function inside another function, such function are called nested function. In case of nested function, the variables defined or created in outer function are accessible in the inner function but the inverse in not true. </a:t>
            </a:r>
            <a:endParaRPr/>
          </a:p>
          <a:p>
            <a:pPr marL="0" lvl="0" indent="0" algn="l" rtl="0">
              <a:spcBef>
                <a:spcPts val="0"/>
              </a:spcBef>
              <a:spcAft>
                <a:spcPts val="0"/>
              </a:spcAft>
              <a:buNone/>
            </a:pPr>
            <a:r>
              <a:rPr lang="en"/>
              <a:t>The lowest level of scope is local scope, i.e, the scope inside the function or innermost function in case of nested function. The variable defined or created inside the function are visible or accessible from inside the function itself.</a:t>
            </a:r>
            <a:endParaRPr/>
          </a:p>
          <a:p>
            <a:pPr marL="0" lvl="0" indent="0" algn="l" rtl="0">
              <a:spcBef>
                <a:spcPts val="0"/>
              </a:spcBef>
              <a:spcAft>
                <a:spcPts val="0"/>
              </a:spcAft>
              <a:buNone/>
            </a:pPr>
            <a:endParaRPr/>
          </a:p>
          <a:p>
            <a:pPr marL="0" lvl="0" indent="0" algn="l" rtl="0">
              <a:spcBef>
                <a:spcPts val="0"/>
              </a:spcBef>
              <a:spcAft>
                <a:spcPts val="0"/>
              </a:spcAft>
              <a:buNone/>
            </a:pPr>
            <a:r>
              <a:rPr lang="en"/>
              <a:t>So in summary, built-in variables are accessible everywhere, global variable are accessible anywhere in the given module or file. By anywhere, we mean inside the function too. Enclosing function variable are accessible in the scope of enclosing function and in the scope of inner function. And local variable are accessible from inside the function or innermost function in case of nested function.</a:t>
            </a:r>
            <a:endParaRPr/>
          </a:p>
          <a:p>
            <a:pPr marL="0" lvl="0" indent="0" algn="l" rtl="0">
              <a:spcBef>
                <a:spcPts val="0"/>
              </a:spcBef>
              <a:spcAft>
                <a:spcPts val="0"/>
              </a:spcAft>
              <a:buNone/>
            </a:pPr>
            <a:r>
              <a:rPr lang="en"/>
              <a:t>&lt;Click&gt;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bb016f1c7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bb016f1c7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b016f1c7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b016f1c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already discussed about different scopes in python. In python, different variables with same name can coexist simultaneously in different scope. However, how those variable will be accessible is given by a rule called LEGB rule. Here, B stands for built-in, G stands for global, E stands for Enclosing function and L stands for local. We have already touched this rule in some way in the previous section. Let’s make it more clear in this section.</a:t>
            </a:r>
            <a:endParaRPr/>
          </a:p>
          <a:p>
            <a:pPr marL="0" lvl="0" indent="0" algn="l" rtl="0">
              <a:spcBef>
                <a:spcPts val="0"/>
              </a:spcBef>
              <a:spcAft>
                <a:spcPts val="0"/>
              </a:spcAft>
              <a:buNone/>
            </a:pP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Suppose we have a variable x defined or created in some part of our program and you want to access this variable x in some arbitrary functions’ local scope. If the variable x was created or defined in the function’s scope, it will be accessed and printed out. Note that, we have have multiple function. The variables defined in other functions’ scope are not accessible. It should be defined in the function which is using it.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However, suppose if the variable was not defined in the function’s local scope, then it will check the scope of the enclosing function. If the variable was defined there, it will be accessed. </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If not it will check in the global scope. If the variable was defined in the global scope, it will be accessed from there.</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If not, it will be checked in the built-in scope. If the variable was defined in the global scope, it will be accessed from there.</a:t>
            </a:r>
            <a:endParaRPr/>
          </a:p>
          <a:p>
            <a:pPr marL="0" lvl="0" indent="0" algn="l" rtl="0">
              <a:spcBef>
                <a:spcPts val="0"/>
              </a:spcBef>
              <a:spcAft>
                <a:spcPts val="0"/>
              </a:spcAft>
              <a:buNone/>
            </a:pPr>
            <a:r>
              <a:rPr lang="en"/>
              <a:t>&lt;Clicked&gt;</a:t>
            </a:r>
            <a:endParaRPr/>
          </a:p>
          <a:p>
            <a:pPr marL="0" lvl="0" indent="0" algn="l" rtl="0">
              <a:spcBef>
                <a:spcPts val="0"/>
              </a:spcBef>
              <a:spcAft>
                <a:spcPts val="0"/>
              </a:spcAft>
              <a:buNone/>
            </a:pPr>
            <a:r>
              <a:rPr lang="en"/>
              <a:t>But if the variable is not defined even in the built-in scope, the interpretator will throw an error saying variable not defined.</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Variables defined or created in outer scope are accessible in inner scope. But the variables created in inner scope are not accessible in outer scope. </a:t>
            </a:r>
            <a:r>
              <a:rPr lang="en">
                <a:solidFill>
                  <a:schemeClr val="dk1"/>
                </a:solidFill>
              </a:rPr>
              <a:t>Here, the  access is read only for immutable objects. </a:t>
            </a:r>
            <a:r>
              <a:rPr lang="en"/>
              <a:t> For instance, variable created in function's local scope are not accessible in global scope. But sometimes, we may need to create global variable from being inside the function. For this we can use global keyword. global keyword makes created inside the functions’ scope global.</a:t>
            </a:r>
            <a:endParaRPr/>
          </a:p>
          <a:p>
            <a:pPr marL="0" lvl="0" indent="0" algn="l" rtl="0">
              <a:spcBef>
                <a:spcPts val="0"/>
              </a:spcBef>
              <a:spcAft>
                <a:spcPts val="0"/>
              </a:spcAft>
              <a:buNone/>
            </a:pPr>
            <a:r>
              <a:rPr lang="en"/>
              <a:t>&lt;Click&gt;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bb016f1c7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bb016f1c7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b8eaae92b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b8eaae92b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way, we are at the end of this video. In the next video, we will discuss about string and regular expression. But before we go, let’s recall few key takeaways of this chapter.</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We talked about  basics of function, its use, advantages and syntax to create the function in python. A normal function is created using a keyword def followed by function name and list of arguments. The body of function is indented and contain statements required to perform specific task.</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None/>
            </a:pPr>
            <a:r>
              <a:rPr lang="en">
                <a:solidFill>
                  <a:schemeClr val="dk1"/>
                </a:solidFill>
              </a:rPr>
              <a:t>Next, we discussed about different argument types in python. We discussed arbitrary argument which allows us to pass arbitrary number of arguments in the function. Keyword argument allows us to pass arguments using a keyword. Arbitrary keyword is the combination of arbitrary and keyword argument.Default argument allows us to define default value for argument. We also discussed about variable packing and unpacking.</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Next, we discussed about lambda function, why it is called anonymous function and discussed how to define it.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We also discussed about a recursive function and used it to compute the factorial of a positive integer. We also discussed about the necessity of a stopping condition in recursive function.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At the end, we discussed about scope of variables in python. Scope is a region inside which a variable is created. We discussed about local, enclosing function, global and built-in scope and behaviour of variable in such scope.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This is it for now, will see you in the next video. Thank you and good bye.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spcBef>
                <a:spcPts val="0"/>
              </a:spcBef>
              <a:spcAft>
                <a:spcPts val="0"/>
              </a:spcAft>
              <a:buNone/>
            </a:pP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8eaae92b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8eaae92b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other benefits of function. But before that let’s see how we can write a function. There are different ways for writing function in different programming language. But the motivation and intuition behind is the same.</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 In any programming language, there are two types of functions: built-in function and user-defined function. </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Python has many </a:t>
            </a:r>
            <a:r>
              <a:rPr lang="en" b="1">
                <a:solidFill>
                  <a:schemeClr val="dk1"/>
                </a:solidFill>
              </a:rPr>
              <a:t>built-in functions</a:t>
            </a:r>
            <a:r>
              <a:rPr lang="en">
                <a:solidFill>
                  <a:schemeClr val="dk1"/>
                </a:solidFill>
              </a:rPr>
              <a:t> like print(), input(), len(). We may have already used some of these built-in  functions in the earlier sections. Besides built-ins we can also create our own functions to do more specific jobs. These are called </a:t>
            </a:r>
            <a:r>
              <a:rPr lang="en" b="1">
                <a:solidFill>
                  <a:schemeClr val="dk1"/>
                </a:solidFill>
              </a:rPr>
              <a:t>user-defined functions</a:t>
            </a:r>
            <a:r>
              <a:rPr lang="en">
                <a:solidFill>
                  <a:schemeClr val="dk1"/>
                </a:solidFill>
              </a:rPr>
              <a:t>. Let’s see the syntax to write our own function.</a:t>
            </a:r>
            <a:endParaRPr>
              <a:solidFill>
                <a:schemeClr val="dk1"/>
              </a:solidFill>
            </a:endParaRPr>
          </a:p>
          <a:p>
            <a:pPr marL="0" lvl="0" indent="0" algn="l" rtl="0">
              <a:spcBef>
                <a:spcPts val="0"/>
              </a:spcBef>
              <a:spcAft>
                <a:spcPts val="0"/>
              </a:spcAft>
              <a:buNone/>
            </a:pPr>
            <a:r>
              <a:rPr lang="en">
                <a:solidFill>
                  <a:schemeClr val="dk1"/>
                </a:solidFill>
              </a:rPr>
              <a:t>&lt;Click&gt;</a:t>
            </a:r>
            <a:endParaRPr>
              <a:solidFill>
                <a:schemeClr val="dk1"/>
              </a:solidFill>
            </a:endParaRPr>
          </a:p>
          <a:p>
            <a:pPr marL="0" lvl="0" indent="0" algn="l" rtl="0">
              <a:spcBef>
                <a:spcPts val="0"/>
              </a:spcBef>
              <a:spcAft>
                <a:spcPts val="0"/>
              </a:spcAft>
              <a:buNone/>
            </a:pPr>
            <a:r>
              <a:rPr lang="en">
                <a:solidFill>
                  <a:schemeClr val="dk1"/>
                </a:solidFill>
              </a:rPr>
              <a:t>The screen shows the syntax to define a function. </a:t>
            </a:r>
            <a:endParaRPr>
              <a:solidFill>
                <a:schemeClr val="dk1"/>
              </a:solidFill>
            </a:endParaRPr>
          </a:p>
          <a:p>
            <a:pPr marL="0" lvl="0" indent="0" algn="l" rtl="0">
              <a:spcBef>
                <a:spcPts val="0"/>
              </a:spcBef>
              <a:spcAft>
                <a:spcPts val="0"/>
              </a:spcAft>
              <a:buNone/>
            </a:pPr>
            <a:r>
              <a:rPr lang="en">
                <a:solidFill>
                  <a:schemeClr val="dk1"/>
                </a:solidFill>
              </a:rPr>
              <a:t>&lt;Click&gt;</a:t>
            </a:r>
            <a:endParaRPr>
              <a:solidFill>
                <a:schemeClr val="dk1"/>
              </a:solidFill>
            </a:endParaRPr>
          </a:p>
          <a:p>
            <a:pPr marL="0" lvl="0" indent="0" algn="l" rtl="0">
              <a:spcBef>
                <a:spcPts val="0"/>
              </a:spcBef>
              <a:spcAft>
                <a:spcPts val="0"/>
              </a:spcAft>
              <a:buNone/>
            </a:pPr>
            <a:r>
              <a:rPr lang="en">
                <a:solidFill>
                  <a:schemeClr val="dk1"/>
                </a:solidFill>
              </a:rPr>
              <a:t>Each function has a header line followed by a indented block of statements called function body. </a:t>
            </a:r>
            <a:endParaRPr>
              <a:solidFill>
                <a:schemeClr val="dk1"/>
              </a:solidFill>
            </a:endParaRPr>
          </a:p>
          <a:p>
            <a:pPr marL="0" lvl="0" indent="0" algn="l" rtl="0">
              <a:spcBef>
                <a:spcPts val="0"/>
              </a:spcBef>
              <a:spcAft>
                <a:spcPts val="0"/>
              </a:spcAft>
              <a:buNone/>
            </a:pPr>
            <a:r>
              <a:rPr lang="en">
                <a:solidFill>
                  <a:schemeClr val="dk1"/>
                </a:solidFill>
              </a:rPr>
              <a:t>The function definition starts with a keyword def.  After the keyword “def”, we have a function name followed by the arguments. The function header line stops with a colon. Arguments are the placeholder for the variables which we want to pass to the function. The arguments are sometimes by the name parameters. So these two terms are interchangeable and mean the same. So the function takes some parameters, perform some operation using those passed values or parameters.   We can also write function in different ways in python. We will discuss them later.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In this way, we have defined a function, but what does it mean to define a function? Defining a function means encapsulating or combining statements into a single line of code i.e., in the function name.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&lt;Click&gt;</a:t>
            </a:r>
            <a:endParaRPr>
              <a:solidFill>
                <a:schemeClr val="dk1"/>
              </a:solidFill>
            </a:endParaRPr>
          </a:p>
          <a:p>
            <a:pPr marL="0" lvl="0" indent="0" algn="l" rtl="0">
              <a:spcBef>
                <a:spcPts val="0"/>
              </a:spcBef>
              <a:spcAft>
                <a:spcPts val="0"/>
              </a:spcAft>
              <a:buNone/>
            </a:pPr>
            <a:r>
              <a:rPr lang="en">
                <a:solidFill>
                  <a:schemeClr val="dk1"/>
                </a:solidFill>
              </a:rPr>
              <a:t>Once we have defined a function, we can obtain/call the functionality provided by the function in a single line as shown. It means we can call the operation provided by function using a function name followed by the value of arguments in the parenthesis. And we can use the functionality provided by the function using a single line of code any number of times and anywhere in the program. Now let’s see how we can define a function for addition and call it.</a:t>
            </a:r>
            <a:endParaRPr>
              <a:solidFill>
                <a:schemeClr val="dk1"/>
              </a:solidFill>
            </a:endParaRPr>
          </a:p>
          <a:p>
            <a:pPr marL="0" lvl="0" indent="0" algn="l" rtl="0">
              <a:spcBef>
                <a:spcPts val="0"/>
              </a:spcBef>
              <a:spcAft>
                <a:spcPts val="0"/>
              </a:spcAft>
              <a:buNone/>
            </a:pPr>
            <a:r>
              <a:rPr lang="en">
                <a:solidFill>
                  <a:schemeClr val="dk1"/>
                </a:solidFill>
              </a:rPr>
              <a:t>&lt;Click&gt;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fd98315df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fd98315d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screen shown a function for addition. The name of function is add. This function takes two numbers. So to hold those numbers, we have two parameters a and b. The body of the add function contains two statements. The first statement add two numbers passed to the function and save it to variable c. And the second statement actually is a built-in function to print the result.</a:t>
            </a:r>
            <a:endParaRPr/>
          </a:p>
          <a:p>
            <a:pPr marL="0" lvl="0" indent="0" algn="l" rtl="0">
              <a:spcBef>
                <a:spcPts val="0"/>
              </a:spcBef>
              <a:spcAft>
                <a:spcPts val="0"/>
              </a:spcAft>
              <a:buNone/>
            </a:pPr>
            <a:endParaRPr/>
          </a:p>
          <a:p>
            <a:pPr marL="0" lvl="0" indent="0" algn="l" rtl="0">
              <a:spcBef>
                <a:spcPts val="0"/>
              </a:spcBef>
              <a:spcAft>
                <a:spcPts val="0"/>
              </a:spcAft>
              <a:buNone/>
            </a:pPr>
            <a:r>
              <a:rPr lang="en"/>
              <a:t>Can you tell what will happens when we run this code. You may expect to print “The addition of a and b is c” but actually nothing prints out.</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What happens is that when the python interpreter detect the keyword at the header of  a function, it then creates a function object and assign it a name ‘add’. It means the variable ‘add’ becomes the reference to the function object. This function objects creates a local variables like a, and b to hold the attributes, and local variable c to hold the sum of a and b. These variables are called local variable because their scope is local to the function. It means they are visible or accessible only to the code inside the function and they exists only while the function is running. Once the function finished its execution they vanishes.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r>
              <a:rPr lang="en"/>
              <a:t>Since the name of function ‘add’ is just a variable that refer to the function object, we can use another variable name to refer to the same function object. This can be done by assigning the variable ‘add’ to the new variable ‘add_two_num’.</a:t>
            </a:r>
            <a:endParaRPr/>
          </a:p>
          <a:p>
            <a:pPr marL="0" lvl="0" indent="0" algn="l" rtl="0">
              <a:spcBef>
                <a:spcPts val="0"/>
              </a:spcBef>
              <a:spcAft>
                <a:spcPts val="0"/>
              </a:spcAft>
              <a:buNone/>
            </a:pPr>
            <a:endParaRPr/>
          </a:p>
          <a:p>
            <a:pPr marL="0" lvl="0" indent="0" algn="l" rtl="0">
              <a:spcBef>
                <a:spcPts val="0"/>
              </a:spcBef>
              <a:spcAft>
                <a:spcPts val="0"/>
              </a:spcAft>
              <a:buNone/>
            </a:pPr>
            <a:r>
              <a:rPr lang="en"/>
              <a:t>And to obtain the functionality provided by the function, we need to call it. Function can be called by specifying its name followed by arguments in the parenthesis. Let’s see how we can create and call function in jupyter notebook.</a:t>
            </a:r>
            <a:endParaRPr/>
          </a:p>
          <a:p>
            <a:pPr marL="0" lvl="0" indent="0" algn="l" rtl="0">
              <a:spcBef>
                <a:spcPts val="0"/>
              </a:spcBef>
              <a:spcAft>
                <a:spcPts val="0"/>
              </a:spcAft>
              <a:buNone/>
            </a:pPr>
            <a:r>
              <a:rPr lang="en"/>
              <a:t>&lt;Click&gt;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64ab5046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64ab504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64ab506b0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64ab506b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Until now, we have defined a function and use its functionality in a single line calling it.  In the add function, we have added two values and print the result on the display device. But the result produced by the function may be useful in the later part of the program and always printing the result may not useful. So the concern here is how to return the result of the function to the later part of the program.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Well, for this, the python provides a keyword “return” that returns the useful result to the later part of the program.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 return statement start with the keyword return followed by the values we want to return. So here, the add function takes two numbers, add them and return the result. We can return as many values as we like. Here we have returned only the result.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When we call this function, it returns the value. To hold the returned value, we need a variable. It means calling the function as “result=add(2,3)” will store the sum of “a” and “b” in the variable result. Here, the variable result will have the value of 5. And this result can be used in the rest part of the program as it is now accessible from outside the function scope.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985a0b20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985a0b2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985a0b20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985a0b20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Until now, we have learned on how to create our own function, call it and return the value from it. The concept of function is a beauty in any programming language as brings out with numerous features/advantages. Let’s discuss the advantage of using functions.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The first advantage of function is code reusability.</a:t>
            </a:r>
            <a:endParaRPr>
              <a:solidFill>
                <a:schemeClr val="dk1"/>
              </a:solidFill>
            </a:endParaRPr>
          </a:p>
          <a:p>
            <a:pPr marL="0" lvl="0" indent="0" algn="l" rtl="0">
              <a:spcBef>
                <a:spcPts val="0"/>
              </a:spcBef>
              <a:spcAft>
                <a:spcPts val="0"/>
              </a:spcAft>
              <a:buNone/>
            </a:pPr>
            <a:r>
              <a:rPr lang="en">
                <a:solidFill>
                  <a:schemeClr val="dk1"/>
                </a:solidFill>
              </a:rPr>
              <a:t>&lt;Click&gt;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Suppose that you just joined the school. And to go to school, you need to wear school uniform.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 this suppose you bought the uniform, wear it and go to the school. Now for the next day, do you buy the school uniform again? Of course not. You will use the same uniform you have. In other words, you will reuse your school uniform until the uniform code is changed. What we need to understand from here is that for the same purpose, i.e, for the purpose of going to school, we we will reuse the resource that we have.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&lt;CLick&gt;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 reusability is the main advantage or motivation of function use in a programming language.  Some operations are so frequents that we use them multiple</a:t>
            </a:r>
            <a:endParaRPr>
              <a:solidFill>
                <a:schemeClr val="dk1"/>
              </a:solidFill>
            </a:endParaRPr>
          </a:p>
          <a:p>
            <a:pPr marL="0" lvl="0" indent="0" algn="l" rtl="0">
              <a:spcBef>
                <a:spcPts val="0"/>
              </a:spcBef>
              <a:spcAft>
                <a:spcPts val="0"/>
              </a:spcAft>
              <a:buNone/>
            </a:pPr>
            <a:r>
              <a:rPr lang="en">
                <a:solidFill>
                  <a:schemeClr val="dk1"/>
                </a:solidFill>
              </a:rPr>
              <a:t>times. For instance, take the example of a built-in print function. This function is so reusable that the developer provides this function for us. So, function allows to reuse the code instead of rewriting it. This reusability also helps to reduce the code redundancy.</a:t>
            </a:r>
            <a:endParaRPr>
              <a:solidFill>
                <a:schemeClr val="dk1"/>
              </a:solidFill>
            </a:endParaRPr>
          </a:p>
          <a:p>
            <a:pPr marL="0" lvl="0" indent="0" algn="l" rtl="0">
              <a:spcBef>
                <a:spcPts val="0"/>
              </a:spcBef>
              <a:spcAft>
                <a:spcPts val="0"/>
              </a:spcAft>
              <a:buNone/>
            </a:pPr>
            <a:r>
              <a:rPr lang="en">
                <a:solidFill>
                  <a:schemeClr val="dk1"/>
                </a:solidFill>
              </a:rPr>
              <a:t>&lt;Click&gt;</a:t>
            </a:r>
            <a:br>
              <a:rPr lang="en">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985a0b20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985a0b20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second features or advantage of function is the abstraction or encapsulation of the business logic or the underlying operation. Abstraction means hiding the underlying functionality or business logic. Let’s understand abstraction with the help of an example.</a:t>
            </a:r>
            <a:endParaRPr>
              <a:solidFill>
                <a:schemeClr val="dk1"/>
              </a:solidFill>
            </a:endParaRPr>
          </a:p>
          <a:p>
            <a:pPr marL="0" lvl="0" indent="0" algn="l" rtl="0">
              <a:spcBef>
                <a:spcPts val="0"/>
              </a:spcBef>
              <a:spcAft>
                <a:spcPts val="0"/>
              </a:spcAft>
              <a:buNone/>
            </a:pPr>
            <a:r>
              <a:rPr lang="en">
                <a:solidFill>
                  <a:schemeClr val="dk1"/>
                </a:solidFill>
              </a:rPr>
              <a:t>&lt;Click&gt;</a:t>
            </a:r>
            <a:endParaRPr>
              <a:solidFill>
                <a:schemeClr val="dk1"/>
              </a:solidFill>
            </a:endParaRPr>
          </a:p>
          <a:p>
            <a:pPr marL="0" lvl="0" indent="0" algn="l" rtl="0">
              <a:spcBef>
                <a:spcPts val="0"/>
              </a:spcBef>
              <a:spcAft>
                <a:spcPts val="0"/>
              </a:spcAft>
              <a:buNone/>
            </a:pPr>
            <a:r>
              <a:rPr lang="en">
                <a:solidFill>
                  <a:schemeClr val="dk1"/>
                </a:solidFill>
              </a:rPr>
              <a:t>Have you ever ride a car or do you know somebody who rides it. Do they know how the car is manufactured, how the car engine works, how it burns the fuel and convert it into mechanical energy, and so on? Of course they don’t know and they haven’t to. Millions of people ride a car and we don’t expect they know the interior details of car. It would take years and years. The concept of abstraction comes here. The car provides a set of services like starting a car, changing gears, applying brake, applying acceleration, handle rotation etc. It’s enough to know what these services does and how to use them in order to ride a car.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This concept of hiding the internal operations and logics is obtained by using function.</a:t>
            </a:r>
            <a:endParaRPr>
              <a:solidFill>
                <a:schemeClr val="dk1"/>
              </a:solidFill>
            </a:endParaRPr>
          </a:p>
          <a:p>
            <a:pPr marL="0" lvl="0" indent="0" algn="l" rtl="0">
              <a:spcBef>
                <a:spcPts val="0"/>
              </a:spcBef>
              <a:spcAft>
                <a:spcPts val="0"/>
              </a:spcAft>
              <a:buNone/>
            </a:pPr>
            <a:r>
              <a:rPr lang="en">
                <a:solidFill>
                  <a:schemeClr val="dk1"/>
                </a:solidFill>
              </a:rPr>
              <a:t>Let’s take an example.</a:t>
            </a:r>
            <a:endParaRPr>
              <a:solidFill>
                <a:schemeClr val="dk1"/>
              </a:solidFill>
            </a:endParaRPr>
          </a:p>
          <a:p>
            <a:pPr marL="0" lvl="0" indent="0" algn="l" rtl="0">
              <a:spcBef>
                <a:spcPts val="0"/>
              </a:spcBef>
              <a:spcAft>
                <a:spcPts val="0"/>
              </a:spcAft>
              <a:buNone/>
            </a:pPr>
            <a:r>
              <a:rPr lang="en">
                <a:solidFill>
                  <a:schemeClr val="dk1"/>
                </a:solidFill>
              </a:rPr>
              <a:t> Do you know how to compute the square root? You know the square root of 4 is 2, that of 9 is 3, that of 16 is 4, that  of 25 is 5 and so on. </a:t>
            </a:r>
            <a:endParaRPr>
              <a:solidFill>
                <a:schemeClr val="dk1"/>
              </a:solidFill>
            </a:endParaRPr>
          </a:p>
          <a:p>
            <a:pPr marL="0" lvl="0" indent="0" algn="l" rtl="0">
              <a:spcBef>
                <a:spcPts val="0"/>
              </a:spcBef>
              <a:spcAft>
                <a:spcPts val="0"/>
              </a:spcAft>
              <a:buNone/>
            </a:pPr>
            <a:r>
              <a:rPr lang="en">
                <a:solidFill>
                  <a:schemeClr val="dk1"/>
                </a:solidFill>
              </a:rPr>
              <a:t>&lt;Click&gt;</a:t>
            </a:r>
            <a:endParaRPr>
              <a:solidFill>
                <a:schemeClr val="dk1"/>
              </a:solidFill>
            </a:endParaRPr>
          </a:p>
          <a:p>
            <a:pPr marL="0" lvl="0" indent="0" algn="l" rtl="0">
              <a:spcBef>
                <a:spcPts val="0"/>
              </a:spcBef>
              <a:spcAft>
                <a:spcPts val="0"/>
              </a:spcAft>
              <a:buNone/>
            </a:pPr>
            <a:r>
              <a:rPr lang="en">
                <a:solidFill>
                  <a:schemeClr val="dk1"/>
                </a:solidFill>
              </a:rPr>
              <a:t>What about the square root of 5 or 6 or 7 ? Well, python provides a function called sqrt() under numpy package to compute the square root of any given positive number. We will discuss numpy package later. Package is like a library with a bunch of function for different operations/functionality. The underlying code to compute  the square root is very complicated. And we don’t care how the square root is computed. We just care about the square root of the given number.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Similarly, there are other mathematical operations like sine, cosine, exponent etc. Knowing the underlying logic or code of these every mathematical operation may not be feasible. We just want to perform some operations and then we are done. </a:t>
            </a:r>
            <a:endParaRPr>
              <a:solidFill>
                <a:schemeClr val="dk1"/>
              </a:solidFill>
            </a:endParaRPr>
          </a:p>
          <a:p>
            <a:pPr marL="0" lvl="0" indent="0" algn="l" rtl="0">
              <a:spcBef>
                <a:spcPts val="0"/>
              </a:spcBef>
              <a:spcAft>
                <a:spcPts val="0"/>
              </a:spcAft>
              <a:buNone/>
            </a:pPr>
            <a:r>
              <a:rPr lang="en">
                <a:solidFill>
                  <a:schemeClr val="dk1"/>
                </a:solidFill>
              </a:rPr>
              <a:t>&lt;Click&gt;</a:t>
            </a:r>
            <a:endParaRPr>
              <a:solidFill>
                <a:schemeClr val="dk1"/>
              </a:solidFill>
            </a:endParaRPr>
          </a:p>
          <a:p>
            <a:pPr marL="0" lvl="0" indent="0" algn="l" rtl="0">
              <a:spcBef>
                <a:spcPts val="0"/>
              </a:spcBef>
              <a:spcAft>
                <a:spcPts val="0"/>
              </a:spcAft>
              <a:buNone/>
            </a:pPr>
            <a:r>
              <a:rPr lang="en">
                <a:solidFill>
                  <a:schemeClr val="dk1"/>
                </a:solidFill>
              </a:rPr>
              <a:t>In order to use any function, it is enough that, we know the name of function, what it does, its arguments, and what kind of result it returns.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kind of hiding the underlying logic and providing just the functionality is called abstraction.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&lt;Click&gt;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400"/>
              <a:buNone/>
              <a:defRPr sz="3400" b="1">
                <a:solidFill>
                  <a:srgbClr val="FFFFF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600"/>
              <a:buNone/>
              <a:defRPr sz="26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lipped Assertion-Evidence">
  <p:cSld name="TITLE_AND_BODY_1_1_1">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11700" y="4026425"/>
            <a:ext cx="8520600" cy="93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1"/>
          <p:cNvSpPr/>
          <p:nvPr/>
        </p:nvSpPr>
        <p:spPr>
          <a:xfrm>
            <a:off x="0" y="4026419"/>
            <a:ext cx="152400" cy="934800"/>
          </a:xfrm>
          <a:prstGeom prst="rect">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59" name="Google Shape;59;p11"/>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
        <p:cNvGrpSpPr/>
        <p:nvPr/>
      </p:nvGrpSpPr>
      <p:grpSpPr>
        <a:xfrm>
          <a:off x="0" y="0"/>
          <a:ext cx="0" cy="0"/>
          <a:chOff x="0" y="0"/>
          <a:chExt cx="0" cy="0"/>
        </a:xfrm>
      </p:grpSpPr>
      <p:sp>
        <p:nvSpPr>
          <p:cNvPr id="61" name="Google Shape;61;p12"/>
          <p:cNvSpPr txBox="1">
            <a:spLocks noGrp="1"/>
          </p:cNvSpPr>
          <p:nvPr>
            <p:ph type="body" idx="1"/>
          </p:nvPr>
        </p:nvSpPr>
        <p:spPr>
          <a:xfrm>
            <a:off x="311700" y="1275238"/>
            <a:ext cx="3999900" cy="329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2" name="Google Shape;62;p12"/>
          <p:cNvSpPr txBox="1">
            <a:spLocks noGrp="1"/>
          </p:cNvSpPr>
          <p:nvPr>
            <p:ph type="body" idx="2"/>
          </p:nvPr>
        </p:nvSpPr>
        <p:spPr>
          <a:xfrm>
            <a:off x="4832400" y="1275238"/>
            <a:ext cx="3999900" cy="329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2"/>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 name="Google Shape;65;p12"/>
          <p:cNvSpPr txBox="1">
            <a:spLocks noGrp="1"/>
          </p:cNvSpPr>
          <p:nvPr>
            <p:ph type="title"/>
          </p:nvPr>
        </p:nvSpPr>
        <p:spPr>
          <a:xfrm>
            <a:off x="311700" y="216425"/>
            <a:ext cx="8520600" cy="93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66" name="Google Shape;66;p12"/>
          <p:cNvSpPr/>
          <p:nvPr/>
        </p:nvSpPr>
        <p:spPr>
          <a:xfrm>
            <a:off x="0" y="216419"/>
            <a:ext cx="152400" cy="934800"/>
          </a:xfrm>
          <a:prstGeom prst="rect">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69" name="Google Shape;6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3"/>
          <p:cNvSpPr/>
          <p:nvPr/>
        </p:nvSpPr>
        <p:spPr>
          <a:xfrm>
            <a:off x="0" y="326707"/>
            <a:ext cx="152400" cy="492300"/>
          </a:xfrm>
          <a:prstGeom prst="rect">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71" name="Google Shape;71;p13"/>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14"/>
          <p:cNvSpPr txBox="1">
            <a:spLocks noGrp="1"/>
          </p:cNvSpPr>
          <p:nvPr>
            <p:ph type="body" idx="1"/>
          </p:nvPr>
        </p:nvSpPr>
        <p:spPr>
          <a:xfrm>
            <a:off x="311700" y="1228775"/>
            <a:ext cx="2808000" cy="3340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5" name="Google Shape;75;p14"/>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 name="Google Shape;76;p14"/>
          <p:cNvSpPr txBox="1">
            <a:spLocks noGrp="1"/>
          </p:cNvSpPr>
          <p:nvPr>
            <p:ph type="title"/>
          </p:nvPr>
        </p:nvSpPr>
        <p:spPr>
          <a:xfrm>
            <a:off x="311700" y="216425"/>
            <a:ext cx="8520600" cy="93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77" name="Google Shape;77;p14"/>
          <p:cNvSpPr/>
          <p:nvPr/>
        </p:nvSpPr>
        <p:spPr>
          <a:xfrm>
            <a:off x="0" y="216419"/>
            <a:ext cx="152400" cy="934800"/>
          </a:xfrm>
          <a:prstGeom prst="rect">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4" name="Google Shape;84;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5" name="Google Shape;85;p1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17"/>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 name="Google Shape;89;p17"/>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0" name="Google Shape;9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1" name="Google Shape;91;p17"/>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Frame">
  <p:cSld name="BIG_NUMBER_1">
    <p:spTree>
      <p:nvGrpSpPr>
        <p:cNvPr id="1" name="Shape 92"/>
        <p:cNvGrpSpPr/>
        <p:nvPr/>
      </p:nvGrpSpPr>
      <p:grpSpPr>
        <a:xfrm>
          <a:off x="0" y="0"/>
          <a:ext cx="0" cy="0"/>
          <a:chOff x="0" y="0"/>
          <a:chExt cx="0" cy="0"/>
        </a:xfrm>
      </p:grpSpPr>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8"/>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3">
  <p:cSld name="BLANK_3">
    <p:spTree>
      <p:nvGrpSpPr>
        <p:cNvPr id="1" name="Shape 97"/>
        <p:cNvGrpSpPr/>
        <p:nvPr/>
      </p:nvGrpSpPr>
      <p:grpSpPr>
        <a:xfrm>
          <a:off x="0" y="0"/>
          <a:ext cx="0" cy="0"/>
          <a:chOff x="0" y="0"/>
          <a:chExt cx="0" cy="0"/>
        </a:xfrm>
      </p:grpSpPr>
      <p:sp>
        <p:nvSpPr>
          <p:cNvPr id="98" name="Google Shape;9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9" name="Google Shape;99;p20"/>
          <p:cNvSpPr/>
          <p:nvPr/>
        </p:nvSpPr>
        <p:spPr>
          <a:xfrm>
            <a:off x="3408394" y="326707"/>
            <a:ext cx="152400" cy="492300"/>
          </a:xfrm>
          <a:prstGeom prst="rect">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100" name="Google Shape;100;p20"/>
          <p:cNvSpPr txBox="1">
            <a:spLocks noGrp="1"/>
          </p:cNvSpPr>
          <p:nvPr>
            <p:ph type="title"/>
          </p:nvPr>
        </p:nvSpPr>
        <p:spPr>
          <a:xfrm>
            <a:off x="3764000" y="328450"/>
            <a:ext cx="3439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redits">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3"/>
          <p:cNvSpPr txBox="1"/>
          <p:nvPr/>
        </p:nvSpPr>
        <p:spPr>
          <a:xfrm>
            <a:off x="661475" y="322225"/>
            <a:ext cx="2751300" cy="4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lt1"/>
                </a:solidFill>
                <a:latin typeface="Montserrat"/>
                <a:ea typeface="Montserrat"/>
                <a:cs typeface="Montserrat"/>
                <a:sym typeface="Montserrat"/>
              </a:rPr>
              <a:t>Credits: </a:t>
            </a:r>
            <a:endParaRPr sz="2400" b="1">
              <a:solidFill>
                <a:schemeClr val="lt1"/>
              </a:solidFill>
              <a:latin typeface="Montserrat"/>
              <a:ea typeface="Montserrat"/>
              <a:cs typeface="Montserrat"/>
              <a:sym typeface="Montserrat"/>
            </a:endParaRPr>
          </a:p>
        </p:txBody>
      </p:sp>
      <p:sp>
        <p:nvSpPr>
          <p:cNvPr id="16" name="Google Shape;16;p3"/>
          <p:cNvSpPr txBox="1">
            <a:spLocks noGrp="1"/>
          </p:cNvSpPr>
          <p:nvPr>
            <p:ph type="body" idx="1"/>
          </p:nvPr>
        </p:nvSpPr>
        <p:spPr>
          <a:xfrm>
            <a:off x="661475" y="1152475"/>
            <a:ext cx="81708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17500" rtl="0">
              <a:spcBef>
                <a:spcPts val="1600"/>
              </a:spcBef>
              <a:spcAft>
                <a:spcPts val="0"/>
              </a:spcAft>
              <a:buClr>
                <a:srgbClr val="FFFFFF"/>
              </a:buClr>
              <a:buSzPts val="14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17500" rtl="0">
              <a:spcBef>
                <a:spcPts val="1600"/>
              </a:spcBef>
              <a:spcAft>
                <a:spcPts val="0"/>
              </a:spcAft>
              <a:buClr>
                <a:srgbClr val="FFFFFF"/>
              </a:buClr>
              <a:buSzPts val="1400"/>
              <a:buChar char="○"/>
              <a:defRPr>
                <a:solidFill>
                  <a:srgbClr val="FFFFFF"/>
                </a:solidFill>
              </a:defRPr>
            </a:lvl5pPr>
            <a:lvl6pPr marL="2743200" lvl="5" indent="-317500" rtl="0">
              <a:spcBef>
                <a:spcPts val="1600"/>
              </a:spcBef>
              <a:spcAft>
                <a:spcPts val="0"/>
              </a:spcAft>
              <a:buClr>
                <a:srgbClr val="FFFFFF"/>
              </a:buClr>
              <a:buSzPts val="1400"/>
              <a:buChar char="■"/>
              <a:defRPr>
                <a:solidFill>
                  <a:srgbClr val="FFFFFF"/>
                </a:solidFill>
              </a:defRPr>
            </a:lvl6pPr>
            <a:lvl7pPr marL="3200400" lvl="6" indent="-317500" rtl="0">
              <a:spcBef>
                <a:spcPts val="1600"/>
              </a:spcBef>
              <a:spcAft>
                <a:spcPts val="0"/>
              </a:spcAft>
              <a:buClr>
                <a:srgbClr val="FFFFFF"/>
              </a:buClr>
              <a:buSzPts val="1400"/>
              <a:buChar char="●"/>
              <a:defRPr>
                <a:solidFill>
                  <a:srgbClr val="FFFFFF"/>
                </a:solidFill>
              </a:defRPr>
            </a:lvl7pPr>
            <a:lvl8pPr marL="3657600" lvl="7" indent="-317500" rtl="0">
              <a:spcBef>
                <a:spcPts val="1600"/>
              </a:spcBef>
              <a:spcAft>
                <a:spcPts val="0"/>
              </a:spcAft>
              <a:buClr>
                <a:srgbClr val="FFFFFF"/>
              </a:buClr>
              <a:buSzPts val="1400"/>
              <a:buChar char="○"/>
              <a:defRPr>
                <a:solidFill>
                  <a:srgbClr val="FFFFFF"/>
                </a:solidFill>
              </a:defRPr>
            </a:lvl8pPr>
            <a:lvl9pPr marL="4114800" lvl="8" indent="-317500" rtl="0">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2">
  <p:cSld name="BLANK_2">
    <p:spTree>
      <p:nvGrpSpPr>
        <p:cNvPr id="1" name="Shape 101"/>
        <p:cNvGrpSpPr/>
        <p:nvPr/>
      </p:nvGrpSpPr>
      <p:grpSpPr>
        <a:xfrm>
          <a:off x="0" y="0"/>
          <a:ext cx="0" cy="0"/>
          <a:chOff x="0" y="0"/>
          <a:chExt cx="0" cy="0"/>
        </a:xfrm>
      </p:grpSpPr>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1">
  <p:cSld name="BLANK_1">
    <p:bg>
      <p:bgPr>
        <a:solidFill>
          <a:srgbClr val="2074B9"/>
        </a:solidFill>
        <a:effectLst/>
      </p:bgPr>
    </p:bg>
    <p:spTree>
      <p:nvGrpSpPr>
        <p:cNvPr id="1" name="Shape 103"/>
        <p:cNvGrpSpPr/>
        <p:nvPr/>
      </p:nvGrpSpPr>
      <p:grpSpPr>
        <a:xfrm>
          <a:off x="0" y="0"/>
          <a:ext cx="0" cy="0"/>
          <a:chOff x="0" y="0"/>
          <a:chExt cx="0" cy="0"/>
        </a:xfrm>
      </p:grpSpPr>
      <p:sp>
        <p:nvSpPr>
          <p:cNvPr id="104" name="Google Shape;10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1 1">
  <p:cSld name="BLANK_1_1">
    <p:bg>
      <p:bgPr>
        <a:solidFill>
          <a:srgbClr val="2074B9"/>
        </a:solidFill>
        <a:effectLst/>
      </p:bgPr>
    </p:bg>
    <p:spTree>
      <p:nvGrpSpPr>
        <p:cNvPr id="1" name="Shape 105"/>
        <p:cNvGrpSpPr/>
        <p:nvPr/>
      </p:nvGrpSpPr>
      <p:grpSpPr>
        <a:xfrm>
          <a:off x="0" y="0"/>
          <a:ext cx="0" cy="0"/>
          <a:chOff x="0" y="0"/>
          <a:chExt cx="0" cy="0"/>
        </a:xfrm>
      </p:grpSpPr>
      <p:sp>
        <p:nvSpPr>
          <p:cNvPr id="106" name="Google Shape;10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58A4E2"/>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40300" y="2990425"/>
            <a:ext cx="8093700" cy="1672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800"/>
              <a:buNone/>
              <a:defRPr sz="2800" b="1">
                <a:solidFill>
                  <a:srgbClr val="FFFFFF"/>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p:nvPr/>
        </p:nvSpPr>
        <p:spPr>
          <a:xfrm>
            <a:off x="0" y="326707"/>
            <a:ext cx="152400" cy="492300"/>
          </a:xfrm>
          <a:prstGeom prst="rect">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25" name="Google Shape;25;p5"/>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opic Heading-Body">
  <p:cSld name="TITLE_AND_BODY_2">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286500"/>
            <a:ext cx="3439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 name="Google Shape;28;p6"/>
          <p:cNvSpPr txBox="1">
            <a:spLocks noGrp="1"/>
          </p:cNvSpPr>
          <p:nvPr>
            <p:ph type="body" idx="1"/>
          </p:nvPr>
        </p:nvSpPr>
        <p:spPr>
          <a:xfrm>
            <a:off x="311700" y="1283150"/>
            <a:ext cx="8520600" cy="3285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0" name="Google Shape;30;p6"/>
          <p:cNvSpPr/>
          <p:nvPr/>
        </p:nvSpPr>
        <p:spPr>
          <a:xfrm>
            <a:off x="0" y="326707"/>
            <a:ext cx="152400" cy="492300"/>
          </a:xfrm>
          <a:prstGeom prst="rect">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31" name="Google Shape;31;p6"/>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ssertion-Evidence">
  <p:cSld name="TITLE_AND_BODY_1">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216425"/>
            <a:ext cx="8520600" cy="93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11700" y="1405125"/>
            <a:ext cx="8520600" cy="3163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7"/>
          <p:cNvSpPr/>
          <p:nvPr/>
        </p:nvSpPr>
        <p:spPr>
          <a:xfrm>
            <a:off x="0" y="216419"/>
            <a:ext cx="152400" cy="934800"/>
          </a:xfrm>
          <a:prstGeom prst="rect">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37" name="Google Shape;37;p7"/>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ssertion-Evidence 1">
  <p:cSld name="TITLE_AND_BODY_1_1">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216425"/>
            <a:ext cx="8520600" cy="93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8"/>
          <p:cNvSpPr/>
          <p:nvPr/>
        </p:nvSpPr>
        <p:spPr>
          <a:xfrm>
            <a:off x="0" y="216419"/>
            <a:ext cx="152400" cy="934800"/>
          </a:xfrm>
          <a:prstGeom prst="rect">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42" name="Google Shape;42;p8"/>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corner">
  <p:cSld name="TITLE_AND_BODY_1_1_3">
    <p:spTree>
      <p:nvGrpSpPr>
        <p:cNvPr id="1" name="Shape 43"/>
        <p:cNvGrpSpPr/>
        <p:nvPr/>
      </p:nvGrpSpPr>
      <p:grpSpPr>
        <a:xfrm>
          <a:off x="0" y="0"/>
          <a:ext cx="0" cy="0"/>
          <a:chOff x="0" y="0"/>
          <a:chExt cx="0" cy="0"/>
        </a:xfrm>
      </p:grpSpPr>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5" name="Google Shape;45;p9"/>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flection Spot">
  <p:cSld name="TITLE_AND_BODY_1_1_2">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1456750" y="390550"/>
            <a:ext cx="7362300" cy="93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9" name="Google Shape;49;p10"/>
          <p:cNvSpPr/>
          <p:nvPr/>
        </p:nvSpPr>
        <p:spPr>
          <a:xfrm rot="10800000">
            <a:off x="8564662" y="827"/>
            <a:ext cx="585000" cy="572100"/>
          </a:xfrm>
          <a:prstGeom prst="rtTriangle">
            <a:avLst/>
          </a:prstGeom>
          <a:solidFill>
            <a:srgbClr val="2074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0" name="Google Shape;50;p10"/>
          <p:cNvGrpSpPr/>
          <p:nvPr/>
        </p:nvGrpSpPr>
        <p:grpSpPr>
          <a:xfrm>
            <a:off x="275437" y="298844"/>
            <a:ext cx="934800" cy="934800"/>
            <a:chOff x="170337" y="194819"/>
            <a:chExt cx="934800" cy="934800"/>
          </a:xfrm>
        </p:grpSpPr>
        <p:sp>
          <p:nvSpPr>
            <p:cNvPr id="51" name="Google Shape;51;p10"/>
            <p:cNvSpPr/>
            <p:nvPr/>
          </p:nvSpPr>
          <p:spPr>
            <a:xfrm>
              <a:off x="170337" y="194819"/>
              <a:ext cx="934800" cy="934800"/>
            </a:xfrm>
            <a:prstGeom prst="ellipse">
              <a:avLst/>
            </a:prstGeom>
            <a:solidFill>
              <a:srgbClr val="207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a:off x="447325" y="409432"/>
              <a:ext cx="152400" cy="4923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53" name="Google Shape;53;p10"/>
            <p:cNvSpPr/>
            <p:nvPr/>
          </p:nvSpPr>
          <p:spPr>
            <a:xfrm>
              <a:off x="689375" y="409432"/>
              <a:ext cx="152400" cy="4923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grpSp>
      <p:sp>
        <p:nvSpPr>
          <p:cNvPr id="54" name="Google Shape;54;p10"/>
          <p:cNvSpPr txBox="1">
            <a:spLocks noGrp="1"/>
          </p:cNvSpPr>
          <p:nvPr>
            <p:ph type="body" idx="1"/>
          </p:nvPr>
        </p:nvSpPr>
        <p:spPr>
          <a:xfrm>
            <a:off x="905400" y="1537450"/>
            <a:ext cx="7333200" cy="2940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1pPr>
            <a:lvl2pPr lvl="1"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2pPr>
            <a:lvl3pPr lvl="2"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3pPr>
            <a:lvl4pPr lvl="3"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4pPr>
            <a:lvl5pPr lvl="4"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5pPr>
            <a:lvl6pPr lvl="5"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6pPr>
            <a:lvl7pPr lvl="6"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7pPr>
            <a:lvl8pPr lvl="7"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8pPr>
            <a:lvl9pPr lvl="8"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rtl="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comments" Target="../comments/commen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Function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Advantages/Features of function</a:t>
            </a:r>
            <a:endParaRPr/>
          </a:p>
        </p:txBody>
      </p:sp>
      <p:sp>
        <p:nvSpPr>
          <p:cNvPr id="189" name="Google Shape;189;p33"/>
          <p:cNvSpPr txBox="1"/>
          <p:nvPr/>
        </p:nvSpPr>
        <p:spPr>
          <a:xfrm>
            <a:off x="701850" y="1259550"/>
            <a:ext cx="3870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Montserrat"/>
                <a:ea typeface="Montserrat"/>
                <a:cs typeface="Montserrat"/>
                <a:sym typeface="Montserrat"/>
              </a:rPr>
              <a:t>3. Procedural Decomposition</a:t>
            </a:r>
            <a:endParaRPr sz="1800" b="1" dirty="0">
              <a:latin typeface="Montserrat"/>
              <a:ea typeface="Montserrat"/>
              <a:cs typeface="Montserrat"/>
              <a:sym typeface="Montserrat"/>
            </a:endParaRPr>
          </a:p>
        </p:txBody>
      </p:sp>
      <p:pic>
        <p:nvPicPr>
          <p:cNvPr id="190" name="Google Shape;190;p33"/>
          <p:cNvPicPr preferRelativeResize="0"/>
          <p:nvPr/>
        </p:nvPicPr>
        <p:blipFill>
          <a:blip r:embed="rId3">
            <a:alphaModFix/>
          </a:blip>
          <a:stretch>
            <a:fillRect/>
          </a:stretch>
        </p:blipFill>
        <p:spPr>
          <a:xfrm>
            <a:off x="1007025" y="1984650"/>
            <a:ext cx="3259950" cy="2175000"/>
          </a:xfrm>
          <a:prstGeom prst="rect">
            <a:avLst/>
          </a:prstGeom>
          <a:noFill/>
          <a:ln>
            <a:noFill/>
          </a:ln>
        </p:spPr>
      </p:pic>
      <p:sp>
        <p:nvSpPr>
          <p:cNvPr id="191" name="Google Shape;191;p33"/>
          <p:cNvSpPr txBox="1"/>
          <p:nvPr/>
        </p:nvSpPr>
        <p:spPr>
          <a:xfrm>
            <a:off x="5826300" y="1681650"/>
            <a:ext cx="3006000" cy="32313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2050">
                <a:solidFill>
                  <a:schemeClr val="dk1"/>
                </a:solidFill>
                <a:highlight>
                  <a:srgbClr val="FFFFFE"/>
                </a:highlight>
                <a:latin typeface="Courier New"/>
                <a:ea typeface="Courier New"/>
                <a:cs typeface="Courier New"/>
                <a:sym typeface="Courier New"/>
              </a:rPr>
              <a:t>take_order()</a:t>
            </a:r>
            <a:endParaRPr sz="2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2050">
                <a:solidFill>
                  <a:schemeClr val="dk1"/>
                </a:solidFill>
                <a:highlight>
                  <a:srgbClr val="FFFFFE"/>
                </a:highlight>
                <a:latin typeface="Courier New"/>
                <a:ea typeface="Courier New"/>
                <a:cs typeface="Courier New"/>
                <a:sym typeface="Courier New"/>
              </a:rPr>
              <a:t>prepare_order()</a:t>
            </a:r>
            <a:endParaRPr sz="2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2050">
                <a:solidFill>
                  <a:schemeClr val="dk1"/>
                </a:solidFill>
                <a:highlight>
                  <a:srgbClr val="FFFFFE"/>
                </a:highlight>
                <a:latin typeface="Courier New"/>
                <a:ea typeface="Courier New"/>
                <a:cs typeface="Courier New"/>
                <a:sym typeface="Courier New"/>
              </a:rPr>
              <a:t>make_pizza()</a:t>
            </a:r>
            <a:endParaRPr sz="2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2050">
                <a:solidFill>
                  <a:schemeClr val="dk1"/>
                </a:solidFill>
                <a:highlight>
                  <a:srgbClr val="FFFFFE"/>
                </a:highlight>
                <a:latin typeface="Courier New"/>
                <a:ea typeface="Courier New"/>
                <a:cs typeface="Courier New"/>
                <a:sym typeface="Courier New"/>
              </a:rPr>
              <a:t>make_burger()</a:t>
            </a:r>
            <a:endParaRPr sz="2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2050">
                <a:solidFill>
                  <a:schemeClr val="dk1"/>
                </a:solidFill>
                <a:highlight>
                  <a:srgbClr val="FFFFFE"/>
                </a:highlight>
                <a:latin typeface="Courier New"/>
                <a:ea typeface="Courier New"/>
                <a:cs typeface="Courier New"/>
                <a:sym typeface="Courier New"/>
              </a:rPr>
              <a:t>    ...</a:t>
            </a:r>
            <a:endParaRPr sz="2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2050">
                <a:solidFill>
                  <a:schemeClr val="dk1"/>
                </a:solidFill>
                <a:highlight>
                  <a:srgbClr val="FFFFFE"/>
                </a:highlight>
                <a:latin typeface="Courier New"/>
                <a:ea typeface="Courier New"/>
                <a:cs typeface="Courier New"/>
                <a:sym typeface="Courier New"/>
              </a:rPr>
              <a:t>serve_item()</a:t>
            </a:r>
            <a:endParaRPr sz="20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3100">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10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fade">
                                      <p:cBhvr>
                                        <p:cTn id="12"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540300" y="2990425"/>
            <a:ext cx="8093700" cy="167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Arguments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Arguments allows us to pass information into function</a:t>
            </a:r>
            <a:endParaRPr/>
          </a:p>
        </p:txBody>
      </p:sp>
      <p:sp>
        <p:nvSpPr>
          <p:cNvPr id="202" name="Google Shape;202;p35"/>
          <p:cNvSpPr txBox="1">
            <a:spLocks noGrp="1"/>
          </p:cNvSpPr>
          <p:nvPr>
            <p:ph type="body" idx="1"/>
          </p:nvPr>
        </p:nvSpPr>
        <p:spPr>
          <a:xfrm>
            <a:off x="570825" y="1356100"/>
            <a:ext cx="3285300" cy="14193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750">
                <a:solidFill>
                  <a:srgbClr val="008000"/>
                </a:solidFill>
                <a:highlight>
                  <a:srgbClr val="FFFFFE"/>
                </a:highlight>
                <a:latin typeface="Courier New"/>
                <a:ea typeface="Courier New"/>
                <a:cs typeface="Courier New"/>
                <a:sym typeface="Courier New"/>
              </a:rPr>
              <a:t># Greeting Function</a:t>
            </a:r>
            <a:endParaRPr sz="17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7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750">
                <a:solidFill>
                  <a:srgbClr val="0000FF"/>
                </a:solidFill>
                <a:highlight>
                  <a:srgbClr val="FFFFFE"/>
                </a:highlight>
                <a:latin typeface="Courier New"/>
                <a:ea typeface="Courier New"/>
                <a:cs typeface="Courier New"/>
                <a:sym typeface="Courier New"/>
              </a:rPr>
              <a:t>def</a:t>
            </a:r>
            <a:r>
              <a:rPr lang="en" sz="1750">
                <a:solidFill>
                  <a:schemeClr val="dk1"/>
                </a:solidFill>
                <a:highlight>
                  <a:srgbClr val="FFFFFE"/>
                </a:highlight>
                <a:latin typeface="Courier New"/>
                <a:ea typeface="Courier New"/>
                <a:cs typeface="Courier New"/>
                <a:sym typeface="Courier New"/>
              </a:rPr>
              <a:t> </a:t>
            </a:r>
            <a:r>
              <a:rPr lang="en" sz="1750">
                <a:solidFill>
                  <a:srgbClr val="795E26"/>
                </a:solidFill>
                <a:highlight>
                  <a:srgbClr val="FFFFFE"/>
                </a:highlight>
                <a:latin typeface="Courier New"/>
                <a:ea typeface="Courier New"/>
                <a:cs typeface="Courier New"/>
                <a:sym typeface="Courier New"/>
              </a:rPr>
              <a:t>greeting</a:t>
            </a:r>
            <a:r>
              <a:rPr lang="en" sz="1750">
                <a:solidFill>
                  <a:schemeClr val="dk1"/>
                </a:solidFill>
                <a:highlight>
                  <a:srgbClr val="FFFFFE"/>
                </a:highlight>
                <a:latin typeface="Courier New"/>
                <a:ea typeface="Courier New"/>
                <a:cs typeface="Courier New"/>
                <a:sym typeface="Courier New"/>
              </a:rPr>
              <a:t>(</a:t>
            </a:r>
            <a:r>
              <a:rPr lang="en" sz="1750">
                <a:solidFill>
                  <a:srgbClr val="001080"/>
                </a:solidFill>
                <a:highlight>
                  <a:srgbClr val="FFFFFE"/>
                </a:highlight>
                <a:latin typeface="Courier New"/>
                <a:ea typeface="Courier New"/>
                <a:cs typeface="Courier New"/>
                <a:sym typeface="Courier New"/>
              </a:rPr>
              <a:t>name</a:t>
            </a:r>
            <a:r>
              <a:rPr lang="en" sz="1750">
                <a:solidFill>
                  <a:schemeClr val="dk1"/>
                </a:solidFill>
                <a:highlight>
                  <a:srgbClr val="FFFFFE"/>
                </a:highlight>
                <a:latin typeface="Courier New"/>
                <a:ea typeface="Courier New"/>
                <a:cs typeface="Courier New"/>
                <a:sym typeface="Courier New"/>
              </a:rPr>
              <a:t>):</a:t>
            </a:r>
            <a:endParaRPr sz="17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750">
                <a:solidFill>
                  <a:schemeClr val="dk1"/>
                </a:solidFill>
                <a:highlight>
                  <a:srgbClr val="FFFFFE"/>
                </a:highlight>
                <a:latin typeface="Courier New"/>
                <a:ea typeface="Courier New"/>
                <a:cs typeface="Courier New"/>
                <a:sym typeface="Courier New"/>
              </a:rPr>
              <a:t>   </a:t>
            </a:r>
            <a:r>
              <a:rPr lang="en" sz="1750">
                <a:solidFill>
                  <a:srgbClr val="795E26"/>
                </a:solidFill>
                <a:highlight>
                  <a:srgbClr val="FFFFFE"/>
                </a:highlight>
                <a:latin typeface="Courier New"/>
                <a:ea typeface="Courier New"/>
                <a:cs typeface="Courier New"/>
                <a:sym typeface="Courier New"/>
              </a:rPr>
              <a:t>print</a:t>
            </a:r>
            <a:r>
              <a:rPr lang="en" sz="1750">
                <a:solidFill>
                  <a:schemeClr val="dk1"/>
                </a:solidFill>
                <a:highlight>
                  <a:srgbClr val="FFFFFE"/>
                </a:highlight>
                <a:latin typeface="Courier New"/>
                <a:ea typeface="Courier New"/>
                <a:cs typeface="Courier New"/>
                <a:sym typeface="Courier New"/>
              </a:rPr>
              <a:t>(</a:t>
            </a:r>
            <a:r>
              <a:rPr lang="en" sz="1750">
                <a:solidFill>
                  <a:srgbClr val="A31515"/>
                </a:solidFill>
                <a:highlight>
                  <a:srgbClr val="FFFFFE"/>
                </a:highlight>
                <a:latin typeface="Courier New"/>
                <a:ea typeface="Courier New"/>
                <a:cs typeface="Courier New"/>
                <a:sym typeface="Courier New"/>
              </a:rPr>
              <a:t>"Hello"</a:t>
            </a:r>
            <a:r>
              <a:rPr lang="en" sz="1750">
                <a:solidFill>
                  <a:schemeClr val="dk1"/>
                </a:solidFill>
                <a:highlight>
                  <a:srgbClr val="FFFFFE"/>
                </a:highlight>
                <a:latin typeface="Courier New"/>
                <a:ea typeface="Courier New"/>
                <a:cs typeface="Courier New"/>
                <a:sym typeface="Courier New"/>
              </a:rPr>
              <a:t>+name)</a:t>
            </a:r>
            <a:endParaRPr sz="17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7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750">
                <a:solidFill>
                  <a:schemeClr val="dk1"/>
                </a:solidFill>
                <a:highlight>
                  <a:srgbClr val="FFFFFE"/>
                </a:highlight>
                <a:latin typeface="Courier New"/>
                <a:ea typeface="Courier New"/>
                <a:cs typeface="Courier New"/>
                <a:sym typeface="Courier New"/>
              </a:rPr>
              <a:t>greeting(</a:t>
            </a:r>
            <a:r>
              <a:rPr lang="en" sz="1750">
                <a:solidFill>
                  <a:srgbClr val="A31515"/>
                </a:solidFill>
                <a:highlight>
                  <a:srgbClr val="FFFFFE"/>
                </a:highlight>
                <a:latin typeface="Courier New"/>
                <a:ea typeface="Courier New"/>
                <a:cs typeface="Courier New"/>
                <a:sym typeface="Courier New"/>
              </a:rPr>
              <a:t>"John"</a:t>
            </a:r>
            <a:r>
              <a:rPr lang="en" sz="1750">
                <a:solidFill>
                  <a:schemeClr val="dk1"/>
                </a:solidFill>
                <a:highlight>
                  <a:srgbClr val="FFFFFE"/>
                </a:highlight>
                <a:latin typeface="Courier New"/>
                <a:ea typeface="Courier New"/>
                <a:cs typeface="Courier New"/>
                <a:sym typeface="Courier New"/>
              </a:rPr>
              <a:t>)</a:t>
            </a:r>
            <a:endParaRPr sz="17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7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1600"/>
              </a:spcAft>
              <a:buNone/>
            </a:pPr>
            <a:endParaRPr sz="2500"/>
          </a:p>
        </p:txBody>
      </p:sp>
      <p:sp>
        <p:nvSpPr>
          <p:cNvPr id="203" name="Google Shape;203;p35"/>
          <p:cNvSpPr txBox="1"/>
          <p:nvPr/>
        </p:nvSpPr>
        <p:spPr>
          <a:xfrm>
            <a:off x="4133925" y="1672900"/>
            <a:ext cx="2369400" cy="45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50">
                <a:solidFill>
                  <a:srgbClr val="001080"/>
                </a:solidFill>
                <a:highlight>
                  <a:srgbClr val="FFFFFE"/>
                </a:highlight>
                <a:latin typeface="Courier New"/>
                <a:ea typeface="Courier New"/>
                <a:cs typeface="Courier New"/>
                <a:sym typeface="Courier New"/>
              </a:rPr>
              <a:t>Parameter</a:t>
            </a:r>
            <a:endParaRPr sz="1750">
              <a:solidFill>
                <a:srgbClr val="001080"/>
              </a:solidFill>
              <a:highlight>
                <a:srgbClr val="FFFFFE"/>
              </a:highlight>
              <a:latin typeface="Courier New"/>
              <a:ea typeface="Courier New"/>
              <a:cs typeface="Courier New"/>
              <a:sym typeface="Courier New"/>
            </a:endParaRPr>
          </a:p>
        </p:txBody>
      </p:sp>
      <p:sp>
        <p:nvSpPr>
          <p:cNvPr id="204" name="Google Shape;204;p35"/>
          <p:cNvSpPr/>
          <p:nvPr/>
        </p:nvSpPr>
        <p:spPr>
          <a:xfrm>
            <a:off x="2338450" y="2165675"/>
            <a:ext cx="629400" cy="296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5" name="Google Shape;205;p35"/>
          <p:cNvCxnSpPr>
            <a:stCxn id="203" idx="1"/>
            <a:endCxn id="204" idx="0"/>
          </p:cNvCxnSpPr>
          <p:nvPr/>
        </p:nvCxnSpPr>
        <p:spPr>
          <a:xfrm flipH="1">
            <a:off x="2653125" y="1899850"/>
            <a:ext cx="1480800" cy="265800"/>
          </a:xfrm>
          <a:prstGeom prst="straightConnector1">
            <a:avLst/>
          </a:prstGeom>
          <a:noFill/>
          <a:ln w="19050" cap="flat" cmpd="sng">
            <a:solidFill>
              <a:schemeClr val="dk2"/>
            </a:solidFill>
            <a:prstDash val="solid"/>
            <a:round/>
            <a:headEnd type="none" w="med" len="med"/>
            <a:tailEnd type="triangle" w="med" len="med"/>
          </a:ln>
        </p:spPr>
      </p:cxnSp>
      <p:sp>
        <p:nvSpPr>
          <p:cNvPr id="206" name="Google Shape;206;p35"/>
          <p:cNvSpPr/>
          <p:nvPr/>
        </p:nvSpPr>
        <p:spPr>
          <a:xfrm>
            <a:off x="1857175" y="3232475"/>
            <a:ext cx="795900" cy="296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txBox="1"/>
          <p:nvPr/>
        </p:nvSpPr>
        <p:spPr>
          <a:xfrm>
            <a:off x="4207975" y="2469550"/>
            <a:ext cx="1480800" cy="45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50">
                <a:solidFill>
                  <a:srgbClr val="A31515"/>
                </a:solidFill>
                <a:highlight>
                  <a:srgbClr val="FFFFFE"/>
                </a:highlight>
                <a:latin typeface="Courier New"/>
                <a:ea typeface="Courier New"/>
                <a:cs typeface="Courier New"/>
                <a:sym typeface="Courier New"/>
              </a:rPr>
              <a:t>Argument</a:t>
            </a:r>
            <a:endParaRPr sz="1750">
              <a:solidFill>
                <a:srgbClr val="A31515"/>
              </a:solidFill>
              <a:highlight>
                <a:srgbClr val="FFFFFE"/>
              </a:highlight>
              <a:latin typeface="Courier New"/>
              <a:ea typeface="Courier New"/>
              <a:cs typeface="Courier New"/>
              <a:sym typeface="Courier New"/>
            </a:endParaRPr>
          </a:p>
        </p:txBody>
      </p:sp>
      <p:cxnSp>
        <p:nvCxnSpPr>
          <p:cNvPr id="208" name="Google Shape;208;p35"/>
          <p:cNvCxnSpPr>
            <a:stCxn id="207" idx="1"/>
            <a:endCxn id="206" idx="0"/>
          </p:cNvCxnSpPr>
          <p:nvPr/>
        </p:nvCxnSpPr>
        <p:spPr>
          <a:xfrm flipH="1">
            <a:off x="2255275" y="2696500"/>
            <a:ext cx="1952700" cy="536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1000"/>
                                        <p:tgtEl>
                                          <p:spTgt spid="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1000"/>
                                        <p:tgtEl>
                                          <p:spTgt spid="204"/>
                                        </p:tgtEl>
                                      </p:cBhvr>
                                    </p:animEffect>
                                  </p:childTnLst>
                                </p:cTn>
                              </p:par>
                              <p:par>
                                <p:cTn id="13" presetID="10" presetClass="entr" presetSubtype="0" fill="hold" nodeType="withEffect">
                                  <p:stCondLst>
                                    <p:cond delay="0"/>
                                  </p:stCondLst>
                                  <p:childTnLst>
                                    <p:set>
                                      <p:cBhvr>
                                        <p:cTn id="14" dur="1" fill="hold">
                                          <p:stCondLst>
                                            <p:cond delay="0"/>
                                          </p:stCondLst>
                                        </p:cTn>
                                        <p:tgtEl>
                                          <p:spTgt spid="205"/>
                                        </p:tgtEl>
                                        <p:attrNameLst>
                                          <p:attrName>style.visibility</p:attrName>
                                        </p:attrNameLst>
                                      </p:cBhvr>
                                      <p:to>
                                        <p:strVal val="visible"/>
                                      </p:to>
                                    </p:set>
                                    <p:animEffect transition="in" filter="fade">
                                      <p:cBhvr>
                                        <p:cTn id="15" dur="1000"/>
                                        <p:tgtEl>
                                          <p:spTgt spid="205"/>
                                        </p:tgtEl>
                                      </p:cBhvr>
                                    </p:animEffect>
                                  </p:childTnLst>
                                </p:cTn>
                              </p:par>
                              <p:par>
                                <p:cTn id="16" presetID="10" presetClass="entr" presetSubtype="0" fill="hold" nodeType="withEffect">
                                  <p:stCondLst>
                                    <p:cond delay="0"/>
                                  </p:stCondLst>
                                  <p:childTnLst>
                                    <p:set>
                                      <p:cBhvr>
                                        <p:cTn id="17" dur="1" fill="hold">
                                          <p:stCondLst>
                                            <p:cond delay="0"/>
                                          </p:stCondLst>
                                        </p:cTn>
                                        <p:tgtEl>
                                          <p:spTgt spid="203"/>
                                        </p:tgtEl>
                                        <p:attrNameLst>
                                          <p:attrName>style.visibility</p:attrName>
                                        </p:attrNameLst>
                                      </p:cBhvr>
                                      <p:to>
                                        <p:strVal val="visible"/>
                                      </p:to>
                                    </p:set>
                                    <p:animEffect transition="in" filter="fade">
                                      <p:cBhvr>
                                        <p:cTn id="18" dur="1000"/>
                                        <p:tgtEl>
                                          <p:spTgt spid="20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1000"/>
                                        <p:tgtEl>
                                          <p:spTgt spid="206"/>
                                        </p:tgtEl>
                                      </p:cBhvr>
                                    </p:animEffect>
                                  </p:childTnLst>
                                </p:cTn>
                              </p:par>
                              <p:par>
                                <p:cTn id="24" presetID="10" presetClass="entr" presetSubtype="0" fill="hold" nodeType="withEffect">
                                  <p:stCondLst>
                                    <p:cond delay="0"/>
                                  </p:stCondLst>
                                  <p:childTnLst>
                                    <p:set>
                                      <p:cBhvr>
                                        <p:cTn id="25" dur="1" fill="hold">
                                          <p:stCondLst>
                                            <p:cond delay="0"/>
                                          </p:stCondLst>
                                        </p:cTn>
                                        <p:tgtEl>
                                          <p:spTgt spid="208"/>
                                        </p:tgtEl>
                                        <p:attrNameLst>
                                          <p:attrName>style.visibility</p:attrName>
                                        </p:attrNameLst>
                                      </p:cBhvr>
                                      <p:to>
                                        <p:strVal val="visible"/>
                                      </p:to>
                                    </p:set>
                                    <p:animEffect transition="in" filter="fade">
                                      <p:cBhvr>
                                        <p:cTn id="26" dur="1000"/>
                                        <p:tgtEl>
                                          <p:spTgt spid="208"/>
                                        </p:tgtEl>
                                      </p:cBhvr>
                                    </p:animEffect>
                                  </p:childTnLst>
                                </p:cTn>
                              </p:par>
                              <p:par>
                                <p:cTn id="27" presetID="10" presetClass="entr" presetSubtype="0" fill="hold" nodeType="withEffect">
                                  <p:stCondLst>
                                    <p:cond delay="0"/>
                                  </p:stCondLst>
                                  <p:childTnLst>
                                    <p:set>
                                      <p:cBhvr>
                                        <p:cTn id="28" dur="1" fill="hold">
                                          <p:stCondLst>
                                            <p:cond delay="0"/>
                                          </p:stCondLst>
                                        </p:cTn>
                                        <p:tgtEl>
                                          <p:spTgt spid="207"/>
                                        </p:tgtEl>
                                        <p:attrNameLst>
                                          <p:attrName>style.visibility</p:attrName>
                                        </p:attrNameLst>
                                      </p:cBhvr>
                                      <p:to>
                                        <p:strVal val="visible"/>
                                      </p:to>
                                    </p:set>
                                    <p:animEffect transition="in" filter="fade">
                                      <p:cBhvr>
                                        <p:cTn id="29" dur="1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325"/>
        <p:cNvGrpSpPr/>
        <p:nvPr/>
      </p:nvGrpSpPr>
      <p:grpSpPr>
        <a:xfrm>
          <a:off x="0" y="0"/>
          <a:ext cx="0" cy="0"/>
          <a:chOff x="0" y="0"/>
          <a:chExt cx="0" cy="0"/>
        </a:xfrm>
      </p:grpSpPr>
      <p:sp>
        <p:nvSpPr>
          <p:cNvPr id="326" name="Google Shape;326;p48"/>
          <p:cNvSpPr txBox="1">
            <a:spLocks noGrp="1"/>
          </p:cNvSpPr>
          <p:nvPr>
            <p:ph type="title"/>
          </p:nvPr>
        </p:nvSpPr>
        <p:spPr>
          <a:xfrm>
            <a:off x="540300" y="2990425"/>
            <a:ext cx="8093700" cy="167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Lambda Function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t>Lambda function creates a function object and returns it.</a:t>
            </a:r>
            <a:endParaRPr sz="2200"/>
          </a:p>
        </p:txBody>
      </p:sp>
      <p:sp>
        <p:nvSpPr>
          <p:cNvPr id="332" name="Google Shape;332;p49"/>
          <p:cNvSpPr txBox="1"/>
          <p:nvPr/>
        </p:nvSpPr>
        <p:spPr>
          <a:xfrm>
            <a:off x="504600" y="1135375"/>
            <a:ext cx="3199500" cy="7833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650">
                <a:solidFill>
                  <a:srgbClr val="0000FF"/>
                </a:solidFill>
                <a:highlight>
                  <a:srgbClr val="FFFFFE"/>
                </a:highlight>
                <a:latin typeface="Courier New"/>
                <a:ea typeface="Courier New"/>
                <a:cs typeface="Courier New"/>
                <a:sym typeface="Courier New"/>
              </a:rPr>
              <a:t>def</a:t>
            </a:r>
            <a:r>
              <a:rPr lang="en" sz="1650">
                <a:solidFill>
                  <a:schemeClr val="dk1"/>
                </a:solidFill>
                <a:highlight>
                  <a:srgbClr val="FFFFFE"/>
                </a:highlight>
                <a:latin typeface="Courier New"/>
                <a:ea typeface="Courier New"/>
                <a:cs typeface="Courier New"/>
                <a:sym typeface="Courier New"/>
              </a:rPr>
              <a:t> </a:t>
            </a:r>
            <a:r>
              <a:rPr lang="en" sz="1650">
                <a:solidFill>
                  <a:srgbClr val="795E26"/>
                </a:solidFill>
                <a:highlight>
                  <a:srgbClr val="FFFFFE"/>
                </a:highlight>
                <a:latin typeface="Courier New"/>
                <a:ea typeface="Courier New"/>
                <a:cs typeface="Courier New"/>
                <a:sym typeface="Courier New"/>
              </a:rPr>
              <a:t>add</a:t>
            </a:r>
            <a:r>
              <a:rPr lang="en" sz="1650">
                <a:solidFill>
                  <a:schemeClr val="dk1"/>
                </a:solidFill>
                <a:highlight>
                  <a:srgbClr val="FFFFFE"/>
                </a:highlight>
                <a:latin typeface="Courier New"/>
                <a:ea typeface="Courier New"/>
                <a:cs typeface="Courier New"/>
                <a:sym typeface="Courier New"/>
              </a:rPr>
              <a:t>(</a:t>
            </a:r>
            <a:r>
              <a:rPr lang="en" sz="1650">
                <a:solidFill>
                  <a:srgbClr val="001080"/>
                </a:solidFill>
                <a:highlight>
                  <a:srgbClr val="FFFFFE"/>
                </a:highlight>
                <a:latin typeface="Courier New"/>
                <a:ea typeface="Courier New"/>
                <a:cs typeface="Courier New"/>
                <a:sym typeface="Courier New"/>
              </a:rPr>
              <a:t>a</a:t>
            </a:r>
            <a:r>
              <a:rPr lang="en" sz="1650">
                <a:solidFill>
                  <a:schemeClr val="dk1"/>
                </a:solidFill>
                <a:highlight>
                  <a:srgbClr val="FFFFFE"/>
                </a:highlight>
                <a:latin typeface="Courier New"/>
                <a:ea typeface="Courier New"/>
                <a:cs typeface="Courier New"/>
                <a:sym typeface="Courier New"/>
              </a:rPr>
              <a:t>, </a:t>
            </a:r>
            <a:r>
              <a:rPr lang="en" sz="1650">
                <a:solidFill>
                  <a:srgbClr val="001080"/>
                </a:solidFill>
                <a:highlight>
                  <a:srgbClr val="FFFFFE"/>
                </a:highlight>
                <a:latin typeface="Courier New"/>
                <a:ea typeface="Courier New"/>
                <a:cs typeface="Courier New"/>
                <a:sym typeface="Courier New"/>
              </a:rPr>
              <a:t>b</a:t>
            </a:r>
            <a:r>
              <a:rPr lang="en" sz="1650">
                <a:solidFill>
                  <a:schemeClr val="dk1"/>
                </a:solidFill>
                <a:highlight>
                  <a:srgbClr val="FFFFFE"/>
                </a:highlight>
                <a:latin typeface="Courier New"/>
                <a:ea typeface="Courier New"/>
                <a:cs typeface="Courier New"/>
                <a:sym typeface="Courier New"/>
              </a:rPr>
              <a:t>):</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650">
                <a:solidFill>
                  <a:schemeClr val="dk1"/>
                </a:solidFill>
                <a:highlight>
                  <a:srgbClr val="FFFFFE"/>
                </a:highlight>
                <a:latin typeface="Courier New"/>
                <a:ea typeface="Courier New"/>
                <a:cs typeface="Courier New"/>
                <a:sym typeface="Courier New"/>
              </a:rPr>
              <a:t>   return a+b</a:t>
            </a:r>
            <a:endParaRPr>
              <a:latin typeface="Montserrat"/>
              <a:ea typeface="Montserrat"/>
              <a:cs typeface="Montserrat"/>
              <a:sym typeface="Montserrat"/>
            </a:endParaRPr>
          </a:p>
        </p:txBody>
      </p:sp>
      <p:graphicFrame>
        <p:nvGraphicFramePr>
          <p:cNvPr id="333" name="Google Shape;333;p49"/>
          <p:cNvGraphicFramePr/>
          <p:nvPr/>
        </p:nvGraphicFramePr>
        <p:xfrm>
          <a:off x="1767000" y="2194860"/>
          <a:ext cx="1180000" cy="2416330"/>
        </p:xfrm>
        <a:graphic>
          <a:graphicData uri="http://schemas.openxmlformats.org/drawingml/2006/table">
            <a:tbl>
              <a:tblPr>
                <a:noFill/>
                <a:tableStyleId>{2982B671-BA4E-41CE-9AD3-B77891147B92}</a:tableStyleId>
              </a:tblPr>
              <a:tblGrid>
                <a:gridCol w="1180000">
                  <a:extLst>
                    <a:ext uri="{9D8B030D-6E8A-4147-A177-3AD203B41FA5}">
                      <a16:colId xmlns:a16="http://schemas.microsoft.com/office/drawing/2014/main" val="20000"/>
                    </a:ext>
                  </a:extLst>
                </a:gridCol>
              </a:tblGrid>
              <a:tr h="312325">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0"/>
                  </a:ext>
                </a:extLst>
              </a:tr>
              <a:tr h="396225">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1"/>
                  </a:ext>
                </a:extLst>
              </a:tr>
              <a:tr h="831475">
                <a:tc>
                  <a:txBody>
                    <a:bodyPr/>
                    <a:lstStyle/>
                    <a:p>
                      <a:pPr marL="0" lvl="0" indent="0" algn="l" rtl="0">
                        <a:spcBef>
                          <a:spcPts val="0"/>
                        </a:spcBef>
                        <a:spcAft>
                          <a:spcPts val="0"/>
                        </a:spcAft>
                        <a:buNone/>
                      </a:pPr>
                      <a:r>
                        <a:rPr lang="en" sz="1700" b="1"/>
                        <a:t>Function Object</a:t>
                      </a:r>
                      <a:endParaRPr sz="1700" b="1"/>
                    </a:p>
                  </a:txBody>
                  <a:tcPr marL="91425" marR="91425" marT="91425" marB="91425">
                    <a:solidFill>
                      <a:srgbClr val="CCCCCC"/>
                    </a:solidFill>
                  </a:tcPr>
                </a:tc>
                <a:extLst>
                  <a:ext uri="{0D108BD9-81ED-4DB2-BD59-A6C34878D82A}">
                    <a16:rowId xmlns:a16="http://schemas.microsoft.com/office/drawing/2014/main" val="10002"/>
                  </a:ext>
                </a:extLst>
              </a:tr>
              <a:tr h="312325">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3"/>
                  </a:ext>
                </a:extLst>
              </a:tr>
              <a:tr h="312325">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4"/>
                  </a:ext>
                </a:extLst>
              </a:tr>
            </a:tbl>
          </a:graphicData>
        </a:graphic>
      </p:graphicFrame>
      <p:sp>
        <p:nvSpPr>
          <p:cNvPr id="334" name="Google Shape;334;p49"/>
          <p:cNvSpPr txBox="1"/>
          <p:nvPr/>
        </p:nvSpPr>
        <p:spPr>
          <a:xfrm>
            <a:off x="1689800" y="4592050"/>
            <a:ext cx="133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ontserrat"/>
                <a:ea typeface="Montserrat"/>
                <a:cs typeface="Montserrat"/>
                <a:sym typeface="Montserrat"/>
              </a:rPr>
              <a:t>Memory</a:t>
            </a:r>
            <a:endParaRPr b="1">
              <a:latin typeface="Montserrat"/>
              <a:ea typeface="Montserrat"/>
              <a:cs typeface="Montserrat"/>
              <a:sym typeface="Montserrat"/>
            </a:endParaRPr>
          </a:p>
        </p:txBody>
      </p:sp>
      <p:cxnSp>
        <p:nvCxnSpPr>
          <p:cNvPr id="335" name="Google Shape;335;p49"/>
          <p:cNvCxnSpPr/>
          <p:nvPr/>
        </p:nvCxnSpPr>
        <p:spPr>
          <a:xfrm>
            <a:off x="1123875" y="3311450"/>
            <a:ext cx="642900" cy="0"/>
          </a:xfrm>
          <a:prstGeom prst="straightConnector1">
            <a:avLst/>
          </a:prstGeom>
          <a:noFill/>
          <a:ln w="28575" cap="flat" cmpd="sng">
            <a:solidFill>
              <a:schemeClr val="dk2"/>
            </a:solidFill>
            <a:prstDash val="solid"/>
            <a:round/>
            <a:headEnd type="none" w="med" len="med"/>
            <a:tailEnd type="triangle" w="med" len="med"/>
          </a:ln>
        </p:spPr>
      </p:cxnSp>
      <p:sp>
        <p:nvSpPr>
          <p:cNvPr id="336" name="Google Shape;336;p49"/>
          <p:cNvSpPr txBox="1"/>
          <p:nvPr/>
        </p:nvSpPr>
        <p:spPr>
          <a:xfrm>
            <a:off x="512250" y="3095900"/>
            <a:ext cx="61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Montserrat"/>
                <a:ea typeface="Montserrat"/>
                <a:cs typeface="Montserrat"/>
                <a:sym typeface="Montserrat"/>
              </a:rPr>
              <a:t>add</a:t>
            </a:r>
            <a:endParaRPr sz="1600">
              <a:latin typeface="Montserrat"/>
              <a:ea typeface="Montserrat"/>
              <a:cs typeface="Montserrat"/>
              <a:sym typeface="Montserrat"/>
            </a:endParaRPr>
          </a:p>
        </p:txBody>
      </p:sp>
      <p:cxnSp>
        <p:nvCxnSpPr>
          <p:cNvPr id="337" name="Google Shape;337;p49"/>
          <p:cNvCxnSpPr/>
          <p:nvPr/>
        </p:nvCxnSpPr>
        <p:spPr>
          <a:xfrm>
            <a:off x="4306325" y="1152550"/>
            <a:ext cx="0" cy="3354600"/>
          </a:xfrm>
          <a:prstGeom prst="straightConnector1">
            <a:avLst/>
          </a:prstGeom>
          <a:noFill/>
          <a:ln w="28575" cap="flat" cmpd="sng">
            <a:solidFill>
              <a:schemeClr val="dk2"/>
            </a:solidFill>
            <a:prstDash val="solid"/>
            <a:round/>
            <a:headEnd type="none" w="med" len="med"/>
            <a:tailEnd type="none" w="med" len="med"/>
          </a:ln>
        </p:spPr>
      </p:cxnSp>
      <p:sp>
        <p:nvSpPr>
          <p:cNvPr id="338" name="Google Shape;338;p49"/>
          <p:cNvSpPr txBox="1"/>
          <p:nvPr/>
        </p:nvSpPr>
        <p:spPr>
          <a:xfrm>
            <a:off x="4822400" y="1255775"/>
            <a:ext cx="3079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ontserrat"/>
                <a:ea typeface="Montserrat"/>
                <a:cs typeface="Montserrat"/>
                <a:sym typeface="Montserrat"/>
              </a:rPr>
              <a:t>Lambda Function</a:t>
            </a:r>
            <a:endParaRPr sz="1600" b="1">
              <a:latin typeface="Montserrat"/>
              <a:ea typeface="Montserrat"/>
              <a:cs typeface="Montserrat"/>
              <a:sym typeface="Montserrat"/>
            </a:endParaRPr>
          </a:p>
        </p:txBody>
      </p:sp>
      <p:graphicFrame>
        <p:nvGraphicFramePr>
          <p:cNvPr id="339" name="Google Shape;339;p49"/>
          <p:cNvGraphicFramePr/>
          <p:nvPr/>
        </p:nvGraphicFramePr>
        <p:xfrm>
          <a:off x="6948600" y="2194860"/>
          <a:ext cx="1180000" cy="2416330"/>
        </p:xfrm>
        <a:graphic>
          <a:graphicData uri="http://schemas.openxmlformats.org/drawingml/2006/table">
            <a:tbl>
              <a:tblPr>
                <a:noFill/>
                <a:tableStyleId>{2982B671-BA4E-41CE-9AD3-B77891147B92}</a:tableStyleId>
              </a:tblPr>
              <a:tblGrid>
                <a:gridCol w="1180000">
                  <a:extLst>
                    <a:ext uri="{9D8B030D-6E8A-4147-A177-3AD203B41FA5}">
                      <a16:colId xmlns:a16="http://schemas.microsoft.com/office/drawing/2014/main" val="20000"/>
                    </a:ext>
                  </a:extLst>
                </a:gridCol>
              </a:tblGrid>
              <a:tr h="312325">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0"/>
                  </a:ext>
                </a:extLst>
              </a:tr>
              <a:tr h="396225">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1"/>
                  </a:ext>
                </a:extLst>
              </a:tr>
              <a:tr h="831475">
                <a:tc>
                  <a:txBody>
                    <a:bodyPr/>
                    <a:lstStyle/>
                    <a:p>
                      <a:pPr marL="0" lvl="0" indent="0" algn="l" rtl="0">
                        <a:spcBef>
                          <a:spcPts val="0"/>
                        </a:spcBef>
                        <a:spcAft>
                          <a:spcPts val="0"/>
                        </a:spcAft>
                        <a:buNone/>
                      </a:pPr>
                      <a:r>
                        <a:rPr lang="en" sz="1700" b="1"/>
                        <a:t>Function Object</a:t>
                      </a:r>
                      <a:endParaRPr sz="1700" b="1"/>
                    </a:p>
                  </a:txBody>
                  <a:tcPr marL="91425" marR="91425" marT="91425" marB="91425">
                    <a:solidFill>
                      <a:srgbClr val="CCCCCC"/>
                    </a:solidFill>
                  </a:tcPr>
                </a:tc>
                <a:extLst>
                  <a:ext uri="{0D108BD9-81ED-4DB2-BD59-A6C34878D82A}">
                    <a16:rowId xmlns:a16="http://schemas.microsoft.com/office/drawing/2014/main" val="10002"/>
                  </a:ext>
                </a:extLst>
              </a:tr>
              <a:tr h="312325">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3"/>
                  </a:ext>
                </a:extLst>
              </a:tr>
              <a:tr h="312325">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4"/>
                  </a:ext>
                </a:extLst>
              </a:tr>
            </a:tbl>
          </a:graphicData>
        </a:graphic>
      </p:graphicFrame>
      <p:sp>
        <p:nvSpPr>
          <p:cNvPr id="340" name="Google Shape;340;p49"/>
          <p:cNvSpPr txBox="1"/>
          <p:nvPr/>
        </p:nvSpPr>
        <p:spPr>
          <a:xfrm>
            <a:off x="6871400" y="4592050"/>
            <a:ext cx="133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ontserrat"/>
                <a:ea typeface="Montserrat"/>
                <a:cs typeface="Montserrat"/>
                <a:sym typeface="Montserrat"/>
              </a:rPr>
              <a:t>Memory</a:t>
            </a:r>
            <a:endParaRPr b="1">
              <a:latin typeface="Montserrat"/>
              <a:ea typeface="Montserrat"/>
              <a:cs typeface="Montserrat"/>
              <a:sym typeface="Montserrat"/>
            </a:endParaRPr>
          </a:p>
        </p:txBody>
      </p:sp>
      <p:sp>
        <p:nvSpPr>
          <p:cNvPr id="341" name="Google Shape;341;p49"/>
          <p:cNvSpPr/>
          <p:nvPr/>
        </p:nvSpPr>
        <p:spPr>
          <a:xfrm>
            <a:off x="5847650" y="2914925"/>
            <a:ext cx="1100950" cy="449075"/>
          </a:xfrm>
          <a:custGeom>
            <a:avLst/>
            <a:gdLst/>
            <a:ahLst/>
            <a:cxnLst/>
            <a:rect l="l" t="t" r="r" b="b"/>
            <a:pathLst>
              <a:path w="44038" h="17963" extrusionOk="0">
                <a:moveTo>
                  <a:pt x="44038" y="14450"/>
                </a:moveTo>
                <a:cubicBezTo>
                  <a:pt x="39221" y="14909"/>
                  <a:pt x="22478" y="19611"/>
                  <a:pt x="15138" y="17203"/>
                </a:cubicBezTo>
                <a:cubicBezTo>
                  <a:pt x="7798" y="14795"/>
                  <a:pt x="2523" y="2867"/>
                  <a:pt x="0" y="0"/>
                </a:cubicBezTo>
              </a:path>
            </a:pathLst>
          </a:custGeom>
          <a:noFill/>
          <a:ln w="28575" cap="flat" cmpd="sng">
            <a:solidFill>
              <a:schemeClr val="dk2"/>
            </a:solidFill>
            <a:prstDash val="solid"/>
            <a:round/>
            <a:headEnd type="none" w="med" len="med"/>
            <a:tailEnd type="none" w="med" len="med"/>
          </a:ln>
        </p:spPr>
      </p:sp>
      <p:cxnSp>
        <p:nvCxnSpPr>
          <p:cNvPr id="342" name="Google Shape;342;p49"/>
          <p:cNvCxnSpPr/>
          <p:nvPr/>
        </p:nvCxnSpPr>
        <p:spPr>
          <a:xfrm rot="10800000">
            <a:off x="5665650" y="2687950"/>
            <a:ext cx="228000" cy="283800"/>
          </a:xfrm>
          <a:prstGeom prst="straightConnector1">
            <a:avLst/>
          </a:prstGeom>
          <a:noFill/>
          <a:ln w="28575" cap="flat" cmpd="sng">
            <a:solidFill>
              <a:schemeClr val="dk2"/>
            </a:solidFill>
            <a:prstDash val="solid"/>
            <a:round/>
            <a:headEnd type="none" w="med" len="med"/>
            <a:tailEnd type="triangle" w="med" len="med"/>
          </a:ln>
        </p:spPr>
      </p:cxnSp>
      <p:sp>
        <p:nvSpPr>
          <p:cNvPr id="343" name="Google Shape;343;p49"/>
          <p:cNvSpPr txBox="1"/>
          <p:nvPr/>
        </p:nvSpPr>
        <p:spPr>
          <a:xfrm>
            <a:off x="5355650" y="3311450"/>
            <a:ext cx="9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ontserrat"/>
                <a:ea typeface="Montserrat"/>
                <a:cs typeface="Montserrat"/>
                <a:sym typeface="Montserrat"/>
              </a:rPr>
              <a:t>Returns</a:t>
            </a:r>
            <a:endParaRPr b="1">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1000"/>
                                        <p:tgtEl>
                                          <p:spTgt spid="337"/>
                                        </p:tgtEl>
                                      </p:cBhvr>
                                    </p:animEffect>
                                  </p:childTnLst>
                                </p:cTn>
                              </p:par>
                              <p:par>
                                <p:cTn id="8" presetID="10" presetClass="entr" presetSubtype="0" fill="hold" nodeType="withEffect">
                                  <p:stCondLst>
                                    <p:cond delay="0"/>
                                  </p:stCondLst>
                                  <p:childTnLst>
                                    <p:set>
                                      <p:cBhvr>
                                        <p:cTn id="9" dur="1" fill="hold">
                                          <p:stCondLst>
                                            <p:cond delay="0"/>
                                          </p:stCondLst>
                                        </p:cTn>
                                        <p:tgtEl>
                                          <p:spTgt spid="338"/>
                                        </p:tgtEl>
                                        <p:attrNameLst>
                                          <p:attrName>style.visibility</p:attrName>
                                        </p:attrNameLst>
                                      </p:cBhvr>
                                      <p:to>
                                        <p:strVal val="visible"/>
                                      </p:to>
                                    </p:set>
                                    <p:animEffect transition="in" filter="fade">
                                      <p:cBhvr>
                                        <p:cTn id="10" dur="1000"/>
                                        <p:tgtEl>
                                          <p:spTgt spid="338"/>
                                        </p:tgtEl>
                                      </p:cBhvr>
                                    </p:animEffect>
                                  </p:childTnLst>
                                </p:cTn>
                              </p:par>
                              <p:par>
                                <p:cTn id="11" presetID="10" presetClass="entr" presetSubtype="0" fill="hold" nodeType="withEffect">
                                  <p:stCondLst>
                                    <p:cond delay="0"/>
                                  </p:stCondLst>
                                  <p:childTnLst>
                                    <p:set>
                                      <p:cBhvr>
                                        <p:cTn id="12" dur="1" fill="hold">
                                          <p:stCondLst>
                                            <p:cond delay="0"/>
                                          </p:stCondLst>
                                        </p:cTn>
                                        <p:tgtEl>
                                          <p:spTgt spid="339"/>
                                        </p:tgtEl>
                                        <p:attrNameLst>
                                          <p:attrName>style.visibility</p:attrName>
                                        </p:attrNameLst>
                                      </p:cBhvr>
                                      <p:to>
                                        <p:strVal val="visible"/>
                                      </p:to>
                                    </p:set>
                                    <p:animEffect transition="in" filter="fade">
                                      <p:cBhvr>
                                        <p:cTn id="13" dur="1000"/>
                                        <p:tgtEl>
                                          <p:spTgt spid="339"/>
                                        </p:tgtEl>
                                      </p:cBhvr>
                                    </p:animEffect>
                                  </p:childTnLst>
                                </p:cTn>
                              </p:par>
                              <p:par>
                                <p:cTn id="14" presetID="10" presetClass="entr" presetSubtype="0" fill="hold" nodeType="withEffect">
                                  <p:stCondLst>
                                    <p:cond delay="0"/>
                                  </p:stCondLst>
                                  <p:childTnLst>
                                    <p:set>
                                      <p:cBhvr>
                                        <p:cTn id="15" dur="1" fill="hold">
                                          <p:stCondLst>
                                            <p:cond delay="0"/>
                                          </p:stCondLst>
                                        </p:cTn>
                                        <p:tgtEl>
                                          <p:spTgt spid="340"/>
                                        </p:tgtEl>
                                        <p:attrNameLst>
                                          <p:attrName>style.visibility</p:attrName>
                                        </p:attrNameLst>
                                      </p:cBhvr>
                                      <p:to>
                                        <p:strVal val="visible"/>
                                      </p:to>
                                    </p:set>
                                    <p:animEffect transition="in" filter="fade">
                                      <p:cBhvr>
                                        <p:cTn id="16" dur="1000"/>
                                        <p:tgtEl>
                                          <p:spTgt spid="340"/>
                                        </p:tgtEl>
                                      </p:cBhvr>
                                    </p:animEffect>
                                  </p:childTnLst>
                                </p:cTn>
                              </p:par>
                              <p:par>
                                <p:cTn id="17" presetID="10" presetClass="entr" presetSubtype="0" fill="hold" nodeType="withEffect">
                                  <p:stCondLst>
                                    <p:cond delay="0"/>
                                  </p:stCondLst>
                                  <p:childTnLst>
                                    <p:set>
                                      <p:cBhvr>
                                        <p:cTn id="18" dur="1" fill="hold">
                                          <p:stCondLst>
                                            <p:cond delay="0"/>
                                          </p:stCondLst>
                                        </p:cTn>
                                        <p:tgtEl>
                                          <p:spTgt spid="341"/>
                                        </p:tgtEl>
                                        <p:attrNameLst>
                                          <p:attrName>style.visibility</p:attrName>
                                        </p:attrNameLst>
                                      </p:cBhvr>
                                      <p:to>
                                        <p:strVal val="visible"/>
                                      </p:to>
                                    </p:set>
                                    <p:animEffect transition="in" filter="fade">
                                      <p:cBhvr>
                                        <p:cTn id="19" dur="1000"/>
                                        <p:tgtEl>
                                          <p:spTgt spid="341"/>
                                        </p:tgtEl>
                                      </p:cBhvr>
                                    </p:animEffect>
                                  </p:childTnLst>
                                </p:cTn>
                              </p:par>
                              <p:par>
                                <p:cTn id="20" presetID="10" presetClass="entr" presetSubtype="0" fill="hold" nodeType="withEffect">
                                  <p:stCondLst>
                                    <p:cond delay="0"/>
                                  </p:stCondLst>
                                  <p:childTnLst>
                                    <p:set>
                                      <p:cBhvr>
                                        <p:cTn id="21" dur="1" fill="hold">
                                          <p:stCondLst>
                                            <p:cond delay="0"/>
                                          </p:stCondLst>
                                        </p:cTn>
                                        <p:tgtEl>
                                          <p:spTgt spid="342"/>
                                        </p:tgtEl>
                                        <p:attrNameLst>
                                          <p:attrName>style.visibility</p:attrName>
                                        </p:attrNameLst>
                                      </p:cBhvr>
                                      <p:to>
                                        <p:strVal val="visible"/>
                                      </p:to>
                                    </p:set>
                                    <p:animEffect transition="in" filter="fade">
                                      <p:cBhvr>
                                        <p:cTn id="22" dur="1000"/>
                                        <p:tgtEl>
                                          <p:spTgt spid="342"/>
                                        </p:tgtEl>
                                      </p:cBhvr>
                                    </p:animEffect>
                                  </p:childTnLst>
                                </p:cTn>
                              </p:par>
                              <p:par>
                                <p:cTn id="23" presetID="10" presetClass="entr" presetSubtype="0" fill="hold" nodeType="withEffect">
                                  <p:stCondLst>
                                    <p:cond delay="0"/>
                                  </p:stCondLst>
                                  <p:childTnLst>
                                    <p:set>
                                      <p:cBhvr>
                                        <p:cTn id="24" dur="1" fill="hold">
                                          <p:stCondLst>
                                            <p:cond delay="0"/>
                                          </p:stCondLst>
                                        </p:cTn>
                                        <p:tgtEl>
                                          <p:spTgt spid="343"/>
                                        </p:tgtEl>
                                        <p:attrNameLst>
                                          <p:attrName>style.visibility</p:attrName>
                                        </p:attrNameLst>
                                      </p:cBhvr>
                                      <p:to>
                                        <p:strVal val="visible"/>
                                      </p:to>
                                    </p:set>
                                    <p:animEffect transition="in" filter="fade">
                                      <p:cBhvr>
                                        <p:cTn id="25" dur="10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define a lambda function?</a:t>
            </a:r>
            <a:endParaRPr/>
          </a:p>
        </p:txBody>
      </p:sp>
      <p:sp>
        <p:nvSpPr>
          <p:cNvPr id="349" name="Google Shape;349;p50"/>
          <p:cNvSpPr txBox="1"/>
          <p:nvPr/>
        </p:nvSpPr>
        <p:spPr>
          <a:xfrm>
            <a:off x="409175" y="1027200"/>
            <a:ext cx="5600100" cy="18048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2050" b="1">
                <a:highlight>
                  <a:srgbClr val="FFFFFE"/>
                </a:highlight>
                <a:latin typeface="Courier New"/>
                <a:ea typeface="Courier New"/>
                <a:cs typeface="Courier New"/>
                <a:sym typeface="Courier New"/>
              </a:rPr>
              <a:t>Syntax of Lambda Function: </a:t>
            </a:r>
            <a:endParaRPr sz="2050" b="1">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050" b="1">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850">
                <a:solidFill>
                  <a:srgbClr val="0000FF"/>
                </a:solidFill>
                <a:highlight>
                  <a:srgbClr val="FFFFFE"/>
                </a:highlight>
                <a:latin typeface="Courier New"/>
                <a:ea typeface="Courier New"/>
                <a:cs typeface="Courier New"/>
                <a:sym typeface="Courier New"/>
              </a:rPr>
              <a:t>     lambda</a:t>
            </a:r>
            <a:r>
              <a:rPr lang="en" sz="1850">
                <a:solidFill>
                  <a:schemeClr val="dk1"/>
                </a:solidFill>
                <a:highlight>
                  <a:srgbClr val="FFFFFE"/>
                </a:highlight>
                <a:latin typeface="Courier New"/>
                <a:ea typeface="Courier New"/>
                <a:cs typeface="Courier New"/>
                <a:sym typeface="Courier New"/>
              </a:rPr>
              <a:t> arguments: expression</a:t>
            </a:r>
            <a:endParaRPr sz="18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450">
              <a:solidFill>
                <a:srgbClr val="0000FF"/>
              </a:solidFill>
              <a:highlight>
                <a:srgbClr val="FFFFFE"/>
              </a:highlight>
              <a:latin typeface="Courier New"/>
              <a:ea typeface="Courier New"/>
              <a:cs typeface="Courier New"/>
              <a:sym typeface="Courier New"/>
            </a:endParaRPr>
          </a:p>
        </p:txBody>
      </p:sp>
      <p:sp>
        <p:nvSpPr>
          <p:cNvPr id="350" name="Google Shape;350;p50"/>
          <p:cNvSpPr txBox="1"/>
          <p:nvPr/>
        </p:nvSpPr>
        <p:spPr>
          <a:xfrm>
            <a:off x="1131475" y="2343150"/>
            <a:ext cx="7087500" cy="572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750">
                <a:solidFill>
                  <a:srgbClr val="0000FF"/>
                </a:solidFill>
                <a:highlight>
                  <a:srgbClr val="FFFFFE"/>
                </a:highlight>
                <a:latin typeface="Courier New"/>
                <a:ea typeface="Courier New"/>
                <a:cs typeface="Courier New"/>
                <a:sym typeface="Courier New"/>
              </a:rPr>
              <a:t>lambda</a:t>
            </a:r>
            <a:r>
              <a:rPr lang="en" sz="1750">
                <a:solidFill>
                  <a:schemeClr val="dk1"/>
                </a:solidFill>
                <a:highlight>
                  <a:srgbClr val="FFFFFE"/>
                </a:highlight>
                <a:latin typeface="Courier New"/>
                <a:ea typeface="Courier New"/>
                <a:cs typeface="Courier New"/>
                <a:sym typeface="Courier New"/>
              </a:rPr>
              <a:t> arg1, arg2, arg3, ..., argN : expression</a:t>
            </a:r>
            <a:endParaRPr sz="17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100">
              <a:latin typeface="Montserrat"/>
              <a:ea typeface="Montserrat"/>
              <a:cs typeface="Montserrat"/>
              <a:sym typeface="Montserrat"/>
            </a:endParaRPr>
          </a:p>
        </p:txBody>
      </p:sp>
      <p:sp>
        <p:nvSpPr>
          <p:cNvPr id="351" name="Google Shape;351;p50"/>
          <p:cNvSpPr txBox="1"/>
          <p:nvPr/>
        </p:nvSpPr>
        <p:spPr>
          <a:xfrm>
            <a:off x="556200" y="3182425"/>
            <a:ext cx="3750000" cy="86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750">
                <a:solidFill>
                  <a:schemeClr val="dk1"/>
                </a:solidFill>
                <a:highlight>
                  <a:srgbClr val="FFFFFE"/>
                </a:highlight>
                <a:latin typeface="Courier New"/>
                <a:ea typeface="Courier New"/>
                <a:cs typeface="Courier New"/>
                <a:sym typeface="Courier New"/>
              </a:rPr>
              <a:t>double = </a:t>
            </a:r>
            <a:r>
              <a:rPr lang="en" sz="1750">
                <a:solidFill>
                  <a:srgbClr val="0000FF"/>
                </a:solidFill>
                <a:highlight>
                  <a:srgbClr val="FFFFFE"/>
                </a:highlight>
                <a:latin typeface="Courier New"/>
                <a:ea typeface="Courier New"/>
                <a:cs typeface="Courier New"/>
                <a:sym typeface="Courier New"/>
              </a:rPr>
              <a:t>lambda</a:t>
            </a:r>
            <a:r>
              <a:rPr lang="en" sz="1750">
                <a:solidFill>
                  <a:schemeClr val="dk1"/>
                </a:solidFill>
                <a:highlight>
                  <a:srgbClr val="FFFFFE"/>
                </a:highlight>
                <a:latin typeface="Courier New"/>
                <a:ea typeface="Courier New"/>
                <a:cs typeface="Courier New"/>
                <a:sym typeface="Courier New"/>
              </a:rPr>
              <a:t> x: x * </a:t>
            </a:r>
            <a:r>
              <a:rPr lang="en" sz="1750">
                <a:solidFill>
                  <a:srgbClr val="09885A"/>
                </a:solidFill>
                <a:highlight>
                  <a:srgbClr val="FFFFFE"/>
                </a:highlight>
                <a:latin typeface="Courier New"/>
                <a:ea typeface="Courier New"/>
                <a:cs typeface="Courier New"/>
                <a:sym typeface="Courier New"/>
              </a:rPr>
              <a:t>2</a:t>
            </a:r>
            <a:endParaRPr sz="175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750">
                <a:solidFill>
                  <a:srgbClr val="795E26"/>
                </a:solidFill>
                <a:highlight>
                  <a:srgbClr val="FFFFFE"/>
                </a:highlight>
                <a:latin typeface="Courier New"/>
                <a:ea typeface="Courier New"/>
                <a:cs typeface="Courier New"/>
                <a:sym typeface="Courier New"/>
              </a:rPr>
              <a:t>print</a:t>
            </a:r>
            <a:r>
              <a:rPr lang="en" sz="1750">
                <a:solidFill>
                  <a:schemeClr val="dk1"/>
                </a:solidFill>
                <a:highlight>
                  <a:srgbClr val="FFFFFE"/>
                </a:highlight>
                <a:latin typeface="Courier New"/>
                <a:ea typeface="Courier New"/>
                <a:cs typeface="Courier New"/>
                <a:sym typeface="Courier New"/>
              </a:rPr>
              <a:t>(double(</a:t>
            </a:r>
            <a:r>
              <a:rPr lang="en" sz="1750">
                <a:solidFill>
                  <a:srgbClr val="09885A"/>
                </a:solidFill>
                <a:highlight>
                  <a:srgbClr val="FFFFFE"/>
                </a:highlight>
                <a:latin typeface="Courier New"/>
                <a:ea typeface="Courier New"/>
                <a:cs typeface="Courier New"/>
                <a:sym typeface="Courier New"/>
              </a:rPr>
              <a:t>3</a:t>
            </a:r>
            <a:r>
              <a:rPr lang="en" sz="1750">
                <a:solidFill>
                  <a:schemeClr val="dk1"/>
                </a:solidFill>
                <a:highlight>
                  <a:srgbClr val="FFFFFE"/>
                </a:highlight>
                <a:latin typeface="Courier New"/>
                <a:ea typeface="Courier New"/>
                <a:cs typeface="Courier New"/>
                <a:sym typeface="Courier New"/>
              </a:rPr>
              <a:t>))</a:t>
            </a:r>
            <a:endParaRPr sz="17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750">
              <a:solidFill>
                <a:srgbClr val="09885A"/>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100">
              <a:latin typeface="Montserrat"/>
              <a:ea typeface="Montserrat"/>
              <a:cs typeface="Montserrat"/>
              <a:sym typeface="Montserrat"/>
            </a:endParaRPr>
          </a:p>
        </p:txBody>
      </p:sp>
      <p:sp>
        <p:nvSpPr>
          <p:cNvPr id="352" name="Google Shape;352;p50"/>
          <p:cNvSpPr txBox="1"/>
          <p:nvPr/>
        </p:nvSpPr>
        <p:spPr>
          <a:xfrm>
            <a:off x="5052000" y="3182425"/>
            <a:ext cx="3750000" cy="8601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750">
                <a:solidFill>
                  <a:srgbClr val="0000FF"/>
                </a:solidFill>
                <a:highlight>
                  <a:srgbClr val="FFFFFE"/>
                </a:highlight>
                <a:latin typeface="Courier New"/>
                <a:ea typeface="Courier New"/>
                <a:cs typeface="Courier New"/>
                <a:sym typeface="Courier New"/>
              </a:rPr>
              <a:t>def</a:t>
            </a:r>
            <a:r>
              <a:rPr lang="en" sz="1750">
                <a:solidFill>
                  <a:schemeClr val="dk1"/>
                </a:solidFill>
                <a:highlight>
                  <a:srgbClr val="FFFFFE"/>
                </a:highlight>
                <a:latin typeface="Courier New"/>
                <a:ea typeface="Courier New"/>
                <a:cs typeface="Courier New"/>
                <a:sym typeface="Courier New"/>
              </a:rPr>
              <a:t> </a:t>
            </a:r>
            <a:r>
              <a:rPr lang="en" sz="1750">
                <a:solidFill>
                  <a:srgbClr val="795E26"/>
                </a:solidFill>
                <a:highlight>
                  <a:srgbClr val="FFFFFE"/>
                </a:highlight>
                <a:latin typeface="Courier New"/>
                <a:ea typeface="Courier New"/>
                <a:cs typeface="Courier New"/>
                <a:sym typeface="Courier New"/>
              </a:rPr>
              <a:t>double</a:t>
            </a:r>
            <a:r>
              <a:rPr lang="en" sz="1750">
                <a:solidFill>
                  <a:schemeClr val="dk1"/>
                </a:solidFill>
                <a:highlight>
                  <a:srgbClr val="FFFFFE"/>
                </a:highlight>
                <a:latin typeface="Courier New"/>
                <a:ea typeface="Courier New"/>
                <a:cs typeface="Courier New"/>
                <a:sym typeface="Courier New"/>
              </a:rPr>
              <a:t>(</a:t>
            </a:r>
            <a:r>
              <a:rPr lang="en" sz="1750">
                <a:solidFill>
                  <a:srgbClr val="001080"/>
                </a:solidFill>
                <a:highlight>
                  <a:srgbClr val="FFFFFE"/>
                </a:highlight>
                <a:latin typeface="Courier New"/>
                <a:ea typeface="Courier New"/>
                <a:cs typeface="Courier New"/>
                <a:sym typeface="Courier New"/>
              </a:rPr>
              <a:t>x</a:t>
            </a:r>
            <a:r>
              <a:rPr lang="en" sz="1750">
                <a:solidFill>
                  <a:schemeClr val="dk1"/>
                </a:solidFill>
                <a:highlight>
                  <a:srgbClr val="FFFFFE"/>
                </a:highlight>
                <a:latin typeface="Courier New"/>
                <a:ea typeface="Courier New"/>
                <a:cs typeface="Courier New"/>
                <a:sym typeface="Courier New"/>
              </a:rPr>
              <a:t>):</a:t>
            </a:r>
            <a:endParaRPr sz="17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750">
                <a:solidFill>
                  <a:schemeClr val="dk1"/>
                </a:solidFill>
                <a:highlight>
                  <a:srgbClr val="FFFFFE"/>
                </a:highlight>
                <a:latin typeface="Courier New"/>
                <a:ea typeface="Courier New"/>
                <a:cs typeface="Courier New"/>
                <a:sym typeface="Courier New"/>
              </a:rPr>
              <a:t>  </a:t>
            </a:r>
            <a:r>
              <a:rPr lang="en" sz="1750">
                <a:solidFill>
                  <a:srgbClr val="AF00DB"/>
                </a:solidFill>
                <a:highlight>
                  <a:srgbClr val="FFFFFE"/>
                </a:highlight>
                <a:latin typeface="Courier New"/>
                <a:ea typeface="Courier New"/>
                <a:cs typeface="Courier New"/>
                <a:sym typeface="Courier New"/>
              </a:rPr>
              <a:t>return</a:t>
            </a:r>
            <a:r>
              <a:rPr lang="en" sz="1750">
                <a:solidFill>
                  <a:schemeClr val="dk1"/>
                </a:solidFill>
                <a:highlight>
                  <a:srgbClr val="FFFFFE"/>
                </a:highlight>
                <a:latin typeface="Courier New"/>
                <a:ea typeface="Courier New"/>
                <a:cs typeface="Courier New"/>
                <a:sym typeface="Courier New"/>
              </a:rPr>
              <a:t> x * </a:t>
            </a:r>
            <a:r>
              <a:rPr lang="en" sz="1750">
                <a:solidFill>
                  <a:srgbClr val="09885A"/>
                </a:solidFill>
                <a:highlight>
                  <a:srgbClr val="FFFFFE"/>
                </a:highlight>
                <a:latin typeface="Courier New"/>
                <a:ea typeface="Courier New"/>
                <a:cs typeface="Courier New"/>
                <a:sym typeface="Courier New"/>
              </a:rPr>
              <a:t>2</a:t>
            </a:r>
            <a:endParaRPr sz="1750">
              <a:solidFill>
                <a:srgbClr val="09885A"/>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4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450">
              <a:solidFill>
                <a:srgbClr val="09885A"/>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800">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1000"/>
                                        <p:tgtEl>
                                          <p:spTgt spid="3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10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356"/>
        <p:cNvGrpSpPr/>
        <p:nvPr/>
      </p:nvGrpSpPr>
      <p:grpSpPr>
        <a:xfrm>
          <a:off x="0" y="0"/>
          <a:ext cx="0" cy="0"/>
          <a:chOff x="0" y="0"/>
          <a:chExt cx="0" cy="0"/>
        </a:xfrm>
      </p:grpSpPr>
      <p:sp>
        <p:nvSpPr>
          <p:cNvPr id="357" name="Google Shape;357;p51"/>
          <p:cNvSpPr txBox="1"/>
          <p:nvPr/>
        </p:nvSpPr>
        <p:spPr>
          <a:xfrm>
            <a:off x="12475" y="12475"/>
            <a:ext cx="9144000" cy="749100"/>
          </a:xfrm>
          <a:prstGeom prst="rect">
            <a:avLst/>
          </a:prstGeom>
          <a:solidFill>
            <a:srgbClr val="0B539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latin typeface="Montserrat"/>
                <a:ea typeface="Montserrat"/>
                <a:cs typeface="Montserrat"/>
                <a:sym typeface="Montserrat"/>
              </a:rPr>
              <a:t>Code Demo in Jupyter Notebook </a:t>
            </a:r>
            <a:endParaRPr sz="3500">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540300" y="2990425"/>
            <a:ext cx="8093700" cy="167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Recursion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3"/>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Recursive function are those function that call itself to solve a problem.</a:t>
            </a:r>
            <a:endParaRPr sz="2000" dirty="0"/>
          </a:p>
        </p:txBody>
      </p:sp>
      <p:sp>
        <p:nvSpPr>
          <p:cNvPr id="368" name="Google Shape;368;p53"/>
          <p:cNvSpPr txBox="1">
            <a:spLocks noGrp="1"/>
          </p:cNvSpPr>
          <p:nvPr>
            <p:ph type="body" idx="1"/>
          </p:nvPr>
        </p:nvSpPr>
        <p:spPr>
          <a:xfrm>
            <a:off x="292925" y="1300025"/>
            <a:ext cx="3457200" cy="17988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950">
                <a:solidFill>
                  <a:srgbClr val="0000FF"/>
                </a:solidFill>
                <a:highlight>
                  <a:srgbClr val="FFFFFE"/>
                </a:highlight>
                <a:latin typeface="Courier New"/>
                <a:ea typeface="Courier New"/>
                <a:cs typeface="Courier New"/>
                <a:sym typeface="Courier New"/>
              </a:rPr>
              <a:t>def</a:t>
            </a:r>
            <a:r>
              <a:rPr lang="en" sz="1950">
                <a:solidFill>
                  <a:schemeClr val="dk1"/>
                </a:solidFill>
                <a:highlight>
                  <a:srgbClr val="FFFFFE"/>
                </a:highlight>
                <a:latin typeface="Courier New"/>
                <a:ea typeface="Courier New"/>
                <a:cs typeface="Courier New"/>
                <a:sym typeface="Courier New"/>
              </a:rPr>
              <a:t> </a:t>
            </a:r>
            <a:r>
              <a:rPr lang="en" sz="1950">
                <a:solidFill>
                  <a:srgbClr val="795E26"/>
                </a:solidFill>
                <a:highlight>
                  <a:srgbClr val="FFFFFE"/>
                </a:highlight>
                <a:latin typeface="Courier New"/>
                <a:ea typeface="Courier New"/>
                <a:cs typeface="Courier New"/>
                <a:sym typeface="Courier New"/>
              </a:rPr>
              <a:t>some_function</a:t>
            </a:r>
            <a:r>
              <a:rPr lang="en" sz="1950">
                <a:solidFill>
                  <a:schemeClr val="dk1"/>
                </a:solidFill>
                <a:highlight>
                  <a:srgbClr val="FFFFFE"/>
                </a:highlight>
                <a:latin typeface="Courier New"/>
                <a:ea typeface="Courier New"/>
                <a:cs typeface="Courier New"/>
                <a:sym typeface="Courier New"/>
              </a:rPr>
              <a:t>(</a:t>
            </a:r>
            <a:r>
              <a:rPr lang="en" sz="1950">
                <a:solidFill>
                  <a:srgbClr val="001080"/>
                </a:solidFill>
                <a:highlight>
                  <a:srgbClr val="FFFFFE"/>
                </a:highlight>
                <a:latin typeface="Courier New"/>
                <a:ea typeface="Courier New"/>
                <a:cs typeface="Courier New"/>
                <a:sym typeface="Courier New"/>
              </a:rPr>
              <a:t>a</a:t>
            </a:r>
            <a:r>
              <a:rPr lang="en" sz="1950">
                <a:solidFill>
                  <a:schemeClr val="dk1"/>
                </a:solidFill>
                <a:highlight>
                  <a:srgbClr val="FFFFFE"/>
                </a:highlight>
                <a:latin typeface="Courier New"/>
                <a:ea typeface="Courier New"/>
                <a:cs typeface="Courier New"/>
                <a:sym typeface="Courier New"/>
              </a:rPr>
              <a:t>):</a:t>
            </a:r>
            <a:endParaRPr sz="19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950">
                <a:solidFill>
                  <a:schemeClr val="dk1"/>
                </a:solidFill>
                <a:highlight>
                  <a:srgbClr val="FFFFFE"/>
                </a:highlight>
                <a:latin typeface="Courier New"/>
                <a:ea typeface="Courier New"/>
                <a:cs typeface="Courier New"/>
                <a:sym typeface="Courier New"/>
              </a:rPr>
              <a:t>   &lt;statements&gt;</a:t>
            </a:r>
            <a:endParaRPr sz="19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950">
                <a:solidFill>
                  <a:schemeClr val="dk1"/>
                </a:solidFill>
                <a:highlight>
                  <a:srgbClr val="FFFFFE"/>
                </a:highlight>
                <a:latin typeface="Courier New"/>
                <a:ea typeface="Courier New"/>
                <a:cs typeface="Courier New"/>
                <a:sym typeface="Courier New"/>
              </a:rPr>
              <a:t>   some_function(x)</a:t>
            </a:r>
            <a:endParaRPr sz="19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950">
                <a:solidFill>
                  <a:schemeClr val="dk1"/>
                </a:solidFill>
                <a:highlight>
                  <a:srgbClr val="FFFFFE"/>
                </a:highlight>
                <a:latin typeface="Courier New"/>
                <a:ea typeface="Courier New"/>
                <a:cs typeface="Courier New"/>
                <a:sym typeface="Courier New"/>
              </a:rPr>
              <a:t>   &lt;statements&gt;</a:t>
            </a:r>
            <a:endParaRPr sz="19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1600"/>
              </a:spcAft>
              <a:buNone/>
            </a:pPr>
            <a:endParaRPr sz="2700"/>
          </a:p>
        </p:txBody>
      </p:sp>
      <p:sp>
        <p:nvSpPr>
          <p:cNvPr id="369" name="Google Shape;369;p53"/>
          <p:cNvSpPr txBox="1"/>
          <p:nvPr/>
        </p:nvSpPr>
        <p:spPr>
          <a:xfrm>
            <a:off x="5073250" y="1300025"/>
            <a:ext cx="2951100" cy="4848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950">
                <a:solidFill>
                  <a:srgbClr val="795E26"/>
                </a:solidFill>
                <a:highlight>
                  <a:srgbClr val="FFFFFE"/>
                </a:highlight>
                <a:latin typeface="Courier New"/>
                <a:ea typeface="Courier New"/>
                <a:cs typeface="Courier New"/>
                <a:sym typeface="Courier New"/>
              </a:rPr>
              <a:t>some_function</a:t>
            </a:r>
            <a:r>
              <a:rPr lang="en" sz="1950">
                <a:solidFill>
                  <a:schemeClr val="dk1"/>
                </a:solidFill>
                <a:highlight>
                  <a:srgbClr val="FFFFFE"/>
                </a:highlight>
                <a:latin typeface="Courier New"/>
                <a:ea typeface="Courier New"/>
                <a:cs typeface="Courier New"/>
                <a:sym typeface="Courier New"/>
              </a:rPr>
              <a:t>(</a:t>
            </a:r>
            <a:r>
              <a:rPr lang="en" sz="1950">
                <a:solidFill>
                  <a:srgbClr val="001080"/>
                </a:solidFill>
                <a:highlight>
                  <a:srgbClr val="FFFFFE"/>
                </a:highlight>
                <a:latin typeface="Courier New"/>
                <a:ea typeface="Courier New"/>
                <a:cs typeface="Courier New"/>
                <a:sym typeface="Courier New"/>
              </a:rPr>
              <a:t>10</a:t>
            </a:r>
            <a:r>
              <a:rPr lang="en" sz="1950">
                <a:solidFill>
                  <a:schemeClr val="dk1"/>
                </a:solidFill>
                <a:highlight>
                  <a:srgbClr val="FFFFFE"/>
                </a:highlight>
                <a:latin typeface="Courier New"/>
                <a:ea typeface="Courier New"/>
                <a:cs typeface="Courier New"/>
                <a:sym typeface="Courier New"/>
              </a:rPr>
              <a:t>)</a:t>
            </a:r>
            <a:endParaRPr sz="2300">
              <a:latin typeface="Montserrat"/>
              <a:ea typeface="Montserrat"/>
              <a:cs typeface="Montserrat"/>
              <a:sym typeface="Montserrat"/>
            </a:endParaRPr>
          </a:p>
        </p:txBody>
      </p:sp>
      <p:sp>
        <p:nvSpPr>
          <p:cNvPr id="370" name="Google Shape;370;p53"/>
          <p:cNvSpPr txBox="1"/>
          <p:nvPr/>
        </p:nvSpPr>
        <p:spPr>
          <a:xfrm>
            <a:off x="5301850" y="1909625"/>
            <a:ext cx="2951100" cy="4695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850">
                <a:solidFill>
                  <a:srgbClr val="795E26"/>
                </a:solidFill>
                <a:highlight>
                  <a:srgbClr val="FFFFFE"/>
                </a:highlight>
                <a:latin typeface="Courier New"/>
                <a:ea typeface="Courier New"/>
                <a:cs typeface="Courier New"/>
                <a:sym typeface="Courier New"/>
              </a:rPr>
              <a:t>some_function</a:t>
            </a:r>
            <a:r>
              <a:rPr lang="en" sz="1850">
                <a:solidFill>
                  <a:schemeClr val="dk1"/>
                </a:solidFill>
                <a:highlight>
                  <a:srgbClr val="FFFFFE"/>
                </a:highlight>
                <a:latin typeface="Courier New"/>
                <a:ea typeface="Courier New"/>
                <a:cs typeface="Courier New"/>
                <a:sym typeface="Courier New"/>
              </a:rPr>
              <a:t>(</a:t>
            </a:r>
            <a:r>
              <a:rPr lang="en" sz="1850">
                <a:solidFill>
                  <a:srgbClr val="001080"/>
                </a:solidFill>
                <a:highlight>
                  <a:srgbClr val="FFFFFE"/>
                </a:highlight>
                <a:latin typeface="Courier New"/>
                <a:ea typeface="Courier New"/>
                <a:cs typeface="Courier New"/>
                <a:sym typeface="Courier New"/>
              </a:rPr>
              <a:t>10</a:t>
            </a:r>
            <a:r>
              <a:rPr lang="en" sz="1850">
                <a:solidFill>
                  <a:schemeClr val="dk1"/>
                </a:solidFill>
                <a:highlight>
                  <a:srgbClr val="FFFFFE"/>
                </a:highlight>
                <a:latin typeface="Courier New"/>
                <a:ea typeface="Courier New"/>
                <a:cs typeface="Courier New"/>
                <a:sym typeface="Courier New"/>
              </a:rPr>
              <a:t>)</a:t>
            </a:r>
            <a:endParaRPr sz="2200">
              <a:latin typeface="Montserrat"/>
              <a:ea typeface="Montserrat"/>
              <a:cs typeface="Montserrat"/>
              <a:sym typeface="Montserrat"/>
            </a:endParaRPr>
          </a:p>
        </p:txBody>
      </p:sp>
      <p:sp>
        <p:nvSpPr>
          <p:cNvPr id="371" name="Google Shape;371;p53"/>
          <p:cNvSpPr txBox="1"/>
          <p:nvPr/>
        </p:nvSpPr>
        <p:spPr>
          <a:xfrm>
            <a:off x="5690950" y="2412725"/>
            <a:ext cx="2951100" cy="4539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750">
                <a:solidFill>
                  <a:srgbClr val="795E26"/>
                </a:solidFill>
                <a:highlight>
                  <a:srgbClr val="FFFFFE"/>
                </a:highlight>
                <a:latin typeface="Courier New"/>
                <a:ea typeface="Courier New"/>
                <a:cs typeface="Courier New"/>
                <a:sym typeface="Courier New"/>
              </a:rPr>
              <a:t>some_function</a:t>
            </a:r>
            <a:r>
              <a:rPr lang="en" sz="1750">
                <a:solidFill>
                  <a:schemeClr val="dk1"/>
                </a:solidFill>
                <a:highlight>
                  <a:srgbClr val="FFFFFE"/>
                </a:highlight>
                <a:latin typeface="Courier New"/>
                <a:ea typeface="Courier New"/>
                <a:cs typeface="Courier New"/>
                <a:sym typeface="Courier New"/>
              </a:rPr>
              <a:t>(</a:t>
            </a:r>
            <a:r>
              <a:rPr lang="en" sz="1750">
                <a:solidFill>
                  <a:srgbClr val="001080"/>
                </a:solidFill>
                <a:highlight>
                  <a:srgbClr val="FFFFFE"/>
                </a:highlight>
                <a:latin typeface="Courier New"/>
                <a:ea typeface="Courier New"/>
                <a:cs typeface="Courier New"/>
                <a:sym typeface="Courier New"/>
              </a:rPr>
              <a:t>10</a:t>
            </a:r>
            <a:r>
              <a:rPr lang="en" sz="1750">
                <a:solidFill>
                  <a:schemeClr val="dk1"/>
                </a:solidFill>
                <a:highlight>
                  <a:srgbClr val="FFFFFE"/>
                </a:highlight>
                <a:latin typeface="Courier New"/>
                <a:ea typeface="Courier New"/>
                <a:cs typeface="Courier New"/>
                <a:sym typeface="Courier New"/>
              </a:rPr>
              <a:t>)</a:t>
            </a:r>
            <a:endParaRPr sz="2100">
              <a:latin typeface="Montserrat"/>
              <a:ea typeface="Montserrat"/>
              <a:cs typeface="Montserrat"/>
              <a:sym typeface="Montserrat"/>
            </a:endParaRPr>
          </a:p>
        </p:txBody>
      </p:sp>
      <p:sp>
        <p:nvSpPr>
          <p:cNvPr id="372" name="Google Shape;372;p53"/>
          <p:cNvSpPr txBox="1"/>
          <p:nvPr/>
        </p:nvSpPr>
        <p:spPr>
          <a:xfrm>
            <a:off x="6007675" y="2930825"/>
            <a:ext cx="2951100" cy="438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650">
                <a:solidFill>
                  <a:srgbClr val="795E26"/>
                </a:solidFill>
                <a:highlight>
                  <a:srgbClr val="FFFFFE"/>
                </a:highlight>
                <a:latin typeface="Courier New"/>
                <a:ea typeface="Courier New"/>
                <a:cs typeface="Courier New"/>
                <a:sym typeface="Courier New"/>
              </a:rPr>
              <a:t>some_function</a:t>
            </a:r>
            <a:r>
              <a:rPr lang="en" sz="1650">
                <a:solidFill>
                  <a:schemeClr val="dk1"/>
                </a:solidFill>
                <a:highlight>
                  <a:srgbClr val="FFFFFE"/>
                </a:highlight>
                <a:latin typeface="Courier New"/>
                <a:ea typeface="Courier New"/>
                <a:cs typeface="Courier New"/>
                <a:sym typeface="Courier New"/>
              </a:rPr>
              <a:t>(</a:t>
            </a:r>
            <a:r>
              <a:rPr lang="en" sz="1650">
                <a:solidFill>
                  <a:srgbClr val="001080"/>
                </a:solidFill>
                <a:highlight>
                  <a:srgbClr val="FFFFFE"/>
                </a:highlight>
                <a:latin typeface="Courier New"/>
                <a:ea typeface="Courier New"/>
                <a:cs typeface="Courier New"/>
                <a:sym typeface="Courier New"/>
              </a:rPr>
              <a:t>10</a:t>
            </a:r>
            <a:r>
              <a:rPr lang="en" sz="1650">
                <a:solidFill>
                  <a:schemeClr val="dk1"/>
                </a:solidFill>
                <a:highlight>
                  <a:srgbClr val="FFFFFE"/>
                </a:highlight>
                <a:latin typeface="Courier New"/>
                <a:ea typeface="Courier New"/>
                <a:cs typeface="Courier New"/>
                <a:sym typeface="Courier New"/>
              </a:rPr>
              <a:t>)</a:t>
            </a:r>
            <a:endParaRPr sz="2000">
              <a:latin typeface="Montserrat"/>
              <a:ea typeface="Montserrat"/>
              <a:cs typeface="Montserrat"/>
              <a:sym typeface="Montserrat"/>
            </a:endParaRPr>
          </a:p>
        </p:txBody>
      </p:sp>
      <p:sp>
        <p:nvSpPr>
          <p:cNvPr id="373" name="Google Shape;373;p53"/>
          <p:cNvSpPr txBox="1"/>
          <p:nvPr/>
        </p:nvSpPr>
        <p:spPr>
          <a:xfrm>
            <a:off x="6368650" y="3433625"/>
            <a:ext cx="2951100" cy="4233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550">
                <a:solidFill>
                  <a:srgbClr val="795E26"/>
                </a:solidFill>
                <a:highlight>
                  <a:srgbClr val="FFFFFE"/>
                </a:highlight>
                <a:latin typeface="Courier New"/>
                <a:ea typeface="Courier New"/>
                <a:cs typeface="Courier New"/>
                <a:sym typeface="Courier New"/>
              </a:rPr>
              <a:t>some_function</a:t>
            </a:r>
            <a:r>
              <a:rPr lang="en" sz="1550">
                <a:solidFill>
                  <a:schemeClr val="dk1"/>
                </a:solidFill>
                <a:highlight>
                  <a:srgbClr val="FFFFFE"/>
                </a:highlight>
                <a:latin typeface="Courier New"/>
                <a:ea typeface="Courier New"/>
                <a:cs typeface="Courier New"/>
                <a:sym typeface="Courier New"/>
              </a:rPr>
              <a:t>(</a:t>
            </a:r>
            <a:r>
              <a:rPr lang="en" sz="1550">
                <a:solidFill>
                  <a:srgbClr val="001080"/>
                </a:solidFill>
                <a:highlight>
                  <a:srgbClr val="FFFFFE"/>
                </a:highlight>
                <a:latin typeface="Courier New"/>
                <a:ea typeface="Courier New"/>
                <a:cs typeface="Courier New"/>
                <a:sym typeface="Courier New"/>
              </a:rPr>
              <a:t>10</a:t>
            </a:r>
            <a:r>
              <a:rPr lang="en" sz="1550">
                <a:solidFill>
                  <a:schemeClr val="dk1"/>
                </a:solidFill>
                <a:highlight>
                  <a:srgbClr val="FFFFFE"/>
                </a:highlight>
                <a:latin typeface="Courier New"/>
                <a:ea typeface="Courier New"/>
                <a:cs typeface="Courier New"/>
                <a:sym typeface="Courier New"/>
              </a:rPr>
              <a:t>)</a:t>
            </a:r>
            <a:endParaRPr sz="1900">
              <a:latin typeface="Montserrat"/>
              <a:ea typeface="Montserrat"/>
              <a:cs typeface="Montserrat"/>
              <a:sym typeface="Montserrat"/>
            </a:endParaRPr>
          </a:p>
        </p:txBody>
      </p:sp>
      <p:sp>
        <p:nvSpPr>
          <p:cNvPr id="374" name="Google Shape;374;p53"/>
          <p:cNvSpPr txBox="1"/>
          <p:nvPr/>
        </p:nvSpPr>
        <p:spPr>
          <a:xfrm>
            <a:off x="6902050" y="3890825"/>
            <a:ext cx="2951100" cy="392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350">
                <a:solidFill>
                  <a:srgbClr val="795E26"/>
                </a:solidFill>
                <a:highlight>
                  <a:srgbClr val="FFFFFE"/>
                </a:highlight>
                <a:latin typeface="Courier New"/>
                <a:ea typeface="Courier New"/>
                <a:cs typeface="Courier New"/>
                <a:sym typeface="Courier New"/>
              </a:rPr>
              <a:t>some_function</a:t>
            </a:r>
            <a:r>
              <a:rPr lang="en" sz="1350">
                <a:solidFill>
                  <a:schemeClr val="dk1"/>
                </a:solidFill>
                <a:highlight>
                  <a:srgbClr val="FFFFFE"/>
                </a:highlight>
                <a:latin typeface="Courier New"/>
                <a:ea typeface="Courier New"/>
                <a:cs typeface="Courier New"/>
                <a:sym typeface="Courier New"/>
              </a:rPr>
              <a:t>(</a:t>
            </a:r>
            <a:r>
              <a:rPr lang="en" sz="1350">
                <a:solidFill>
                  <a:srgbClr val="001080"/>
                </a:solidFill>
                <a:highlight>
                  <a:srgbClr val="FFFFFE"/>
                </a:highlight>
                <a:latin typeface="Courier New"/>
                <a:ea typeface="Courier New"/>
                <a:cs typeface="Courier New"/>
                <a:sym typeface="Courier New"/>
              </a:rPr>
              <a:t>10</a:t>
            </a:r>
            <a:r>
              <a:rPr lang="en" sz="1350">
                <a:solidFill>
                  <a:schemeClr val="dk1"/>
                </a:solidFill>
                <a:highlight>
                  <a:srgbClr val="FFFFFE"/>
                </a:highlight>
                <a:latin typeface="Courier New"/>
                <a:ea typeface="Courier New"/>
                <a:cs typeface="Courier New"/>
                <a:sym typeface="Courier New"/>
              </a:rPr>
              <a:t>)</a:t>
            </a:r>
            <a:endParaRPr sz="1700">
              <a:latin typeface="Montserrat"/>
              <a:ea typeface="Montserrat"/>
              <a:cs typeface="Montserrat"/>
              <a:sym typeface="Montserrat"/>
            </a:endParaRPr>
          </a:p>
        </p:txBody>
      </p:sp>
      <p:sp>
        <p:nvSpPr>
          <p:cNvPr id="375" name="Google Shape;375;p53"/>
          <p:cNvSpPr txBox="1"/>
          <p:nvPr/>
        </p:nvSpPr>
        <p:spPr>
          <a:xfrm>
            <a:off x="7771475" y="4194925"/>
            <a:ext cx="6957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latin typeface="Montserrat"/>
                <a:ea typeface="Montserrat"/>
                <a:cs typeface="Montserrat"/>
                <a:sym typeface="Montserrat"/>
              </a:rPr>
              <a:t>...</a:t>
            </a:r>
            <a:endParaRPr sz="2100">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1000"/>
                                        <p:tgtEl>
                                          <p:spTgt spid="3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9"/>
                                        </p:tgtEl>
                                        <p:attrNameLst>
                                          <p:attrName>style.visibility</p:attrName>
                                        </p:attrNameLst>
                                      </p:cBhvr>
                                      <p:to>
                                        <p:strVal val="visible"/>
                                      </p:to>
                                    </p:set>
                                    <p:animEffect transition="in" filter="fade">
                                      <p:cBhvr>
                                        <p:cTn id="12" dur="1000"/>
                                        <p:tgtEl>
                                          <p:spTgt spid="3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0"/>
                                        </p:tgtEl>
                                        <p:attrNameLst>
                                          <p:attrName>style.visibility</p:attrName>
                                        </p:attrNameLst>
                                      </p:cBhvr>
                                      <p:to>
                                        <p:strVal val="visible"/>
                                      </p:to>
                                    </p:set>
                                    <p:animEffect transition="in" filter="fade">
                                      <p:cBhvr>
                                        <p:cTn id="17" dur="1000"/>
                                        <p:tgtEl>
                                          <p:spTgt spid="3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1"/>
                                        </p:tgtEl>
                                        <p:attrNameLst>
                                          <p:attrName>style.visibility</p:attrName>
                                        </p:attrNameLst>
                                      </p:cBhvr>
                                      <p:to>
                                        <p:strVal val="visible"/>
                                      </p:to>
                                    </p:set>
                                    <p:animEffect transition="in" filter="fade">
                                      <p:cBhvr>
                                        <p:cTn id="22" dur="1000"/>
                                        <p:tgtEl>
                                          <p:spTgt spid="3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2"/>
                                        </p:tgtEl>
                                        <p:attrNameLst>
                                          <p:attrName>style.visibility</p:attrName>
                                        </p:attrNameLst>
                                      </p:cBhvr>
                                      <p:to>
                                        <p:strVal val="visible"/>
                                      </p:to>
                                    </p:set>
                                    <p:animEffect transition="in" filter="fade">
                                      <p:cBhvr>
                                        <p:cTn id="27" dur="1000"/>
                                        <p:tgtEl>
                                          <p:spTgt spid="372"/>
                                        </p:tgtEl>
                                      </p:cBhvr>
                                    </p:animEffect>
                                  </p:childTnLst>
                                </p:cTn>
                              </p:par>
                              <p:par>
                                <p:cTn id="28" presetID="10" presetClass="entr" presetSubtype="0" fill="hold" nodeType="withEffect">
                                  <p:stCondLst>
                                    <p:cond delay="0"/>
                                  </p:stCondLst>
                                  <p:childTnLst>
                                    <p:set>
                                      <p:cBhvr>
                                        <p:cTn id="29" dur="1" fill="hold">
                                          <p:stCondLst>
                                            <p:cond delay="0"/>
                                          </p:stCondLst>
                                        </p:cTn>
                                        <p:tgtEl>
                                          <p:spTgt spid="373"/>
                                        </p:tgtEl>
                                        <p:attrNameLst>
                                          <p:attrName>style.visibility</p:attrName>
                                        </p:attrNameLst>
                                      </p:cBhvr>
                                      <p:to>
                                        <p:strVal val="visible"/>
                                      </p:to>
                                    </p:set>
                                    <p:animEffect transition="in" filter="fade">
                                      <p:cBhvr>
                                        <p:cTn id="30" dur="1000"/>
                                        <p:tgtEl>
                                          <p:spTgt spid="373"/>
                                        </p:tgtEl>
                                      </p:cBhvr>
                                    </p:animEffect>
                                  </p:childTnLst>
                                </p:cTn>
                              </p:par>
                              <p:par>
                                <p:cTn id="31" presetID="10" presetClass="entr" presetSubtype="0" fill="hold" nodeType="withEffect">
                                  <p:stCondLst>
                                    <p:cond delay="0"/>
                                  </p:stCondLst>
                                  <p:childTnLst>
                                    <p:set>
                                      <p:cBhvr>
                                        <p:cTn id="32" dur="1" fill="hold">
                                          <p:stCondLst>
                                            <p:cond delay="0"/>
                                          </p:stCondLst>
                                        </p:cTn>
                                        <p:tgtEl>
                                          <p:spTgt spid="374"/>
                                        </p:tgtEl>
                                        <p:attrNameLst>
                                          <p:attrName>style.visibility</p:attrName>
                                        </p:attrNameLst>
                                      </p:cBhvr>
                                      <p:to>
                                        <p:strVal val="visible"/>
                                      </p:to>
                                    </p:set>
                                    <p:animEffect transition="in" filter="fade">
                                      <p:cBhvr>
                                        <p:cTn id="33" dur="1000"/>
                                        <p:tgtEl>
                                          <p:spTgt spid="374"/>
                                        </p:tgtEl>
                                      </p:cBhvr>
                                    </p:animEffect>
                                  </p:childTnLst>
                                </p:cTn>
                              </p:par>
                              <p:par>
                                <p:cTn id="34" presetID="10" presetClass="entr" presetSubtype="0" fill="hold" nodeType="withEffect">
                                  <p:stCondLst>
                                    <p:cond delay="0"/>
                                  </p:stCondLst>
                                  <p:childTnLst>
                                    <p:set>
                                      <p:cBhvr>
                                        <p:cTn id="35" dur="1" fill="hold">
                                          <p:stCondLst>
                                            <p:cond delay="0"/>
                                          </p:stCondLst>
                                        </p:cTn>
                                        <p:tgtEl>
                                          <p:spTgt spid="375"/>
                                        </p:tgtEl>
                                        <p:attrNameLst>
                                          <p:attrName>style.visibility</p:attrName>
                                        </p:attrNameLst>
                                      </p:cBhvr>
                                      <p:to>
                                        <p:strVal val="visible"/>
                                      </p:to>
                                    </p:set>
                                    <p:animEffect transition="in" filter="fade">
                                      <p:cBhvr>
                                        <p:cTn id="36" dur="10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4"/>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Factorial using recursive function</a:t>
            </a:r>
            <a:endParaRPr/>
          </a:p>
        </p:txBody>
      </p:sp>
      <p:sp>
        <p:nvSpPr>
          <p:cNvPr id="381" name="Google Shape;381;p54"/>
          <p:cNvSpPr txBox="1">
            <a:spLocks noGrp="1"/>
          </p:cNvSpPr>
          <p:nvPr>
            <p:ph type="body" idx="1"/>
          </p:nvPr>
        </p:nvSpPr>
        <p:spPr>
          <a:xfrm>
            <a:off x="159300" y="2339875"/>
            <a:ext cx="3981600" cy="1897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650">
                <a:solidFill>
                  <a:srgbClr val="0000FF"/>
                </a:solidFill>
                <a:highlight>
                  <a:srgbClr val="FFFFFE"/>
                </a:highlight>
                <a:latin typeface="Courier New"/>
                <a:ea typeface="Courier New"/>
                <a:cs typeface="Courier New"/>
                <a:sym typeface="Courier New"/>
              </a:rPr>
              <a:t>def</a:t>
            </a:r>
            <a:r>
              <a:rPr lang="en" sz="1650">
                <a:solidFill>
                  <a:schemeClr val="dk1"/>
                </a:solidFill>
                <a:highlight>
                  <a:srgbClr val="FFFFFE"/>
                </a:highlight>
                <a:latin typeface="Courier New"/>
                <a:ea typeface="Courier New"/>
                <a:cs typeface="Courier New"/>
                <a:sym typeface="Courier New"/>
              </a:rPr>
              <a:t> </a:t>
            </a:r>
            <a:r>
              <a:rPr lang="en" sz="1650">
                <a:solidFill>
                  <a:srgbClr val="795E26"/>
                </a:solidFill>
                <a:highlight>
                  <a:srgbClr val="FFFFFE"/>
                </a:highlight>
                <a:latin typeface="Courier New"/>
                <a:ea typeface="Courier New"/>
                <a:cs typeface="Courier New"/>
                <a:sym typeface="Courier New"/>
              </a:rPr>
              <a:t>factorial</a:t>
            </a:r>
            <a:r>
              <a:rPr lang="en" sz="1650">
                <a:solidFill>
                  <a:schemeClr val="dk1"/>
                </a:solidFill>
                <a:highlight>
                  <a:srgbClr val="FFFFFE"/>
                </a:highlight>
                <a:latin typeface="Courier New"/>
                <a:ea typeface="Courier New"/>
                <a:cs typeface="Courier New"/>
                <a:sym typeface="Courier New"/>
              </a:rPr>
              <a:t>(</a:t>
            </a:r>
            <a:r>
              <a:rPr lang="en" sz="1650">
                <a:solidFill>
                  <a:srgbClr val="001080"/>
                </a:solidFill>
                <a:highlight>
                  <a:srgbClr val="FFFFFE"/>
                </a:highlight>
                <a:latin typeface="Courier New"/>
                <a:ea typeface="Courier New"/>
                <a:cs typeface="Courier New"/>
                <a:sym typeface="Courier New"/>
              </a:rPr>
              <a:t>n</a:t>
            </a:r>
            <a:r>
              <a:rPr lang="en" sz="1650">
                <a:solidFill>
                  <a:schemeClr val="dk1"/>
                </a:solidFill>
                <a:highlight>
                  <a:srgbClr val="FFFFFE"/>
                </a:highlight>
                <a:latin typeface="Courier New"/>
                <a:ea typeface="Courier New"/>
                <a:cs typeface="Courier New"/>
                <a:sym typeface="Courier New"/>
              </a:rPr>
              <a:t>): </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650">
                <a:solidFill>
                  <a:schemeClr val="dk1"/>
                </a:solidFill>
                <a:highlight>
                  <a:srgbClr val="FFFFFE"/>
                </a:highlight>
                <a:latin typeface="Courier New"/>
                <a:ea typeface="Courier New"/>
                <a:cs typeface="Courier New"/>
                <a:sym typeface="Courier New"/>
              </a:rPr>
              <a:t>  </a:t>
            </a:r>
            <a:r>
              <a:rPr lang="en" sz="1650">
                <a:solidFill>
                  <a:srgbClr val="AF00DB"/>
                </a:solidFill>
                <a:highlight>
                  <a:srgbClr val="FFFFFE"/>
                </a:highlight>
                <a:latin typeface="Courier New"/>
                <a:ea typeface="Courier New"/>
                <a:cs typeface="Courier New"/>
                <a:sym typeface="Courier New"/>
              </a:rPr>
              <a:t>if</a:t>
            </a:r>
            <a:r>
              <a:rPr lang="en" sz="1650">
                <a:solidFill>
                  <a:schemeClr val="dk1"/>
                </a:solidFill>
                <a:highlight>
                  <a:srgbClr val="FFFFFE"/>
                </a:highlight>
                <a:latin typeface="Courier New"/>
                <a:ea typeface="Courier New"/>
                <a:cs typeface="Courier New"/>
                <a:sym typeface="Courier New"/>
              </a:rPr>
              <a:t> n == </a:t>
            </a:r>
            <a:r>
              <a:rPr lang="en" sz="1650">
                <a:solidFill>
                  <a:srgbClr val="09885A"/>
                </a:solidFill>
                <a:highlight>
                  <a:srgbClr val="FFFFFE"/>
                </a:highlight>
                <a:latin typeface="Courier New"/>
                <a:ea typeface="Courier New"/>
                <a:cs typeface="Courier New"/>
                <a:sym typeface="Courier New"/>
              </a:rPr>
              <a:t>1</a:t>
            </a:r>
            <a:r>
              <a:rPr lang="en" sz="1650">
                <a:solidFill>
                  <a:schemeClr val="dk1"/>
                </a:solidFill>
                <a:highlight>
                  <a:srgbClr val="FFFFFE"/>
                </a:highlight>
                <a:latin typeface="Courier New"/>
                <a:ea typeface="Courier New"/>
                <a:cs typeface="Courier New"/>
                <a:sym typeface="Courier New"/>
              </a:rPr>
              <a:t>: </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650">
                <a:solidFill>
                  <a:schemeClr val="dk1"/>
                </a:solidFill>
                <a:highlight>
                  <a:srgbClr val="FFFFFE"/>
                </a:highlight>
                <a:latin typeface="Courier New"/>
                <a:ea typeface="Courier New"/>
                <a:cs typeface="Courier New"/>
                <a:sym typeface="Courier New"/>
              </a:rPr>
              <a:t>      </a:t>
            </a:r>
            <a:r>
              <a:rPr lang="en" sz="1650">
                <a:solidFill>
                  <a:srgbClr val="AF00DB"/>
                </a:solidFill>
                <a:highlight>
                  <a:srgbClr val="FFFFFE"/>
                </a:highlight>
                <a:latin typeface="Courier New"/>
                <a:ea typeface="Courier New"/>
                <a:cs typeface="Courier New"/>
                <a:sym typeface="Courier New"/>
              </a:rPr>
              <a:t>return</a:t>
            </a:r>
            <a:r>
              <a:rPr lang="en" sz="1650">
                <a:solidFill>
                  <a:schemeClr val="dk1"/>
                </a:solidFill>
                <a:highlight>
                  <a:srgbClr val="FFFFFE"/>
                </a:highlight>
                <a:latin typeface="Courier New"/>
                <a:ea typeface="Courier New"/>
                <a:cs typeface="Courier New"/>
                <a:sym typeface="Courier New"/>
              </a:rPr>
              <a:t> n </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650">
                <a:solidFill>
                  <a:schemeClr val="dk1"/>
                </a:solidFill>
                <a:highlight>
                  <a:srgbClr val="FFFFFE"/>
                </a:highlight>
                <a:latin typeface="Courier New"/>
                <a:ea typeface="Courier New"/>
                <a:cs typeface="Courier New"/>
                <a:sym typeface="Courier New"/>
              </a:rPr>
              <a:t>  </a:t>
            </a:r>
            <a:r>
              <a:rPr lang="en" sz="1650">
                <a:solidFill>
                  <a:srgbClr val="AF00DB"/>
                </a:solidFill>
                <a:highlight>
                  <a:srgbClr val="FFFFFE"/>
                </a:highlight>
                <a:latin typeface="Courier New"/>
                <a:ea typeface="Courier New"/>
                <a:cs typeface="Courier New"/>
                <a:sym typeface="Courier New"/>
              </a:rPr>
              <a:t>else</a:t>
            </a:r>
            <a:r>
              <a:rPr lang="en" sz="1650">
                <a:solidFill>
                  <a:schemeClr val="dk1"/>
                </a:solidFill>
                <a:highlight>
                  <a:srgbClr val="FFFFFE"/>
                </a:highlight>
                <a:latin typeface="Courier New"/>
                <a:ea typeface="Courier New"/>
                <a:cs typeface="Courier New"/>
                <a:sym typeface="Courier New"/>
              </a:rPr>
              <a:t>: </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650">
                <a:solidFill>
                  <a:schemeClr val="dk1"/>
                </a:solidFill>
                <a:highlight>
                  <a:srgbClr val="FFFFFE"/>
                </a:highlight>
                <a:latin typeface="Courier New"/>
                <a:ea typeface="Courier New"/>
                <a:cs typeface="Courier New"/>
                <a:sym typeface="Courier New"/>
              </a:rPr>
              <a:t>      </a:t>
            </a:r>
            <a:r>
              <a:rPr lang="en" sz="1650">
                <a:solidFill>
                  <a:srgbClr val="AF00DB"/>
                </a:solidFill>
                <a:highlight>
                  <a:srgbClr val="FFFFFE"/>
                </a:highlight>
                <a:latin typeface="Courier New"/>
                <a:ea typeface="Courier New"/>
                <a:cs typeface="Courier New"/>
                <a:sym typeface="Courier New"/>
              </a:rPr>
              <a:t>return</a:t>
            </a:r>
            <a:r>
              <a:rPr lang="en" sz="1650">
                <a:solidFill>
                  <a:schemeClr val="dk1"/>
                </a:solidFill>
                <a:highlight>
                  <a:srgbClr val="FFFFFE"/>
                </a:highlight>
                <a:latin typeface="Courier New"/>
                <a:ea typeface="Courier New"/>
                <a:cs typeface="Courier New"/>
                <a:sym typeface="Courier New"/>
              </a:rPr>
              <a:t> n*</a:t>
            </a:r>
            <a:r>
              <a:rPr lang="en" sz="1650">
                <a:solidFill>
                  <a:srgbClr val="795E26"/>
                </a:solidFill>
                <a:highlight>
                  <a:srgbClr val="FFFFFE"/>
                </a:highlight>
                <a:latin typeface="Courier New"/>
                <a:ea typeface="Courier New"/>
                <a:cs typeface="Courier New"/>
                <a:sym typeface="Courier New"/>
              </a:rPr>
              <a:t>factorial</a:t>
            </a:r>
            <a:r>
              <a:rPr lang="en" sz="1650">
                <a:solidFill>
                  <a:schemeClr val="dk1"/>
                </a:solidFill>
                <a:highlight>
                  <a:srgbClr val="FFFFFE"/>
                </a:highlight>
                <a:latin typeface="Courier New"/>
                <a:ea typeface="Courier New"/>
                <a:cs typeface="Courier New"/>
                <a:sym typeface="Courier New"/>
              </a:rPr>
              <a:t>(n</a:t>
            </a:r>
            <a:r>
              <a:rPr lang="en" sz="1650">
                <a:solidFill>
                  <a:srgbClr val="09885A"/>
                </a:solidFill>
                <a:highlight>
                  <a:srgbClr val="FFFFFE"/>
                </a:highlight>
                <a:latin typeface="Courier New"/>
                <a:ea typeface="Courier New"/>
                <a:cs typeface="Courier New"/>
                <a:sym typeface="Courier New"/>
              </a:rPr>
              <a:t>-1</a:t>
            </a:r>
            <a:r>
              <a:rPr lang="en" sz="1650">
                <a:solidFill>
                  <a:schemeClr val="dk1"/>
                </a:solidFill>
                <a:highlight>
                  <a:srgbClr val="FFFFFE"/>
                </a:highlight>
                <a:latin typeface="Courier New"/>
                <a:ea typeface="Courier New"/>
                <a:cs typeface="Courier New"/>
                <a:sym typeface="Courier New"/>
              </a:rPr>
              <a:t>)</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6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1600"/>
              </a:spcAft>
              <a:buNone/>
            </a:pPr>
            <a:endParaRPr sz="2400"/>
          </a:p>
        </p:txBody>
      </p:sp>
      <p:pic>
        <p:nvPicPr>
          <p:cNvPr id="382" name="Google Shape;382;p54" descr="n!= n*(n-1)*(n-2)....3*2*1" title="MathEquation,#000000"/>
          <p:cNvPicPr preferRelativeResize="0"/>
          <p:nvPr/>
        </p:nvPicPr>
        <p:blipFill>
          <a:blip r:embed="rId3">
            <a:alphaModFix/>
          </a:blip>
          <a:stretch>
            <a:fillRect/>
          </a:stretch>
        </p:blipFill>
        <p:spPr>
          <a:xfrm>
            <a:off x="293900" y="1032925"/>
            <a:ext cx="5029474" cy="358350"/>
          </a:xfrm>
          <a:prstGeom prst="rect">
            <a:avLst/>
          </a:prstGeom>
          <a:noFill/>
          <a:ln>
            <a:noFill/>
          </a:ln>
        </p:spPr>
      </p:pic>
      <p:pic>
        <p:nvPicPr>
          <p:cNvPr id="383" name="Google Shape;383;p54" descr="5!= 5*4*3*2*1" title="MathEquation,#000000"/>
          <p:cNvPicPr preferRelativeResize="0"/>
          <p:nvPr/>
        </p:nvPicPr>
        <p:blipFill>
          <a:blip r:embed="rId4">
            <a:alphaModFix/>
          </a:blip>
          <a:stretch>
            <a:fillRect/>
          </a:stretch>
        </p:blipFill>
        <p:spPr>
          <a:xfrm>
            <a:off x="293900" y="1565000"/>
            <a:ext cx="2632450" cy="266525"/>
          </a:xfrm>
          <a:prstGeom prst="rect">
            <a:avLst/>
          </a:prstGeom>
          <a:noFill/>
          <a:ln>
            <a:noFill/>
          </a:ln>
        </p:spPr>
      </p:pic>
      <p:sp>
        <p:nvSpPr>
          <p:cNvPr id="384" name="Google Shape;384;p54"/>
          <p:cNvSpPr txBox="1"/>
          <p:nvPr/>
        </p:nvSpPr>
        <p:spPr>
          <a:xfrm>
            <a:off x="4988925" y="1831525"/>
            <a:ext cx="2632500" cy="572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650">
                <a:solidFill>
                  <a:srgbClr val="795E26"/>
                </a:solidFill>
                <a:highlight>
                  <a:srgbClr val="FFFFFE"/>
                </a:highlight>
                <a:latin typeface="Courier New"/>
                <a:ea typeface="Courier New"/>
                <a:cs typeface="Courier New"/>
                <a:sym typeface="Courier New"/>
              </a:rPr>
              <a:t>factorial</a:t>
            </a:r>
            <a:r>
              <a:rPr lang="en" sz="1850">
                <a:solidFill>
                  <a:schemeClr val="dk1"/>
                </a:solidFill>
                <a:highlight>
                  <a:srgbClr val="FFFFFE"/>
                </a:highlight>
                <a:latin typeface="Courier New"/>
                <a:ea typeface="Courier New"/>
                <a:cs typeface="Courier New"/>
                <a:sym typeface="Courier New"/>
              </a:rPr>
              <a:t>(</a:t>
            </a:r>
            <a:r>
              <a:rPr lang="en" sz="1850">
                <a:solidFill>
                  <a:srgbClr val="09885A"/>
                </a:solidFill>
                <a:highlight>
                  <a:srgbClr val="FFFFFE"/>
                </a:highlight>
                <a:latin typeface="Courier New"/>
                <a:ea typeface="Courier New"/>
                <a:cs typeface="Courier New"/>
                <a:sym typeface="Courier New"/>
              </a:rPr>
              <a:t>5</a:t>
            </a:r>
            <a:r>
              <a:rPr lang="en" sz="1850">
                <a:solidFill>
                  <a:schemeClr val="dk1"/>
                </a:solidFill>
                <a:highlight>
                  <a:srgbClr val="FFFFFE"/>
                </a:highlight>
                <a:latin typeface="Courier New"/>
                <a:ea typeface="Courier New"/>
                <a:cs typeface="Courier New"/>
                <a:sym typeface="Courier New"/>
              </a:rPr>
              <a:t>)</a:t>
            </a:r>
            <a:endParaRPr sz="18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200">
              <a:latin typeface="Montserrat"/>
              <a:ea typeface="Montserrat"/>
              <a:cs typeface="Montserrat"/>
              <a:sym typeface="Montserrat"/>
            </a:endParaRPr>
          </a:p>
        </p:txBody>
      </p:sp>
      <p:sp>
        <p:nvSpPr>
          <p:cNvPr id="385" name="Google Shape;385;p54"/>
          <p:cNvSpPr/>
          <p:nvPr/>
        </p:nvSpPr>
        <p:spPr>
          <a:xfrm>
            <a:off x="456725" y="2722850"/>
            <a:ext cx="1665300" cy="653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4"/>
          <p:cNvSpPr/>
          <p:nvPr/>
        </p:nvSpPr>
        <p:spPr>
          <a:xfrm>
            <a:off x="609125" y="3718025"/>
            <a:ext cx="3389100" cy="358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4"/>
          <p:cNvSpPr txBox="1"/>
          <p:nvPr/>
        </p:nvSpPr>
        <p:spPr>
          <a:xfrm>
            <a:off x="5446125" y="2364925"/>
            <a:ext cx="2632500" cy="572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650">
                <a:solidFill>
                  <a:srgbClr val="09885A"/>
                </a:solidFill>
                <a:highlight>
                  <a:srgbClr val="FFFFFE"/>
                </a:highlight>
                <a:latin typeface="Courier New"/>
                <a:ea typeface="Courier New"/>
                <a:cs typeface="Courier New"/>
                <a:sym typeface="Courier New"/>
              </a:rPr>
              <a:t>5</a:t>
            </a:r>
            <a:r>
              <a:rPr lang="en" sz="1650">
                <a:solidFill>
                  <a:schemeClr val="dk1"/>
                </a:solidFill>
                <a:highlight>
                  <a:srgbClr val="FFFFFE"/>
                </a:highlight>
                <a:latin typeface="Courier New"/>
                <a:ea typeface="Courier New"/>
                <a:cs typeface="Courier New"/>
                <a:sym typeface="Courier New"/>
              </a:rPr>
              <a:t>*</a:t>
            </a:r>
            <a:r>
              <a:rPr lang="en" sz="1650">
                <a:solidFill>
                  <a:srgbClr val="795E26"/>
                </a:solidFill>
                <a:highlight>
                  <a:srgbClr val="FFFFFE"/>
                </a:highlight>
                <a:latin typeface="Courier New"/>
                <a:ea typeface="Courier New"/>
                <a:cs typeface="Courier New"/>
                <a:sym typeface="Courier New"/>
              </a:rPr>
              <a:t>factorial</a:t>
            </a:r>
            <a:r>
              <a:rPr lang="en" sz="1650">
                <a:solidFill>
                  <a:schemeClr val="dk1"/>
                </a:solidFill>
                <a:highlight>
                  <a:srgbClr val="FFFFFE"/>
                </a:highlight>
                <a:latin typeface="Courier New"/>
                <a:ea typeface="Courier New"/>
                <a:cs typeface="Courier New"/>
                <a:sym typeface="Courier New"/>
              </a:rPr>
              <a:t>(</a:t>
            </a:r>
            <a:r>
              <a:rPr lang="en" sz="1650">
                <a:solidFill>
                  <a:srgbClr val="09885A"/>
                </a:solidFill>
                <a:highlight>
                  <a:srgbClr val="FFFFFE"/>
                </a:highlight>
                <a:latin typeface="Courier New"/>
                <a:ea typeface="Courier New"/>
                <a:cs typeface="Courier New"/>
                <a:sym typeface="Courier New"/>
              </a:rPr>
              <a:t>4</a:t>
            </a:r>
            <a:r>
              <a:rPr lang="en" sz="1650">
                <a:solidFill>
                  <a:schemeClr val="dk1"/>
                </a:solidFill>
                <a:highlight>
                  <a:srgbClr val="FFFFFE"/>
                </a:highlight>
                <a:latin typeface="Courier New"/>
                <a:ea typeface="Courier New"/>
                <a:cs typeface="Courier New"/>
                <a:sym typeface="Courier New"/>
              </a:rPr>
              <a:t>)</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250">
              <a:solidFill>
                <a:srgbClr val="795E26"/>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800">
              <a:latin typeface="Montserrat"/>
              <a:ea typeface="Montserrat"/>
              <a:cs typeface="Montserrat"/>
              <a:sym typeface="Montserrat"/>
            </a:endParaRPr>
          </a:p>
        </p:txBody>
      </p:sp>
      <p:sp>
        <p:nvSpPr>
          <p:cNvPr id="388" name="Google Shape;388;p54"/>
          <p:cNvSpPr txBox="1"/>
          <p:nvPr/>
        </p:nvSpPr>
        <p:spPr>
          <a:xfrm>
            <a:off x="5750925" y="2822125"/>
            <a:ext cx="2632500" cy="572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650">
                <a:solidFill>
                  <a:srgbClr val="09885A"/>
                </a:solidFill>
                <a:highlight>
                  <a:srgbClr val="FFFFFE"/>
                </a:highlight>
                <a:latin typeface="Courier New"/>
                <a:ea typeface="Courier New"/>
                <a:cs typeface="Courier New"/>
                <a:sym typeface="Courier New"/>
              </a:rPr>
              <a:t>5*4</a:t>
            </a:r>
            <a:r>
              <a:rPr lang="en" sz="1650">
                <a:solidFill>
                  <a:schemeClr val="dk1"/>
                </a:solidFill>
                <a:highlight>
                  <a:srgbClr val="FFFFFE"/>
                </a:highlight>
                <a:latin typeface="Courier New"/>
                <a:ea typeface="Courier New"/>
                <a:cs typeface="Courier New"/>
                <a:sym typeface="Courier New"/>
              </a:rPr>
              <a:t>*</a:t>
            </a:r>
            <a:r>
              <a:rPr lang="en" sz="1650">
                <a:solidFill>
                  <a:srgbClr val="795E26"/>
                </a:solidFill>
                <a:highlight>
                  <a:srgbClr val="FFFFFE"/>
                </a:highlight>
                <a:latin typeface="Courier New"/>
                <a:ea typeface="Courier New"/>
                <a:cs typeface="Courier New"/>
                <a:sym typeface="Courier New"/>
              </a:rPr>
              <a:t>factorial</a:t>
            </a:r>
            <a:r>
              <a:rPr lang="en" sz="1650">
                <a:solidFill>
                  <a:schemeClr val="dk1"/>
                </a:solidFill>
                <a:highlight>
                  <a:srgbClr val="FFFFFE"/>
                </a:highlight>
                <a:latin typeface="Courier New"/>
                <a:ea typeface="Courier New"/>
                <a:cs typeface="Courier New"/>
                <a:sym typeface="Courier New"/>
              </a:rPr>
              <a:t>(</a:t>
            </a:r>
            <a:r>
              <a:rPr lang="en" sz="1650">
                <a:solidFill>
                  <a:srgbClr val="09885A"/>
                </a:solidFill>
                <a:highlight>
                  <a:srgbClr val="FFFFFE"/>
                </a:highlight>
                <a:latin typeface="Courier New"/>
                <a:ea typeface="Courier New"/>
                <a:cs typeface="Courier New"/>
                <a:sym typeface="Courier New"/>
              </a:rPr>
              <a:t>3</a:t>
            </a:r>
            <a:r>
              <a:rPr lang="en" sz="1650">
                <a:solidFill>
                  <a:schemeClr val="dk1"/>
                </a:solidFill>
                <a:highlight>
                  <a:srgbClr val="FFFFFE"/>
                </a:highlight>
                <a:latin typeface="Courier New"/>
                <a:ea typeface="Courier New"/>
                <a:cs typeface="Courier New"/>
                <a:sym typeface="Courier New"/>
              </a:rPr>
              <a:t>)</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250">
              <a:solidFill>
                <a:srgbClr val="795E26"/>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800">
              <a:latin typeface="Montserrat"/>
              <a:ea typeface="Montserrat"/>
              <a:cs typeface="Montserrat"/>
              <a:sym typeface="Montserrat"/>
            </a:endParaRPr>
          </a:p>
        </p:txBody>
      </p:sp>
      <p:sp>
        <p:nvSpPr>
          <p:cNvPr id="389" name="Google Shape;389;p54"/>
          <p:cNvSpPr txBox="1"/>
          <p:nvPr/>
        </p:nvSpPr>
        <p:spPr>
          <a:xfrm>
            <a:off x="6055725" y="3279325"/>
            <a:ext cx="2632500" cy="572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650">
                <a:solidFill>
                  <a:srgbClr val="09885A"/>
                </a:solidFill>
                <a:highlight>
                  <a:srgbClr val="FFFFFE"/>
                </a:highlight>
                <a:latin typeface="Courier New"/>
                <a:ea typeface="Courier New"/>
                <a:cs typeface="Courier New"/>
                <a:sym typeface="Courier New"/>
              </a:rPr>
              <a:t>5*4*3</a:t>
            </a:r>
            <a:r>
              <a:rPr lang="en" sz="1650">
                <a:solidFill>
                  <a:schemeClr val="dk1"/>
                </a:solidFill>
                <a:highlight>
                  <a:srgbClr val="FFFFFE"/>
                </a:highlight>
                <a:latin typeface="Courier New"/>
                <a:ea typeface="Courier New"/>
                <a:cs typeface="Courier New"/>
                <a:sym typeface="Courier New"/>
              </a:rPr>
              <a:t>*</a:t>
            </a:r>
            <a:r>
              <a:rPr lang="en" sz="1650">
                <a:solidFill>
                  <a:srgbClr val="795E26"/>
                </a:solidFill>
                <a:highlight>
                  <a:srgbClr val="FFFFFE"/>
                </a:highlight>
                <a:latin typeface="Courier New"/>
                <a:ea typeface="Courier New"/>
                <a:cs typeface="Courier New"/>
                <a:sym typeface="Courier New"/>
              </a:rPr>
              <a:t>factorial</a:t>
            </a:r>
            <a:r>
              <a:rPr lang="en" sz="1650">
                <a:solidFill>
                  <a:schemeClr val="dk1"/>
                </a:solidFill>
                <a:highlight>
                  <a:srgbClr val="FFFFFE"/>
                </a:highlight>
                <a:latin typeface="Courier New"/>
                <a:ea typeface="Courier New"/>
                <a:cs typeface="Courier New"/>
                <a:sym typeface="Courier New"/>
              </a:rPr>
              <a:t>(</a:t>
            </a:r>
            <a:r>
              <a:rPr lang="en" sz="1650">
                <a:solidFill>
                  <a:srgbClr val="09885A"/>
                </a:solidFill>
                <a:highlight>
                  <a:srgbClr val="FFFFFE"/>
                </a:highlight>
                <a:latin typeface="Courier New"/>
                <a:ea typeface="Courier New"/>
                <a:cs typeface="Courier New"/>
                <a:sym typeface="Courier New"/>
              </a:rPr>
              <a:t>2</a:t>
            </a:r>
            <a:r>
              <a:rPr lang="en" sz="1650">
                <a:solidFill>
                  <a:schemeClr val="dk1"/>
                </a:solidFill>
                <a:highlight>
                  <a:srgbClr val="FFFFFE"/>
                </a:highlight>
                <a:latin typeface="Courier New"/>
                <a:ea typeface="Courier New"/>
                <a:cs typeface="Courier New"/>
                <a:sym typeface="Courier New"/>
              </a:rPr>
              <a:t>)</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250">
              <a:solidFill>
                <a:srgbClr val="795E26"/>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800">
              <a:latin typeface="Montserrat"/>
              <a:ea typeface="Montserrat"/>
              <a:cs typeface="Montserrat"/>
              <a:sym typeface="Montserrat"/>
            </a:endParaRPr>
          </a:p>
        </p:txBody>
      </p:sp>
      <p:sp>
        <p:nvSpPr>
          <p:cNvPr id="390" name="Google Shape;390;p54"/>
          <p:cNvSpPr txBox="1"/>
          <p:nvPr/>
        </p:nvSpPr>
        <p:spPr>
          <a:xfrm>
            <a:off x="6436800" y="3718025"/>
            <a:ext cx="2707200" cy="572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650">
                <a:solidFill>
                  <a:srgbClr val="09885A"/>
                </a:solidFill>
                <a:highlight>
                  <a:srgbClr val="FFFFFE"/>
                </a:highlight>
                <a:latin typeface="Courier New"/>
                <a:ea typeface="Courier New"/>
                <a:cs typeface="Courier New"/>
                <a:sym typeface="Courier New"/>
              </a:rPr>
              <a:t>5*4*3*2</a:t>
            </a:r>
            <a:r>
              <a:rPr lang="en" sz="1650">
                <a:solidFill>
                  <a:schemeClr val="dk1"/>
                </a:solidFill>
                <a:highlight>
                  <a:srgbClr val="FFFFFE"/>
                </a:highlight>
                <a:latin typeface="Courier New"/>
                <a:ea typeface="Courier New"/>
                <a:cs typeface="Courier New"/>
                <a:sym typeface="Courier New"/>
              </a:rPr>
              <a:t>*</a:t>
            </a:r>
            <a:r>
              <a:rPr lang="en" sz="1650">
                <a:solidFill>
                  <a:srgbClr val="795E26"/>
                </a:solidFill>
                <a:highlight>
                  <a:srgbClr val="FFFFFE"/>
                </a:highlight>
                <a:latin typeface="Courier New"/>
                <a:ea typeface="Courier New"/>
                <a:cs typeface="Courier New"/>
                <a:sym typeface="Courier New"/>
              </a:rPr>
              <a:t>factorial</a:t>
            </a:r>
            <a:r>
              <a:rPr lang="en" sz="1650">
                <a:solidFill>
                  <a:schemeClr val="dk1"/>
                </a:solidFill>
                <a:highlight>
                  <a:srgbClr val="FFFFFE"/>
                </a:highlight>
                <a:latin typeface="Courier New"/>
                <a:ea typeface="Courier New"/>
                <a:cs typeface="Courier New"/>
                <a:sym typeface="Courier New"/>
              </a:rPr>
              <a:t>(</a:t>
            </a:r>
            <a:r>
              <a:rPr lang="en" sz="1650">
                <a:solidFill>
                  <a:srgbClr val="09885A"/>
                </a:solidFill>
                <a:highlight>
                  <a:srgbClr val="FFFFFE"/>
                </a:highlight>
                <a:latin typeface="Courier New"/>
                <a:ea typeface="Courier New"/>
                <a:cs typeface="Courier New"/>
                <a:sym typeface="Courier New"/>
              </a:rPr>
              <a:t>1</a:t>
            </a:r>
            <a:r>
              <a:rPr lang="en" sz="1650">
                <a:solidFill>
                  <a:schemeClr val="dk1"/>
                </a:solidFill>
                <a:highlight>
                  <a:srgbClr val="FFFFFE"/>
                </a:highlight>
                <a:latin typeface="Courier New"/>
                <a:ea typeface="Courier New"/>
                <a:cs typeface="Courier New"/>
                <a:sym typeface="Courier New"/>
              </a:rPr>
              <a:t>)</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250">
              <a:solidFill>
                <a:srgbClr val="795E26"/>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800">
              <a:latin typeface="Montserrat"/>
              <a:ea typeface="Montserrat"/>
              <a:cs typeface="Montserrat"/>
              <a:sym typeface="Montserrat"/>
            </a:endParaRPr>
          </a:p>
        </p:txBody>
      </p:sp>
      <p:sp>
        <p:nvSpPr>
          <p:cNvPr id="391" name="Google Shape;391;p54"/>
          <p:cNvSpPr txBox="1"/>
          <p:nvPr/>
        </p:nvSpPr>
        <p:spPr>
          <a:xfrm>
            <a:off x="7062550" y="4193725"/>
            <a:ext cx="2307600" cy="572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650">
                <a:solidFill>
                  <a:srgbClr val="09885A"/>
                </a:solidFill>
                <a:highlight>
                  <a:srgbClr val="FFFFFE"/>
                </a:highlight>
                <a:latin typeface="Courier New"/>
                <a:ea typeface="Courier New"/>
                <a:cs typeface="Courier New"/>
                <a:sym typeface="Courier New"/>
              </a:rPr>
              <a:t>5*4*3*2</a:t>
            </a:r>
            <a:r>
              <a:rPr lang="en" sz="1650">
                <a:solidFill>
                  <a:schemeClr val="dk1"/>
                </a:solidFill>
                <a:highlight>
                  <a:srgbClr val="FFFFFE"/>
                </a:highlight>
                <a:latin typeface="Courier New"/>
                <a:ea typeface="Courier New"/>
                <a:cs typeface="Courier New"/>
                <a:sym typeface="Courier New"/>
              </a:rPr>
              <a:t>*1</a:t>
            </a:r>
            <a:endParaRPr sz="16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2250">
              <a:solidFill>
                <a:srgbClr val="795E26"/>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800">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animEffect transition="in" filter="fade">
                                      <p:cBhvr>
                                        <p:cTn id="7" dur="1000"/>
                                        <p:tgtEl>
                                          <p:spTgt spid="3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3"/>
                                        </p:tgtEl>
                                        <p:attrNameLst>
                                          <p:attrName>style.visibility</p:attrName>
                                        </p:attrNameLst>
                                      </p:cBhvr>
                                      <p:to>
                                        <p:strVal val="visible"/>
                                      </p:to>
                                    </p:set>
                                    <p:animEffect transition="in" filter="fade">
                                      <p:cBhvr>
                                        <p:cTn id="12" dur="1000"/>
                                        <p:tgtEl>
                                          <p:spTgt spid="3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1"/>
                                        </p:tgtEl>
                                        <p:attrNameLst>
                                          <p:attrName>style.visibility</p:attrName>
                                        </p:attrNameLst>
                                      </p:cBhvr>
                                      <p:to>
                                        <p:strVal val="visible"/>
                                      </p:to>
                                    </p:set>
                                    <p:animEffect transition="in" filter="fade">
                                      <p:cBhvr>
                                        <p:cTn id="17" dur="1000"/>
                                        <p:tgtEl>
                                          <p:spTgt spid="3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5"/>
                                        </p:tgtEl>
                                        <p:attrNameLst>
                                          <p:attrName>style.visibility</p:attrName>
                                        </p:attrNameLst>
                                      </p:cBhvr>
                                      <p:to>
                                        <p:strVal val="visible"/>
                                      </p:to>
                                    </p:set>
                                    <p:animEffect transition="in" filter="fade">
                                      <p:cBhvr>
                                        <p:cTn id="22" dur="1000"/>
                                        <p:tgtEl>
                                          <p:spTgt spid="38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6"/>
                                        </p:tgtEl>
                                        <p:attrNameLst>
                                          <p:attrName>style.visibility</p:attrName>
                                        </p:attrNameLst>
                                      </p:cBhvr>
                                      <p:to>
                                        <p:strVal val="visible"/>
                                      </p:to>
                                    </p:set>
                                    <p:animEffect transition="in" filter="fade">
                                      <p:cBhvr>
                                        <p:cTn id="27" dur="1000"/>
                                        <p:tgtEl>
                                          <p:spTgt spid="3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4"/>
                                        </p:tgtEl>
                                        <p:attrNameLst>
                                          <p:attrName>style.visibility</p:attrName>
                                        </p:attrNameLst>
                                      </p:cBhvr>
                                      <p:to>
                                        <p:strVal val="visible"/>
                                      </p:to>
                                    </p:set>
                                    <p:animEffect transition="in" filter="fade">
                                      <p:cBhvr>
                                        <p:cTn id="32" dur="1000"/>
                                        <p:tgtEl>
                                          <p:spTgt spid="38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7"/>
                                        </p:tgtEl>
                                        <p:attrNameLst>
                                          <p:attrName>style.visibility</p:attrName>
                                        </p:attrNameLst>
                                      </p:cBhvr>
                                      <p:to>
                                        <p:strVal val="visible"/>
                                      </p:to>
                                    </p:set>
                                    <p:animEffect transition="in" filter="fade">
                                      <p:cBhvr>
                                        <p:cTn id="37" dur="1000"/>
                                        <p:tgtEl>
                                          <p:spTgt spid="38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8"/>
                                        </p:tgtEl>
                                        <p:attrNameLst>
                                          <p:attrName>style.visibility</p:attrName>
                                        </p:attrNameLst>
                                      </p:cBhvr>
                                      <p:to>
                                        <p:strVal val="visible"/>
                                      </p:to>
                                    </p:set>
                                    <p:animEffect transition="in" filter="fade">
                                      <p:cBhvr>
                                        <p:cTn id="42" dur="1000"/>
                                        <p:tgtEl>
                                          <p:spTgt spid="38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89"/>
                                        </p:tgtEl>
                                        <p:attrNameLst>
                                          <p:attrName>style.visibility</p:attrName>
                                        </p:attrNameLst>
                                      </p:cBhvr>
                                      <p:to>
                                        <p:strVal val="visible"/>
                                      </p:to>
                                    </p:set>
                                    <p:animEffect transition="in" filter="fade">
                                      <p:cBhvr>
                                        <p:cTn id="47" dur="1000"/>
                                        <p:tgtEl>
                                          <p:spTgt spid="38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90"/>
                                        </p:tgtEl>
                                        <p:attrNameLst>
                                          <p:attrName>style.visibility</p:attrName>
                                        </p:attrNameLst>
                                      </p:cBhvr>
                                      <p:to>
                                        <p:strVal val="visible"/>
                                      </p:to>
                                    </p:set>
                                    <p:animEffect transition="in" filter="fade">
                                      <p:cBhvr>
                                        <p:cTn id="52" dur="1000"/>
                                        <p:tgtEl>
                                          <p:spTgt spid="39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1"/>
                                        </p:tgtEl>
                                        <p:attrNameLst>
                                          <p:attrName>style.visibility</p:attrName>
                                        </p:attrNameLst>
                                      </p:cBhvr>
                                      <p:to>
                                        <p:strVal val="visible"/>
                                      </p:to>
                                    </p:set>
                                    <p:animEffect transition="in" filter="fade">
                                      <p:cBhvr>
                                        <p:cTn id="57" dur="10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5"/>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Function is a </a:t>
            </a:r>
            <a:r>
              <a:rPr lang="en" sz="2000" b="1"/>
              <a:t>reusable</a:t>
            </a:r>
            <a:r>
              <a:rPr lang="en" sz="2000"/>
              <a:t> block of code that performs a </a:t>
            </a:r>
            <a:r>
              <a:rPr lang="en" sz="2000" b="1"/>
              <a:t>specific</a:t>
            </a:r>
            <a:r>
              <a:rPr lang="en" sz="2000"/>
              <a:t> task. </a:t>
            </a:r>
            <a:endParaRPr sz="2000"/>
          </a:p>
        </p:txBody>
      </p:sp>
      <p:sp>
        <p:nvSpPr>
          <p:cNvPr id="117" name="Google Shape;117;p25"/>
          <p:cNvSpPr txBox="1"/>
          <p:nvPr/>
        </p:nvSpPr>
        <p:spPr>
          <a:xfrm>
            <a:off x="311700" y="1263900"/>
            <a:ext cx="2391900" cy="17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Montserrat"/>
                <a:ea typeface="Montserrat"/>
                <a:cs typeface="Montserrat"/>
                <a:sym typeface="Montserrat"/>
              </a:rPr>
              <a:t>Task</a:t>
            </a:r>
            <a:endParaRPr sz="1600" b="1">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457200" lvl="0" indent="0" algn="l" rtl="0">
              <a:spcBef>
                <a:spcPts val="0"/>
              </a:spcBef>
              <a:spcAft>
                <a:spcPts val="0"/>
              </a:spcAft>
              <a:buNone/>
            </a:pPr>
            <a:r>
              <a:rPr lang="en">
                <a:latin typeface="Courier New"/>
                <a:ea typeface="Courier New"/>
                <a:cs typeface="Courier New"/>
                <a:sym typeface="Courier New"/>
              </a:rPr>
              <a:t>Statement 1</a:t>
            </a:r>
            <a:endParaRPr>
              <a:latin typeface="Courier New"/>
              <a:ea typeface="Courier New"/>
              <a:cs typeface="Courier New"/>
              <a:sym typeface="Courier New"/>
            </a:endParaRPr>
          </a:p>
          <a:p>
            <a:pPr marL="457200" lvl="0" indent="0" algn="l" rtl="0">
              <a:spcBef>
                <a:spcPts val="0"/>
              </a:spcBef>
              <a:spcAft>
                <a:spcPts val="0"/>
              </a:spcAft>
              <a:buNone/>
            </a:pPr>
            <a:r>
              <a:rPr lang="en">
                <a:latin typeface="Courier New"/>
                <a:ea typeface="Courier New"/>
                <a:cs typeface="Courier New"/>
                <a:sym typeface="Courier New"/>
              </a:rPr>
              <a:t>Statement 2</a:t>
            </a:r>
            <a:endParaRPr>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	...</a:t>
            </a:r>
            <a:endParaRPr>
              <a:latin typeface="Courier New"/>
              <a:ea typeface="Courier New"/>
              <a:cs typeface="Courier New"/>
              <a:sym typeface="Courier New"/>
            </a:endParaRPr>
          </a:p>
          <a:p>
            <a:pPr marL="457200" lvl="0" indent="0" algn="l" rtl="0">
              <a:spcBef>
                <a:spcPts val="0"/>
              </a:spcBef>
              <a:spcAft>
                <a:spcPts val="0"/>
              </a:spcAft>
              <a:buNone/>
            </a:pPr>
            <a:r>
              <a:rPr lang="en">
                <a:latin typeface="Courier New"/>
                <a:ea typeface="Courier New"/>
                <a:cs typeface="Courier New"/>
                <a:sym typeface="Courier New"/>
              </a:rPr>
              <a:t>Statement n-1</a:t>
            </a:r>
            <a:endParaRPr>
              <a:latin typeface="Courier New"/>
              <a:ea typeface="Courier New"/>
              <a:cs typeface="Courier New"/>
              <a:sym typeface="Courier New"/>
            </a:endParaRPr>
          </a:p>
          <a:p>
            <a:pPr marL="457200" lvl="0" indent="0" algn="l" rtl="0">
              <a:spcBef>
                <a:spcPts val="0"/>
              </a:spcBef>
              <a:spcAft>
                <a:spcPts val="0"/>
              </a:spcAft>
              <a:buNone/>
            </a:pPr>
            <a:r>
              <a:rPr lang="en">
                <a:latin typeface="Courier New"/>
                <a:ea typeface="Courier New"/>
                <a:cs typeface="Courier New"/>
                <a:sym typeface="Courier New"/>
              </a:rPr>
              <a:t>Statement n</a:t>
            </a:r>
            <a:endParaRPr>
              <a:latin typeface="Courier New"/>
              <a:ea typeface="Courier New"/>
              <a:cs typeface="Courier New"/>
              <a:sym typeface="Courier New"/>
            </a:endParaRPr>
          </a:p>
          <a:p>
            <a:pPr marL="457200" lvl="0" indent="0" algn="l" rtl="0">
              <a:spcBef>
                <a:spcPts val="0"/>
              </a:spcBef>
              <a:spcAft>
                <a:spcPts val="0"/>
              </a:spcAft>
              <a:buNone/>
            </a:pPr>
            <a:endParaRPr>
              <a:latin typeface="Montserrat"/>
              <a:ea typeface="Montserrat"/>
              <a:cs typeface="Montserrat"/>
              <a:sym typeface="Montserrat"/>
            </a:endParaRPr>
          </a:p>
        </p:txBody>
      </p:sp>
      <p:sp>
        <p:nvSpPr>
          <p:cNvPr id="118" name="Google Shape;118;p25"/>
          <p:cNvSpPr txBox="1"/>
          <p:nvPr/>
        </p:nvSpPr>
        <p:spPr>
          <a:xfrm>
            <a:off x="3017750" y="1263900"/>
            <a:ext cx="5991000" cy="144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Montserrat"/>
                <a:ea typeface="Montserrat"/>
                <a:cs typeface="Montserrat"/>
                <a:sym typeface="Montserrat"/>
              </a:rPr>
              <a:t>Addition</a:t>
            </a:r>
            <a:endParaRPr sz="1600" b="1">
              <a:latin typeface="Montserrat"/>
              <a:ea typeface="Montserrat"/>
              <a:cs typeface="Montserrat"/>
              <a:sym typeface="Montserrat"/>
            </a:endParaRPr>
          </a:p>
          <a:p>
            <a:pPr marL="0" lvl="0" indent="0" algn="l" rtl="0">
              <a:spcBef>
                <a:spcPts val="0"/>
              </a:spcBef>
              <a:spcAft>
                <a:spcPts val="0"/>
              </a:spcAft>
              <a:buNone/>
            </a:pPr>
            <a:endParaRPr sz="1600" b="1">
              <a:latin typeface="Montserrat"/>
              <a:ea typeface="Montserrat"/>
              <a:cs typeface="Montserrat"/>
              <a:sym typeface="Montserrat"/>
            </a:endParaRPr>
          </a:p>
          <a:p>
            <a:pPr marL="0" lvl="0" indent="457200" algn="l" rtl="0">
              <a:spcBef>
                <a:spcPts val="0"/>
              </a:spcBef>
              <a:spcAft>
                <a:spcPts val="0"/>
              </a:spcAft>
              <a:buNone/>
            </a:pPr>
            <a:r>
              <a:rPr lang="en" sz="1250">
                <a:solidFill>
                  <a:schemeClr val="dk1"/>
                </a:solidFill>
                <a:highlight>
                  <a:srgbClr val="FFFFFE"/>
                </a:highlight>
                <a:latin typeface="Courier New"/>
                <a:ea typeface="Courier New"/>
                <a:cs typeface="Courier New"/>
                <a:sym typeface="Courier New"/>
              </a:rPr>
              <a:t>a = </a:t>
            </a:r>
            <a:r>
              <a:rPr lang="en" sz="1250">
                <a:solidFill>
                  <a:srgbClr val="09885A"/>
                </a:solidFill>
                <a:highlight>
                  <a:srgbClr val="FFFFFE"/>
                </a:highlight>
                <a:latin typeface="Courier New"/>
                <a:ea typeface="Courier New"/>
                <a:cs typeface="Courier New"/>
                <a:sym typeface="Courier New"/>
              </a:rPr>
              <a:t>5</a:t>
            </a:r>
            <a:r>
              <a:rPr lang="en">
                <a:latin typeface="Courier New"/>
                <a:ea typeface="Courier New"/>
                <a:cs typeface="Courier New"/>
                <a:sym typeface="Courier New"/>
              </a:rPr>
              <a:t>    #</a:t>
            </a:r>
            <a:r>
              <a:rPr lang="en" sz="1300">
                <a:latin typeface="Courier New"/>
                <a:ea typeface="Courier New"/>
                <a:cs typeface="Courier New"/>
                <a:sym typeface="Courier New"/>
              </a:rPr>
              <a:t> Create integer object and assign it to a</a:t>
            </a:r>
            <a:endParaRPr sz="1300">
              <a:latin typeface="Courier New"/>
              <a:ea typeface="Courier New"/>
              <a:cs typeface="Courier New"/>
              <a:sym typeface="Courier New"/>
            </a:endParaRPr>
          </a:p>
          <a:p>
            <a:pPr marL="0" lvl="0" indent="457200" algn="l" rtl="0">
              <a:spcBef>
                <a:spcPts val="0"/>
              </a:spcBef>
              <a:spcAft>
                <a:spcPts val="0"/>
              </a:spcAft>
              <a:buNone/>
            </a:pPr>
            <a:r>
              <a:rPr lang="en" sz="1250">
                <a:solidFill>
                  <a:schemeClr val="dk1"/>
                </a:solidFill>
                <a:highlight>
                  <a:srgbClr val="FFFFFE"/>
                </a:highlight>
                <a:latin typeface="Courier New"/>
                <a:ea typeface="Courier New"/>
                <a:cs typeface="Courier New"/>
                <a:sym typeface="Courier New"/>
              </a:rPr>
              <a:t>b = </a:t>
            </a:r>
            <a:r>
              <a:rPr lang="en" sz="1250">
                <a:solidFill>
                  <a:srgbClr val="09885A"/>
                </a:solidFill>
                <a:highlight>
                  <a:srgbClr val="FFFFFE"/>
                </a:highlight>
                <a:latin typeface="Courier New"/>
                <a:ea typeface="Courier New"/>
                <a:cs typeface="Courier New"/>
                <a:sym typeface="Courier New"/>
              </a:rPr>
              <a:t>10</a:t>
            </a:r>
            <a:r>
              <a:rPr lang="en">
                <a:latin typeface="Courier New"/>
                <a:ea typeface="Courier New"/>
                <a:cs typeface="Courier New"/>
                <a:sym typeface="Courier New"/>
              </a:rPr>
              <a:t>   # </a:t>
            </a:r>
            <a:r>
              <a:rPr lang="en" sz="1300">
                <a:latin typeface="Courier New"/>
                <a:ea typeface="Courier New"/>
                <a:cs typeface="Courier New"/>
                <a:sym typeface="Courier New"/>
              </a:rPr>
              <a:t>Create integer object and assign it to b</a:t>
            </a:r>
            <a:endParaRPr sz="1300">
              <a:latin typeface="Courier New"/>
              <a:ea typeface="Courier New"/>
              <a:cs typeface="Courier New"/>
              <a:sym typeface="Courier New"/>
            </a:endParaRPr>
          </a:p>
          <a:p>
            <a:pPr marL="0" lvl="0" indent="457200" algn="l" rtl="0">
              <a:lnSpc>
                <a:spcPct val="135714"/>
              </a:lnSpc>
              <a:spcBef>
                <a:spcPts val="0"/>
              </a:spcBef>
              <a:spcAft>
                <a:spcPts val="0"/>
              </a:spcAft>
              <a:buNone/>
            </a:pPr>
            <a:r>
              <a:rPr lang="en" sz="1250">
                <a:solidFill>
                  <a:schemeClr val="dk1"/>
                </a:solidFill>
                <a:highlight>
                  <a:srgbClr val="FFFFFE"/>
                </a:highlight>
                <a:latin typeface="Courier New"/>
                <a:ea typeface="Courier New"/>
                <a:cs typeface="Courier New"/>
                <a:sym typeface="Courier New"/>
              </a:rPr>
              <a:t>C = </a:t>
            </a:r>
            <a:r>
              <a:rPr lang="en" sz="1250">
                <a:solidFill>
                  <a:srgbClr val="09885A"/>
                </a:solidFill>
                <a:highlight>
                  <a:srgbClr val="FFFFFE"/>
                </a:highlight>
                <a:latin typeface="Courier New"/>
                <a:ea typeface="Courier New"/>
                <a:cs typeface="Courier New"/>
                <a:sym typeface="Courier New"/>
              </a:rPr>
              <a:t>a</a:t>
            </a:r>
            <a:r>
              <a:rPr lang="en" sz="1250">
                <a:solidFill>
                  <a:schemeClr val="dk1"/>
                </a:solidFill>
                <a:highlight>
                  <a:srgbClr val="FFFFFE"/>
                </a:highlight>
                <a:latin typeface="Courier New"/>
                <a:ea typeface="Courier New"/>
                <a:cs typeface="Courier New"/>
                <a:sym typeface="Courier New"/>
              </a:rPr>
              <a:t>+</a:t>
            </a:r>
            <a:r>
              <a:rPr lang="en" sz="1250">
                <a:solidFill>
                  <a:srgbClr val="09885A"/>
                </a:solidFill>
                <a:highlight>
                  <a:srgbClr val="FFFFFE"/>
                </a:highlight>
                <a:latin typeface="Courier New"/>
                <a:ea typeface="Courier New"/>
                <a:cs typeface="Courier New"/>
                <a:sym typeface="Courier New"/>
              </a:rPr>
              <a:t>b   </a:t>
            </a:r>
            <a:r>
              <a:rPr lang="en">
                <a:solidFill>
                  <a:schemeClr val="dk1"/>
                </a:solidFill>
                <a:latin typeface="Courier New"/>
                <a:ea typeface="Courier New"/>
                <a:cs typeface="Courier New"/>
                <a:sym typeface="Courier New"/>
              </a:rPr>
              <a:t># </a:t>
            </a:r>
            <a:r>
              <a:rPr lang="en" sz="1300">
                <a:solidFill>
                  <a:schemeClr val="dk1"/>
                </a:solidFill>
                <a:latin typeface="Courier New"/>
                <a:ea typeface="Courier New"/>
                <a:cs typeface="Courier New"/>
                <a:sym typeface="Courier New"/>
              </a:rPr>
              <a:t>Add two object and assign result to c</a:t>
            </a:r>
            <a:endParaRPr sz="1300">
              <a:latin typeface="Courier New"/>
              <a:ea typeface="Courier New"/>
              <a:cs typeface="Courier New"/>
              <a:sym typeface="Courier New"/>
            </a:endParaRPr>
          </a:p>
          <a:p>
            <a:pPr marL="457200" lvl="0" indent="0" algn="l" rtl="0">
              <a:spcBef>
                <a:spcPts val="0"/>
              </a:spcBef>
              <a:spcAft>
                <a:spcPts val="0"/>
              </a:spcAft>
              <a:buNone/>
            </a:pPr>
            <a:endParaRPr>
              <a:latin typeface="Montserrat"/>
              <a:ea typeface="Montserrat"/>
              <a:cs typeface="Montserrat"/>
              <a:sym typeface="Montserrat"/>
            </a:endParaRPr>
          </a:p>
        </p:txBody>
      </p:sp>
      <p:sp>
        <p:nvSpPr>
          <p:cNvPr id="119" name="Google Shape;119;p25"/>
          <p:cNvSpPr txBox="1"/>
          <p:nvPr/>
        </p:nvSpPr>
        <p:spPr>
          <a:xfrm>
            <a:off x="3536150" y="3466425"/>
            <a:ext cx="5472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Montserrat"/>
                <a:ea typeface="Montserrat"/>
                <a:cs typeface="Montserrat"/>
                <a:sym typeface="Montserrat"/>
              </a:rPr>
              <a:t>What if you need to perform the addition at </a:t>
            </a:r>
            <a:r>
              <a:rPr lang="en" sz="1600" b="1">
                <a:latin typeface="Montserrat"/>
                <a:ea typeface="Montserrat"/>
                <a:cs typeface="Montserrat"/>
                <a:sym typeface="Montserrat"/>
              </a:rPr>
              <a:t>multiple parts/locations </a:t>
            </a:r>
            <a:r>
              <a:rPr lang="en" sz="1600">
                <a:latin typeface="Montserrat"/>
                <a:ea typeface="Montserrat"/>
                <a:cs typeface="Montserrat"/>
                <a:sym typeface="Montserrat"/>
              </a:rPr>
              <a:t>in your program?</a:t>
            </a:r>
            <a:endParaRPr sz="1600">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1000"/>
                                        <p:tgtEl>
                                          <p:spTgt spid="1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395"/>
        <p:cNvGrpSpPr/>
        <p:nvPr/>
      </p:nvGrpSpPr>
      <p:grpSpPr>
        <a:xfrm>
          <a:off x="0" y="0"/>
          <a:ext cx="0" cy="0"/>
          <a:chOff x="0" y="0"/>
          <a:chExt cx="0" cy="0"/>
        </a:xfrm>
      </p:grpSpPr>
      <p:sp>
        <p:nvSpPr>
          <p:cNvPr id="396" name="Google Shape;396;p55"/>
          <p:cNvSpPr txBox="1"/>
          <p:nvPr/>
        </p:nvSpPr>
        <p:spPr>
          <a:xfrm>
            <a:off x="12475" y="12475"/>
            <a:ext cx="9144000" cy="749100"/>
          </a:xfrm>
          <a:prstGeom prst="rect">
            <a:avLst/>
          </a:prstGeom>
          <a:solidFill>
            <a:srgbClr val="0B539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latin typeface="Montserrat"/>
                <a:ea typeface="Montserrat"/>
                <a:cs typeface="Montserrat"/>
                <a:sym typeface="Montserrat"/>
              </a:rPr>
              <a:t>Code Demo in Jupyter Notebook </a:t>
            </a:r>
            <a:endParaRPr sz="3500">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6"/>
          <p:cNvSpPr txBox="1">
            <a:spLocks noGrp="1"/>
          </p:cNvSpPr>
          <p:nvPr>
            <p:ph type="title"/>
          </p:nvPr>
        </p:nvSpPr>
        <p:spPr>
          <a:xfrm>
            <a:off x="540300" y="2990425"/>
            <a:ext cx="8093700" cy="167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Variable Scope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7"/>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t>Scope of a variable is the region inside which the variable is created.</a:t>
            </a:r>
            <a:endParaRPr sz="1900"/>
          </a:p>
        </p:txBody>
      </p:sp>
      <p:sp>
        <p:nvSpPr>
          <p:cNvPr id="407" name="Google Shape;407;p57"/>
          <p:cNvSpPr txBox="1"/>
          <p:nvPr/>
        </p:nvSpPr>
        <p:spPr>
          <a:xfrm>
            <a:off x="180475" y="1529225"/>
            <a:ext cx="2308200" cy="245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850">
                <a:solidFill>
                  <a:schemeClr val="dk1"/>
                </a:solidFill>
                <a:highlight>
                  <a:srgbClr val="FFFFFE"/>
                </a:highlight>
                <a:latin typeface="Courier New"/>
                <a:ea typeface="Courier New"/>
                <a:cs typeface="Courier New"/>
                <a:sym typeface="Courier New"/>
              </a:rPr>
              <a:t>x = </a:t>
            </a:r>
            <a:r>
              <a:rPr lang="en" sz="1850">
                <a:solidFill>
                  <a:srgbClr val="09885A"/>
                </a:solidFill>
                <a:highlight>
                  <a:srgbClr val="FFFFFE"/>
                </a:highlight>
                <a:latin typeface="Courier New"/>
                <a:ea typeface="Courier New"/>
                <a:cs typeface="Courier New"/>
                <a:sym typeface="Courier New"/>
              </a:rPr>
              <a:t>2</a:t>
            </a:r>
            <a:endParaRPr sz="18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a:solidFill>
                  <a:srgbClr val="0000FF"/>
                </a:solidFill>
                <a:highlight>
                  <a:srgbClr val="FFFFFE"/>
                </a:highlight>
                <a:latin typeface="Courier New"/>
                <a:ea typeface="Courier New"/>
                <a:cs typeface="Courier New"/>
                <a:sym typeface="Courier New"/>
              </a:rPr>
              <a:t>def</a:t>
            </a:r>
            <a:r>
              <a:rPr lang="en" sz="1850">
                <a:solidFill>
                  <a:schemeClr val="dk1"/>
                </a:solidFill>
                <a:highlight>
                  <a:srgbClr val="FFFFFE"/>
                </a:highlight>
                <a:latin typeface="Courier New"/>
                <a:ea typeface="Courier New"/>
                <a:cs typeface="Courier New"/>
                <a:sym typeface="Courier New"/>
              </a:rPr>
              <a:t> </a:t>
            </a:r>
            <a:r>
              <a:rPr lang="en" sz="1850">
                <a:solidFill>
                  <a:srgbClr val="795E26"/>
                </a:solidFill>
                <a:highlight>
                  <a:srgbClr val="FFFFFE"/>
                </a:highlight>
                <a:latin typeface="Courier New"/>
                <a:ea typeface="Courier New"/>
                <a:cs typeface="Courier New"/>
                <a:sym typeface="Courier New"/>
              </a:rPr>
              <a:t>double</a:t>
            </a:r>
            <a:r>
              <a:rPr lang="en" sz="1850">
                <a:solidFill>
                  <a:schemeClr val="dk1"/>
                </a:solidFill>
                <a:highlight>
                  <a:srgbClr val="FFFFFE"/>
                </a:highlight>
                <a:latin typeface="Courier New"/>
                <a:ea typeface="Courier New"/>
                <a:cs typeface="Courier New"/>
                <a:sym typeface="Courier New"/>
              </a:rPr>
              <a:t>(</a:t>
            </a:r>
            <a:r>
              <a:rPr lang="en" sz="1850">
                <a:solidFill>
                  <a:srgbClr val="001080"/>
                </a:solidFill>
                <a:highlight>
                  <a:srgbClr val="FFFFFE"/>
                </a:highlight>
                <a:latin typeface="Courier New"/>
                <a:ea typeface="Courier New"/>
                <a:cs typeface="Courier New"/>
                <a:sym typeface="Courier New"/>
              </a:rPr>
              <a:t>y</a:t>
            </a:r>
            <a:r>
              <a:rPr lang="en" sz="1850">
                <a:solidFill>
                  <a:schemeClr val="dk1"/>
                </a:solidFill>
                <a:highlight>
                  <a:srgbClr val="FFFFFE"/>
                </a:highlight>
                <a:latin typeface="Courier New"/>
                <a:ea typeface="Courier New"/>
                <a:cs typeface="Courier New"/>
                <a:sym typeface="Courier New"/>
              </a:rPr>
              <a:t>):</a:t>
            </a:r>
            <a:endParaRPr sz="18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a:solidFill>
                  <a:schemeClr val="dk1"/>
                </a:solidFill>
                <a:highlight>
                  <a:srgbClr val="FFFFFE"/>
                </a:highlight>
                <a:latin typeface="Courier New"/>
                <a:ea typeface="Courier New"/>
                <a:cs typeface="Courier New"/>
                <a:sym typeface="Courier New"/>
              </a:rPr>
              <a:t>   z = x*y</a:t>
            </a:r>
            <a:endParaRPr sz="18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a:solidFill>
                  <a:schemeClr val="dk1"/>
                </a:solidFill>
                <a:highlight>
                  <a:srgbClr val="FFFFFE"/>
                </a:highlight>
                <a:latin typeface="Courier New"/>
                <a:ea typeface="Courier New"/>
                <a:cs typeface="Courier New"/>
                <a:sym typeface="Courier New"/>
              </a:rPr>
              <a:t>   </a:t>
            </a:r>
            <a:r>
              <a:rPr lang="en" sz="1850">
                <a:solidFill>
                  <a:srgbClr val="AF00DB"/>
                </a:solidFill>
                <a:highlight>
                  <a:srgbClr val="FFFFFE"/>
                </a:highlight>
                <a:latin typeface="Courier New"/>
                <a:ea typeface="Courier New"/>
                <a:cs typeface="Courier New"/>
                <a:sym typeface="Courier New"/>
              </a:rPr>
              <a:t>return</a:t>
            </a:r>
            <a:r>
              <a:rPr lang="en" sz="1850">
                <a:solidFill>
                  <a:schemeClr val="dk1"/>
                </a:solidFill>
                <a:highlight>
                  <a:srgbClr val="FFFFFE"/>
                </a:highlight>
                <a:latin typeface="Courier New"/>
                <a:ea typeface="Courier New"/>
                <a:cs typeface="Courier New"/>
                <a:sym typeface="Courier New"/>
              </a:rPr>
              <a:t> z</a:t>
            </a:r>
            <a:endParaRPr sz="18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850">
                <a:solidFill>
                  <a:schemeClr val="dk1"/>
                </a:solidFill>
                <a:highlight>
                  <a:srgbClr val="FFFFFE"/>
                </a:highlight>
                <a:latin typeface="Courier New"/>
                <a:ea typeface="Courier New"/>
                <a:cs typeface="Courier New"/>
                <a:sym typeface="Courier New"/>
              </a:rPr>
              <a:t>double(</a:t>
            </a:r>
            <a:r>
              <a:rPr lang="en" sz="1850">
                <a:solidFill>
                  <a:srgbClr val="09885A"/>
                </a:solidFill>
                <a:highlight>
                  <a:srgbClr val="FFFFFE"/>
                </a:highlight>
                <a:latin typeface="Courier New"/>
                <a:ea typeface="Courier New"/>
                <a:cs typeface="Courier New"/>
                <a:sym typeface="Courier New"/>
              </a:rPr>
              <a:t>10</a:t>
            </a:r>
            <a:r>
              <a:rPr lang="en" sz="1850">
                <a:solidFill>
                  <a:schemeClr val="dk1"/>
                </a:solidFill>
                <a:highlight>
                  <a:srgbClr val="FFFFFE"/>
                </a:highlight>
                <a:latin typeface="Courier New"/>
                <a:ea typeface="Courier New"/>
                <a:cs typeface="Courier New"/>
                <a:sym typeface="Courier New"/>
              </a:rPr>
              <a:t>)</a:t>
            </a:r>
            <a:endParaRPr sz="18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200">
              <a:latin typeface="Montserrat"/>
              <a:ea typeface="Montserrat"/>
              <a:cs typeface="Montserrat"/>
              <a:sym typeface="Montserrat"/>
            </a:endParaRPr>
          </a:p>
        </p:txBody>
      </p:sp>
      <p:sp>
        <p:nvSpPr>
          <p:cNvPr id="408" name="Google Shape;408;p57"/>
          <p:cNvSpPr txBox="1"/>
          <p:nvPr/>
        </p:nvSpPr>
        <p:spPr>
          <a:xfrm>
            <a:off x="379950" y="1129025"/>
            <a:ext cx="202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file1.py</a:t>
            </a:r>
            <a:endParaRPr>
              <a:latin typeface="Courier New"/>
              <a:ea typeface="Courier New"/>
              <a:cs typeface="Courier New"/>
              <a:sym typeface="Courier New"/>
            </a:endParaRPr>
          </a:p>
        </p:txBody>
      </p:sp>
      <p:sp>
        <p:nvSpPr>
          <p:cNvPr id="409" name="Google Shape;409;p57"/>
          <p:cNvSpPr/>
          <p:nvPr/>
        </p:nvSpPr>
        <p:spPr>
          <a:xfrm>
            <a:off x="180475" y="1661250"/>
            <a:ext cx="325200" cy="255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7"/>
          <p:cNvSpPr/>
          <p:nvPr/>
        </p:nvSpPr>
        <p:spPr>
          <a:xfrm>
            <a:off x="790075" y="2010300"/>
            <a:ext cx="929700" cy="255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7"/>
          <p:cNvSpPr txBox="1"/>
          <p:nvPr/>
        </p:nvSpPr>
        <p:spPr>
          <a:xfrm>
            <a:off x="2310850" y="1006325"/>
            <a:ext cx="138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Montserrat"/>
                <a:ea typeface="Montserrat"/>
                <a:cs typeface="Montserrat"/>
                <a:sym typeface="Montserrat"/>
              </a:rPr>
              <a:t>Global</a:t>
            </a:r>
            <a:endParaRPr b="1">
              <a:solidFill>
                <a:srgbClr val="FF0000"/>
              </a:solidFill>
              <a:latin typeface="Montserrat"/>
              <a:ea typeface="Montserrat"/>
              <a:cs typeface="Montserrat"/>
              <a:sym typeface="Montserrat"/>
            </a:endParaRPr>
          </a:p>
        </p:txBody>
      </p:sp>
      <p:cxnSp>
        <p:nvCxnSpPr>
          <p:cNvPr id="412" name="Google Shape;412;p57"/>
          <p:cNvCxnSpPr>
            <a:stCxn id="411" idx="1"/>
            <a:endCxn id="409" idx="0"/>
          </p:cNvCxnSpPr>
          <p:nvPr/>
        </p:nvCxnSpPr>
        <p:spPr>
          <a:xfrm flipH="1">
            <a:off x="343150" y="1206425"/>
            <a:ext cx="1967700" cy="454800"/>
          </a:xfrm>
          <a:prstGeom prst="straightConnector1">
            <a:avLst/>
          </a:prstGeom>
          <a:noFill/>
          <a:ln w="9525" cap="flat" cmpd="sng">
            <a:solidFill>
              <a:srgbClr val="FF0000"/>
            </a:solidFill>
            <a:prstDash val="solid"/>
            <a:round/>
            <a:headEnd type="none" w="med" len="med"/>
            <a:tailEnd type="triangle" w="med" len="med"/>
          </a:ln>
        </p:spPr>
      </p:cxnSp>
      <p:cxnSp>
        <p:nvCxnSpPr>
          <p:cNvPr id="413" name="Google Shape;413;p57"/>
          <p:cNvCxnSpPr>
            <a:stCxn id="411" idx="1"/>
            <a:endCxn id="410" idx="0"/>
          </p:cNvCxnSpPr>
          <p:nvPr/>
        </p:nvCxnSpPr>
        <p:spPr>
          <a:xfrm flipH="1">
            <a:off x="1254850" y="1206425"/>
            <a:ext cx="1056000" cy="804000"/>
          </a:xfrm>
          <a:prstGeom prst="straightConnector1">
            <a:avLst/>
          </a:prstGeom>
          <a:noFill/>
          <a:ln w="9525" cap="flat" cmpd="sng">
            <a:solidFill>
              <a:srgbClr val="FF0000"/>
            </a:solidFill>
            <a:prstDash val="solid"/>
            <a:round/>
            <a:headEnd type="none" w="med" len="med"/>
            <a:tailEnd type="triangle" w="med" len="med"/>
          </a:ln>
        </p:spPr>
      </p:cxnSp>
      <p:sp>
        <p:nvSpPr>
          <p:cNvPr id="414" name="Google Shape;414;p57"/>
          <p:cNvSpPr/>
          <p:nvPr/>
        </p:nvSpPr>
        <p:spPr>
          <a:xfrm>
            <a:off x="637675" y="2423250"/>
            <a:ext cx="325200" cy="2556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7"/>
          <p:cNvSpPr/>
          <p:nvPr/>
        </p:nvSpPr>
        <p:spPr>
          <a:xfrm>
            <a:off x="1488200" y="2423250"/>
            <a:ext cx="325200" cy="2556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7"/>
          <p:cNvSpPr txBox="1"/>
          <p:nvPr/>
        </p:nvSpPr>
        <p:spPr>
          <a:xfrm>
            <a:off x="2539450" y="1768325"/>
            <a:ext cx="1056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FF00FF"/>
                </a:solidFill>
                <a:latin typeface="Montserrat"/>
                <a:ea typeface="Montserrat"/>
                <a:cs typeface="Montserrat"/>
                <a:sym typeface="Montserrat"/>
              </a:rPr>
              <a:t>Local</a:t>
            </a:r>
            <a:endParaRPr sz="1500" b="1">
              <a:solidFill>
                <a:srgbClr val="FF00FF"/>
              </a:solidFill>
              <a:latin typeface="Montserrat"/>
              <a:ea typeface="Montserrat"/>
              <a:cs typeface="Montserrat"/>
              <a:sym typeface="Montserrat"/>
            </a:endParaRPr>
          </a:p>
        </p:txBody>
      </p:sp>
      <p:cxnSp>
        <p:nvCxnSpPr>
          <p:cNvPr id="417" name="Google Shape;417;p57"/>
          <p:cNvCxnSpPr>
            <a:stCxn id="416" idx="1"/>
            <a:endCxn id="414" idx="0"/>
          </p:cNvCxnSpPr>
          <p:nvPr/>
        </p:nvCxnSpPr>
        <p:spPr>
          <a:xfrm flipH="1">
            <a:off x="800350" y="1976075"/>
            <a:ext cx="1739100" cy="447300"/>
          </a:xfrm>
          <a:prstGeom prst="straightConnector1">
            <a:avLst/>
          </a:prstGeom>
          <a:noFill/>
          <a:ln w="9525" cap="flat" cmpd="sng">
            <a:solidFill>
              <a:srgbClr val="FF00FF"/>
            </a:solidFill>
            <a:prstDash val="solid"/>
            <a:round/>
            <a:headEnd type="none" w="med" len="med"/>
            <a:tailEnd type="triangle" w="med" len="med"/>
          </a:ln>
        </p:spPr>
      </p:cxnSp>
      <p:cxnSp>
        <p:nvCxnSpPr>
          <p:cNvPr id="418" name="Google Shape;418;p57"/>
          <p:cNvCxnSpPr>
            <a:stCxn id="416" idx="1"/>
            <a:endCxn id="415" idx="0"/>
          </p:cNvCxnSpPr>
          <p:nvPr/>
        </p:nvCxnSpPr>
        <p:spPr>
          <a:xfrm flipH="1">
            <a:off x="1650850" y="1976075"/>
            <a:ext cx="888600" cy="447300"/>
          </a:xfrm>
          <a:prstGeom prst="straightConnector1">
            <a:avLst/>
          </a:prstGeom>
          <a:noFill/>
          <a:ln w="9525" cap="flat" cmpd="sng">
            <a:solidFill>
              <a:srgbClr val="FF00FF"/>
            </a:solidFill>
            <a:prstDash val="solid"/>
            <a:round/>
            <a:headEnd type="none" w="med" len="med"/>
            <a:tailEnd type="triangle" w="med" len="med"/>
          </a:ln>
        </p:spPr>
      </p:cxnSp>
      <p:sp>
        <p:nvSpPr>
          <p:cNvPr id="419" name="Google Shape;419;p57"/>
          <p:cNvSpPr/>
          <p:nvPr/>
        </p:nvSpPr>
        <p:spPr>
          <a:xfrm>
            <a:off x="4969425" y="1082525"/>
            <a:ext cx="3732300" cy="36591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7"/>
          <p:cNvSpPr/>
          <p:nvPr/>
        </p:nvSpPr>
        <p:spPr>
          <a:xfrm>
            <a:off x="5590600" y="1819500"/>
            <a:ext cx="2843400" cy="2709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7"/>
          <p:cNvSpPr/>
          <p:nvPr/>
        </p:nvSpPr>
        <p:spPr>
          <a:xfrm>
            <a:off x="6140100" y="2412425"/>
            <a:ext cx="2159100" cy="20571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7"/>
          <p:cNvSpPr/>
          <p:nvPr/>
        </p:nvSpPr>
        <p:spPr>
          <a:xfrm>
            <a:off x="6794400" y="3051150"/>
            <a:ext cx="1389600" cy="13239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7"/>
          <p:cNvSpPr txBox="1"/>
          <p:nvPr/>
        </p:nvSpPr>
        <p:spPr>
          <a:xfrm>
            <a:off x="5176750" y="1161150"/>
            <a:ext cx="215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Built-in(python)</a:t>
            </a:r>
            <a:endParaRPr>
              <a:latin typeface="Courier New"/>
              <a:ea typeface="Courier New"/>
              <a:cs typeface="Courier New"/>
              <a:sym typeface="Courier New"/>
            </a:endParaRPr>
          </a:p>
        </p:txBody>
      </p:sp>
      <p:sp>
        <p:nvSpPr>
          <p:cNvPr id="424" name="Google Shape;424;p57"/>
          <p:cNvSpPr txBox="1"/>
          <p:nvPr/>
        </p:nvSpPr>
        <p:spPr>
          <a:xfrm>
            <a:off x="5786350" y="1846950"/>
            <a:ext cx="173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Global(module)</a:t>
            </a:r>
            <a:endParaRPr>
              <a:latin typeface="Courier New"/>
              <a:ea typeface="Courier New"/>
              <a:cs typeface="Courier New"/>
              <a:sym typeface="Courier New"/>
            </a:endParaRPr>
          </a:p>
        </p:txBody>
      </p:sp>
      <p:sp>
        <p:nvSpPr>
          <p:cNvPr id="425" name="Google Shape;425;p57"/>
          <p:cNvSpPr txBox="1"/>
          <p:nvPr/>
        </p:nvSpPr>
        <p:spPr>
          <a:xfrm>
            <a:off x="6080200" y="2449175"/>
            <a:ext cx="24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Enclosing function</a:t>
            </a:r>
            <a:endParaRPr>
              <a:latin typeface="Courier New"/>
              <a:ea typeface="Courier New"/>
              <a:cs typeface="Courier New"/>
              <a:sym typeface="Courier New"/>
            </a:endParaRPr>
          </a:p>
        </p:txBody>
      </p:sp>
      <p:sp>
        <p:nvSpPr>
          <p:cNvPr id="426" name="Google Shape;426;p57"/>
          <p:cNvSpPr txBox="1"/>
          <p:nvPr/>
        </p:nvSpPr>
        <p:spPr>
          <a:xfrm>
            <a:off x="6754800" y="3051400"/>
            <a:ext cx="142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Local(func)</a:t>
            </a:r>
            <a:endParaRPr>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1000"/>
                                        <p:tgtEl>
                                          <p:spTgt spid="407"/>
                                        </p:tgtEl>
                                      </p:cBhvr>
                                    </p:animEffect>
                                  </p:childTnLst>
                                </p:cTn>
                              </p:par>
                              <p:par>
                                <p:cTn id="8" presetID="10" presetClass="entr" presetSubtype="0" fill="hold" nodeType="withEffect">
                                  <p:stCondLst>
                                    <p:cond delay="0"/>
                                  </p:stCondLst>
                                  <p:childTnLst>
                                    <p:set>
                                      <p:cBhvr>
                                        <p:cTn id="9" dur="1" fill="hold">
                                          <p:stCondLst>
                                            <p:cond delay="0"/>
                                          </p:stCondLst>
                                        </p:cTn>
                                        <p:tgtEl>
                                          <p:spTgt spid="408"/>
                                        </p:tgtEl>
                                        <p:attrNameLst>
                                          <p:attrName>style.visibility</p:attrName>
                                        </p:attrNameLst>
                                      </p:cBhvr>
                                      <p:to>
                                        <p:strVal val="visible"/>
                                      </p:to>
                                    </p:set>
                                    <p:animEffect transition="in" filter="fade">
                                      <p:cBhvr>
                                        <p:cTn id="10" dur="1000"/>
                                        <p:tgtEl>
                                          <p:spTgt spid="40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
                                        </p:tgtEl>
                                        <p:attrNameLst>
                                          <p:attrName>style.visibility</p:attrName>
                                        </p:attrNameLst>
                                      </p:cBhvr>
                                      <p:to>
                                        <p:strVal val="visible"/>
                                      </p:to>
                                    </p:set>
                                    <p:animEffect transition="in" filter="fade">
                                      <p:cBhvr>
                                        <p:cTn id="15" dur="1000"/>
                                        <p:tgtEl>
                                          <p:spTgt spid="409"/>
                                        </p:tgtEl>
                                      </p:cBhvr>
                                    </p:animEffect>
                                  </p:childTnLst>
                                </p:cTn>
                              </p:par>
                              <p:par>
                                <p:cTn id="16" presetID="10" presetClass="entr" presetSubtype="0" fill="hold" nodeType="withEffect">
                                  <p:stCondLst>
                                    <p:cond delay="0"/>
                                  </p:stCondLst>
                                  <p:childTnLst>
                                    <p:set>
                                      <p:cBhvr>
                                        <p:cTn id="17" dur="1" fill="hold">
                                          <p:stCondLst>
                                            <p:cond delay="0"/>
                                          </p:stCondLst>
                                        </p:cTn>
                                        <p:tgtEl>
                                          <p:spTgt spid="410"/>
                                        </p:tgtEl>
                                        <p:attrNameLst>
                                          <p:attrName>style.visibility</p:attrName>
                                        </p:attrNameLst>
                                      </p:cBhvr>
                                      <p:to>
                                        <p:strVal val="visible"/>
                                      </p:to>
                                    </p:set>
                                    <p:animEffect transition="in" filter="fade">
                                      <p:cBhvr>
                                        <p:cTn id="18" dur="1000"/>
                                        <p:tgtEl>
                                          <p:spTgt spid="4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2"/>
                                        </p:tgtEl>
                                        <p:attrNameLst>
                                          <p:attrName>style.visibility</p:attrName>
                                        </p:attrNameLst>
                                      </p:cBhvr>
                                      <p:to>
                                        <p:strVal val="visible"/>
                                      </p:to>
                                    </p:set>
                                    <p:animEffect transition="in" filter="fade">
                                      <p:cBhvr>
                                        <p:cTn id="23" dur="1000"/>
                                        <p:tgtEl>
                                          <p:spTgt spid="412"/>
                                        </p:tgtEl>
                                      </p:cBhvr>
                                    </p:animEffect>
                                  </p:childTnLst>
                                </p:cTn>
                              </p:par>
                              <p:par>
                                <p:cTn id="24" presetID="10" presetClass="entr" presetSubtype="0" fill="hold" nodeType="withEffect">
                                  <p:stCondLst>
                                    <p:cond delay="0"/>
                                  </p:stCondLst>
                                  <p:childTnLst>
                                    <p:set>
                                      <p:cBhvr>
                                        <p:cTn id="25" dur="1" fill="hold">
                                          <p:stCondLst>
                                            <p:cond delay="0"/>
                                          </p:stCondLst>
                                        </p:cTn>
                                        <p:tgtEl>
                                          <p:spTgt spid="413"/>
                                        </p:tgtEl>
                                        <p:attrNameLst>
                                          <p:attrName>style.visibility</p:attrName>
                                        </p:attrNameLst>
                                      </p:cBhvr>
                                      <p:to>
                                        <p:strVal val="visible"/>
                                      </p:to>
                                    </p:set>
                                    <p:animEffect transition="in" filter="fade">
                                      <p:cBhvr>
                                        <p:cTn id="26" dur="1000"/>
                                        <p:tgtEl>
                                          <p:spTgt spid="413"/>
                                        </p:tgtEl>
                                      </p:cBhvr>
                                    </p:animEffect>
                                  </p:childTnLst>
                                </p:cTn>
                              </p:par>
                              <p:par>
                                <p:cTn id="27" presetID="10" presetClass="entr" presetSubtype="0" fill="hold" nodeType="withEffect">
                                  <p:stCondLst>
                                    <p:cond delay="0"/>
                                  </p:stCondLst>
                                  <p:childTnLst>
                                    <p:set>
                                      <p:cBhvr>
                                        <p:cTn id="28" dur="1" fill="hold">
                                          <p:stCondLst>
                                            <p:cond delay="0"/>
                                          </p:stCondLst>
                                        </p:cTn>
                                        <p:tgtEl>
                                          <p:spTgt spid="411"/>
                                        </p:tgtEl>
                                        <p:attrNameLst>
                                          <p:attrName>style.visibility</p:attrName>
                                        </p:attrNameLst>
                                      </p:cBhvr>
                                      <p:to>
                                        <p:strVal val="visible"/>
                                      </p:to>
                                    </p:set>
                                    <p:animEffect transition="in" filter="fade">
                                      <p:cBhvr>
                                        <p:cTn id="29" dur="1000"/>
                                        <p:tgtEl>
                                          <p:spTgt spid="4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14"/>
                                        </p:tgtEl>
                                        <p:attrNameLst>
                                          <p:attrName>style.visibility</p:attrName>
                                        </p:attrNameLst>
                                      </p:cBhvr>
                                      <p:to>
                                        <p:strVal val="visible"/>
                                      </p:to>
                                    </p:set>
                                    <p:animEffect transition="in" filter="fade">
                                      <p:cBhvr>
                                        <p:cTn id="34" dur="1000"/>
                                        <p:tgtEl>
                                          <p:spTgt spid="414"/>
                                        </p:tgtEl>
                                      </p:cBhvr>
                                    </p:animEffect>
                                  </p:childTnLst>
                                </p:cTn>
                              </p:par>
                              <p:par>
                                <p:cTn id="35" presetID="10" presetClass="entr" presetSubtype="0" fill="hold" nodeType="withEffect">
                                  <p:stCondLst>
                                    <p:cond delay="0"/>
                                  </p:stCondLst>
                                  <p:childTnLst>
                                    <p:set>
                                      <p:cBhvr>
                                        <p:cTn id="36" dur="1" fill="hold">
                                          <p:stCondLst>
                                            <p:cond delay="0"/>
                                          </p:stCondLst>
                                        </p:cTn>
                                        <p:tgtEl>
                                          <p:spTgt spid="415"/>
                                        </p:tgtEl>
                                        <p:attrNameLst>
                                          <p:attrName>style.visibility</p:attrName>
                                        </p:attrNameLst>
                                      </p:cBhvr>
                                      <p:to>
                                        <p:strVal val="visible"/>
                                      </p:to>
                                    </p:set>
                                    <p:animEffect transition="in" filter="fade">
                                      <p:cBhvr>
                                        <p:cTn id="37" dur="1000"/>
                                        <p:tgtEl>
                                          <p:spTgt spid="4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7"/>
                                        </p:tgtEl>
                                        <p:attrNameLst>
                                          <p:attrName>style.visibility</p:attrName>
                                        </p:attrNameLst>
                                      </p:cBhvr>
                                      <p:to>
                                        <p:strVal val="visible"/>
                                      </p:to>
                                    </p:set>
                                    <p:animEffect transition="in" filter="fade">
                                      <p:cBhvr>
                                        <p:cTn id="42" dur="1000"/>
                                        <p:tgtEl>
                                          <p:spTgt spid="417"/>
                                        </p:tgtEl>
                                      </p:cBhvr>
                                    </p:animEffect>
                                  </p:childTnLst>
                                </p:cTn>
                              </p:par>
                              <p:par>
                                <p:cTn id="43" presetID="10" presetClass="entr" presetSubtype="0" fill="hold" nodeType="withEffect">
                                  <p:stCondLst>
                                    <p:cond delay="0"/>
                                  </p:stCondLst>
                                  <p:childTnLst>
                                    <p:set>
                                      <p:cBhvr>
                                        <p:cTn id="44" dur="1" fill="hold">
                                          <p:stCondLst>
                                            <p:cond delay="0"/>
                                          </p:stCondLst>
                                        </p:cTn>
                                        <p:tgtEl>
                                          <p:spTgt spid="418"/>
                                        </p:tgtEl>
                                        <p:attrNameLst>
                                          <p:attrName>style.visibility</p:attrName>
                                        </p:attrNameLst>
                                      </p:cBhvr>
                                      <p:to>
                                        <p:strVal val="visible"/>
                                      </p:to>
                                    </p:set>
                                    <p:animEffect transition="in" filter="fade">
                                      <p:cBhvr>
                                        <p:cTn id="45" dur="1000"/>
                                        <p:tgtEl>
                                          <p:spTgt spid="418"/>
                                        </p:tgtEl>
                                      </p:cBhvr>
                                    </p:animEffect>
                                  </p:childTnLst>
                                </p:cTn>
                              </p:par>
                              <p:par>
                                <p:cTn id="46" presetID="10" presetClass="entr" presetSubtype="0" fill="hold" nodeType="withEffect">
                                  <p:stCondLst>
                                    <p:cond delay="0"/>
                                  </p:stCondLst>
                                  <p:childTnLst>
                                    <p:set>
                                      <p:cBhvr>
                                        <p:cTn id="47" dur="1" fill="hold">
                                          <p:stCondLst>
                                            <p:cond delay="0"/>
                                          </p:stCondLst>
                                        </p:cTn>
                                        <p:tgtEl>
                                          <p:spTgt spid="416"/>
                                        </p:tgtEl>
                                        <p:attrNameLst>
                                          <p:attrName>style.visibility</p:attrName>
                                        </p:attrNameLst>
                                      </p:cBhvr>
                                      <p:to>
                                        <p:strVal val="visible"/>
                                      </p:to>
                                    </p:set>
                                    <p:animEffect transition="in" filter="fade">
                                      <p:cBhvr>
                                        <p:cTn id="48" dur="1000"/>
                                        <p:tgtEl>
                                          <p:spTgt spid="4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19"/>
                                        </p:tgtEl>
                                        <p:attrNameLst>
                                          <p:attrName>style.visibility</p:attrName>
                                        </p:attrNameLst>
                                      </p:cBhvr>
                                      <p:to>
                                        <p:strVal val="visible"/>
                                      </p:to>
                                    </p:set>
                                    <p:animEffect transition="in" filter="fade">
                                      <p:cBhvr>
                                        <p:cTn id="53" dur="1000"/>
                                        <p:tgtEl>
                                          <p:spTgt spid="419"/>
                                        </p:tgtEl>
                                      </p:cBhvr>
                                    </p:animEffect>
                                  </p:childTnLst>
                                </p:cTn>
                              </p:par>
                              <p:par>
                                <p:cTn id="54" presetID="10" presetClass="entr" presetSubtype="0" fill="hold" nodeType="withEffect">
                                  <p:stCondLst>
                                    <p:cond delay="0"/>
                                  </p:stCondLst>
                                  <p:childTnLst>
                                    <p:set>
                                      <p:cBhvr>
                                        <p:cTn id="55" dur="1" fill="hold">
                                          <p:stCondLst>
                                            <p:cond delay="0"/>
                                          </p:stCondLst>
                                        </p:cTn>
                                        <p:tgtEl>
                                          <p:spTgt spid="420"/>
                                        </p:tgtEl>
                                        <p:attrNameLst>
                                          <p:attrName>style.visibility</p:attrName>
                                        </p:attrNameLst>
                                      </p:cBhvr>
                                      <p:to>
                                        <p:strVal val="visible"/>
                                      </p:to>
                                    </p:set>
                                    <p:animEffect transition="in" filter="fade">
                                      <p:cBhvr>
                                        <p:cTn id="56" dur="1000"/>
                                        <p:tgtEl>
                                          <p:spTgt spid="420"/>
                                        </p:tgtEl>
                                      </p:cBhvr>
                                    </p:animEffect>
                                  </p:childTnLst>
                                </p:cTn>
                              </p:par>
                              <p:par>
                                <p:cTn id="57" presetID="10" presetClass="entr" presetSubtype="0" fill="hold" nodeType="withEffect">
                                  <p:stCondLst>
                                    <p:cond delay="0"/>
                                  </p:stCondLst>
                                  <p:childTnLst>
                                    <p:set>
                                      <p:cBhvr>
                                        <p:cTn id="58" dur="1" fill="hold">
                                          <p:stCondLst>
                                            <p:cond delay="0"/>
                                          </p:stCondLst>
                                        </p:cTn>
                                        <p:tgtEl>
                                          <p:spTgt spid="421"/>
                                        </p:tgtEl>
                                        <p:attrNameLst>
                                          <p:attrName>style.visibility</p:attrName>
                                        </p:attrNameLst>
                                      </p:cBhvr>
                                      <p:to>
                                        <p:strVal val="visible"/>
                                      </p:to>
                                    </p:set>
                                    <p:animEffect transition="in" filter="fade">
                                      <p:cBhvr>
                                        <p:cTn id="59" dur="1000"/>
                                        <p:tgtEl>
                                          <p:spTgt spid="421"/>
                                        </p:tgtEl>
                                      </p:cBhvr>
                                    </p:animEffect>
                                  </p:childTnLst>
                                </p:cTn>
                              </p:par>
                              <p:par>
                                <p:cTn id="60" presetID="10" presetClass="entr" presetSubtype="0" fill="hold" nodeType="withEffect">
                                  <p:stCondLst>
                                    <p:cond delay="0"/>
                                  </p:stCondLst>
                                  <p:childTnLst>
                                    <p:set>
                                      <p:cBhvr>
                                        <p:cTn id="61" dur="1" fill="hold">
                                          <p:stCondLst>
                                            <p:cond delay="0"/>
                                          </p:stCondLst>
                                        </p:cTn>
                                        <p:tgtEl>
                                          <p:spTgt spid="422"/>
                                        </p:tgtEl>
                                        <p:attrNameLst>
                                          <p:attrName>style.visibility</p:attrName>
                                        </p:attrNameLst>
                                      </p:cBhvr>
                                      <p:to>
                                        <p:strVal val="visible"/>
                                      </p:to>
                                    </p:set>
                                    <p:animEffect transition="in" filter="fade">
                                      <p:cBhvr>
                                        <p:cTn id="62" dur="1000"/>
                                        <p:tgtEl>
                                          <p:spTgt spid="422"/>
                                        </p:tgtEl>
                                      </p:cBhvr>
                                    </p:animEffect>
                                  </p:childTnLst>
                                </p:cTn>
                              </p:par>
                              <p:par>
                                <p:cTn id="63" presetID="10" presetClass="entr" presetSubtype="0" fill="hold" nodeType="withEffect">
                                  <p:stCondLst>
                                    <p:cond delay="0"/>
                                  </p:stCondLst>
                                  <p:childTnLst>
                                    <p:set>
                                      <p:cBhvr>
                                        <p:cTn id="64" dur="1" fill="hold">
                                          <p:stCondLst>
                                            <p:cond delay="0"/>
                                          </p:stCondLst>
                                        </p:cTn>
                                        <p:tgtEl>
                                          <p:spTgt spid="423"/>
                                        </p:tgtEl>
                                        <p:attrNameLst>
                                          <p:attrName>style.visibility</p:attrName>
                                        </p:attrNameLst>
                                      </p:cBhvr>
                                      <p:to>
                                        <p:strVal val="visible"/>
                                      </p:to>
                                    </p:set>
                                    <p:animEffect transition="in" filter="fade">
                                      <p:cBhvr>
                                        <p:cTn id="65" dur="1000"/>
                                        <p:tgtEl>
                                          <p:spTgt spid="423"/>
                                        </p:tgtEl>
                                      </p:cBhvr>
                                    </p:animEffect>
                                  </p:childTnLst>
                                </p:cTn>
                              </p:par>
                              <p:par>
                                <p:cTn id="66" presetID="10" presetClass="entr" presetSubtype="0" fill="hold" nodeType="withEffect">
                                  <p:stCondLst>
                                    <p:cond delay="0"/>
                                  </p:stCondLst>
                                  <p:childTnLst>
                                    <p:set>
                                      <p:cBhvr>
                                        <p:cTn id="67" dur="1" fill="hold">
                                          <p:stCondLst>
                                            <p:cond delay="0"/>
                                          </p:stCondLst>
                                        </p:cTn>
                                        <p:tgtEl>
                                          <p:spTgt spid="424"/>
                                        </p:tgtEl>
                                        <p:attrNameLst>
                                          <p:attrName>style.visibility</p:attrName>
                                        </p:attrNameLst>
                                      </p:cBhvr>
                                      <p:to>
                                        <p:strVal val="visible"/>
                                      </p:to>
                                    </p:set>
                                    <p:animEffect transition="in" filter="fade">
                                      <p:cBhvr>
                                        <p:cTn id="68" dur="1000"/>
                                        <p:tgtEl>
                                          <p:spTgt spid="424"/>
                                        </p:tgtEl>
                                      </p:cBhvr>
                                    </p:animEffect>
                                  </p:childTnLst>
                                </p:cTn>
                              </p:par>
                              <p:par>
                                <p:cTn id="69" presetID="10" presetClass="entr" presetSubtype="0" fill="hold" nodeType="withEffect">
                                  <p:stCondLst>
                                    <p:cond delay="0"/>
                                  </p:stCondLst>
                                  <p:childTnLst>
                                    <p:set>
                                      <p:cBhvr>
                                        <p:cTn id="70" dur="1" fill="hold">
                                          <p:stCondLst>
                                            <p:cond delay="0"/>
                                          </p:stCondLst>
                                        </p:cTn>
                                        <p:tgtEl>
                                          <p:spTgt spid="425"/>
                                        </p:tgtEl>
                                        <p:attrNameLst>
                                          <p:attrName>style.visibility</p:attrName>
                                        </p:attrNameLst>
                                      </p:cBhvr>
                                      <p:to>
                                        <p:strVal val="visible"/>
                                      </p:to>
                                    </p:set>
                                    <p:animEffect transition="in" filter="fade">
                                      <p:cBhvr>
                                        <p:cTn id="71" dur="1000"/>
                                        <p:tgtEl>
                                          <p:spTgt spid="425"/>
                                        </p:tgtEl>
                                      </p:cBhvr>
                                    </p:animEffect>
                                  </p:childTnLst>
                                </p:cTn>
                              </p:par>
                              <p:par>
                                <p:cTn id="72" presetID="10" presetClass="entr" presetSubtype="0" fill="hold" nodeType="withEffect">
                                  <p:stCondLst>
                                    <p:cond delay="0"/>
                                  </p:stCondLst>
                                  <p:childTnLst>
                                    <p:set>
                                      <p:cBhvr>
                                        <p:cTn id="73" dur="1" fill="hold">
                                          <p:stCondLst>
                                            <p:cond delay="0"/>
                                          </p:stCondLst>
                                        </p:cTn>
                                        <p:tgtEl>
                                          <p:spTgt spid="426"/>
                                        </p:tgtEl>
                                        <p:attrNameLst>
                                          <p:attrName>style.visibility</p:attrName>
                                        </p:attrNameLst>
                                      </p:cBhvr>
                                      <p:to>
                                        <p:strVal val="visible"/>
                                      </p:to>
                                    </p:set>
                                    <p:animEffect transition="in" filter="fade">
                                      <p:cBhvr>
                                        <p:cTn id="74" dur="1000"/>
                                        <p:tgtEl>
                                          <p:spTgt spid="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430"/>
        <p:cNvGrpSpPr/>
        <p:nvPr/>
      </p:nvGrpSpPr>
      <p:grpSpPr>
        <a:xfrm>
          <a:off x="0" y="0"/>
          <a:ext cx="0" cy="0"/>
          <a:chOff x="0" y="0"/>
          <a:chExt cx="0" cy="0"/>
        </a:xfrm>
      </p:grpSpPr>
      <p:sp>
        <p:nvSpPr>
          <p:cNvPr id="431" name="Google Shape;431;p58"/>
          <p:cNvSpPr txBox="1"/>
          <p:nvPr/>
        </p:nvSpPr>
        <p:spPr>
          <a:xfrm>
            <a:off x="12475" y="12475"/>
            <a:ext cx="9144000" cy="749100"/>
          </a:xfrm>
          <a:prstGeom prst="rect">
            <a:avLst/>
          </a:prstGeom>
          <a:solidFill>
            <a:srgbClr val="0B539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latin typeface="Montserrat"/>
                <a:ea typeface="Montserrat"/>
                <a:cs typeface="Montserrat"/>
                <a:sym typeface="Montserrat"/>
              </a:rPr>
              <a:t>Code Demo in Jupyter Notebook </a:t>
            </a:r>
            <a:endParaRPr sz="3500">
              <a:solidFill>
                <a:srgbClr val="FFFFFF"/>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9"/>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Name Resolution: LEGB and </a:t>
            </a:r>
            <a:r>
              <a:rPr lang="en">
                <a:latin typeface="Courier New"/>
                <a:ea typeface="Courier New"/>
                <a:cs typeface="Courier New"/>
                <a:sym typeface="Courier New"/>
              </a:rPr>
              <a:t>global</a:t>
            </a:r>
            <a:endParaRPr>
              <a:latin typeface="Courier New"/>
              <a:ea typeface="Courier New"/>
              <a:cs typeface="Courier New"/>
              <a:sym typeface="Courier New"/>
            </a:endParaRPr>
          </a:p>
        </p:txBody>
      </p:sp>
      <p:sp>
        <p:nvSpPr>
          <p:cNvPr id="437" name="Google Shape;437;p59"/>
          <p:cNvSpPr/>
          <p:nvPr/>
        </p:nvSpPr>
        <p:spPr>
          <a:xfrm>
            <a:off x="2226225" y="1387325"/>
            <a:ext cx="3732300" cy="36591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9"/>
          <p:cNvSpPr/>
          <p:nvPr/>
        </p:nvSpPr>
        <p:spPr>
          <a:xfrm>
            <a:off x="2847400" y="2124300"/>
            <a:ext cx="2843400" cy="2709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9"/>
          <p:cNvSpPr/>
          <p:nvPr/>
        </p:nvSpPr>
        <p:spPr>
          <a:xfrm>
            <a:off x="3396900" y="2717225"/>
            <a:ext cx="2159100" cy="20571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9"/>
          <p:cNvSpPr/>
          <p:nvPr/>
        </p:nvSpPr>
        <p:spPr>
          <a:xfrm>
            <a:off x="4051200" y="3355950"/>
            <a:ext cx="1389600" cy="1323900"/>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9"/>
          <p:cNvSpPr txBox="1"/>
          <p:nvPr/>
        </p:nvSpPr>
        <p:spPr>
          <a:xfrm>
            <a:off x="2433550" y="1465950"/>
            <a:ext cx="215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Built-in(python)</a:t>
            </a:r>
            <a:endParaRPr>
              <a:latin typeface="Courier New"/>
              <a:ea typeface="Courier New"/>
              <a:cs typeface="Courier New"/>
              <a:sym typeface="Courier New"/>
            </a:endParaRPr>
          </a:p>
        </p:txBody>
      </p:sp>
      <p:sp>
        <p:nvSpPr>
          <p:cNvPr id="442" name="Google Shape;442;p59"/>
          <p:cNvSpPr txBox="1"/>
          <p:nvPr/>
        </p:nvSpPr>
        <p:spPr>
          <a:xfrm>
            <a:off x="3043150" y="2151750"/>
            <a:ext cx="173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Global(module)</a:t>
            </a:r>
            <a:endParaRPr>
              <a:latin typeface="Courier New"/>
              <a:ea typeface="Courier New"/>
              <a:cs typeface="Courier New"/>
              <a:sym typeface="Courier New"/>
            </a:endParaRPr>
          </a:p>
        </p:txBody>
      </p:sp>
      <p:sp>
        <p:nvSpPr>
          <p:cNvPr id="443" name="Google Shape;443;p59"/>
          <p:cNvSpPr txBox="1"/>
          <p:nvPr/>
        </p:nvSpPr>
        <p:spPr>
          <a:xfrm>
            <a:off x="3337000" y="2753975"/>
            <a:ext cx="24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Enclosing function</a:t>
            </a:r>
            <a:endParaRPr>
              <a:latin typeface="Courier New"/>
              <a:ea typeface="Courier New"/>
              <a:cs typeface="Courier New"/>
              <a:sym typeface="Courier New"/>
            </a:endParaRPr>
          </a:p>
        </p:txBody>
      </p:sp>
      <p:sp>
        <p:nvSpPr>
          <p:cNvPr id="444" name="Google Shape;444;p59"/>
          <p:cNvSpPr txBox="1"/>
          <p:nvPr/>
        </p:nvSpPr>
        <p:spPr>
          <a:xfrm>
            <a:off x="4011600" y="3356200"/>
            <a:ext cx="142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ourier New"/>
                <a:ea typeface="Courier New"/>
                <a:cs typeface="Courier New"/>
                <a:sym typeface="Courier New"/>
              </a:rPr>
              <a:t>Local(func)</a:t>
            </a:r>
            <a:endParaRPr>
              <a:latin typeface="Courier New"/>
              <a:ea typeface="Courier New"/>
              <a:cs typeface="Courier New"/>
              <a:sym typeface="Courier New"/>
            </a:endParaRPr>
          </a:p>
        </p:txBody>
      </p:sp>
      <p:sp>
        <p:nvSpPr>
          <p:cNvPr id="445" name="Google Shape;445;p59"/>
          <p:cNvSpPr txBox="1"/>
          <p:nvPr/>
        </p:nvSpPr>
        <p:spPr>
          <a:xfrm>
            <a:off x="6511900" y="3817800"/>
            <a:ext cx="10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EA9999"/>
                </a:solidFill>
                <a:latin typeface="Courier New"/>
                <a:ea typeface="Courier New"/>
                <a:cs typeface="Courier New"/>
                <a:sym typeface="Courier New"/>
              </a:rPr>
              <a:t>print</a:t>
            </a:r>
            <a:r>
              <a:rPr lang="en">
                <a:latin typeface="Courier New"/>
                <a:ea typeface="Courier New"/>
                <a:cs typeface="Courier New"/>
                <a:sym typeface="Courier New"/>
              </a:rPr>
              <a:t>(x)</a:t>
            </a:r>
            <a:endParaRPr>
              <a:latin typeface="Courier New"/>
              <a:ea typeface="Courier New"/>
              <a:cs typeface="Courier New"/>
              <a:sym typeface="Courier New"/>
            </a:endParaRPr>
          </a:p>
        </p:txBody>
      </p:sp>
      <p:cxnSp>
        <p:nvCxnSpPr>
          <p:cNvPr id="446" name="Google Shape;446;p59"/>
          <p:cNvCxnSpPr>
            <a:stCxn id="445" idx="1"/>
          </p:cNvCxnSpPr>
          <p:nvPr/>
        </p:nvCxnSpPr>
        <p:spPr>
          <a:xfrm rot="10800000">
            <a:off x="4994500" y="4017900"/>
            <a:ext cx="1517400" cy="0"/>
          </a:xfrm>
          <a:prstGeom prst="straightConnector1">
            <a:avLst/>
          </a:prstGeom>
          <a:noFill/>
          <a:ln w="28575" cap="flat" cmpd="sng">
            <a:solidFill>
              <a:srgbClr val="F6B26B"/>
            </a:solidFill>
            <a:prstDash val="solid"/>
            <a:round/>
            <a:headEnd type="none" w="med" len="med"/>
            <a:tailEnd type="triangle" w="med" len="med"/>
          </a:ln>
        </p:spPr>
      </p:cxnSp>
      <p:sp>
        <p:nvSpPr>
          <p:cNvPr id="447" name="Google Shape;447;p59"/>
          <p:cNvSpPr/>
          <p:nvPr/>
        </p:nvSpPr>
        <p:spPr>
          <a:xfrm rot="-5401240">
            <a:off x="5214133" y="3113421"/>
            <a:ext cx="831600" cy="612300"/>
          </a:xfrm>
          <a:prstGeom prst="curvedUpArrow">
            <a:avLst>
              <a:gd name="adj1" fmla="val 25000"/>
              <a:gd name="adj2" fmla="val 50000"/>
              <a:gd name="adj3" fmla="val 2944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9"/>
          <p:cNvSpPr/>
          <p:nvPr/>
        </p:nvSpPr>
        <p:spPr>
          <a:xfrm rot="-5400681">
            <a:off x="5042217" y="2563025"/>
            <a:ext cx="1515000" cy="951900"/>
          </a:xfrm>
          <a:prstGeom prst="curvedUpArrow">
            <a:avLst>
              <a:gd name="adj1" fmla="val 25000"/>
              <a:gd name="adj2" fmla="val 50000"/>
              <a:gd name="adj3" fmla="val 2944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9"/>
          <p:cNvSpPr/>
          <p:nvPr/>
        </p:nvSpPr>
        <p:spPr>
          <a:xfrm rot="-5400888">
            <a:off x="4769240" y="2103275"/>
            <a:ext cx="2323800" cy="1062600"/>
          </a:xfrm>
          <a:prstGeom prst="curvedUpArrow">
            <a:avLst>
              <a:gd name="adj1" fmla="val 25000"/>
              <a:gd name="adj2" fmla="val 50000"/>
              <a:gd name="adj3" fmla="val 2944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9"/>
          <p:cNvSpPr/>
          <p:nvPr/>
        </p:nvSpPr>
        <p:spPr>
          <a:xfrm rot="-5401038">
            <a:off x="4492641" y="1799225"/>
            <a:ext cx="2980500" cy="1166400"/>
          </a:xfrm>
          <a:prstGeom prst="curvedUpArrow">
            <a:avLst>
              <a:gd name="adj1" fmla="val 25000"/>
              <a:gd name="adj2" fmla="val 50000"/>
              <a:gd name="adj3" fmla="val 2944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9"/>
          <p:cNvSpPr txBox="1"/>
          <p:nvPr/>
        </p:nvSpPr>
        <p:spPr>
          <a:xfrm>
            <a:off x="6856275" y="1300175"/>
            <a:ext cx="228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FF0000"/>
                </a:solidFill>
                <a:latin typeface="Montserrat"/>
                <a:ea typeface="Montserrat"/>
                <a:cs typeface="Montserrat"/>
                <a:sym typeface="Montserrat"/>
              </a:rPr>
              <a:t>Error: </a:t>
            </a:r>
            <a:endParaRPr sz="1600" b="1">
              <a:solidFill>
                <a:srgbClr val="FF0000"/>
              </a:solidFill>
              <a:latin typeface="Montserrat"/>
              <a:ea typeface="Montserrat"/>
              <a:cs typeface="Montserrat"/>
              <a:sym typeface="Montserrat"/>
            </a:endParaRPr>
          </a:p>
          <a:p>
            <a:pPr marL="0" lvl="0" indent="0" algn="l" rtl="0">
              <a:spcBef>
                <a:spcPts val="0"/>
              </a:spcBef>
              <a:spcAft>
                <a:spcPts val="0"/>
              </a:spcAft>
              <a:buNone/>
            </a:pPr>
            <a:r>
              <a:rPr lang="en" b="1">
                <a:latin typeface="Montserrat"/>
                <a:ea typeface="Montserrat"/>
                <a:cs typeface="Montserrat"/>
                <a:sym typeface="Montserrat"/>
              </a:rPr>
              <a:t>Variable not defined</a:t>
            </a:r>
            <a:endParaRPr b="1">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6"/>
                                        </p:tgtEl>
                                        <p:attrNameLst>
                                          <p:attrName>style.visibility</p:attrName>
                                        </p:attrNameLst>
                                      </p:cBhvr>
                                      <p:to>
                                        <p:strVal val="visible"/>
                                      </p:to>
                                    </p:set>
                                    <p:animEffect transition="in" filter="fade">
                                      <p:cBhvr>
                                        <p:cTn id="7" dur="1000"/>
                                        <p:tgtEl>
                                          <p:spTgt spid="446"/>
                                        </p:tgtEl>
                                      </p:cBhvr>
                                    </p:animEffect>
                                  </p:childTnLst>
                                </p:cTn>
                              </p:par>
                              <p:par>
                                <p:cTn id="8" presetID="10" presetClass="entr" presetSubtype="0" fill="hold" nodeType="withEffect">
                                  <p:stCondLst>
                                    <p:cond delay="0"/>
                                  </p:stCondLst>
                                  <p:childTnLst>
                                    <p:set>
                                      <p:cBhvr>
                                        <p:cTn id="9" dur="1" fill="hold">
                                          <p:stCondLst>
                                            <p:cond delay="0"/>
                                          </p:stCondLst>
                                        </p:cTn>
                                        <p:tgtEl>
                                          <p:spTgt spid="445"/>
                                        </p:tgtEl>
                                        <p:attrNameLst>
                                          <p:attrName>style.visibility</p:attrName>
                                        </p:attrNameLst>
                                      </p:cBhvr>
                                      <p:to>
                                        <p:strVal val="visible"/>
                                      </p:to>
                                    </p:set>
                                    <p:animEffect transition="in" filter="fade">
                                      <p:cBhvr>
                                        <p:cTn id="10" dur="1000"/>
                                        <p:tgtEl>
                                          <p:spTgt spid="4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7"/>
                                        </p:tgtEl>
                                        <p:attrNameLst>
                                          <p:attrName>style.visibility</p:attrName>
                                        </p:attrNameLst>
                                      </p:cBhvr>
                                      <p:to>
                                        <p:strVal val="visible"/>
                                      </p:to>
                                    </p:set>
                                    <p:animEffect transition="in" filter="fade">
                                      <p:cBhvr>
                                        <p:cTn id="15" dur="1000"/>
                                        <p:tgtEl>
                                          <p:spTgt spid="44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47"/>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448"/>
                                        </p:tgtEl>
                                        <p:attrNameLst>
                                          <p:attrName>style.visibility</p:attrName>
                                        </p:attrNameLst>
                                      </p:cBhvr>
                                      <p:to>
                                        <p:strVal val="visible"/>
                                      </p:to>
                                    </p:set>
                                    <p:animEffect transition="in" filter="fade">
                                      <p:cBhvr>
                                        <p:cTn id="22" dur="1"/>
                                        <p:tgtEl>
                                          <p:spTgt spid="44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48"/>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449"/>
                                        </p:tgtEl>
                                        <p:attrNameLst>
                                          <p:attrName>style.visibility</p:attrName>
                                        </p:attrNameLst>
                                      </p:cBhvr>
                                      <p:to>
                                        <p:strVal val="visible"/>
                                      </p:to>
                                    </p:set>
                                    <p:animEffect transition="in" filter="fade">
                                      <p:cBhvr>
                                        <p:cTn id="29" dur="1"/>
                                        <p:tgtEl>
                                          <p:spTgt spid="44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449"/>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450"/>
                                        </p:tgtEl>
                                        <p:attrNameLst>
                                          <p:attrName>style.visibility</p:attrName>
                                        </p:attrNameLst>
                                      </p:cBhvr>
                                      <p:to>
                                        <p:strVal val="visible"/>
                                      </p:to>
                                    </p:set>
                                    <p:animEffect transition="in" filter="fade">
                                      <p:cBhvr>
                                        <p:cTn id="36" dur="1"/>
                                        <p:tgtEl>
                                          <p:spTgt spid="450"/>
                                        </p:tgtEl>
                                      </p:cBhvr>
                                    </p:animEffect>
                                  </p:childTnLst>
                                </p:cTn>
                              </p:par>
                              <p:par>
                                <p:cTn id="37" presetID="10" presetClass="entr" presetSubtype="0" fill="hold" nodeType="withEffect">
                                  <p:stCondLst>
                                    <p:cond delay="0"/>
                                  </p:stCondLst>
                                  <p:childTnLst>
                                    <p:set>
                                      <p:cBhvr>
                                        <p:cTn id="38" dur="1" fill="hold">
                                          <p:stCondLst>
                                            <p:cond delay="0"/>
                                          </p:stCondLst>
                                        </p:cTn>
                                        <p:tgtEl>
                                          <p:spTgt spid="451"/>
                                        </p:tgtEl>
                                        <p:attrNameLst>
                                          <p:attrName>style.visibility</p:attrName>
                                        </p:attrNameLst>
                                      </p:cBhvr>
                                      <p:to>
                                        <p:strVal val="visible"/>
                                      </p:to>
                                    </p:set>
                                    <p:animEffect transition="in" filter="fade">
                                      <p:cBhvr>
                                        <p:cTn id="39" dur="1"/>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455"/>
        <p:cNvGrpSpPr/>
        <p:nvPr/>
      </p:nvGrpSpPr>
      <p:grpSpPr>
        <a:xfrm>
          <a:off x="0" y="0"/>
          <a:ext cx="0" cy="0"/>
          <a:chOff x="0" y="0"/>
          <a:chExt cx="0" cy="0"/>
        </a:xfrm>
      </p:grpSpPr>
      <p:sp>
        <p:nvSpPr>
          <p:cNvPr id="456" name="Google Shape;456;p60"/>
          <p:cNvSpPr txBox="1"/>
          <p:nvPr/>
        </p:nvSpPr>
        <p:spPr>
          <a:xfrm>
            <a:off x="12475" y="12475"/>
            <a:ext cx="9144000" cy="749100"/>
          </a:xfrm>
          <a:prstGeom prst="rect">
            <a:avLst/>
          </a:prstGeom>
          <a:solidFill>
            <a:srgbClr val="0B539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latin typeface="Montserrat"/>
                <a:ea typeface="Montserrat"/>
                <a:cs typeface="Montserrat"/>
                <a:sym typeface="Montserrat"/>
              </a:rPr>
              <a:t>Code Demo in Jupyter Notebook </a:t>
            </a:r>
            <a:endParaRPr sz="3500">
              <a:solidFill>
                <a:srgbClr val="FFFFFF"/>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1"/>
          <p:cNvSpPr txBox="1"/>
          <p:nvPr/>
        </p:nvSpPr>
        <p:spPr>
          <a:xfrm>
            <a:off x="311700" y="286500"/>
            <a:ext cx="85206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a:solidFill>
                  <a:srgbClr val="000000"/>
                </a:solidFill>
                <a:latin typeface="Montserrat"/>
                <a:ea typeface="Montserrat"/>
                <a:cs typeface="Montserrat"/>
                <a:sym typeface="Montserrat"/>
              </a:rPr>
              <a:t>Key Takeaways</a:t>
            </a:r>
            <a:endParaRPr sz="2600">
              <a:solidFill>
                <a:srgbClr val="000000"/>
              </a:solidFill>
              <a:latin typeface="Montserrat"/>
              <a:ea typeface="Montserrat"/>
              <a:cs typeface="Montserrat"/>
              <a:sym typeface="Montserrat"/>
            </a:endParaRPr>
          </a:p>
        </p:txBody>
      </p:sp>
      <p:sp>
        <p:nvSpPr>
          <p:cNvPr id="462" name="Google Shape;462;p61"/>
          <p:cNvSpPr txBox="1"/>
          <p:nvPr/>
        </p:nvSpPr>
        <p:spPr>
          <a:xfrm>
            <a:off x="311700" y="107635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3A3A3A"/>
              </a:buClr>
              <a:buSzPts val="1800"/>
              <a:buFont typeface="Montserrat"/>
              <a:buAutoNum type="arabicPeriod"/>
            </a:pPr>
            <a:r>
              <a:rPr lang="en" sz="1700">
                <a:latin typeface="Montserrat"/>
                <a:ea typeface="Montserrat"/>
                <a:cs typeface="Montserrat"/>
                <a:sym typeface="Montserrat"/>
              </a:rPr>
              <a:t>Function creation syntax</a:t>
            </a:r>
            <a:r>
              <a:rPr lang="en" sz="1700">
                <a:solidFill>
                  <a:srgbClr val="000000"/>
                </a:solidFill>
                <a:latin typeface="Montserrat"/>
                <a:ea typeface="Montserrat"/>
                <a:cs typeface="Montserrat"/>
                <a:sym typeface="Montserrat"/>
              </a:rPr>
              <a:t>:        </a:t>
            </a:r>
            <a:endParaRPr sz="1700">
              <a:solidFill>
                <a:srgbClr val="000000"/>
              </a:solidFill>
              <a:latin typeface="Montserrat"/>
              <a:ea typeface="Montserrat"/>
              <a:cs typeface="Montserrat"/>
              <a:sym typeface="Montserrat"/>
            </a:endParaRPr>
          </a:p>
          <a:p>
            <a:pPr marL="4114800" lvl="0" indent="0" algn="l" rtl="0">
              <a:lnSpc>
                <a:spcPct val="115000"/>
              </a:lnSpc>
              <a:spcBef>
                <a:spcPts val="1000"/>
              </a:spcBef>
              <a:spcAft>
                <a:spcPts val="0"/>
              </a:spcAft>
              <a:buNone/>
            </a:pPr>
            <a:r>
              <a:rPr lang="en" sz="1550">
                <a:solidFill>
                  <a:srgbClr val="0000FF"/>
                </a:solidFill>
                <a:highlight>
                  <a:srgbClr val="FFFFFE"/>
                </a:highlight>
                <a:latin typeface="Courier New"/>
                <a:ea typeface="Courier New"/>
                <a:cs typeface="Courier New"/>
                <a:sym typeface="Courier New"/>
              </a:rPr>
              <a:t>def</a:t>
            </a:r>
            <a:r>
              <a:rPr lang="en" sz="1550">
                <a:solidFill>
                  <a:schemeClr val="dk1"/>
                </a:solidFill>
                <a:highlight>
                  <a:srgbClr val="FFFFFE"/>
                </a:highlight>
                <a:latin typeface="Courier New"/>
                <a:ea typeface="Courier New"/>
                <a:cs typeface="Courier New"/>
                <a:sym typeface="Courier New"/>
              </a:rPr>
              <a:t> &lt;name&gt;(arg1, arg2, …, argN):          </a:t>
            </a:r>
            <a:endParaRPr sz="1550">
              <a:solidFill>
                <a:schemeClr val="dk1"/>
              </a:solidFill>
              <a:highlight>
                <a:srgbClr val="FFFFFE"/>
              </a:highlight>
              <a:latin typeface="Courier New"/>
              <a:ea typeface="Courier New"/>
              <a:cs typeface="Courier New"/>
              <a:sym typeface="Courier New"/>
            </a:endParaRPr>
          </a:p>
          <a:p>
            <a:pPr marL="4114800" lvl="0" indent="0" algn="l" rtl="0">
              <a:lnSpc>
                <a:spcPct val="115000"/>
              </a:lnSpc>
              <a:spcBef>
                <a:spcPts val="1000"/>
              </a:spcBef>
              <a:spcAft>
                <a:spcPts val="0"/>
              </a:spcAft>
              <a:buNone/>
            </a:pPr>
            <a:r>
              <a:rPr lang="en" sz="1550">
                <a:solidFill>
                  <a:schemeClr val="dk1"/>
                </a:solidFill>
                <a:highlight>
                  <a:srgbClr val="FFFFFE"/>
                </a:highlight>
                <a:latin typeface="Courier New"/>
                <a:ea typeface="Courier New"/>
                <a:cs typeface="Courier New"/>
                <a:sym typeface="Courier New"/>
              </a:rPr>
              <a:t>    &lt;statements&gt;</a:t>
            </a:r>
            <a:endParaRPr/>
          </a:p>
          <a:p>
            <a:pPr marL="457200" lvl="0" indent="-336550" algn="l" rtl="0">
              <a:lnSpc>
                <a:spcPct val="150000"/>
              </a:lnSpc>
              <a:spcBef>
                <a:spcPts val="1000"/>
              </a:spcBef>
              <a:spcAft>
                <a:spcPts val="0"/>
              </a:spcAft>
              <a:buClr>
                <a:srgbClr val="000000"/>
              </a:buClr>
              <a:buSzPts val="1700"/>
              <a:buFont typeface="Montserrat"/>
              <a:buAutoNum type="arabicPeriod"/>
            </a:pPr>
            <a:r>
              <a:rPr lang="en" sz="1700">
                <a:latin typeface="Montserrat"/>
                <a:ea typeface="Montserrat"/>
                <a:cs typeface="Montserrat"/>
                <a:sym typeface="Montserrat"/>
              </a:rPr>
              <a:t>Argument types: </a:t>
            </a:r>
            <a:r>
              <a:rPr lang="en" sz="1700">
                <a:solidFill>
                  <a:srgbClr val="000000"/>
                </a:solidFill>
                <a:latin typeface="Montserrat"/>
                <a:ea typeface="Montserrat"/>
                <a:cs typeface="Montserrat"/>
                <a:sym typeface="Montserrat"/>
              </a:rPr>
              <a:t> </a:t>
            </a:r>
            <a:r>
              <a:rPr lang="en" sz="1700" b="1">
                <a:latin typeface="Montserrat"/>
                <a:ea typeface="Montserrat"/>
                <a:cs typeface="Montserrat"/>
                <a:sym typeface="Montserrat"/>
              </a:rPr>
              <a:t>Arbitrary, Keyword, Arbitrary Keyword, Default</a:t>
            </a:r>
            <a:r>
              <a:rPr lang="en" sz="1700" b="1">
                <a:solidFill>
                  <a:srgbClr val="000000"/>
                </a:solidFill>
                <a:latin typeface="Montserrat"/>
                <a:ea typeface="Montserrat"/>
                <a:cs typeface="Montserrat"/>
                <a:sym typeface="Montserrat"/>
              </a:rPr>
              <a:t>.</a:t>
            </a:r>
            <a:endParaRPr sz="1700" b="1">
              <a:solidFill>
                <a:srgbClr val="000000"/>
              </a:solidFill>
              <a:latin typeface="Montserrat"/>
              <a:ea typeface="Montserrat"/>
              <a:cs typeface="Montserrat"/>
              <a:sym typeface="Montserrat"/>
            </a:endParaRPr>
          </a:p>
          <a:p>
            <a:pPr marL="457200" lvl="0" indent="-336550" algn="l" rtl="0">
              <a:lnSpc>
                <a:spcPct val="150000"/>
              </a:lnSpc>
              <a:spcBef>
                <a:spcPts val="1000"/>
              </a:spcBef>
              <a:spcAft>
                <a:spcPts val="0"/>
              </a:spcAft>
              <a:buClr>
                <a:srgbClr val="000000"/>
              </a:buClr>
              <a:buSzPts val="1700"/>
              <a:buFont typeface="Montserrat"/>
              <a:buAutoNum type="arabicPeriod"/>
            </a:pPr>
            <a:r>
              <a:rPr lang="en" sz="1700" b="1">
                <a:latin typeface="Montserrat"/>
                <a:ea typeface="Montserrat"/>
                <a:cs typeface="Montserrat"/>
                <a:sym typeface="Montserrat"/>
              </a:rPr>
              <a:t>Lambda function</a:t>
            </a:r>
            <a:r>
              <a:rPr lang="en" sz="1700">
                <a:latin typeface="Montserrat"/>
                <a:ea typeface="Montserrat"/>
                <a:cs typeface="Montserrat"/>
                <a:sym typeface="Montserrat"/>
              </a:rPr>
              <a:t> syntax:                </a:t>
            </a:r>
            <a:r>
              <a:rPr lang="en" sz="1650">
                <a:solidFill>
                  <a:srgbClr val="0000FF"/>
                </a:solidFill>
                <a:highlight>
                  <a:srgbClr val="FFFFFE"/>
                </a:highlight>
                <a:latin typeface="Courier New"/>
                <a:ea typeface="Courier New"/>
                <a:cs typeface="Courier New"/>
                <a:sym typeface="Courier New"/>
              </a:rPr>
              <a:t>lambda</a:t>
            </a:r>
            <a:r>
              <a:rPr lang="en" sz="1650">
                <a:solidFill>
                  <a:schemeClr val="dk1"/>
                </a:solidFill>
                <a:highlight>
                  <a:srgbClr val="FFFFFE"/>
                </a:highlight>
                <a:latin typeface="Courier New"/>
                <a:ea typeface="Courier New"/>
                <a:cs typeface="Courier New"/>
                <a:sym typeface="Courier New"/>
              </a:rPr>
              <a:t> arguments: expression</a:t>
            </a:r>
            <a:endParaRPr sz="1500">
              <a:solidFill>
                <a:srgbClr val="000000"/>
              </a:solidFill>
              <a:latin typeface="Montserrat"/>
              <a:ea typeface="Montserrat"/>
              <a:cs typeface="Montserrat"/>
              <a:sym typeface="Montserrat"/>
            </a:endParaRPr>
          </a:p>
          <a:p>
            <a:pPr marL="457200" lvl="0" indent="-336550" algn="l" rtl="0">
              <a:lnSpc>
                <a:spcPct val="150000"/>
              </a:lnSpc>
              <a:spcBef>
                <a:spcPts val="1000"/>
              </a:spcBef>
              <a:spcAft>
                <a:spcPts val="0"/>
              </a:spcAft>
              <a:buClr>
                <a:srgbClr val="000000"/>
              </a:buClr>
              <a:buSzPts val="1700"/>
              <a:buFont typeface="Montserrat"/>
              <a:buAutoNum type="arabicPeriod"/>
            </a:pPr>
            <a:r>
              <a:rPr lang="en" sz="1700">
                <a:latin typeface="Montserrat"/>
                <a:ea typeface="Montserrat"/>
                <a:cs typeface="Montserrat"/>
                <a:sym typeface="Montserrat"/>
              </a:rPr>
              <a:t>A </a:t>
            </a:r>
            <a:r>
              <a:rPr lang="en" sz="1700" b="1">
                <a:latin typeface="Montserrat"/>
                <a:ea typeface="Montserrat"/>
                <a:cs typeface="Montserrat"/>
                <a:sym typeface="Montserrat"/>
              </a:rPr>
              <a:t>recursive</a:t>
            </a:r>
            <a:r>
              <a:rPr lang="en" sz="1700">
                <a:latin typeface="Montserrat"/>
                <a:ea typeface="Montserrat"/>
                <a:cs typeface="Montserrat"/>
                <a:sym typeface="Montserrat"/>
              </a:rPr>
              <a:t> function </a:t>
            </a:r>
            <a:r>
              <a:rPr lang="en" sz="1700" b="1">
                <a:latin typeface="Montserrat"/>
                <a:ea typeface="Montserrat"/>
                <a:cs typeface="Montserrat"/>
                <a:sym typeface="Montserrat"/>
              </a:rPr>
              <a:t>call itself</a:t>
            </a:r>
            <a:r>
              <a:rPr lang="en" sz="1700">
                <a:latin typeface="Montserrat"/>
                <a:ea typeface="Montserrat"/>
                <a:cs typeface="Montserrat"/>
                <a:sym typeface="Montserrat"/>
              </a:rPr>
              <a:t>.</a:t>
            </a:r>
            <a:endParaRPr sz="1700">
              <a:latin typeface="Montserrat"/>
              <a:ea typeface="Montserrat"/>
              <a:cs typeface="Montserrat"/>
              <a:sym typeface="Montserrat"/>
            </a:endParaRPr>
          </a:p>
          <a:p>
            <a:pPr marL="457200" lvl="0" indent="-336550" algn="l" rtl="0">
              <a:lnSpc>
                <a:spcPct val="150000"/>
              </a:lnSpc>
              <a:spcBef>
                <a:spcPts val="1000"/>
              </a:spcBef>
              <a:spcAft>
                <a:spcPts val="1000"/>
              </a:spcAft>
              <a:buClr>
                <a:srgbClr val="3A3A3A"/>
              </a:buClr>
              <a:buSzPts val="1700"/>
              <a:buFont typeface="Montserrat"/>
              <a:buAutoNum type="arabicPeriod"/>
            </a:pPr>
            <a:r>
              <a:rPr lang="en" sz="1700">
                <a:latin typeface="Montserrat"/>
                <a:ea typeface="Montserrat"/>
                <a:cs typeface="Montserrat"/>
                <a:sym typeface="Montserrat"/>
              </a:rPr>
              <a:t>Scope of a variable: </a:t>
            </a:r>
            <a:r>
              <a:rPr lang="en" sz="1700" b="1">
                <a:latin typeface="Montserrat"/>
                <a:ea typeface="Montserrat"/>
                <a:cs typeface="Montserrat"/>
                <a:sym typeface="Montserrat"/>
              </a:rPr>
              <a:t>Local, enclosing function, global, built-in</a:t>
            </a:r>
            <a:r>
              <a:rPr lang="en" sz="1700">
                <a:latin typeface="Montserrat"/>
                <a:ea typeface="Montserrat"/>
                <a:cs typeface="Montserrat"/>
                <a:sym typeface="Montserrat"/>
              </a:rPr>
              <a:t>.</a:t>
            </a:r>
            <a:endParaRPr sz="1700" b="1">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2">
                                            <p:txEl>
                                              <p:pRg st="0" end="0"/>
                                            </p:txEl>
                                          </p:spTgt>
                                        </p:tgtEl>
                                        <p:attrNameLst>
                                          <p:attrName>style.visibility</p:attrName>
                                        </p:attrNameLst>
                                      </p:cBhvr>
                                      <p:to>
                                        <p:strVal val="visible"/>
                                      </p:to>
                                    </p:set>
                                    <p:animEffect transition="in" filter="fade">
                                      <p:cBhvr>
                                        <p:cTn id="7" dur="1000"/>
                                        <p:tgtEl>
                                          <p:spTgt spid="4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2">
                                            <p:txEl>
                                              <p:pRg st="1" end="1"/>
                                            </p:txEl>
                                          </p:spTgt>
                                        </p:tgtEl>
                                        <p:attrNameLst>
                                          <p:attrName>style.visibility</p:attrName>
                                        </p:attrNameLst>
                                      </p:cBhvr>
                                      <p:to>
                                        <p:strVal val="visible"/>
                                      </p:to>
                                    </p:set>
                                    <p:animEffect transition="in" filter="fade">
                                      <p:cBhvr>
                                        <p:cTn id="12" dur="1000"/>
                                        <p:tgtEl>
                                          <p:spTgt spid="4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2">
                                            <p:txEl>
                                              <p:pRg st="2" end="2"/>
                                            </p:txEl>
                                          </p:spTgt>
                                        </p:tgtEl>
                                        <p:attrNameLst>
                                          <p:attrName>style.visibility</p:attrName>
                                        </p:attrNameLst>
                                      </p:cBhvr>
                                      <p:to>
                                        <p:strVal val="visible"/>
                                      </p:to>
                                    </p:set>
                                    <p:animEffect transition="in" filter="fade">
                                      <p:cBhvr>
                                        <p:cTn id="17" dur="1000"/>
                                        <p:tgtEl>
                                          <p:spTgt spid="4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2">
                                            <p:txEl>
                                              <p:pRg st="3" end="3"/>
                                            </p:txEl>
                                          </p:spTgt>
                                        </p:tgtEl>
                                        <p:attrNameLst>
                                          <p:attrName>style.visibility</p:attrName>
                                        </p:attrNameLst>
                                      </p:cBhvr>
                                      <p:to>
                                        <p:strVal val="visible"/>
                                      </p:to>
                                    </p:set>
                                    <p:animEffect transition="in" filter="fade">
                                      <p:cBhvr>
                                        <p:cTn id="22" dur="1000"/>
                                        <p:tgtEl>
                                          <p:spTgt spid="4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2">
                                            <p:txEl>
                                              <p:pRg st="4" end="4"/>
                                            </p:txEl>
                                          </p:spTgt>
                                        </p:tgtEl>
                                        <p:attrNameLst>
                                          <p:attrName>style.visibility</p:attrName>
                                        </p:attrNameLst>
                                      </p:cBhvr>
                                      <p:to>
                                        <p:strVal val="visible"/>
                                      </p:to>
                                    </p:set>
                                    <p:animEffect transition="in" filter="fade">
                                      <p:cBhvr>
                                        <p:cTn id="27" dur="1000"/>
                                        <p:tgtEl>
                                          <p:spTgt spid="4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2">
                                            <p:txEl>
                                              <p:pRg st="5" end="5"/>
                                            </p:txEl>
                                          </p:spTgt>
                                        </p:tgtEl>
                                        <p:attrNameLst>
                                          <p:attrName>style.visibility</p:attrName>
                                        </p:attrNameLst>
                                      </p:cBhvr>
                                      <p:to>
                                        <p:strVal val="visible"/>
                                      </p:to>
                                    </p:set>
                                    <p:animEffect transition="in" filter="fade">
                                      <p:cBhvr>
                                        <p:cTn id="32" dur="1000"/>
                                        <p:tgtEl>
                                          <p:spTgt spid="4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62">
                                            <p:txEl>
                                              <p:pRg st="6" end="6"/>
                                            </p:txEl>
                                          </p:spTgt>
                                        </p:tgtEl>
                                        <p:attrNameLst>
                                          <p:attrName>style.visibility</p:attrName>
                                        </p:attrNameLst>
                                      </p:cBhvr>
                                      <p:to>
                                        <p:strVal val="visible"/>
                                      </p:to>
                                    </p:set>
                                    <p:animEffect transition="in" filter="fade">
                                      <p:cBhvr>
                                        <p:cTn id="37" dur="1000"/>
                                        <p:tgtEl>
                                          <p:spTgt spid="4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write function in python?</a:t>
            </a:r>
            <a:endParaRPr/>
          </a:p>
        </p:txBody>
      </p:sp>
      <p:sp>
        <p:nvSpPr>
          <p:cNvPr id="125" name="Google Shape;125;p26"/>
          <p:cNvSpPr txBox="1">
            <a:spLocks noGrp="1"/>
          </p:cNvSpPr>
          <p:nvPr>
            <p:ph type="body" idx="1"/>
          </p:nvPr>
        </p:nvSpPr>
        <p:spPr>
          <a:xfrm>
            <a:off x="654625" y="1182100"/>
            <a:ext cx="4990800" cy="18876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550">
                <a:solidFill>
                  <a:srgbClr val="0000FF"/>
                </a:solidFill>
                <a:highlight>
                  <a:srgbClr val="FFFFFE"/>
                </a:highlight>
                <a:latin typeface="Courier New"/>
                <a:ea typeface="Courier New"/>
                <a:cs typeface="Courier New"/>
                <a:sym typeface="Courier New"/>
              </a:rPr>
              <a:t>def</a:t>
            </a:r>
            <a:r>
              <a:rPr lang="en" sz="1550">
                <a:solidFill>
                  <a:schemeClr val="dk1"/>
                </a:solidFill>
                <a:highlight>
                  <a:srgbClr val="FFFFFE"/>
                </a:highlight>
                <a:latin typeface="Courier New"/>
                <a:ea typeface="Courier New"/>
                <a:cs typeface="Courier New"/>
                <a:sym typeface="Courier New"/>
              </a:rPr>
              <a:t> &lt;name&gt;(arg1, arg2, …, argN):</a:t>
            </a:r>
            <a:endParaRPr sz="15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550">
                <a:solidFill>
                  <a:schemeClr val="dk1"/>
                </a:solidFill>
                <a:highlight>
                  <a:srgbClr val="FFFFFE"/>
                </a:highlight>
                <a:latin typeface="Courier New"/>
                <a:ea typeface="Courier New"/>
                <a:cs typeface="Courier New"/>
                <a:sym typeface="Courier New"/>
              </a:rPr>
              <a:t>   &lt;statement 1&gt;</a:t>
            </a:r>
            <a:endParaRPr sz="15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550">
                <a:solidFill>
                  <a:schemeClr val="dk1"/>
                </a:solidFill>
                <a:highlight>
                  <a:srgbClr val="FFFFFE"/>
                </a:highlight>
                <a:latin typeface="Courier New"/>
                <a:ea typeface="Courier New"/>
                <a:cs typeface="Courier New"/>
                <a:sym typeface="Courier New"/>
              </a:rPr>
              <a:t>   &lt;statement 2&gt;</a:t>
            </a:r>
            <a:endParaRPr sz="15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550">
                <a:solidFill>
                  <a:schemeClr val="dk1"/>
                </a:solidFill>
                <a:highlight>
                  <a:srgbClr val="FFFFFE"/>
                </a:highlight>
                <a:latin typeface="Courier New"/>
                <a:ea typeface="Courier New"/>
                <a:cs typeface="Courier New"/>
                <a:sym typeface="Courier New"/>
              </a:rPr>
              <a:t>      ....</a:t>
            </a:r>
            <a:endParaRPr sz="15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550">
                <a:solidFill>
                  <a:schemeClr val="dk1"/>
                </a:solidFill>
                <a:highlight>
                  <a:srgbClr val="FFFFFE"/>
                </a:highlight>
                <a:latin typeface="Courier New"/>
                <a:ea typeface="Courier New"/>
                <a:cs typeface="Courier New"/>
                <a:sym typeface="Courier New"/>
              </a:rPr>
              <a:t>   &lt;statement M&gt;</a:t>
            </a:r>
            <a:endParaRPr sz="22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1600"/>
              </a:spcAft>
              <a:buNone/>
            </a:pPr>
            <a:endParaRPr sz="3000"/>
          </a:p>
        </p:txBody>
      </p:sp>
      <p:sp>
        <p:nvSpPr>
          <p:cNvPr id="126" name="Google Shape;126;p26"/>
          <p:cNvSpPr/>
          <p:nvPr/>
        </p:nvSpPr>
        <p:spPr>
          <a:xfrm>
            <a:off x="660987" y="1231750"/>
            <a:ext cx="4011900" cy="296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6"/>
          <p:cNvSpPr/>
          <p:nvPr/>
        </p:nvSpPr>
        <p:spPr>
          <a:xfrm>
            <a:off x="1063850" y="1601775"/>
            <a:ext cx="1627800" cy="1344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6"/>
          <p:cNvSpPr txBox="1"/>
          <p:nvPr/>
        </p:nvSpPr>
        <p:spPr>
          <a:xfrm>
            <a:off x="496925" y="3868325"/>
            <a:ext cx="4990800" cy="572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750">
                <a:solidFill>
                  <a:schemeClr val="dk1"/>
                </a:solidFill>
                <a:highlight>
                  <a:srgbClr val="FFFFFE"/>
                </a:highlight>
                <a:latin typeface="Courier New"/>
                <a:ea typeface="Courier New"/>
                <a:cs typeface="Courier New"/>
                <a:sym typeface="Courier New"/>
              </a:rPr>
              <a:t>&lt;name&gt;(value1, value2, ..., valueN)</a:t>
            </a:r>
            <a:endParaRPr sz="17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endParaRPr sz="2100">
              <a:latin typeface="Montserrat"/>
              <a:ea typeface="Montserrat"/>
              <a:cs typeface="Montserrat"/>
              <a:sym typeface="Montserrat"/>
            </a:endParaRPr>
          </a:p>
        </p:txBody>
      </p:sp>
      <p:sp>
        <p:nvSpPr>
          <p:cNvPr id="129" name="Google Shape;129;p26"/>
          <p:cNvSpPr txBox="1"/>
          <p:nvPr/>
        </p:nvSpPr>
        <p:spPr>
          <a:xfrm>
            <a:off x="256800" y="3499300"/>
            <a:ext cx="1835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ontserrat"/>
                <a:ea typeface="Montserrat"/>
                <a:cs typeface="Montserrat"/>
                <a:sym typeface="Montserrat"/>
              </a:rPr>
              <a:t>Call function</a:t>
            </a:r>
            <a:endParaRPr sz="1600" b="1">
              <a:latin typeface="Montserrat"/>
              <a:ea typeface="Montserrat"/>
              <a:cs typeface="Montserrat"/>
              <a:sym typeface="Montserrat"/>
            </a:endParaRPr>
          </a:p>
        </p:txBody>
      </p:sp>
      <p:sp>
        <p:nvSpPr>
          <p:cNvPr id="130" name="Google Shape;130;p26"/>
          <p:cNvSpPr/>
          <p:nvPr/>
        </p:nvSpPr>
        <p:spPr>
          <a:xfrm>
            <a:off x="6289600" y="953825"/>
            <a:ext cx="2802900" cy="431100"/>
          </a:xfrm>
          <a:prstGeom prst="rect">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User-defined Function</a:t>
            </a:r>
            <a:endParaRPr/>
          </a:p>
        </p:txBody>
      </p:sp>
      <p:sp>
        <p:nvSpPr>
          <p:cNvPr id="131" name="Google Shape;131;p26"/>
          <p:cNvSpPr/>
          <p:nvPr/>
        </p:nvSpPr>
        <p:spPr>
          <a:xfrm>
            <a:off x="6289600" y="1411025"/>
            <a:ext cx="2802900" cy="431100"/>
          </a:xfrm>
          <a:prstGeom prst="rect">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Built-in Function: </a:t>
            </a:r>
            <a:endParaRPr/>
          </a:p>
          <a:p>
            <a:pPr marL="0" lvl="0" indent="0" algn="l" rtl="0">
              <a:spcBef>
                <a:spcPts val="0"/>
              </a:spcBef>
              <a:spcAft>
                <a:spcPts val="0"/>
              </a:spcAft>
              <a:buNone/>
            </a:pPr>
            <a:r>
              <a:rPr lang="en"/>
              <a:t>       E.g, print(), input(), len()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par>
                                <p:cTn id="8" presetID="10" presetClass="entr" presetSubtype="0" fill="hold" nodeType="with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fade">
                                      <p:cBhvr>
                                        <p:cTn id="10" dur="1000"/>
                                        <p:tgtEl>
                                          <p:spTgt spid="1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1000"/>
                                        <p:tgtEl>
                                          <p:spTgt spid="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6"/>
                                        </p:tgtEl>
                                        <p:attrNameLst>
                                          <p:attrName>style.visibility</p:attrName>
                                        </p:attrNameLst>
                                      </p:cBhvr>
                                      <p:to>
                                        <p:strVal val="visible"/>
                                      </p:to>
                                    </p:set>
                                    <p:animEffect transition="in" filter="fade">
                                      <p:cBhvr>
                                        <p:cTn id="20" dur="1000"/>
                                        <p:tgtEl>
                                          <p:spTgt spid="126"/>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27"/>
                                        </p:tgtEl>
                                        <p:attrNameLst>
                                          <p:attrName>style.visibility</p:attrName>
                                        </p:attrNameLst>
                                      </p:cBhvr>
                                      <p:to>
                                        <p:strVal val="visible"/>
                                      </p:to>
                                    </p:set>
                                    <p:animEffect transition="in" filter="fade">
                                      <p:cBhvr>
                                        <p:cTn id="24" dur="1000"/>
                                        <p:tgtEl>
                                          <p:spTgt spid="1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1000"/>
                                        <p:tgtEl>
                                          <p:spTgt spid="129"/>
                                        </p:tgtEl>
                                      </p:cBhvr>
                                    </p:animEffect>
                                  </p:childTnLst>
                                </p:cTn>
                              </p:par>
                              <p:par>
                                <p:cTn id="30" presetID="10" presetClass="entr" presetSubtype="0" fill="hold" nodeType="withEffect">
                                  <p:stCondLst>
                                    <p:cond delay="0"/>
                                  </p:stCondLst>
                                  <p:childTnLst>
                                    <p:set>
                                      <p:cBhvr>
                                        <p:cTn id="31" dur="1" fill="hold">
                                          <p:stCondLst>
                                            <p:cond delay="0"/>
                                          </p:stCondLst>
                                        </p:cTn>
                                        <p:tgtEl>
                                          <p:spTgt spid="128"/>
                                        </p:tgtEl>
                                        <p:attrNameLst>
                                          <p:attrName>style.visibility</p:attrName>
                                        </p:attrNameLst>
                                      </p:cBhvr>
                                      <p:to>
                                        <p:strVal val="visible"/>
                                      </p:to>
                                    </p:set>
                                    <p:animEffect transition="in" filter="fade">
                                      <p:cBhvr>
                                        <p:cTn id="32"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write function in python?</a:t>
            </a:r>
            <a:endParaRPr/>
          </a:p>
        </p:txBody>
      </p:sp>
      <p:sp>
        <p:nvSpPr>
          <p:cNvPr id="137" name="Google Shape;137;p27"/>
          <p:cNvSpPr txBox="1">
            <a:spLocks noGrp="1"/>
          </p:cNvSpPr>
          <p:nvPr>
            <p:ph type="body" idx="1"/>
          </p:nvPr>
        </p:nvSpPr>
        <p:spPr>
          <a:xfrm>
            <a:off x="311700" y="1562275"/>
            <a:ext cx="6091500" cy="1192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550">
                <a:solidFill>
                  <a:srgbClr val="0000FF"/>
                </a:solidFill>
                <a:highlight>
                  <a:srgbClr val="FFFFFE"/>
                </a:highlight>
                <a:latin typeface="Courier New"/>
                <a:ea typeface="Courier New"/>
                <a:cs typeface="Courier New"/>
                <a:sym typeface="Courier New"/>
              </a:rPr>
              <a:t>def</a:t>
            </a:r>
            <a:r>
              <a:rPr lang="en" sz="1550">
                <a:solidFill>
                  <a:schemeClr val="dk1"/>
                </a:solidFill>
                <a:highlight>
                  <a:srgbClr val="FFFFFE"/>
                </a:highlight>
                <a:latin typeface="Courier New"/>
                <a:ea typeface="Courier New"/>
                <a:cs typeface="Courier New"/>
                <a:sym typeface="Courier New"/>
              </a:rPr>
              <a:t> </a:t>
            </a:r>
            <a:r>
              <a:rPr lang="en" sz="1550">
                <a:solidFill>
                  <a:srgbClr val="795E26"/>
                </a:solidFill>
                <a:highlight>
                  <a:srgbClr val="FFFFFE"/>
                </a:highlight>
                <a:latin typeface="Courier New"/>
                <a:ea typeface="Courier New"/>
                <a:cs typeface="Courier New"/>
                <a:sym typeface="Courier New"/>
              </a:rPr>
              <a:t>add</a:t>
            </a:r>
            <a:r>
              <a:rPr lang="en" sz="1550">
                <a:solidFill>
                  <a:schemeClr val="dk1"/>
                </a:solidFill>
                <a:highlight>
                  <a:srgbClr val="FFFFFE"/>
                </a:highlight>
                <a:latin typeface="Courier New"/>
                <a:ea typeface="Courier New"/>
                <a:cs typeface="Courier New"/>
                <a:sym typeface="Courier New"/>
              </a:rPr>
              <a:t>(</a:t>
            </a:r>
            <a:r>
              <a:rPr lang="en" sz="1550">
                <a:solidFill>
                  <a:srgbClr val="001080"/>
                </a:solidFill>
                <a:highlight>
                  <a:srgbClr val="FFFFFE"/>
                </a:highlight>
                <a:latin typeface="Courier New"/>
                <a:ea typeface="Courier New"/>
                <a:cs typeface="Courier New"/>
                <a:sym typeface="Courier New"/>
              </a:rPr>
              <a:t>a</a:t>
            </a:r>
            <a:r>
              <a:rPr lang="en" sz="1550">
                <a:solidFill>
                  <a:schemeClr val="dk1"/>
                </a:solidFill>
                <a:highlight>
                  <a:srgbClr val="FFFFFE"/>
                </a:highlight>
                <a:latin typeface="Courier New"/>
                <a:ea typeface="Courier New"/>
                <a:cs typeface="Courier New"/>
                <a:sym typeface="Courier New"/>
              </a:rPr>
              <a:t>, </a:t>
            </a:r>
            <a:r>
              <a:rPr lang="en" sz="1550">
                <a:solidFill>
                  <a:srgbClr val="001080"/>
                </a:solidFill>
                <a:highlight>
                  <a:srgbClr val="FFFFFE"/>
                </a:highlight>
                <a:latin typeface="Courier New"/>
                <a:ea typeface="Courier New"/>
                <a:cs typeface="Courier New"/>
                <a:sym typeface="Courier New"/>
              </a:rPr>
              <a:t>b</a:t>
            </a:r>
            <a:r>
              <a:rPr lang="en" sz="1550">
                <a:solidFill>
                  <a:schemeClr val="dk1"/>
                </a:solidFill>
                <a:highlight>
                  <a:srgbClr val="FFFFFE"/>
                </a:highlight>
                <a:latin typeface="Courier New"/>
                <a:ea typeface="Courier New"/>
                <a:cs typeface="Courier New"/>
                <a:sym typeface="Courier New"/>
              </a:rPr>
              <a:t>):</a:t>
            </a:r>
            <a:endParaRPr sz="15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550">
                <a:solidFill>
                  <a:schemeClr val="dk1"/>
                </a:solidFill>
                <a:highlight>
                  <a:srgbClr val="FFFFFE"/>
                </a:highlight>
                <a:latin typeface="Courier New"/>
                <a:ea typeface="Courier New"/>
                <a:cs typeface="Courier New"/>
                <a:sym typeface="Courier New"/>
              </a:rPr>
              <a:t>   c = a+b</a:t>
            </a:r>
            <a:endParaRPr sz="15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550">
                <a:solidFill>
                  <a:schemeClr val="dk1"/>
                </a:solidFill>
                <a:highlight>
                  <a:srgbClr val="FFFFFE"/>
                </a:highlight>
                <a:latin typeface="Courier New"/>
                <a:ea typeface="Courier New"/>
                <a:cs typeface="Courier New"/>
                <a:sym typeface="Courier New"/>
              </a:rPr>
              <a:t>   </a:t>
            </a:r>
            <a:r>
              <a:rPr lang="en" sz="1550">
                <a:solidFill>
                  <a:srgbClr val="795E26"/>
                </a:solidFill>
                <a:highlight>
                  <a:srgbClr val="FFFFFE"/>
                </a:highlight>
                <a:latin typeface="Courier New"/>
                <a:ea typeface="Courier New"/>
                <a:cs typeface="Courier New"/>
                <a:sym typeface="Courier New"/>
              </a:rPr>
              <a:t>print</a:t>
            </a:r>
            <a:r>
              <a:rPr lang="en" sz="1550">
                <a:solidFill>
                  <a:schemeClr val="dk1"/>
                </a:solidFill>
                <a:highlight>
                  <a:srgbClr val="FFFFFE"/>
                </a:highlight>
                <a:latin typeface="Courier New"/>
                <a:ea typeface="Courier New"/>
                <a:cs typeface="Courier New"/>
                <a:sym typeface="Courier New"/>
              </a:rPr>
              <a:t>(</a:t>
            </a:r>
            <a:r>
              <a:rPr lang="en" sz="1550">
                <a:solidFill>
                  <a:srgbClr val="0000FF"/>
                </a:solidFill>
                <a:highlight>
                  <a:srgbClr val="FFFFFE"/>
                </a:highlight>
                <a:latin typeface="Courier New"/>
                <a:ea typeface="Courier New"/>
                <a:cs typeface="Courier New"/>
                <a:sym typeface="Courier New"/>
              </a:rPr>
              <a:t>f</a:t>
            </a:r>
            <a:r>
              <a:rPr lang="en" sz="1550">
                <a:solidFill>
                  <a:srgbClr val="A31515"/>
                </a:solidFill>
                <a:highlight>
                  <a:srgbClr val="FFFFFE"/>
                </a:highlight>
                <a:latin typeface="Courier New"/>
                <a:ea typeface="Courier New"/>
                <a:cs typeface="Courier New"/>
                <a:sym typeface="Courier New"/>
              </a:rPr>
              <a:t>'The addition of </a:t>
            </a:r>
            <a:r>
              <a:rPr lang="en" sz="1550">
                <a:solidFill>
                  <a:schemeClr val="dk1"/>
                </a:solidFill>
                <a:highlight>
                  <a:srgbClr val="FFFFFE"/>
                </a:highlight>
                <a:latin typeface="Courier New"/>
                <a:ea typeface="Courier New"/>
                <a:cs typeface="Courier New"/>
                <a:sym typeface="Courier New"/>
              </a:rPr>
              <a:t>{a}</a:t>
            </a:r>
            <a:r>
              <a:rPr lang="en" sz="1550">
                <a:solidFill>
                  <a:srgbClr val="A31515"/>
                </a:solidFill>
                <a:highlight>
                  <a:srgbClr val="FFFFFE"/>
                </a:highlight>
                <a:latin typeface="Courier New"/>
                <a:ea typeface="Courier New"/>
                <a:cs typeface="Courier New"/>
                <a:sym typeface="Courier New"/>
              </a:rPr>
              <a:t> and </a:t>
            </a:r>
            <a:r>
              <a:rPr lang="en" sz="1550">
                <a:solidFill>
                  <a:schemeClr val="dk1"/>
                </a:solidFill>
                <a:highlight>
                  <a:srgbClr val="FFFFFE"/>
                </a:highlight>
                <a:latin typeface="Courier New"/>
                <a:ea typeface="Courier New"/>
                <a:cs typeface="Courier New"/>
                <a:sym typeface="Courier New"/>
              </a:rPr>
              <a:t>{b}</a:t>
            </a:r>
            <a:r>
              <a:rPr lang="en" sz="1550">
                <a:solidFill>
                  <a:srgbClr val="A31515"/>
                </a:solidFill>
                <a:highlight>
                  <a:srgbClr val="FFFFFE"/>
                </a:highlight>
                <a:latin typeface="Courier New"/>
                <a:ea typeface="Courier New"/>
                <a:cs typeface="Courier New"/>
                <a:sym typeface="Courier New"/>
              </a:rPr>
              <a:t> is </a:t>
            </a:r>
            <a:r>
              <a:rPr lang="en" sz="1550">
                <a:solidFill>
                  <a:schemeClr val="dk1"/>
                </a:solidFill>
                <a:highlight>
                  <a:srgbClr val="FFFFFE"/>
                </a:highlight>
                <a:latin typeface="Courier New"/>
                <a:ea typeface="Courier New"/>
                <a:cs typeface="Courier New"/>
                <a:sym typeface="Courier New"/>
              </a:rPr>
              <a:t>{c}</a:t>
            </a:r>
            <a:r>
              <a:rPr lang="en" sz="1550">
                <a:solidFill>
                  <a:srgbClr val="A31515"/>
                </a:solidFill>
                <a:highlight>
                  <a:srgbClr val="FFFFFE"/>
                </a:highlight>
                <a:latin typeface="Courier New"/>
                <a:ea typeface="Courier New"/>
                <a:cs typeface="Courier New"/>
                <a:sym typeface="Courier New"/>
              </a:rPr>
              <a:t>'</a:t>
            </a:r>
            <a:r>
              <a:rPr lang="en" sz="1550">
                <a:solidFill>
                  <a:schemeClr val="dk1"/>
                </a:solidFill>
                <a:highlight>
                  <a:srgbClr val="FFFFFE"/>
                </a:highlight>
                <a:latin typeface="Courier New"/>
                <a:ea typeface="Courier New"/>
                <a:cs typeface="Courier New"/>
                <a:sym typeface="Courier New"/>
              </a:rPr>
              <a:t>)</a:t>
            </a:r>
            <a:endParaRPr sz="155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sz="1900">
              <a:solidFill>
                <a:srgbClr val="000000"/>
              </a:solidFill>
            </a:endParaRPr>
          </a:p>
          <a:p>
            <a:pPr marL="0" lvl="0" indent="0" algn="l" rtl="0">
              <a:spcBef>
                <a:spcPts val="0"/>
              </a:spcBef>
              <a:spcAft>
                <a:spcPts val="1600"/>
              </a:spcAft>
              <a:buNone/>
            </a:pPr>
            <a:endParaRPr sz="2300"/>
          </a:p>
        </p:txBody>
      </p:sp>
      <p:graphicFrame>
        <p:nvGraphicFramePr>
          <p:cNvPr id="138" name="Google Shape;138;p27"/>
          <p:cNvGraphicFramePr/>
          <p:nvPr/>
        </p:nvGraphicFramePr>
        <p:xfrm>
          <a:off x="6872400" y="1868175"/>
          <a:ext cx="1891050" cy="2901510"/>
        </p:xfrm>
        <a:graphic>
          <a:graphicData uri="http://schemas.openxmlformats.org/drawingml/2006/table">
            <a:tbl>
              <a:tblPr>
                <a:noFill/>
                <a:tableStyleId>{2982B671-BA4E-41CE-9AD3-B77891147B92}</a:tableStyleId>
              </a:tblPr>
              <a:tblGrid>
                <a:gridCol w="1891050">
                  <a:extLst>
                    <a:ext uri="{9D8B030D-6E8A-4147-A177-3AD203B41FA5}">
                      <a16:colId xmlns:a16="http://schemas.microsoft.com/office/drawing/2014/main" val="20000"/>
                    </a:ext>
                  </a:extLst>
                </a:gridCol>
              </a:tblGrid>
              <a:tr h="393250">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0"/>
                  </a:ext>
                </a:extLst>
              </a:tr>
              <a:tr h="393250">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1"/>
                  </a:ext>
                </a:extLst>
              </a:tr>
              <a:tr h="393250">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2"/>
                  </a:ext>
                </a:extLst>
              </a:tr>
              <a:tr h="524250">
                <a:tc>
                  <a:txBody>
                    <a:bodyPr/>
                    <a:lstStyle/>
                    <a:p>
                      <a:pPr marL="0" lvl="0" indent="0" algn="l" rtl="0">
                        <a:spcBef>
                          <a:spcPts val="0"/>
                        </a:spcBef>
                        <a:spcAft>
                          <a:spcPts val="0"/>
                        </a:spcAft>
                        <a:buNone/>
                      </a:pPr>
                      <a:r>
                        <a:rPr lang="en" sz="1700" b="1"/>
                        <a:t>Function Object</a:t>
                      </a:r>
                      <a:endParaRPr sz="1700" b="1"/>
                    </a:p>
                  </a:txBody>
                  <a:tcPr marL="91425" marR="91425" marT="91425" marB="91425">
                    <a:solidFill>
                      <a:srgbClr val="CCCCCC"/>
                    </a:solidFill>
                  </a:tcPr>
                </a:tc>
                <a:extLst>
                  <a:ext uri="{0D108BD9-81ED-4DB2-BD59-A6C34878D82A}">
                    <a16:rowId xmlns:a16="http://schemas.microsoft.com/office/drawing/2014/main" val="10003"/>
                  </a:ext>
                </a:extLst>
              </a:tr>
              <a:tr h="393250">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4"/>
                  </a:ext>
                </a:extLst>
              </a:tr>
              <a:tr h="393250">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endParaRPr/>
                    </a:p>
                  </a:txBody>
                  <a:tcPr marL="91425" marR="91425" marT="91425" marB="91425">
                    <a:solidFill>
                      <a:srgbClr val="CCCCCC"/>
                    </a:solidFill>
                  </a:tcPr>
                </a:tc>
                <a:extLst>
                  <a:ext uri="{0D108BD9-81ED-4DB2-BD59-A6C34878D82A}">
                    <a16:rowId xmlns:a16="http://schemas.microsoft.com/office/drawing/2014/main" val="10006"/>
                  </a:ext>
                </a:extLst>
              </a:tr>
            </a:tbl>
          </a:graphicData>
        </a:graphic>
      </p:graphicFrame>
      <p:sp>
        <p:nvSpPr>
          <p:cNvPr id="139" name="Google Shape;139;p27"/>
          <p:cNvSpPr txBox="1"/>
          <p:nvPr/>
        </p:nvSpPr>
        <p:spPr>
          <a:xfrm>
            <a:off x="7517925" y="4729675"/>
            <a:ext cx="133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ontserrat"/>
                <a:ea typeface="Montserrat"/>
                <a:cs typeface="Montserrat"/>
                <a:sym typeface="Montserrat"/>
              </a:rPr>
              <a:t>Memory</a:t>
            </a:r>
            <a:endParaRPr b="1">
              <a:latin typeface="Montserrat"/>
              <a:ea typeface="Montserrat"/>
              <a:cs typeface="Montserrat"/>
              <a:sym typeface="Montserrat"/>
            </a:endParaRPr>
          </a:p>
        </p:txBody>
      </p:sp>
      <p:cxnSp>
        <p:nvCxnSpPr>
          <p:cNvPr id="140" name="Google Shape;140;p27"/>
          <p:cNvCxnSpPr/>
          <p:nvPr/>
        </p:nvCxnSpPr>
        <p:spPr>
          <a:xfrm>
            <a:off x="5529000" y="3311525"/>
            <a:ext cx="1343400" cy="0"/>
          </a:xfrm>
          <a:prstGeom prst="straightConnector1">
            <a:avLst/>
          </a:prstGeom>
          <a:noFill/>
          <a:ln w="28575" cap="flat" cmpd="sng">
            <a:solidFill>
              <a:schemeClr val="dk2"/>
            </a:solidFill>
            <a:prstDash val="solid"/>
            <a:round/>
            <a:headEnd type="none" w="med" len="med"/>
            <a:tailEnd type="triangle" w="med" len="med"/>
          </a:ln>
        </p:spPr>
      </p:cxnSp>
      <p:sp>
        <p:nvSpPr>
          <p:cNvPr id="141" name="Google Shape;141;p27"/>
          <p:cNvSpPr txBox="1"/>
          <p:nvPr/>
        </p:nvSpPr>
        <p:spPr>
          <a:xfrm>
            <a:off x="4917600" y="3095975"/>
            <a:ext cx="61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Montserrat"/>
                <a:ea typeface="Montserrat"/>
                <a:cs typeface="Montserrat"/>
                <a:sym typeface="Montserrat"/>
              </a:rPr>
              <a:t>add</a:t>
            </a:r>
            <a:endParaRPr sz="1600">
              <a:latin typeface="Montserrat"/>
              <a:ea typeface="Montserrat"/>
              <a:cs typeface="Montserrat"/>
              <a:sym typeface="Montserrat"/>
            </a:endParaRPr>
          </a:p>
        </p:txBody>
      </p:sp>
      <p:sp>
        <p:nvSpPr>
          <p:cNvPr id="142" name="Google Shape;142;p27"/>
          <p:cNvSpPr txBox="1"/>
          <p:nvPr/>
        </p:nvSpPr>
        <p:spPr>
          <a:xfrm>
            <a:off x="3920475" y="3781775"/>
            <a:ext cx="168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Montserrat"/>
                <a:ea typeface="Montserrat"/>
                <a:cs typeface="Montserrat"/>
                <a:sym typeface="Montserrat"/>
              </a:rPr>
              <a:t>add_two_num</a:t>
            </a:r>
            <a:endParaRPr sz="1600">
              <a:latin typeface="Montserrat"/>
              <a:ea typeface="Montserrat"/>
              <a:cs typeface="Montserrat"/>
              <a:sym typeface="Montserrat"/>
            </a:endParaRPr>
          </a:p>
        </p:txBody>
      </p:sp>
      <p:cxnSp>
        <p:nvCxnSpPr>
          <p:cNvPr id="143" name="Google Shape;143;p27"/>
          <p:cNvCxnSpPr>
            <a:stCxn id="142" idx="3"/>
          </p:cNvCxnSpPr>
          <p:nvPr/>
        </p:nvCxnSpPr>
        <p:spPr>
          <a:xfrm rot="10800000" flipH="1">
            <a:off x="5610075" y="3310925"/>
            <a:ext cx="1254900" cy="686400"/>
          </a:xfrm>
          <a:prstGeom prst="straightConnector1">
            <a:avLst/>
          </a:prstGeom>
          <a:noFill/>
          <a:ln w="28575" cap="flat" cmpd="sng">
            <a:solidFill>
              <a:schemeClr val="dk2"/>
            </a:solidFill>
            <a:prstDash val="solid"/>
            <a:round/>
            <a:headEnd type="none" w="med" len="med"/>
            <a:tailEnd type="triangle" w="med" len="med"/>
          </a:ln>
        </p:spPr>
      </p:cxnSp>
      <p:sp>
        <p:nvSpPr>
          <p:cNvPr id="144" name="Google Shape;144;p27"/>
          <p:cNvSpPr txBox="1">
            <a:spLocks noGrp="1"/>
          </p:cNvSpPr>
          <p:nvPr>
            <p:ph type="body" idx="1"/>
          </p:nvPr>
        </p:nvSpPr>
        <p:spPr>
          <a:xfrm>
            <a:off x="6332925" y="599200"/>
            <a:ext cx="2970000" cy="10710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100">
                <a:solidFill>
                  <a:srgbClr val="0000FF"/>
                </a:solidFill>
                <a:highlight>
                  <a:srgbClr val="FFFFFE"/>
                </a:highlight>
                <a:latin typeface="Courier New"/>
                <a:ea typeface="Courier New"/>
                <a:cs typeface="Courier New"/>
                <a:sym typeface="Courier New"/>
              </a:rPr>
              <a:t>def</a:t>
            </a:r>
            <a:r>
              <a:rPr lang="en" sz="1100">
                <a:solidFill>
                  <a:schemeClr val="dk1"/>
                </a:solidFill>
                <a:highlight>
                  <a:srgbClr val="FFFFFE"/>
                </a:highlight>
                <a:latin typeface="Courier New"/>
                <a:ea typeface="Courier New"/>
                <a:cs typeface="Courier New"/>
                <a:sym typeface="Courier New"/>
              </a:rPr>
              <a:t> &lt;name&gt;(arg1, arg2, …, argN):</a:t>
            </a:r>
            <a:endParaRPr sz="110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   &lt;statement 1&gt;</a:t>
            </a:r>
            <a:endParaRPr sz="110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       ....</a:t>
            </a:r>
            <a:endParaRPr sz="110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   &lt;statement M&gt;</a:t>
            </a:r>
            <a:endParaRPr sz="1100">
              <a:solidFill>
                <a:schemeClr val="dk1"/>
              </a:solidFill>
              <a:highlight>
                <a:srgbClr val="FFFFFE"/>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par>
                                <p:cTn id="8" presetID="10" presetClass="entr" presetSubtype="0" fill="hold" nodeType="withEffect">
                                  <p:stCondLst>
                                    <p:cond delay="0"/>
                                  </p:stCondLst>
                                  <p:childTnLst>
                                    <p:set>
                                      <p:cBhvr>
                                        <p:cTn id="9" dur="1" fill="hold">
                                          <p:stCondLst>
                                            <p:cond delay="0"/>
                                          </p:stCondLst>
                                        </p:cTn>
                                        <p:tgtEl>
                                          <p:spTgt spid="140"/>
                                        </p:tgtEl>
                                        <p:attrNameLst>
                                          <p:attrName>style.visibility</p:attrName>
                                        </p:attrNameLst>
                                      </p:cBhvr>
                                      <p:to>
                                        <p:strVal val="visible"/>
                                      </p:to>
                                    </p:set>
                                    <p:animEffect transition="in" filter="fade">
                                      <p:cBhvr>
                                        <p:cTn id="10" dur="1000"/>
                                        <p:tgtEl>
                                          <p:spTgt spid="140"/>
                                        </p:tgtEl>
                                      </p:cBhvr>
                                    </p:animEffect>
                                  </p:childTnLst>
                                </p:cTn>
                              </p:par>
                              <p:par>
                                <p:cTn id="11" presetID="10" presetClass="entr" presetSubtype="0" fill="hold" nodeType="with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fade">
                                      <p:cBhvr>
                                        <p:cTn id="13" dur="1000"/>
                                        <p:tgtEl>
                                          <p:spTgt spid="141"/>
                                        </p:tgtEl>
                                      </p:cBhvr>
                                    </p:animEffect>
                                  </p:childTnLst>
                                </p:cTn>
                              </p:par>
                              <p:par>
                                <p:cTn id="14" presetID="10" presetClass="entr" presetSubtype="0" fill="hold" nodeType="with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fade">
                                      <p:cBhvr>
                                        <p:cTn id="16" dur="1000"/>
                                        <p:tgtEl>
                                          <p:spTgt spid="1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2"/>
                                        </p:tgtEl>
                                        <p:attrNameLst>
                                          <p:attrName>style.visibility</p:attrName>
                                        </p:attrNameLst>
                                      </p:cBhvr>
                                      <p:to>
                                        <p:strVal val="visible"/>
                                      </p:to>
                                    </p:set>
                                    <p:animEffect transition="in" filter="fade">
                                      <p:cBhvr>
                                        <p:cTn id="21" dur="1000"/>
                                        <p:tgtEl>
                                          <p:spTgt spid="142"/>
                                        </p:tgtEl>
                                      </p:cBhvr>
                                    </p:animEffect>
                                  </p:childTnLst>
                                </p:cTn>
                              </p:par>
                              <p:par>
                                <p:cTn id="22" presetID="10" presetClass="entr" presetSubtype="0" fill="hold" nodeType="withEffect">
                                  <p:stCondLst>
                                    <p:cond delay="0"/>
                                  </p:stCondLst>
                                  <p:childTnLst>
                                    <p:set>
                                      <p:cBhvr>
                                        <p:cTn id="23" dur="1" fill="hold">
                                          <p:stCondLst>
                                            <p:cond delay="0"/>
                                          </p:stCondLst>
                                        </p:cTn>
                                        <p:tgtEl>
                                          <p:spTgt spid="143"/>
                                        </p:tgtEl>
                                        <p:attrNameLst>
                                          <p:attrName>style.visibility</p:attrName>
                                        </p:attrNameLst>
                                      </p:cBhvr>
                                      <p:to>
                                        <p:strVal val="visible"/>
                                      </p:to>
                                    </p:set>
                                    <p:animEffect transition="in" filter="fade">
                                      <p:cBhvr>
                                        <p:cTn id="24"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87400" y="62425"/>
            <a:ext cx="8264400" cy="8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50" name="Google Shape;150;p28"/>
          <p:cNvSpPr txBox="1"/>
          <p:nvPr/>
        </p:nvSpPr>
        <p:spPr>
          <a:xfrm>
            <a:off x="12475" y="12475"/>
            <a:ext cx="9144000" cy="749100"/>
          </a:xfrm>
          <a:prstGeom prst="rect">
            <a:avLst/>
          </a:prstGeom>
          <a:solidFill>
            <a:srgbClr val="0B539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latin typeface="Montserrat"/>
                <a:ea typeface="Montserrat"/>
                <a:cs typeface="Montserrat"/>
                <a:sym typeface="Montserrat"/>
              </a:rPr>
              <a:t>Code Demo in Jupyter Notebook </a:t>
            </a:r>
            <a:endParaRPr sz="35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But what if we want to return the value?</a:t>
            </a:r>
            <a:endParaRPr/>
          </a:p>
        </p:txBody>
      </p:sp>
      <p:sp>
        <p:nvSpPr>
          <p:cNvPr id="156" name="Google Shape;156;p29"/>
          <p:cNvSpPr txBox="1"/>
          <p:nvPr/>
        </p:nvSpPr>
        <p:spPr>
          <a:xfrm>
            <a:off x="964925" y="1259625"/>
            <a:ext cx="5022600" cy="1070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550">
                <a:solidFill>
                  <a:srgbClr val="0000FF"/>
                </a:solidFill>
                <a:highlight>
                  <a:srgbClr val="FFFFFE"/>
                </a:highlight>
                <a:latin typeface="Courier New"/>
                <a:ea typeface="Courier New"/>
                <a:cs typeface="Courier New"/>
                <a:sym typeface="Courier New"/>
              </a:rPr>
              <a:t>def</a:t>
            </a:r>
            <a:r>
              <a:rPr lang="en" sz="1550">
                <a:solidFill>
                  <a:schemeClr val="dk1"/>
                </a:solidFill>
                <a:highlight>
                  <a:srgbClr val="FFFFFE"/>
                </a:highlight>
                <a:latin typeface="Courier New"/>
                <a:ea typeface="Courier New"/>
                <a:cs typeface="Courier New"/>
                <a:sym typeface="Courier New"/>
              </a:rPr>
              <a:t> </a:t>
            </a:r>
            <a:r>
              <a:rPr lang="en" sz="1550">
                <a:solidFill>
                  <a:srgbClr val="795E26"/>
                </a:solidFill>
                <a:highlight>
                  <a:srgbClr val="FFFFFE"/>
                </a:highlight>
                <a:latin typeface="Courier New"/>
                <a:ea typeface="Courier New"/>
                <a:cs typeface="Courier New"/>
                <a:sym typeface="Courier New"/>
              </a:rPr>
              <a:t>add</a:t>
            </a:r>
            <a:r>
              <a:rPr lang="en" sz="1550">
                <a:solidFill>
                  <a:schemeClr val="dk1"/>
                </a:solidFill>
                <a:highlight>
                  <a:srgbClr val="FFFFFE"/>
                </a:highlight>
                <a:latin typeface="Courier New"/>
                <a:ea typeface="Courier New"/>
                <a:cs typeface="Courier New"/>
                <a:sym typeface="Courier New"/>
              </a:rPr>
              <a:t>(</a:t>
            </a:r>
            <a:r>
              <a:rPr lang="en" sz="1550">
                <a:solidFill>
                  <a:srgbClr val="001080"/>
                </a:solidFill>
                <a:highlight>
                  <a:srgbClr val="FFFFFE"/>
                </a:highlight>
                <a:latin typeface="Courier New"/>
                <a:ea typeface="Courier New"/>
                <a:cs typeface="Courier New"/>
                <a:sym typeface="Courier New"/>
              </a:rPr>
              <a:t>a</a:t>
            </a:r>
            <a:r>
              <a:rPr lang="en" sz="1550">
                <a:solidFill>
                  <a:schemeClr val="dk1"/>
                </a:solidFill>
                <a:highlight>
                  <a:srgbClr val="FFFFFE"/>
                </a:highlight>
                <a:latin typeface="Courier New"/>
                <a:ea typeface="Courier New"/>
                <a:cs typeface="Courier New"/>
                <a:sym typeface="Courier New"/>
              </a:rPr>
              <a:t>, </a:t>
            </a:r>
            <a:r>
              <a:rPr lang="en" sz="1550">
                <a:solidFill>
                  <a:srgbClr val="001080"/>
                </a:solidFill>
                <a:highlight>
                  <a:srgbClr val="FFFFFE"/>
                </a:highlight>
                <a:latin typeface="Courier New"/>
                <a:ea typeface="Courier New"/>
                <a:cs typeface="Courier New"/>
                <a:sym typeface="Courier New"/>
              </a:rPr>
              <a:t>b</a:t>
            </a:r>
            <a:r>
              <a:rPr lang="en" sz="1550">
                <a:solidFill>
                  <a:schemeClr val="dk1"/>
                </a:solidFill>
                <a:highlight>
                  <a:srgbClr val="FFFFFE"/>
                </a:highlight>
                <a:latin typeface="Courier New"/>
                <a:ea typeface="Courier New"/>
                <a:cs typeface="Courier New"/>
                <a:sym typeface="Courier New"/>
              </a:rPr>
              <a:t>):</a:t>
            </a:r>
            <a:endParaRPr sz="15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550">
                <a:solidFill>
                  <a:schemeClr val="dk1"/>
                </a:solidFill>
                <a:highlight>
                  <a:srgbClr val="FFFFFE"/>
                </a:highlight>
                <a:latin typeface="Courier New"/>
                <a:ea typeface="Courier New"/>
                <a:cs typeface="Courier New"/>
                <a:sym typeface="Courier New"/>
              </a:rPr>
              <a:t>   c = a+b</a:t>
            </a:r>
            <a:endParaRPr sz="15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550">
                <a:solidFill>
                  <a:schemeClr val="dk1"/>
                </a:solidFill>
                <a:highlight>
                  <a:srgbClr val="FFFFFE"/>
                </a:highlight>
                <a:latin typeface="Courier New"/>
                <a:ea typeface="Courier New"/>
                <a:cs typeface="Courier New"/>
                <a:sym typeface="Courier New"/>
              </a:rPr>
              <a:t>   </a:t>
            </a:r>
            <a:r>
              <a:rPr lang="en" sz="1550">
                <a:solidFill>
                  <a:srgbClr val="AF00DB"/>
                </a:solidFill>
                <a:highlight>
                  <a:srgbClr val="FFFFFE"/>
                </a:highlight>
                <a:latin typeface="Courier New"/>
                <a:ea typeface="Courier New"/>
                <a:cs typeface="Courier New"/>
                <a:sym typeface="Courier New"/>
              </a:rPr>
              <a:t>return</a:t>
            </a:r>
            <a:r>
              <a:rPr lang="en" sz="1550">
                <a:solidFill>
                  <a:schemeClr val="dk1"/>
                </a:solidFill>
                <a:highlight>
                  <a:srgbClr val="FFFFFE"/>
                </a:highlight>
                <a:latin typeface="Courier New"/>
                <a:ea typeface="Courier New"/>
                <a:cs typeface="Courier New"/>
                <a:sym typeface="Courier New"/>
              </a:rPr>
              <a:t> c</a:t>
            </a:r>
            <a:endParaRPr sz="2050">
              <a:solidFill>
                <a:srgbClr val="0000FF"/>
              </a:solidFill>
              <a:highlight>
                <a:srgbClr val="FFFFFE"/>
              </a:highlight>
              <a:latin typeface="Courier New"/>
              <a:ea typeface="Courier New"/>
              <a:cs typeface="Courier New"/>
              <a:sym typeface="Courier New"/>
            </a:endParaRPr>
          </a:p>
        </p:txBody>
      </p:sp>
      <p:sp>
        <p:nvSpPr>
          <p:cNvPr id="157" name="Google Shape;157;p29"/>
          <p:cNvSpPr/>
          <p:nvPr/>
        </p:nvSpPr>
        <p:spPr>
          <a:xfrm>
            <a:off x="1334550" y="1966050"/>
            <a:ext cx="858900" cy="319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txBox="1"/>
          <p:nvPr/>
        </p:nvSpPr>
        <p:spPr>
          <a:xfrm>
            <a:off x="1035125" y="2730750"/>
            <a:ext cx="3883800" cy="747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 sz="1550">
                <a:solidFill>
                  <a:schemeClr val="dk1"/>
                </a:solidFill>
                <a:highlight>
                  <a:srgbClr val="FFFFFE"/>
                </a:highlight>
                <a:latin typeface="Courier New"/>
                <a:ea typeface="Courier New"/>
                <a:cs typeface="Courier New"/>
                <a:sym typeface="Courier New"/>
              </a:rPr>
              <a:t>result = add(2,3)</a:t>
            </a:r>
            <a:endParaRPr sz="15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 sz="1550">
                <a:solidFill>
                  <a:schemeClr val="dk1"/>
                </a:solidFill>
                <a:highlight>
                  <a:srgbClr val="FFFFFE"/>
                </a:highlight>
                <a:latin typeface="Courier New"/>
                <a:ea typeface="Courier New"/>
                <a:cs typeface="Courier New"/>
                <a:sym typeface="Courier New"/>
              </a:rPr>
              <a:t>print(result)</a:t>
            </a:r>
            <a:endParaRPr>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0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1000"/>
                                        <p:tgtEl>
                                          <p:spTgt spid="1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78D8"/>
        </a:solidFill>
        <a:effectLst/>
      </p:bgPr>
    </p:bg>
    <p:spTree>
      <p:nvGrpSpPr>
        <p:cNvPr id="1" name="Shape 162"/>
        <p:cNvGrpSpPr/>
        <p:nvPr/>
      </p:nvGrpSpPr>
      <p:grpSpPr>
        <a:xfrm>
          <a:off x="0" y="0"/>
          <a:ext cx="0" cy="0"/>
          <a:chOff x="0" y="0"/>
          <a:chExt cx="0" cy="0"/>
        </a:xfrm>
      </p:grpSpPr>
      <p:sp>
        <p:nvSpPr>
          <p:cNvPr id="163" name="Google Shape;163;p30"/>
          <p:cNvSpPr txBox="1"/>
          <p:nvPr/>
        </p:nvSpPr>
        <p:spPr>
          <a:xfrm>
            <a:off x="12475" y="12475"/>
            <a:ext cx="9144000" cy="749100"/>
          </a:xfrm>
          <a:prstGeom prst="rect">
            <a:avLst/>
          </a:prstGeom>
          <a:solidFill>
            <a:srgbClr val="0B539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500">
                <a:solidFill>
                  <a:srgbClr val="FFFFFF"/>
                </a:solidFill>
                <a:latin typeface="Montserrat"/>
                <a:ea typeface="Montserrat"/>
                <a:cs typeface="Montserrat"/>
                <a:sym typeface="Montserrat"/>
              </a:rPr>
              <a:t>Code Demo in Jupyter Notebook </a:t>
            </a:r>
            <a:endParaRPr sz="35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Advantages/Features of function</a:t>
            </a:r>
            <a:endParaRPr/>
          </a:p>
        </p:txBody>
      </p:sp>
      <p:pic>
        <p:nvPicPr>
          <p:cNvPr id="169" name="Google Shape;169;p31"/>
          <p:cNvPicPr preferRelativeResize="0"/>
          <p:nvPr/>
        </p:nvPicPr>
        <p:blipFill>
          <a:blip r:embed="rId3">
            <a:alphaModFix/>
          </a:blip>
          <a:stretch>
            <a:fillRect/>
          </a:stretch>
        </p:blipFill>
        <p:spPr>
          <a:xfrm>
            <a:off x="4814250" y="1935249"/>
            <a:ext cx="1512398" cy="1512374"/>
          </a:xfrm>
          <a:prstGeom prst="rect">
            <a:avLst/>
          </a:prstGeom>
          <a:noFill/>
          <a:ln>
            <a:noFill/>
          </a:ln>
        </p:spPr>
      </p:pic>
      <p:sp>
        <p:nvSpPr>
          <p:cNvPr id="170" name="Google Shape;170;p31"/>
          <p:cNvSpPr txBox="1"/>
          <p:nvPr/>
        </p:nvSpPr>
        <p:spPr>
          <a:xfrm>
            <a:off x="701850" y="1259550"/>
            <a:ext cx="188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Montserrat"/>
                <a:ea typeface="Montserrat"/>
                <a:cs typeface="Montserrat"/>
                <a:sym typeface="Montserrat"/>
              </a:rPr>
              <a:t>1. Reusability</a:t>
            </a:r>
            <a:endParaRPr sz="1800" b="1">
              <a:latin typeface="Montserrat"/>
              <a:ea typeface="Montserrat"/>
              <a:cs typeface="Montserrat"/>
              <a:sym typeface="Montserrat"/>
            </a:endParaRPr>
          </a:p>
        </p:txBody>
      </p:sp>
      <p:pic>
        <p:nvPicPr>
          <p:cNvPr id="171" name="Google Shape;171;p31"/>
          <p:cNvPicPr preferRelativeResize="0"/>
          <p:nvPr/>
        </p:nvPicPr>
        <p:blipFill>
          <a:blip r:embed="rId4">
            <a:alphaModFix/>
          </a:blip>
          <a:stretch>
            <a:fillRect/>
          </a:stretch>
        </p:blipFill>
        <p:spPr>
          <a:xfrm>
            <a:off x="1686650" y="2130423"/>
            <a:ext cx="1512400" cy="22048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10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28650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Advantages/Features of function</a:t>
            </a:r>
            <a:endParaRPr/>
          </a:p>
        </p:txBody>
      </p:sp>
      <p:sp>
        <p:nvSpPr>
          <p:cNvPr id="177" name="Google Shape;177;p32"/>
          <p:cNvSpPr txBox="1"/>
          <p:nvPr/>
        </p:nvSpPr>
        <p:spPr>
          <a:xfrm>
            <a:off x="701850" y="1259550"/>
            <a:ext cx="4257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Montserrat"/>
                <a:ea typeface="Montserrat"/>
                <a:cs typeface="Montserrat"/>
                <a:sym typeface="Montserrat"/>
              </a:rPr>
              <a:t>2. Encapsulation/Abstraction</a:t>
            </a:r>
            <a:endParaRPr sz="1800" b="1" dirty="0">
              <a:latin typeface="Montserrat"/>
              <a:ea typeface="Montserrat"/>
              <a:cs typeface="Montserrat"/>
              <a:sym typeface="Montserrat"/>
            </a:endParaRPr>
          </a:p>
        </p:txBody>
      </p:sp>
      <p:pic>
        <p:nvPicPr>
          <p:cNvPr id="178" name="Google Shape;178;p32"/>
          <p:cNvPicPr preferRelativeResize="0"/>
          <p:nvPr/>
        </p:nvPicPr>
        <p:blipFill>
          <a:blip r:embed="rId3">
            <a:alphaModFix/>
          </a:blip>
          <a:stretch>
            <a:fillRect/>
          </a:stretch>
        </p:blipFill>
        <p:spPr>
          <a:xfrm>
            <a:off x="4572000" y="1259550"/>
            <a:ext cx="650208" cy="431101"/>
          </a:xfrm>
          <a:prstGeom prst="rect">
            <a:avLst/>
          </a:prstGeom>
          <a:noFill/>
          <a:ln>
            <a:noFill/>
          </a:ln>
        </p:spPr>
      </p:pic>
      <p:pic>
        <p:nvPicPr>
          <p:cNvPr id="179" name="Google Shape;179;p32"/>
          <p:cNvPicPr preferRelativeResize="0"/>
          <p:nvPr/>
        </p:nvPicPr>
        <p:blipFill>
          <a:blip r:embed="rId4">
            <a:alphaModFix/>
          </a:blip>
          <a:stretch>
            <a:fillRect/>
          </a:stretch>
        </p:blipFill>
        <p:spPr>
          <a:xfrm>
            <a:off x="1072150" y="2409825"/>
            <a:ext cx="2667674" cy="1471375"/>
          </a:xfrm>
          <a:prstGeom prst="rect">
            <a:avLst/>
          </a:prstGeom>
          <a:noFill/>
          <a:ln>
            <a:noFill/>
          </a:ln>
        </p:spPr>
      </p:pic>
      <p:sp>
        <p:nvSpPr>
          <p:cNvPr id="180" name="Google Shape;180;p32"/>
          <p:cNvSpPr txBox="1"/>
          <p:nvPr/>
        </p:nvSpPr>
        <p:spPr>
          <a:xfrm>
            <a:off x="6720675" y="1832250"/>
            <a:ext cx="1693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latin typeface="Montserrat"/>
                <a:ea typeface="Montserrat"/>
                <a:cs typeface="Montserrat"/>
                <a:sym typeface="Montserrat"/>
              </a:rPr>
              <a:t>Square Root</a:t>
            </a:r>
            <a:endParaRPr sz="1600" b="1" u="sng">
              <a:latin typeface="Montserrat"/>
              <a:ea typeface="Montserrat"/>
              <a:cs typeface="Montserrat"/>
              <a:sym typeface="Montserrat"/>
            </a:endParaRPr>
          </a:p>
        </p:txBody>
      </p:sp>
      <p:pic>
        <p:nvPicPr>
          <p:cNvPr id="181" name="Google Shape;181;p32" descr="\sqrt 5,\sqrt 6, \sqrt 7\quad ?" title="MathEquation,#000000"/>
          <p:cNvPicPr preferRelativeResize="0"/>
          <p:nvPr/>
        </p:nvPicPr>
        <p:blipFill>
          <a:blip r:embed="rId5">
            <a:alphaModFix/>
          </a:blip>
          <a:stretch>
            <a:fillRect/>
          </a:stretch>
        </p:blipFill>
        <p:spPr>
          <a:xfrm>
            <a:off x="6720675" y="2409813"/>
            <a:ext cx="1693500" cy="323885"/>
          </a:xfrm>
          <a:prstGeom prst="rect">
            <a:avLst/>
          </a:prstGeom>
          <a:noFill/>
          <a:ln>
            <a:noFill/>
          </a:ln>
        </p:spPr>
      </p:pic>
      <p:sp>
        <p:nvSpPr>
          <p:cNvPr id="182" name="Google Shape;182;p32"/>
          <p:cNvSpPr txBox="1"/>
          <p:nvPr/>
        </p:nvSpPr>
        <p:spPr>
          <a:xfrm>
            <a:off x="5837700" y="3768950"/>
            <a:ext cx="2994600" cy="13746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Font typeface="Montserrat"/>
              <a:buChar char="-"/>
            </a:pPr>
            <a:r>
              <a:rPr lang="en" sz="2000" b="1">
                <a:latin typeface="Montserrat"/>
                <a:ea typeface="Montserrat"/>
                <a:cs typeface="Montserrat"/>
                <a:sym typeface="Montserrat"/>
              </a:rPr>
              <a:t>its name</a:t>
            </a:r>
            <a:endParaRPr sz="2000" b="1">
              <a:latin typeface="Montserrat"/>
              <a:ea typeface="Montserrat"/>
              <a:cs typeface="Montserrat"/>
              <a:sym typeface="Montserrat"/>
            </a:endParaRPr>
          </a:p>
          <a:p>
            <a:pPr marL="457200" lvl="0" indent="-355600" algn="l" rtl="0">
              <a:spcBef>
                <a:spcPts val="0"/>
              </a:spcBef>
              <a:spcAft>
                <a:spcPts val="0"/>
              </a:spcAft>
              <a:buSzPts val="2000"/>
              <a:buFont typeface="Montserrat"/>
              <a:buChar char="-"/>
            </a:pPr>
            <a:r>
              <a:rPr lang="en" sz="2000" b="1">
                <a:latin typeface="Montserrat"/>
                <a:ea typeface="Montserrat"/>
                <a:cs typeface="Montserrat"/>
                <a:sym typeface="Montserrat"/>
              </a:rPr>
              <a:t>what it does?</a:t>
            </a:r>
            <a:endParaRPr sz="2000" b="1">
              <a:latin typeface="Montserrat"/>
              <a:ea typeface="Montserrat"/>
              <a:cs typeface="Montserrat"/>
              <a:sym typeface="Montserrat"/>
            </a:endParaRPr>
          </a:p>
          <a:p>
            <a:pPr marL="457200" lvl="0" indent="-355600" algn="l" rtl="0">
              <a:spcBef>
                <a:spcPts val="0"/>
              </a:spcBef>
              <a:spcAft>
                <a:spcPts val="0"/>
              </a:spcAft>
              <a:buSzPts val="2000"/>
              <a:buFont typeface="Montserrat"/>
              <a:buChar char="-"/>
            </a:pPr>
            <a:r>
              <a:rPr lang="en" sz="2000" b="1">
                <a:latin typeface="Montserrat"/>
                <a:ea typeface="Montserrat"/>
                <a:cs typeface="Montserrat"/>
                <a:sym typeface="Montserrat"/>
              </a:rPr>
              <a:t>its argument</a:t>
            </a:r>
            <a:endParaRPr sz="2000" b="1">
              <a:latin typeface="Montserrat"/>
              <a:ea typeface="Montserrat"/>
              <a:cs typeface="Montserrat"/>
              <a:sym typeface="Montserrat"/>
            </a:endParaRPr>
          </a:p>
          <a:p>
            <a:pPr marL="457200" lvl="0" indent="-355600" algn="l" rtl="0">
              <a:spcBef>
                <a:spcPts val="0"/>
              </a:spcBef>
              <a:spcAft>
                <a:spcPts val="0"/>
              </a:spcAft>
              <a:buSzPts val="2000"/>
              <a:buFont typeface="Montserrat"/>
              <a:buChar char="-"/>
            </a:pPr>
            <a:r>
              <a:rPr lang="en" sz="2000" b="1">
                <a:latin typeface="Montserrat"/>
                <a:ea typeface="Montserrat"/>
                <a:cs typeface="Montserrat"/>
                <a:sym typeface="Montserrat"/>
              </a:rPr>
              <a:t>its return</a:t>
            </a:r>
            <a:endParaRPr sz="2000" b="1">
              <a:latin typeface="Montserrat"/>
              <a:ea typeface="Montserrat"/>
              <a:cs typeface="Montserrat"/>
              <a:sym typeface="Montserrat"/>
            </a:endParaRPr>
          </a:p>
        </p:txBody>
      </p:sp>
      <p:sp>
        <p:nvSpPr>
          <p:cNvPr id="183" name="Google Shape;183;p32"/>
          <p:cNvSpPr txBox="1"/>
          <p:nvPr/>
        </p:nvSpPr>
        <p:spPr>
          <a:xfrm>
            <a:off x="5617750" y="3083700"/>
            <a:ext cx="3526200" cy="708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Montserrat"/>
                <a:ea typeface="Montserrat"/>
                <a:cs typeface="Montserrat"/>
                <a:sym typeface="Montserrat"/>
              </a:rPr>
              <a:t>What should we know about function?</a:t>
            </a:r>
            <a:endParaRPr sz="1700">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gtEl>
                                        <p:attrNameLst>
                                          <p:attrName>style.visibility</p:attrName>
                                        </p:attrNameLst>
                                      </p:cBhvr>
                                      <p:to>
                                        <p:strVal val="visible"/>
                                      </p:to>
                                    </p:set>
                                    <p:animEffect transition="in" filter="fade">
                                      <p:cBhvr>
                                        <p:cTn id="12" dur="1000"/>
                                        <p:tgtEl>
                                          <p:spTgt spid="180"/>
                                        </p:tgtEl>
                                      </p:cBhvr>
                                    </p:animEffect>
                                  </p:childTnLst>
                                </p:cTn>
                              </p:par>
                              <p:par>
                                <p:cTn id="13" presetID="10" presetClass="entr" presetSubtype="0" fill="hold" nodeType="withEffect">
                                  <p:stCondLst>
                                    <p:cond delay="0"/>
                                  </p:stCondLst>
                                  <p:childTnLst>
                                    <p:set>
                                      <p:cBhvr>
                                        <p:cTn id="14" dur="1" fill="hold">
                                          <p:stCondLst>
                                            <p:cond delay="0"/>
                                          </p:stCondLst>
                                        </p:cTn>
                                        <p:tgtEl>
                                          <p:spTgt spid="181"/>
                                        </p:tgtEl>
                                        <p:attrNameLst>
                                          <p:attrName>style.visibility</p:attrName>
                                        </p:attrNameLst>
                                      </p:cBhvr>
                                      <p:to>
                                        <p:strVal val="visible"/>
                                      </p:to>
                                    </p:set>
                                    <p:animEffect transition="in" filter="fade">
                                      <p:cBhvr>
                                        <p:cTn id="15" dur="1000"/>
                                        <p:tgtEl>
                                          <p:spTgt spid="18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2"/>
                                        </p:tgtEl>
                                        <p:attrNameLst>
                                          <p:attrName>style.visibility</p:attrName>
                                        </p:attrNameLst>
                                      </p:cBhvr>
                                      <p:to>
                                        <p:strVal val="visible"/>
                                      </p:to>
                                    </p:set>
                                    <p:animEffect transition="in" filter="fade">
                                      <p:cBhvr>
                                        <p:cTn id="20" dur="1000"/>
                                        <p:tgtEl>
                                          <p:spTgt spid="182"/>
                                        </p:tgtEl>
                                      </p:cBhvr>
                                    </p:animEffect>
                                  </p:childTnLst>
                                </p:cTn>
                              </p:par>
                              <p:par>
                                <p:cTn id="21" presetID="10" presetClass="entr" presetSubtype="0" fill="hold" nodeType="withEffect">
                                  <p:stCondLst>
                                    <p:cond delay="0"/>
                                  </p:stCondLst>
                                  <p:childTnLst>
                                    <p:set>
                                      <p:cBhvr>
                                        <p:cTn id="22" dur="1" fill="hold">
                                          <p:stCondLst>
                                            <p:cond delay="0"/>
                                          </p:stCondLst>
                                        </p:cTn>
                                        <p:tgtEl>
                                          <p:spTgt spid="183"/>
                                        </p:tgtEl>
                                        <p:attrNameLst>
                                          <p:attrName>style.visibility</p:attrName>
                                        </p:attrNameLst>
                                      </p:cBhvr>
                                      <p:to>
                                        <p:strVal val="visible"/>
                                      </p:to>
                                    </p:set>
                                    <p:animEffect transition="in" filter="fade">
                                      <p:cBhvr>
                                        <p:cTn id="23"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3A3A3A"/>
      </a:dk2>
      <a:lt2>
        <a:srgbClr val="4E4F50"/>
      </a:lt2>
      <a:accent1>
        <a:srgbClr val="2074B9"/>
      </a:accent1>
      <a:accent2>
        <a:srgbClr val="58A4E2"/>
      </a:accent2>
      <a:accent3>
        <a:srgbClr val="2EBFCA"/>
      </a:accent3>
      <a:accent4>
        <a:srgbClr val="FDBA4D"/>
      </a:accent4>
      <a:accent5>
        <a:srgbClr val="8BB762"/>
      </a:accent5>
      <a:accent6>
        <a:srgbClr val="E85B5B"/>
      </a:accent6>
      <a:hlink>
        <a:srgbClr val="2071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5925</Words>
  <Application>Microsoft Office PowerPoint</Application>
  <PresentationFormat>On-screen Show (16:9)</PresentationFormat>
  <Paragraphs>373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Courier New</vt:lpstr>
      <vt:lpstr>Calibri</vt:lpstr>
      <vt:lpstr>Montserrat</vt:lpstr>
      <vt:lpstr>Arial</vt:lpstr>
      <vt:lpstr>Simple Light</vt:lpstr>
      <vt:lpstr>Function</vt:lpstr>
      <vt:lpstr>Function is a reusable block of code that performs a specific task. </vt:lpstr>
      <vt:lpstr>How to write function in python?</vt:lpstr>
      <vt:lpstr>How to write function in python?</vt:lpstr>
      <vt:lpstr>PowerPoint Presentation</vt:lpstr>
      <vt:lpstr>But what if we want to return the value?</vt:lpstr>
      <vt:lpstr>PowerPoint Presentation</vt:lpstr>
      <vt:lpstr>Advantages/Features of function</vt:lpstr>
      <vt:lpstr>Advantages/Features of function</vt:lpstr>
      <vt:lpstr>Advantages/Features of function</vt:lpstr>
      <vt:lpstr>Arguments</vt:lpstr>
      <vt:lpstr>Arguments allows us to pass information into function</vt:lpstr>
      <vt:lpstr>Lambda Function</vt:lpstr>
      <vt:lpstr>Lambda function creates a function object and returns it.</vt:lpstr>
      <vt:lpstr>How to define a lambda function?</vt:lpstr>
      <vt:lpstr>PowerPoint Presentation</vt:lpstr>
      <vt:lpstr>Recursion</vt:lpstr>
      <vt:lpstr>Recursive function are those function that call itself to solve a problem.</vt:lpstr>
      <vt:lpstr>Factorial using recursive function</vt:lpstr>
      <vt:lpstr>PowerPoint Presentation</vt:lpstr>
      <vt:lpstr>Variable Scope</vt:lpstr>
      <vt:lpstr>Scope of a variable is the region inside which the variable is created.</vt:lpstr>
      <vt:lpstr>PowerPoint Presentation</vt:lpstr>
      <vt:lpstr>Name Resolution: LEGB and global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cp:lastModifiedBy>Gaurav Timilsina</cp:lastModifiedBy>
  <cp:revision>3</cp:revision>
  <dcterms:modified xsi:type="dcterms:W3CDTF">2025-07-05T05:44:45Z</dcterms:modified>
</cp:coreProperties>
</file>