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8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6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3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4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0A68-5AB5-4444-8E3D-53E6CE8A1E6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33A8-102D-4961-9AAF-77F9297B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a/google.com/spreadsheets/d/1NWarIgtSLsq3izc5wOzV7ItdhDNRd-6oBVawmvs-LG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configuration/assign-pod-no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Modifications for GPUs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Sanjeev Mehrotra</a:t>
            </a:r>
          </a:p>
        </p:txBody>
      </p:sp>
    </p:spTree>
    <p:extLst>
      <p:ext uri="{BB962C8B-B14F-4D97-AF65-F5344CB8AC3E}">
        <p14:creationId xmlns:p14="http://schemas.microsoft.com/office/powerpoint/2010/main" val="110584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1835"/>
          </a:xfrm>
        </p:spPr>
        <p:txBody>
          <a:bodyPr/>
          <a:lstStyle/>
          <a:p>
            <a:r>
              <a:rPr lang="en-US" dirty="0"/>
              <a:t>All resource lists (allocatable, used, and requests) specified in this manner</a:t>
            </a:r>
          </a:p>
          <a:p>
            <a:r>
              <a:rPr lang="en-US" dirty="0"/>
              <a:t>Scheduling can no longer compare values with same key to see “fit”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allocatable[“memory”] &lt; used[“memory”] + requested[“memory”]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657" y="3883599"/>
            <a:ext cx="4657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Allocatable: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/0/cards: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/0/memory: 12GiB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/1/cards: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/1/memory: 12GiB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/2/cards: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/2/memory: 8GiB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/3/cards: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/3/memory: 8GiB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4634" y="3784362"/>
            <a:ext cx="5252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Requested (two GPUs minimum memory 10GiB, don’t require about NVLink):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GpuGrp</a:t>
            </a:r>
            <a:r>
              <a:rPr lang="en-US" dirty="0"/>
              <a:t>/A/</a:t>
            </a:r>
            <a:r>
              <a:rPr lang="en-US" dirty="0" err="1"/>
              <a:t>Gpu</a:t>
            </a:r>
            <a:r>
              <a:rPr lang="en-US" dirty="0"/>
              <a:t>/0/cards: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/A/</a:t>
            </a:r>
            <a:r>
              <a:rPr lang="en-US" dirty="0" err="1"/>
              <a:t>Gpu</a:t>
            </a:r>
            <a:r>
              <a:rPr lang="en-US" dirty="0"/>
              <a:t>/0/memory: 10GiB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/B/</a:t>
            </a:r>
            <a:r>
              <a:rPr lang="en-US" dirty="0" err="1"/>
              <a:t>Gpu</a:t>
            </a:r>
            <a:r>
              <a:rPr lang="en-US" dirty="0"/>
              <a:t>/1/cards: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/B/</a:t>
            </a:r>
            <a:r>
              <a:rPr lang="en-US" dirty="0" err="1"/>
              <a:t>Gpu</a:t>
            </a:r>
            <a:r>
              <a:rPr lang="en-US" dirty="0"/>
              <a:t>/1/memory: 10GiB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1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scheduler – uses hierarchical group allocation with arbitrary scorers to accomplish both checking for “fit” and “allocation”</a:t>
            </a:r>
          </a:p>
          <a:p>
            <a:r>
              <a:rPr lang="en-US" dirty="0"/>
              <a:t>“Allocation” is a string-to-string key-value which specifies a mapping from “Requests” to “Allocatable”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392" y="3833980"/>
            <a:ext cx="4657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Allocatable: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/0/cards: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/0/memory: 12GiB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/1/cards: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/1/memory: 12GiB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/2/cards: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/2/memory: 8GiB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/3/cards: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/3/memory: 8GiB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4237" y="3477697"/>
            <a:ext cx="5252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Requested (two GPUs minimum memory 10GiB, don’t require about NVLink):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GpuGrp</a:t>
            </a:r>
            <a:r>
              <a:rPr lang="en-US" dirty="0"/>
              <a:t>/A/</a:t>
            </a:r>
            <a:r>
              <a:rPr lang="en-US" dirty="0" err="1"/>
              <a:t>Gpu</a:t>
            </a:r>
            <a:r>
              <a:rPr lang="en-US" dirty="0"/>
              <a:t>/0/cards: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/A/</a:t>
            </a:r>
            <a:r>
              <a:rPr lang="en-US" dirty="0" err="1"/>
              <a:t>Gpu</a:t>
            </a:r>
            <a:r>
              <a:rPr lang="en-US" dirty="0"/>
              <a:t>/0/memory: 10GiB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/B/</a:t>
            </a:r>
            <a:r>
              <a:rPr lang="en-US" dirty="0" err="1"/>
              <a:t>Gpu</a:t>
            </a:r>
            <a:r>
              <a:rPr lang="en-US" dirty="0"/>
              <a:t>/1/cards: 1</a:t>
            </a:r>
          </a:p>
          <a:p>
            <a:pPr lvl="2"/>
            <a:r>
              <a:rPr lang="en-US" dirty="0" err="1"/>
              <a:t>GpuGrp</a:t>
            </a:r>
            <a:r>
              <a:rPr lang="en-US" dirty="0"/>
              <a:t>/B/</a:t>
            </a:r>
            <a:r>
              <a:rPr lang="en-US" dirty="0" err="1"/>
              <a:t>Gpu</a:t>
            </a:r>
            <a:r>
              <a:rPr lang="en-US" dirty="0"/>
              <a:t>/1/memory: 10GiB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46698" y="4508204"/>
            <a:ext cx="2615609" cy="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06679" y="4791739"/>
            <a:ext cx="2013098" cy="4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97079" y="5089451"/>
            <a:ext cx="2665228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06680" y="5295014"/>
            <a:ext cx="2013097" cy="4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5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169" y="237732"/>
            <a:ext cx="10515600" cy="1325563"/>
          </a:xfrm>
        </p:spPr>
        <p:txBody>
          <a:bodyPr/>
          <a:lstStyle/>
          <a:p>
            <a:r>
              <a:rPr lang="en-US" dirty="0"/>
              <a:t>Group Allocation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279518"/>
              </p:ext>
            </p:extLst>
          </p:nvPr>
        </p:nvGraphicFramePr>
        <p:xfrm>
          <a:off x="5333999" y="86178"/>
          <a:ext cx="6764216" cy="677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5733981" imgH="7981807" progId="AcroExch.Document.DC">
                  <p:embed/>
                </p:oleObj>
              </mc:Choice>
              <mc:Fallback>
                <p:oleObj name="Acrobat Document" r:id="rId3" imgW="5733981" imgH="798180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3999" y="86178"/>
                        <a:ext cx="6764216" cy="677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58262" y="14366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MonL-Regu"/>
              </a:rPr>
              <a:t>Allocatable</a:t>
            </a:r>
          </a:p>
          <a:p>
            <a:r>
              <a:rPr lang="en-US" dirty="0">
                <a:latin typeface="NimbusMonL-Regu"/>
              </a:rPr>
              <a:t>Gpugrp1/0/Gpugrp0/0/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/dev0/cards: 1</a:t>
            </a:r>
          </a:p>
          <a:p>
            <a:r>
              <a:rPr lang="en-US" dirty="0">
                <a:latin typeface="NimbusMonL-Regu"/>
              </a:rPr>
              <a:t>Gpugrp1/0/Gpugrp0/0/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/dev1/cards: 1</a:t>
            </a:r>
          </a:p>
          <a:p>
            <a:r>
              <a:rPr lang="en-US" dirty="0">
                <a:latin typeface="NimbusMonL-Regu"/>
              </a:rPr>
              <a:t>Gpugrp1/0/Gpugrp0/1/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/dev2/cards: 1</a:t>
            </a:r>
          </a:p>
          <a:p>
            <a:r>
              <a:rPr lang="en-US" dirty="0">
                <a:latin typeface="NimbusMonL-Regu"/>
              </a:rPr>
              <a:t>Gpugrp1/0/Gpugrp0/1/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/dev3/cards: 1</a:t>
            </a:r>
          </a:p>
          <a:p>
            <a:r>
              <a:rPr lang="en-US" dirty="0">
                <a:latin typeface="NimbusMonL-Regu"/>
              </a:rPr>
              <a:t>Gpugrp1/1/Gpugrp0/2/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/dev4/cards: 1</a:t>
            </a:r>
          </a:p>
          <a:p>
            <a:r>
              <a:rPr lang="en-US" dirty="0">
                <a:latin typeface="NimbusMonL-Regu"/>
              </a:rPr>
              <a:t>Gpugrp1/1/Gpugrp0/2/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/dev5/cards: 1</a:t>
            </a:r>
          </a:p>
          <a:p>
            <a:r>
              <a:rPr lang="en-US" dirty="0">
                <a:latin typeface="NimbusMonL-Regu"/>
              </a:rPr>
              <a:t>Gpugrp1/1/Gpugrp0/3/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/dev6/cards: 1</a:t>
            </a:r>
          </a:p>
          <a:p>
            <a:r>
              <a:rPr lang="en-US" dirty="0">
                <a:latin typeface="NimbusMonL-Regu"/>
              </a:rPr>
              <a:t>Gpugrp1/1/Gpugrp0/3/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/dev7/cards: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262" y="45213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MonL-Regu"/>
              </a:rPr>
              <a:t>Requests</a:t>
            </a:r>
          </a:p>
          <a:p>
            <a:r>
              <a:rPr lang="en-US" dirty="0">
                <a:latin typeface="NimbusMonL-Regu"/>
              </a:rPr>
              <a:t>Gpugrp1/R0/Gpugrp0/RA/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/gpu0/cards: 1</a:t>
            </a:r>
          </a:p>
          <a:p>
            <a:r>
              <a:rPr lang="en-US" dirty="0">
                <a:latin typeface="NimbusMonL-Regu"/>
              </a:rPr>
              <a:t>Gpugrp1/R0/Gpugrp0/RA/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/gpu1/cards: 1</a:t>
            </a:r>
          </a:p>
          <a:p>
            <a:r>
              <a:rPr lang="en-US" dirty="0">
                <a:latin typeface="NimbusMonL-Regu"/>
              </a:rPr>
              <a:t>Gpugrp1/R1/Gpugrp0/RA/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/gpu2/cards: 1</a:t>
            </a:r>
          </a:p>
          <a:p>
            <a:r>
              <a:rPr lang="en-US" dirty="0">
                <a:latin typeface="NimbusMonL-Regu"/>
              </a:rPr>
              <a:t>Gpugrp1/R1/Gpugrp0/RA/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/gpu3/cards: 1</a:t>
            </a:r>
          </a:p>
          <a:p>
            <a:r>
              <a:rPr lang="en-US" dirty="0">
                <a:latin typeface="NimbusMonL-Regu"/>
              </a:rPr>
              <a:t>Gpugrp1/R1/Gpugrp0/RB/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/gpu4/cards: 1</a:t>
            </a:r>
          </a:p>
          <a:p>
            <a:r>
              <a:rPr lang="en-US" dirty="0">
                <a:latin typeface="NimbusMonL-Regu"/>
              </a:rPr>
              <a:t>Gpugrp1/R1/Gpugrp0/RB/</a:t>
            </a:r>
            <a:r>
              <a:rPr lang="en-US" dirty="0" err="1">
                <a:latin typeface="NimbusMonL-Regu"/>
              </a:rPr>
              <a:t>gpu</a:t>
            </a:r>
            <a:r>
              <a:rPr lang="en-US" dirty="0">
                <a:latin typeface="NimbusMonL-Regu"/>
              </a:rPr>
              <a:t>/gpu5/cards: 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11816" y="3795263"/>
            <a:ext cx="580292" cy="67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54262" y="4469340"/>
            <a:ext cx="104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0046" y="5369169"/>
            <a:ext cx="750277" cy="61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3923" y="6002215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Allocatable</a:t>
            </a:r>
          </a:p>
        </p:txBody>
      </p:sp>
    </p:spTree>
    <p:extLst>
      <p:ext uri="{BB962C8B-B14F-4D97-AF65-F5344CB8AC3E}">
        <p14:creationId xmlns:p14="http://schemas.microsoft.com/office/powerpoint/2010/main" val="331269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Modifications – scheduler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Addition of </a:t>
            </a:r>
            <a:r>
              <a:rPr lang="en-US" dirty="0" err="1"/>
              <a:t>AllocateFrom</a:t>
            </a:r>
            <a:r>
              <a:rPr lang="en-US" dirty="0"/>
              <a:t> field in pod specification.  This is a list of key-value pairs which specify mapping from “Requests” to “Allocatable”</a:t>
            </a:r>
          </a:p>
          <a:p>
            <a:pPr marL="457200" lvl="1" indent="0">
              <a:buNone/>
            </a:pPr>
            <a:r>
              <a:rPr lang="en-US" dirty="0" err="1"/>
              <a:t>pkg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types.go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Addition of group scheduler code</a:t>
            </a:r>
          </a:p>
          <a:p>
            <a:pPr marL="457200" lvl="1" indent="0">
              <a:buNone/>
            </a:pPr>
            <a:r>
              <a:rPr lang="en-US" dirty="0"/>
              <a:t>plugin/</a:t>
            </a:r>
            <a:r>
              <a:rPr lang="en-US" dirty="0" err="1"/>
              <a:t>pkg</a:t>
            </a:r>
            <a:r>
              <a:rPr lang="en-US" dirty="0"/>
              <a:t>/scheduler/algorithm/predicates/</a:t>
            </a:r>
            <a:r>
              <a:rPr lang="en-US" dirty="0" err="1"/>
              <a:t>grpallocate.go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plugin/</a:t>
            </a:r>
            <a:r>
              <a:rPr lang="en-US" dirty="0" err="1"/>
              <a:t>pkg</a:t>
            </a:r>
            <a:r>
              <a:rPr lang="en-US" dirty="0"/>
              <a:t>/scheduler/algorithm/scorer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Modification in scheduler to write pod update after scheduling and to call group allocator</a:t>
            </a:r>
          </a:p>
          <a:p>
            <a:pPr marL="457200" lvl="1" indent="0">
              <a:buNone/>
            </a:pPr>
            <a:r>
              <a:rPr lang="en-US" dirty="0"/>
              <a:t>plugin/</a:t>
            </a:r>
            <a:r>
              <a:rPr lang="en-US" dirty="0" err="1"/>
              <a:t>pkg</a:t>
            </a:r>
            <a:r>
              <a:rPr lang="en-US" dirty="0"/>
              <a:t>/scheduler/</a:t>
            </a:r>
            <a:r>
              <a:rPr lang="en-US" dirty="0" err="1"/>
              <a:t>generic_scheduler.go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plugin/</a:t>
            </a:r>
            <a:r>
              <a:rPr lang="en-US" dirty="0" err="1"/>
              <a:t>pkg</a:t>
            </a:r>
            <a:r>
              <a:rPr lang="en-US" dirty="0"/>
              <a:t>/scheduler/</a:t>
            </a:r>
            <a:r>
              <a:rPr lang="en-US" dirty="0" err="1"/>
              <a:t>scheduler.go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5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Kubelet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multi-GPU code makes the kubelet do the work of keeping track of which GPUs are available and uses /dev/</a:t>
            </a:r>
            <a:r>
              <a:rPr lang="en-US" dirty="0" err="1"/>
              <a:t>nvidia</a:t>
            </a:r>
            <a:r>
              <a:rPr lang="en-US" dirty="0"/>
              <a:t>* to see number of devices, both of which are hacks</a:t>
            </a:r>
          </a:p>
          <a:p>
            <a:r>
              <a:rPr lang="en-US" dirty="0"/>
              <a:t>With addition of “</a:t>
            </a:r>
            <a:r>
              <a:rPr lang="en-US" dirty="0" err="1"/>
              <a:t>AllocateFrom</a:t>
            </a:r>
            <a:r>
              <a:rPr lang="en-US" dirty="0"/>
              <a:t>” field, scheduler decides which GPUs to use and keeps track of which ones are in use.</a:t>
            </a:r>
          </a:p>
        </p:txBody>
      </p:sp>
    </p:spTree>
    <p:extLst>
      <p:ext uri="{BB962C8B-B14F-4D97-AF65-F5344CB8AC3E}">
        <p14:creationId xmlns:p14="http://schemas.microsoft.com/office/powerpoint/2010/main" val="325976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Modifications – kubelet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of </a:t>
            </a:r>
            <a:r>
              <a:rPr lang="en-US" dirty="0" err="1"/>
              <a:t>AllocateFrom</a:t>
            </a:r>
            <a:r>
              <a:rPr lang="en-US" dirty="0"/>
              <a:t> to decide which GPUs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</a:t>
            </a:r>
            <a:r>
              <a:rPr lang="en-US" dirty="0" err="1"/>
              <a:t>nvidia</a:t>
            </a:r>
            <a:r>
              <a:rPr lang="en-US" dirty="0"/>
              <a:t>-</a:t>
            </a:r>
            <a:r>
              <a:rPr lang="en-US" dirty="0" err="1"/>
              <a:t>docker</a:t>
            </a:r>
            <a:r>
              <a:rPr lang="en-US" dirty="0"/>
              <a:t>-plugin to find GPUs (instead of looking at /dev/</a:t>
            </a:r>
            <a:r>
              <a:rPr lang="en-US" dirty="0" err="1"/>
              <a:t>nvidia</a:t>
            </a:r>
            <a:r>
              <a:rPr lang="en-US" dirty="0"/>
              <a:t>*) </a:t>
            </a:r>
          </a:p>
          <a:p>
            <a:pPr lvl="1"/>
            <a:r>
              <a:rPr lang="en-US" dirty="0"/>
              <a:t>This is also needed to get richer information such as memory in GPU, GPU type, topology information (i.e. NVLink)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</a:t>
            </a:r>
            <a:r>
              <a:rPr lang="en-US" dirty="0" err="1"/>
              <a:t>nvidia</a:t>
            </a:r>
            <a:r>
              <a:rPr lang="en-US" dirty="0"/>
              <a:t>-</a:t>
            </a:r>
            <a:r>
              <a:rPr lang="en-US" dirty="0" err="1"/>
              <a:t>docker</a:t>
            </a:r>
            <a:r>
              <a:rPr lang="en-US" dirty="0"/>
              <a:t>-plugin to find correct location for </a:t>
            </a:r>
            <a:r>
              <a:rPr lang="en-US" dirty="0" err="1"/>
              <a:t>nvidia</a:t>
            </a:r>
            <a:r>
              <a:rPr lang="en-US" dirty="0"/>
              <a:t> drivers inside container (in conjunction with </a:t>
            </a:r>
            <a:r>
              <a:rPr lang="en-US" dirty="0" err="1"/>
              <a:t>nvidia-docker</a:t>
            </a:r>
            <a:r>
              <a:rPr lang="en-US" dirty="0"/>
              <a:t> driver)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Allow specification of driver when specifying mount – needed to use </a:t>
            </a:r>
            <a:r>
              <a:rPr lang="en-US" dirty="0" err="1"/>
              <a:t>nvidia-docker</a:t>
            </a:r>
            <a:r>
              <a:rPr lang="en-US" dirty="0"/>
              <a:t> driver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4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 goal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6741" y="3313453"/>
            <a:ext cx="1910862" cy="151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 – Keeps track of “Used”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7245680" y="2205622"/>
            <a:ext cx="1395046" cy="79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7" name="Rectangle 6"/>
          <p:cNvSpPr/>
          <p:nvPr/>
        </p:nvSpPr>
        <p:spPr>
          <a:xfrm>
            <a:off x="7245680" y="3313453"/>
            <a:ext cx="1395046" cy="8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2057" y="5321179"/>
            <a:ext cx="1395046" cy="8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</a:t>
            </a:r>
          </a:p>
        </p:txBody>
      </p:sp>
      <p:sp>
        <p:nvSpPr>
          <p:cNvPr id="9" name="Oval 8"/>
          <p:cNvSpPr/>
          <p:nvPr/>
        </p:nvSpPr>
        <p:spPr>
          <a:xfrm>
            <a:off x="7943203" y="4304174"/>
            <a:ext cx="76200" cy="87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43203" y="4615017"/>
            <a:ext cx="76200" cy="87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31480" y="4925558"/>
            <a:ext cx="76200" cy="87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56449" y="4925558"/>
            <a:ext cx="580292" cy="5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63726" y="5379739"/>
            <a:ext cx="246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(</a:t>
            </a:r>
            <a:r>
              <a:rPr lang="en-US" dirty="0" err="1"/>
              <a:t>Contianer</a:t>
            </a:r>
            <a:r>
              <a:rPr lang="en-US" dirty="0"/>
              <a:t>) Spec</a:t>
            </a:r>
          </a:p>
          <a:p>
            <a:r>
              <a:rPr lang="en-US" dirty="0"/>
              <a:t>- Container </a:t>
            </a:r>
            <a:r>
              <a:rPr lang="en-US" dirty="0">
                <a:highlight>
                  <a:srgbClr val="FFFF00"/>
                </a:highlight>
              </a:rPr>
              <a:t>Requests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19003" y="2299407"/>
            <a:ext cx="2321169" cy="84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23449" y="3583084"/>
            <a:ext cx="1858108" cy="4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153111" y="4884345"/>
            <a:ext cx="1987061" cy="94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4526" y="2130621"/>
            <a:ext cx="2028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Kubelets</a:t>
            </a:r>
            <a:r>
              <a:rPr lang="en-US" dirty="0"/>
              <a:t> send </a:t>
            </a:r>
            <a:r>
              <a:rPr lang="en-US" dirty="0">
                <a:highlight>
                  <a:srgbClr val="FFFF00"/>
                </a:highlight>
              </a:rPr>
              <a:t>“Allocatable” </a:t>
            </a:r>
            <a:r>
              <a:rPr lang="en-US" dirty="0"/>
              <a:t>resources for nodes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10102" y="2287926"/>
            <a:ext cx="1543698" cy="608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Plugins (e.g. GPU)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667104" y="2367516"/>
            <a:ext cx="1142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09032" y="1794138"/>
            <a:ext cx="12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Resources to advertise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67103" y="2724368"/>
            <a:ext cx="1142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39705" y="2818817"/>
            <a:ext cx="153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Resources usage / </a:t>
            </a:r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err="1"/>
              <a:t>params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140171" y="1261771"/>
            <a:ext cx="167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Kubelets</a:t>
            </a:r>
            <a:r>
              <a:rPr lang="en-US" dirty="0"/>
              <a:t> know nothing about GPUs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8335" y="3583084"/>
            <a:ext cx="1467293" cy="721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Scheduler extender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70896" y="3744616"/>
            <a:ext cx="971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133686" y="3834007"/>
            <a:ext cx="1987061" cy="4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69280" y="3968686"/>
            <a:ext cx="155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Scheduling Request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94832" y="3171328"/>
            <a:ext cx="12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Asks for fit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1141" y="4364899"/>
            <a:ext cx="1982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Performs group allocation – writes update to pod spec with allocation</a:t>
            </a:r>
          </a:p>
        </p:txBody>
      </p:sp>
    </p:spTree>
    <p:extLst>
      <p:ext uri="{BB962C8B-B14F-4D97-AF65-F5344CB8AC3E}">
        <p14:creationId xmlns:p14="http://schemas.microsoft.com/office/powerpoint/2010/main" val="197028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in Kubernetes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a few things in order to achieve separation with core which will allow for directly using latest Kubernetes binaries</a:t>
            </a:r>
          </a:p>
          <a:p>
            <a:r>
              <a:rPr lang="en-US" dirty="0"/>
              <a:t>Resource Class, scheduled for v1.9 will allow for non-identity mappings between requests and allocatable</a:t>
            </a:r>
          </a:p>
          <a:p>
            <a:r>
              <a:rPr lang="en-US" dirty="0"/>
              <a:t>Device plugins and native </a:t>
            </a:r>
            <a:r>
              <a:rPr lang="en-US" dirty="0" err="1"/>
              <a:t>Nvidia</a:t>
            </a:r>
            <a:r>
              <a:rPr lang="en-US" dirty="0"/>
              <a:t> GPU support is v1.13 for now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https://docs.google.com/a/google.com/spreadsheets/d/1NWarIgtSLsq3izc5wOzV7ItdhDNRd-6oBVawmvs-LGw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future Kubernetes/Scheduler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 placement using other constraints such as pod-level constraints or higher (e.g. multiple pods for distributed training)</a:t>
            </a:r>
          </a:p>
          <a:p>
            <a:r>
              <a:rPr lang="en-US" dirty="0"/>
              <a:t>For example, networking constraints for distributed training when scheduling</a:t>
            </a:r>
          </a:p>
          <a:p>
            <a:r>
              <a:rPr lang="en-US" dirty="0"/>
              <a:t>Container networking for faster cross-pod communication (e.g. </a:t>
            </a:r>
            <a:r>
              <a:rPr lang="en-US"/>
              <a:t>using RDMA / IB)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4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resource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168" y="1825625"/>
            <a:ext cx="36986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Terminology: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Allocatable</a:t>
            </a:r>
            <a:r>
              <a:rPr lang="en-US" dirty="0"/>
              <a:t> – what is available at node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Used</a:t>
            </a:r>
            <a:r>
              <a:rPr lang="en-US" dirty="0"/>
              <a:t> – what is already being used from node (called </a:t>
            </a:r>
            <a:r>
              <a:rPr lang="en-US" dirty="0" err="1"/>
              <a:t>RequestedResource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Requests</a:t>
            </a:r>
            <a:r>
              <a:rPr lang="en-US" dirty="0"/>
              <a:t>– what is requested by container(s) for the pod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1215" y="3176954"/>
            <a:ext cx="1910862" cy="151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 – Keeps track of “Used”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0154" y="2069123"/>
            <a:ext cx="1395046" cy="79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0154" y="3176954"/>
            <a:ext cx="1395046" cy="8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6531" y="5184680"/>
            <a:ext cx="1395046" cy="8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</a:t>
            </a:r>
          </a:p>
        </p:txBody>
      </p:sp>
      <p:sp>
        <p:nvSpPr>
          <p:cNvPr id="9" name="Oval 8"/>
          <p:cNvSpPr/>
          <p:nvPr/>
        </p:nvSpPr>
        <p:spPr>
          <a:xfrm>
            <a:off x="6617677" y="4167675"/>
            <a:ext cx="76200" cy="87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17677" y="4478518"/>
            <a:ext cx="76200" cy="87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5954" y="4789059"/>
            <a:ext cx="76200" cy="87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30923" y="4789059"/>
            <a:ext cx="580292" cy="5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5243240"/>
            <a:ext cx="246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(</a:t>
            </a:r>
            <a:r>
              <a:rPr lang="en-US" dirty="0" err="1"/>
              <a:t>Contianer</a:t>
            </a:r>
            <a:r>
              <a:rPr lang="en-US" dirty="0"/>
              <a:t>) Spec</a:t>
            </a:r>
          </a:p>
          <a:p>
            <a:r>
              <a:rPr lang="en-US" dirty="0"/>
              <a:t>- Container </a:t>
            </a:r>
            <a:r>
              <a:rPr lang="en-US" dirty="0">
                <a:highlight>
                  <a:srgbClr val="FFFF00"/>
                </a:highlight>
              </a:rPr>
              <a:t>Requests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93477" y="2162908"/>
            <a:ext cx="2321169" cy="84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97923" y="3446585"/>
            <a:ext cx="1858108" cy="4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827585" y="4747846"/>
            <a:ext cx="1987061" cy="94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1994122"/>
            <a:ext cx="2028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Kubelets</a:t>
            </a:r>
            <a:r>
              <a:rPr lang="en-US" dirty="0"/>
              <a:t> send </a:t>
            </a:r>
            <a:r>
              <a:rPr lang="en-US" dirty="0">
                <a:highlight>
                  <a:srgbClr val="FFFF00"/>
                </a:highlight>
              </a:rPr>
              <a:t>“Allocatable” </a:t>
            </a:r>
            <a:r>
              <a:rPr lang="en-US" dirty="0"/>
              <a:t>resources for nodes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27585" y="3820633"/>
            <a:ext cx="1987061" cy="4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66437" y="3955312"/>
            <a:ext cx="126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Scheduling Request</a:t>
            </a:r>
          </a:p>
        </p:txBody>
      </p:sp>
    </p:spTree>
    <p:extLst>
      <p:ext uri="{BB962C8B-B14F-4D97-AF65-F5344CB8AC3E}">
        <p14:creationId xmlns:p14="http://schemas.microsoft.com/office/powerpoint/2010/main" val="379655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resources (allocatable, used, and requests) are represented as a “</a:t>
            </a:r>
            <a:r>
              <a:rPr lang="en-US" dirty="0" err="1"/>
              <a:t>ResourceList</a:t>
            </a:r>
            <a:r>
              <a:rPr lang="en-US" dirty="0"/>
              <a:t>” which is simply a list of key-value pairs, e.g.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	: 64GiB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 8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5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worker nodes that can “fit” a pod spec</a:t>
            </a:r>
          </a:p>
          <a:p>
            <a:pPr lvl="1"/>
            <a:r>
              <a:rPr lang="en-US" dirty="0"/>
              <a:t>plugin/</a:t>
            </a:r>
            <a:r>
              <a:rPr lang="en-US" dirty="0" err="1"/>
              <a:t>pkg</a:t>
            </a:r>
            <a:r>
              <a:rPr lang="en-US" dirty="0"/>
              <a:t>/scheduler/algorithm/predicates</a:t>
            </a:r>
          </a:p>
          <a:p>
            <a:pPr marL="0" indent="0">
              <a:buNone/>
            </a:pPr>
            <a:r>
              <a:rPr lang="en-US" dirty="0"/>
              <a:t>2. Prioritize list of nodes</a:t>
            </a:r>
          </a:p>
          <a:p>
            <a:pPr lvl="1"/>
            <a:r>
              <a:rPr lang="en-US" dirty="0"/>
              <a:t>plugin/</a:t>
            </a:r>
            <a:r>
              <a:rPr lang="en-US" dirty="0" err="1"/>
              <a:t>pkg</a:t>
            </a:r>
            <a:r>
              <a:rPr lang="en-US" dirty="0"/>
              <a:t>/scheduler/algorithm/priorities</a:t>
            </a:r>
          </a:p>
          <a:p>
            <a:pPr marL="0" indent="0">
              <a:buNone/>
            </a:pPr>
            <a:r>
              <a:rPr lang="en-US" dirty="0"/>
              <a:t>3. Try to schedule pod on node – node may have additional admission policy so pod may fail</a:t>
            </a:r>
          </a:p>
          <a:p>
            <a:pPr marL="0" indent="0">
              <a:buNone/>
            </a:pPr>
            <a:r>
              <a:rPr lang="en-US" dirty="0"/>
              <a:t>4. If fails, try next node on list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0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nodes that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8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simple scheduling, node will NOT fit if</a:t>
            </a:r>
          </a:p>
          <a:p>
            <a:pPr marL="457200" lvl="1" indent="0">
              <a:buNone/>
            </a:pPr>
            <a:r>
              <a:rPr lang="en-US" dirty="0"/>
              <a:t>Allocatable &lt; Request + Used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if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allocatable.MilliCPU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podRequest.MilliCPU+nodeInfo.RequestedResource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MilliCPU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predicateFails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append(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predicateFails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NewInsufficientResourceError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api.ResourceCPU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podRequest.MilliCPU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nodeInfo.RequestedResource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MilliCPU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allocatable.MilliCPU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if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allocatable.Memory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podRequest.Memory+nodeInfo.RequestedResource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().Memory {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predicateFails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append(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predicateFails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NewInsufficientResourceError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api.ResourceMemory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podRequest.Memory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nodeInfo.RequestedResource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().Memory,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allocatable.Memory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if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allocatable.NvidiaGPU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podRequest.NvidiaGPU+nodeInfo.RequestedResource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NvidiaGPU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predicateFails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append(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predicateFails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NewInsufficientResourceError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api.ResourceNvidiaGPU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podRequest.NvidiaGPU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nodeInfo.RequestedResource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NvidiaGPU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allocatable.NvidiaGPU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modifications?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allows for constraints like following in pod spec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Need 4 GPUs</a:t>
            </a:r>
          </a:p>
          <a:p>
            <a:r>
              <a:rPr lang="en-US" dirty="0"/>
              <a:t>Does NOT allow for constraints like following in pod spec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Need 4 GPUs with minimum memory 12GiB 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Need 2 GPUs with minimum memory 4GiB and 2 GPUs with 12GiB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Need 2 GPUs interconnected via NVLink (peer-to-peer for high speed inter-GPU communication)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0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nodes and use node selector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https://kubernetes.io/docs/concepts/configuration/assign-pod-node/</a:t>
            </a:r>
            <a:endParaRPr lang="en-US" dirty="0"/>
          </a:p>
          <a:p>
            <a:r>
              <a:rPr lang="en-US" dirty="0"/>
              <a:t>However, not optimal in cases with heterogeneous configurations</a:t>
            </a:r>
          </a:p>
          <a:p>
            <a:pPr lvl="1"/>
            <a:r>
              <a:rPr lang="en-US" dirty="0"/>
              <a:t>For example, one machine may have GPUs of several types, some with large amounts of memory and some with small</a:t>
            </a:r>
          </a:p>
          <a:p>
            <a:pPr lvl="1"/>
            <a:r>
              <a:rPr lang="en-US" dirty="0"/>
              <a:t>If label used, then don’t know which GPUs will get assigned.  Thus only minimally performant GPU can be used to label node</a:t>
            </a:r>
          </a:p>
          <a:p>
            <a:r>
              <a:rPr lang="en-US" dirty="0"/>
              <a:t>Also even in homogenous configurations, kubelet running on worker nodes needs to keep track of bookkeeping and which GPUs are in use</a:t>
            </a:r>
          </a:p>
        </p:txBody>
      </p:sp>
    </p:spTree>
    <p:extLst>
      <p:ext uri="{BB962C8B-B14F-4D97-AF65-F5344CB8AC3E}">
        <p14:creationId xmlns:p14="http://schemas.microsoft.com/office/powerpoint/2010/main" val="368537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Group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richer syntax on </a:t>
            </a:r>
            <a:r>
              <a:rPr lang="en-US" dirty="0" err="1"/>
              <a:t>ResourceLists</a:t>
            </a:r>
            <a:r>
              <a:rPr lang="en-US" dirty="0"/>
              <a:t> to allow for such constraints to be scheduled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Instead of:</a:t>
            </a:r>
          </a:p>
          <a:p>
            <a:pPr marL="914400" lvl="2" indent="0">
              <a:buNone/>
            </a:pPr>
            <a:r>
              <a:rPr lang="en-US" dirty="0" err="1"/>
              <a:t>NvidiaGPU</a:t>
            </a:r>
            <a:r>
              <a:rPr lang="en-US" dirty="0"/>
              <a:t>: 2</a:t>
            </a:r>
          </a:p>
          <a:p>
            <a:pPr lvl="1"/>
            <a:r>
              <a:rPr lang="en-US" dirty="0"/>
              <a:t>Use something like – now memory for each GPU is clearly specified</a:t>
            </a:r>
          </a:p>
          <a:p>
            <a:pPr marL="914400" lvl="2" indent="0">
              <a:buNone/>
            </a:pPr>
            <a:r>
              <a:rPr lang="en-US" dirty="0" err="1"/>
              <a:t>Gpu</a:t>
            </a:r>
            <a:r>
              <a:rPr lang="en-US" dirty="0"/>
              <a:t>/0/cards: 1</a:t>
            </a:r>
          </a:p>
          <a:p>
            <a:pPr marL="914400" lvl="2" indent="0">
              <a:buNone/>
            </a:pPr>
            <a:r>
              <a:rPr lang="en-US" dirty="0" err="1"/>
              <a:t>Gpu</a:t>
            </a:r>
            <a:r>
              <a:rPr lang="en-US" dirty="0"/>
              <a:t>/0/memory: 12GiB</a:t>
            </a:r>
          </a:p>
          <a:p>
            <a:pPr marL="914400" lvl="2" indent="0">
              <a:buNone/>
            </a:pPr>
            <a:r>
              <a:rPr lang="en-US" dirty="0" err="1"/>
              <a:t>Gpu</a:t>
            </a:r>
            <a:r>
              <a:rPr lang="en-US" dirty="0"/>
              <a:t>/1/cards: 1</a:t>
            </a:r>
          </a:p>
          <a:p>
            <a:pPr marL="914400" lvl="2" indent="0">
              <a:buNone/>
            </a:pPr>
            <a:r>
              <a:rPr lang="en-US" dirty="0" err="1"/>
              <a:t>Gpu</a:t>
            </a:r>
            <a:r>
              <a:rPr lang="en-US" dirty="0"/>
              <a:t>/1/memory: 6GiB</a:t>
            </a:r>
          </a:p>
          <a:p>
            <a:pPr lvl="1"/>
            <a:r>
              <a:rPr lang="en-US" dirty="0"/>
              <a:t>Use of “cards” is present to prevent sharing of GPU cards</a:t>
            </a:r>
          </a:p>
        </p:txBody>
      </p:sp>
    </p:spTree>
    <p:extLst>
      <p:ext uri="{BB962C8B-B14F-4D97-AF65-F5344CB8AC3E}">
        <p14:creationId xmlns:p14="http://schemas.microsoft.com/office/powerpoint/2010/main" val="25178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09005" y="3790575"/>
            <a:ext cx="4132384" cy="12794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GpuGrp1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9005" y="2367516"/>
            <a:ext cx="4132384" cy="12794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GpuGrp0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GPU with NVLink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4 GPUs with two groups, each connected via NVLink to another</a:t>
            </a:r>
          </a:p>
          <a:p>
            <a:pPr marL="914400" lvl="2" indent="0">
              <a:buNone/>
            </a:pPr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/0/cards: 1			</a:t>
            </a:r>
          </a:p>
          <a:p>
            <a:pPr marL="914400" lvl="2" indent="0">
              <a:buNone/>
            </a:pPr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/0/memory: 12GiB</a:t>
            </a:r>
          </a:p>
          <a:p>
            <a:pPr marL="914400" lvl="2" indent="0">
              <a:buNone/>
            </a:pPr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/1/cards: 1</a:t>
            </a:r>
          </a:p>
          <a:p>
            <a:pPr marL="914400" lvl="2" indent="0">
              <a:buNone/>
            </a:pPr>
            <a:r>
              <a:rPr lang="en-US" dirty="0" err="1"/>
              <a:t>GpuGrp</a:t>
            </a:r>
            <a:r>
              <a:rPr lang="en-US" dirty="0"/>
              <a:t>/0/</a:t>
            </a:r>
            <a:r>
              <a:rPr lang="en-US" dirty="0" err="1"/>
              <a:t>Gpu</a:t>
            </a:r>
            <a:r>
              <a:rPr lang="en-US" dirty="0"/>
              <a:t>/1/memory: 12GiB</a:t>
            </a:r>
          </a:p>
          <a:p>
            <a:pPr marL="914400" lvl="2" indent="0">
              <a:buNone/>
            </a:pPr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/2/cards: 1</a:t>
            </a:r>
          </a:p>
          <a:p>
            <a:pPr marL="914400" lvl="2" indent="0">
              <a:buNone/>
            </a:pPr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/2/memory: 8GiB</a:t>
            </a:r>
          </a:p>
          <a:p>
            <a:pPr marL="914400" lvl="2" indent="0">
              <a:buNone/>
            </a:pPr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/3/cards: 1</a:t>
            </a:r>
          </a:p>
          <a:p>
            <a:pPr marL="914400" lvl="2" indent="0">
              <a:buNone/>
            </a:pPr>
            <a:r>
              <a:rPr lang="en-US" dirty="0" err="1"/>
              <a:t>GpuGrp</a:t>
            </a:r>
            <a:r>
              <a:rPr lang="en-US" dirty="0"/>
              <a:t>/1/</a:t>
            </a:r>
            <a:r>
              <a:rPr lang="en-US" dirty="0" err="1"/>
              <a:t>Gpu</a:t>
            </a:r>
            <a:r>
              <a:rPr lang="en-US" dirty="0"/>
              <a:t>/3/memory: 8GiB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01728" y="2691536"/>
            <a:ext cx="1295400" cy="73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Gpu0</a:t>
            </a:r>
          </a:p>
        </p:txBody>
      </p:sp>
      <p:sp>
        <p:nvSpPr>
          <p:cNvPr id="5" name="Rectangle 4"/>
          <p:cNvSpPr/>
          <p:nvPr/>
        </p:nvSpPr>
        <p:spPr>
          <a:xfrm>
            <a:off x="8635682" y="2691536"/>
            <a:ext cx="1295400" cy="73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Gpu1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0697" y="4143061"/>
            <a:ext cx="1295400" cy="73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Gpu2</a:t>
            </a:r>
          </a:p>
        </p:txBody>
      </p:sp>
      <p:sp>
        <p:nvSpPr>
          <p:cNvPr id="7" name="Rectangle 6"/>
          <p:cNvSpPr/>
          <p:nvPr/>
        </p:nvSpPr>
        <p:spPr>
          <a:xfrm>
            <a:off x="8594651" y="4143060"/>
            <a:ext cx="1295400" cy="73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97128" y="3057882"/>
            <a:ext cx="697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97128" y="4227259"/>
            <a:ext cx="697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1488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NimbusMonL-Regu</vt:lpstr>
      <vt:lpstr>Times New Roman</vt:lpstr>
      <vt:lpstr>Wingdings</vt:lpstr>
      <vt:lpstr>Office Theme</vt:lpstr>
      <vt:lpstr>Adobe Acrobat Document</vt:lpstr>
      <vt:lpstr>Kubernetes Modifications for GPUs</vt:lpstr>
      <vt:lpstr>Kubernetes resource scheduling</vt:lpstr>
      <vt:lpstr>Resources</vt:lpstr>
      <vt:lpstr>Simple scheduling</vt:lpstr>
      <vt:lpstr>Find nodes that fit</vt:lpstr>
      <vt:lpstr>Why do we need modifications?</vt:lpstr>
      <vt:lpstr>Solution 1</vt:lpstr>
      <vt:lpstr>Solution 2 – Group Scheduler</vt:lpstr>
      <vt:lpstr>Example – GPU with NVLink</vt:lpstr>
      <vt:lpstr>Group scheduler</vt:lpstr>
      <vt:lpstr>Group scheduler</vt:lpstr>
      <vt:lpstr>Group Allocation</vt:lpstr>
      <vt:lpstr>Main Modifications – scheduler side</vt:lpstr>
      <vt:lpstr>Kubelet modifications</vt:lpstr>
      <vt:lpstr>Main Modifications – kubelet side</vt:lpstr>
      <vt:lpstr>Integration with community</vt:lpstr>
      <vt:lpstr>Needed in Kubernetes core</vt:lpstr>
      <vt:lpstr>Other future Kubernetes/Scheduler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Modifications for GPUs</dc:title>
  <dc:creator>Sanjeev Mehrotra</dc:creator>
  <cp:lastModifiedBy>Sanjeev Mehrotra</cp:lastModifiedBy>
  <cp:revision>24</cp:revision>
  <dcterms:created xsi:type="dcterms:W3CDTF">2017-07-05T18:39:16Z</dcterms:created>
  <dcterms:modified xsi:type="dcterms:W3CDTF">2017-07-06T20:29:56Z</dcterms:modified>
</cp:coreProperties>
</file>