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22" r:id="rId10"/>
    <p:sldId id="311" r:id="rId11"/>
    <p:sldId id="305" r:id="rId12"/>
    <p:sldId id="306" r:id="rId13"/>
    <p:sldId id="307" r:id="rId14"/>
    <p:sldId id="309" r:id="rId15"/>
    <p:sldId id="308" r:id="rId16"/>
    <p:sldId id="310" r:id="rId17"/>
    <p:sldId id="312" r:id="rId18"/>
    <p:sldId id="313" r:id="rId19"/>
    <p:sldId id="314" r:id="rId20"/>
    <p:sldId id="315" r:id="rId21"/>
    <p:sldId id="316" r:id="rId22"/>
    <p:sldId id="317" r:id="rId23"/>
    <p:sldId id="321" r:id="rId24"/>
    <p:sldId id="318" r:id="rId25"/>
    <p:sldId id="319" r:id="rId26"/>
    <p:sldId id="32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LAPTOP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SANJEEV MISHRA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6A38-0A37-7B8C-782D-3D344FAA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Perform EDA (Cont.…)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DE662-4525-3856-A868-807E58268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534" y="2022778"/>
            <a:ext cx="10058400" cy="3760891"/>
          </a:xfrm>
        </p:spPr>
        <p:txBody>
          <a:bodyPr/>
          <a:lstStyle/>
          <a:p>
            <a:r>
              <a:rPr lang="en-US" dirty="0"/>
              <a:t>Split the Screen Resolution columns into four columns Touchscreen, IPS, X_res, and y_res, and then make the ppi(Pixel Per Inches) column with the help of X_res, Y_res, and inches columns.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CE85E-6AD7-9C16-330A-FDB286F65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61" y="2627197"/>
            <a:ext cx="9199170" cy="74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1E884C-7E46-C991-EADB-B72FC230D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788" y="3348358"/>
            <a:ext cx="9059916" cy="519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A1EB1C-E6ED-DDD4-8802-3CA445B0D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534" y="3867569"/>
            <a:ext cx="7542649" cy="12722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BC8A0A-5ADA-EF31-2A60-5A6E225FD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788" y="4936301"/>
            <a:ext cx="9199170" cy="139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88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9B04-5A1B-808C-404E-E02ECB16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Perform EDA (Cont.…)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07991-B00C-62F1-8BEF-EF09BAE10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873316-A191-DE17-DFF7-DC1782C27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57" y="1952149"/>
            <a:ext cx="8775603" cy="636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8C67C-659E-E10E-5AEA-D9495C09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725" y="2611874"/>
            <a:ext cx="4356800" cy="479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764190-C66D-C44E-1B3E-76419555F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594438"/>
            <a:ext cx="5414422" cy="52221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D4CAF-189E-EBA5-E92E-77D1C263F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3027425"/>
            <a:ext cx="5112701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0799E46-5D0B-B9DC-14CA-58A7BE4AA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740" y="3040677"/>
            <a:ext cx="501594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704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674E-4D36-67B3-C5A4-8634CE1C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EDA (Cont.…)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16EA1-717B-7647-C1AA-70B9C6FEF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5669"/>
            <a:ext cx="1005840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Change the CPU column into a CPU brand column.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AC5B5F-CAFE-6E1B-D37C-E93A41D49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42" y="2362265"/>
            <a:ext cx="5741093" cy="544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36567D-EFC6-741B-7EDF-E3247019A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907113"/>
            <a:ext cx="6556564" cy="23466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2E12B6-42AA-750F-CA78-A69DF1B69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542" y="5353321"/>
            <a:ext cx="6027089" cy="869501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82197804-13B7-0CF2-EDD9-59BB43AE4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469" y="1905669"/>
            <a:ext cx="4386469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53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A1B2-12B5-CEAC-23C4-920EC9BB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Perform EDA (Cont.…)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71CB-362E-C7CE-3120-550CF7684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Count and price of the laptop by RAM: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622D7F8-B57B-5EE6-865E-00C5677AA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02" y="2790527"/>
            <a:ext cx="5244754" cy="317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44F219D-FBC9-5712-8262-AF0D763A4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34" y="2676939"/>
            <a:ext cx="5399391" cy="34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665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C94A-1624-508D-476D-49F5BAB2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Perform EDA (Cont.…)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B2DC4-4EED-2524-C2A6-92503AED8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the memory columns into four types HDD, SSD, Hybrid, and Flash Storage.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F020B6-0E93-2729-A78D-75E944ECF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40" y="2637558"/>
            <a:ext cx="9353943" cy="295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55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4CEF-88CF-6B6A-B858-4EBA75DD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Perform EDA (Cont.…)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2FC5B-2512-1A34-A235-32F02577B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 by the HDD and SSD columns: </a:t>
            </a: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8E01574-EA1F-E533-0CA1-86399C452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086" y="2516292"/>
            <a:ext cx="5095461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94B700A9-BAD0-502A-C4D1-2354A90B7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578" y="2444854"/>
            <a:ext cx="4814518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579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56E3-5446-4D40-D919-166884C9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Perform EDA (Cont.…)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CB5E-7809-F41C-243D-9F4A3E64D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Convert the GPU column into the Gpu brand column: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A2A57-5E07-1351-9783-0AE1E56A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448105"/>
            <a:ext cx="6072146" cy="782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6FADE3-C7D6-F09B-0492-F0D51F05A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3236728"/>
            <a:ext cx="6072146" cy="782112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505B4C26-7637-0817-4EBE-6E3EAD6DD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427" y="2405035"/>
            <a:ext cx="4518990" cy="383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712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30C1-AD6A-C593-3E7D-D475D9B3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EDA (Cont.…)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2512-B222-5313-1378-0AEEE281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Convert OpSys Column into an Os column: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84618-5E8C-925E-8476-7E23A224D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95" y="2496185"/>
            <a:ext cx="6048095" cy="2034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1EA0B9-B40D-CC56-9C2D-BBCB84E22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133" y="4674665"/>
            <a:ext cx="6180617" cy="705717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4F3440B9-50AD-F711-3CA6-71ECF6C69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603" y="2108201"/>
            <a:ext cx="4468832" cy="396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158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F21C-32C3-3981-13F2-A3B6387D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Drop Columns and Correlation Matrix: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59C9D-E7A7-216B-A952-D8220E69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After the transformation of columns and then drop the previous columns: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Split the Dataset for training and testing.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715218-8DF1-1ACB-5543-DDD35E526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28" y="2657844"/>
            <a:ext cx="7907724" cy="546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373714-4E8D-5CD8-0D45-FDB89FE20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528" y="3161076"/>
            <a:ext cx="5707863" cy="413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93EEB9-5C68-033A-E446-8B2901828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527" y="3482379"/>
            <a:ext cx="5860112" cy="506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24ED0B-5C93-1C84-DCBD-1BC50F937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527" y="4002484"/>
            <a:ext cx="3895725" cy="575582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566068DD-D1E7-A06A-FCD2-435C0FD23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91" y="3161076"/>
            <a:ext cx="4982818" cy="307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A68281-80DF-EA85-B461-84A39BDED2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8489" y="5103673"/>
            <a:ext cx="5921149" cy="104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47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F9AE-2B61-335D-E592-4161E9BA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Apply OneHotEncoder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9574-BB57-8571-4AA0-260C4553A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Apply the one hot encoder on the categorical columns: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Apply the Linear Regression Algorithms:              Accuracy and R2 score: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CC346-65A9-0CA9-04BD-60A18D24C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26" y="2609354"/>
            <a:ext cx="7510026" cy="184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344EAE-0085-22E5-7CB8-962DECAB5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51" y="5169879"/>
            <a:ext cx="3656788" cy="1070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C5808A-3D76-A7E3-8121-217274927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592" y="5228593"/>
            <a:ext cx="3656788" cy="952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1F68FA-6F4F-9C2E-B2DB-803834F9E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923" y="5120641"/>
            <a:ext cx="3417052" cy="111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5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FD7A-EE87-8773-1E1F-5C26FE40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Set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B2E2-7004-0DE4-58A8-9071BE87C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Laptop Price Prediction</a:t>
            </a:r>
          </a:p>
          <a:p>
            <a:r>
              <a:rPr lang="en-US" dirty="0"/>
              <a:t>Source: GitHub</a:t>
            </a:r>
          </a:p>
          <a:p>
            <a:r>
              <a:rPr lang="en-US" dirty="0"/>
              <a:t>-1303 Rows x 11 Columns</a:t>
            </a:r>
          </a:p>
          <a:p>
            <a:endParaRPr lang="en-US" dirty="0"/>
          </a:p>
          <a:p>
            <a:r>
              <a:rPr lang="en-US" dirty="0"/>
              <a:t>- Different Columns-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D3703-005C-B76E-EA1A-C6BC41A1D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704611"/>
            <a:ext cx="6668494" cy="1573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504037-447F-C4B1-A009-0CDB95890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991" y="1977581"/>
            <a:ext cx="7559670" cy="296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95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FB71-4066-A65C-805C-89D6DAFF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Apply Random Forest Algorithm: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0A00A-9CC3-5298-CAB5-C3FB3FC9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F58C4-B947-45AD-E4FF-4BF279E34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201"/>
            <a:ext cx="9663485" cy="850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77208A-D4B5-30DC-B404-F0DFE6956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53" y="3014648"/>
            <a:ext cx="7643395" cy="1610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A98D3C-D97D-B4C6-B47A-89878190A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461" y="4356211"/>
            <a:ext cx="3187605" cy="14232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2727FA-50BA-FD2D-C9A9-CF3A22E3B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1538" y="4356211"/>
            <a:ext cx="5076876" cy="14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84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20ED-5798-22EB-BBC7-FC920613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Predict One Laptop Price: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57B28-63F8-8E7B-79B1-8A6A0DF20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2" y="2538767"/>
            <a:ext cx="5702411" cy="350422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2957370-97B3-5327-C1AA-BCFFE99FA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61210"/>
            <a:ext cx="1005840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Predict the price of the Laptop by model1 and model4.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price of the laptop by model 1 is 77906.80.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price of the laptop by model 4 is 59400.70.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506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5F87-2D94-D87E-1F27-B5582422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Conclusions: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DA597-87C5-D5C0-BAC2-0488AFC81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price of the laptop depends on various factors like Company, Type of the laptop, Ram, CPU type,         GPU, Touchscreen, IPS, HDD, and SSD.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Laptops of Razer Company have the maximum price.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laptop having IPS and Touchscreen have more price.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Intel Core i7 has the maximum price.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Nvidia GPU has the maximum price.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Workstation type of laptop have maximum price.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screen resolution column converts into a PPI column. The increase in the PPI column causes an increase in price.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294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FC9E-C73D-1A3E-822E-CE4D02B2BDE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reflection blurRad="6350" stA="50000" endA="300" endPos="55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IN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30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7FC8-5B19-E7EB-2851-711E6DCC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Libraries Used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5687E-A7A7-0C8E-79BA-581F9BF79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802" y="2144000"/>
            <a:ext cx="4544058" cy="12849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A7C5F5-0B1D-6720-722F-8699E1121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802" y="3428999"/>
            <a:ext cx="6045641" cy="27067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027B62-F494-DD5A-C4F1-F554AD82C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126" y="2184220"/>
            <a:ext cx="2790072" cy="196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0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B7F1-A06F-DC47-2151-047BD4B8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Cleaning: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EB3EC-2250-BDE7-CF4F-422F4681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Check the null value in the dataset.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Check the duplicate rows in the dataset.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32848-4EEB-EF9E-713F-BCEF59CE7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885" y="1961322"/>
            <a:ext cx="3028635" cy="2384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5961C4-8464-6736-B49A-35CD1EB15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885" y="4345753"/>
            <a:ext cx="3467132" cy="18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8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C8AD-74BE-C85F-2F95-219CE495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Transformation and Perform EDA: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6F9AA-FBD0-362D-0A92-DD5AB010F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523" y="2617304"/>
            <a:ext cx="4036086" cy="1044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1030E4-BC05-4161-74EF-363B83110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956" y="2557670"/>
            <a:ext cx="4349891" cy="1164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DC5C16-AA7C-04BF-C805-D68E1D0DB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956" y="4092563"/>
            <a:ext cx="3299792" cy="850498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0E0A215-4BEC-E5EE-F73B-2D7365A08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8201"/>
            <a:ext cx="10058400" cy="35239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Convert the object data type of the ram and weight columns into integer and float datatypes.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Make the distplot of the price columns.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BB110BD3-6D3C-E06A-7F60-1E2702C95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523" y="3662087"/>
            <a:ext cx="5115339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03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1229-3656-6B26-06C4-C14E08F4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Transformation: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B056-265B-64E7-A0AE-57A24F9F0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Price column into a log of the price columns to normalize the price columns.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530F1-4487-B447-496D-4F3AA578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887453"/>
            <a:ext cx="4998720" cy="61464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57C1A0C-9C55-377C-329D-12D21C50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470" y="3001825"/>
            <a:ext cx="5062330" cy="302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66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5193-BAB6-C6A0-6D89-9A421080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Perform EDA (Cont.…)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5DCC5-408D-8434-AE9A-FFBED396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Top 5 Laptop which has the high prices: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A6A01-5D4F-11F1-93F1-7ED27F149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26" y="2742787"/>
            <a:ext cx="7857213" cy="349714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8389A09-EDCF-611B-C1AC-71FCB5565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797" y="2312245"/>
            <a:ext cx="3619168" cy="392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90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564-2922-D413-1857-FF434D24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Perform EDA (Cont.…)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78C93-5233-5D4A-6F94-2A69D782A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count of the laptop of different companies.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Price of the laptop of different companies.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ED4A8-20FD-C40A-2012-B74DA2C9E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00" y="2609619"/>
            <a:ext cx="4223973" cy="81938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4092890-0001-A3A4-8780-583F682A2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28" y="2047875"/>
            <a:ext cx="4974047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41841-400B-A7EF-8F86-ECA951090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005" y="4169040"/>
            <a:ext cx="4699995" cy="9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7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40FE-8015-0A29-B5C6-18AEE70B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47668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Perform EDA (Cont.…)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0F37C-CBDC-861D-EC44-E6A0976F7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737" y="1904615"/>
            <a:ext cx="1005840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Price of the different types of Laptops: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1F4355-D888-703E-8293-90D41A65C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847" y="2260366"/>
            <a:ext cx="4239217" cy="101292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9A5ECF8-9EF3-8E1A-6EEA-5C2866288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939" y="2453722"/>
            <a:ext cx="5677568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5AC9C7A-0C2D-589D-6B2F-5B314F54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67" y="3273287"/>
            <a:ext cx="5677571" cy="313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44516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{D56CCF06-DE40-4C5A-8813-79EE62204683}tf22712842_win32</Template>
  <TotalTime>339</TotalTime>
  <Words>490</Words>
  <Application>Microsoft Office PowerPoint</Application>
  <PresentationFormat>Widescreen</PresentationFormat>
  <Paragraphs>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Bookman Old Style</vt:lpstr>
      <vt:lpstr>Calibri</vt:lpstr>
      <vt:lpstr>Franklin Gothic Book</vt:lpstr>
      <vt:lpstr>Wingdings</vt:lpstr>
      <vt:lpstr>1_RetrospectVTI</vt:lpstr>
      <vt:lpstr>LAPTOP PRICE PREDICTION</vt:lpstr>
      <vt:lpstr>Data Set</vt:lpstr>
      <vt:lpstr>Libraries Used</vt:lpstr>
      <vt:lpstr>Data Cleaning:</vt:lpstr>
      <vt:lpstr>Data Transformation and Perform EDA:</vt:lpstr>
      <vt:lpstr>Data Transformation:</vt:lpstr>
      <vt:lpstr>Perform EDA (Cont.…)</vt:lpstr>
      <vt:lpstr>Perform EDA (Cont.…)</vt:lpstr>
      <vt:lpstr>Perform EDA (Cont.…)</vt:lpstr>
      <vt:lpstr>Perform EDA (Cont.…)</vt:lpstr>
      <vt:lpstr>Perform EDA (Cont.…)</vt:lpstr>
      <vt:lpstr>Perform EDA (Cont.…)</vt:lpstr>
      <vt:lpstr>Perform EDA (Cont.…)</vt:lpstr>
      <vt:lpstr>Perform EDA (Cont.…)</vt:lpstr>
      <vt:lpstr>Perform EDA (Cont.…)</vt:lpstr>
      <vt:lpstr>Perform EDA (Cont.…)</vt:lpstr>
      <vt:lpstr>Perform EDA (Cont.…)</vt:lpstr>
      <vt:lpstr>Drop Columns and Correlation Matrix:</vt:lpstr>
      <vt:lpstr>Apply OneHotEncoder</vt:lpstr>
      <vt:lpstr>Apply Random Forest Algorithm:</vt:lpstr>
      <vt:lpstr>Predict One Laptop Price:</vt:lpstr>
      <vt:lpstr>Conclusions: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PRICE PREDICTION</dc:title>
  <dc:creator>HP</dc:creator>
  <cp:lastModifiedBy>HP</cp:lastModifiedBy>
  <cp:revision>10</cp:revision>
  <dcterms:created xsi:type="dcterms:W3CDTF">2023-03-13T03:50:10Z</dcterms:created>
  <dcterms:modified xsi:type="dcterms:W3CDTF">2023-03-21T08:48:27Z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